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1" r:id="rId1"/>
  </p:sldMasterIdLst>
  <p:notesMasterIdLst>
    <p:notesMasterId r:id="rId23"/>
  </p:notesMasterIdLst>
  <p:handoutMasterIdLst>
    <p:handoutMasterId r:id="rId24"/>
  </p:handoutMasterIdLst>
  <p:sldIdLst>
    <p:sldId id="373" r:id="rId2"/>
    <p:sldId id="404" r:id="rId3"/>
    <p:sldId id="375" r:id="rId4"/>
    <p:sldId id="372" r:id="rId5"/>
    <p:sldId id="339" r:id="rId6"/>
    <p:sldId id="376" r:id="rId7"/>
    <p:sldId id="377" r:id="rId8"/>
    <p:sldId id="378" r:id="rId9"/>
    <p:sldId id="349" r:id="rId10"/>
    <p:sldId id="379" r:id="rId11"/>
    <p:sldId id="380" r:id="rId12"/>
    <p:sldId id="381" r:id="rId13"/>
    <p:sldId id="382" r:id="rId14"/>
    <p:sldId id="408" r:id="rId15"/>
    <p:sldId id="393" r:id="rId16"/>
    <p:sldId id="361" r:id="rId17"/>
    <p:sldId id="406" r:id="rId18"/>
    <p:sldId id="407" r:id="rId19"/>
    <p:sldId id="401" r:id="rId20"/>
    <p:sldId id="405" r:id="rId21"/>
    <p:sldId id="400" r:id="rId2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mer" initials="S" lastIdx="6" clrIdx="0">
    <p:extLst>
      <p:ext uri="{19B8F6BF-5375-455C-9EA6-DF929625EA0E}">
        <p15:presenceInfo xmlns:p15="http://schemas.microsoft.com/office/powerpoint/2012/main" userId="Summ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A28"/>
    <a:srgbClr val="FFD757"/>
    <a:srgbClr val="DAA600"/>
    <a:srgbClr val="A6CE28"/>
    <a:srgbClr val="349C4D"/>
    <a:srgbClr val="8EB022"/>
    <a:srgbClr val="3B1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004" autoAdjust="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[3440.xlsx]Sheet4!PivotTable4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High</a:t>
            </a:r>
            <a:r>
              <a:rPr lang="en-US" baseline="0" dirty="0" smtClean="0"/>
              <a:t> School Graduates in Higher Education by the following Fall – 2012-2013 Region 5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</c:marker>
      </c:pivotFmt>
      <c:pivotFmt>
        <c:idx val="1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Sheet4!$A$2:$A$24</c:f>
              <c:strCache>
                <c:ptCount val="22"/>
                <c:pt idx="0">
                  <c:v>ANGELINA COLLEGE (006661) </c:v>
                </c:pt>
                <c:pt idx="1">
                  <c:v>BAYLOR UNIVERSITY (003545) </c:v>
                </c:pt>
                <c:pt idx="2">
                  <c:v>BLINN COLLEGE (003549) </c:v>
                </c:pt>
                <c:pt idx="3">
                  <c:v>EAST TEXAS BAPTIST UNIVERSITY (003564) </c:v>
                </c:pt>
                <c:pt idx="4">
                  <c:v>HUSTON-TILLOTSON UNIVERSITY (003577) </c:v>
                </c:pt>
                <c:pt idx="5">
                  <c:v>LAMAR INSTITUTE OF TECHNOLOGY (036273) </c:v>
                </c:pt>
                <c:pt idx="6">
                  <c:v>LAMAR STATE COLL-ORANGE (023582) </c:v>
                </c:pt>
                <c:pt idx="7">
                  <c:v>LAMAR STATE COLL-PORT ARTHUR (023485) </c:v>
                </c:pt>
                <c:pt idx="8">
                  <c:v>LAMAR UNIVERSITY (003581) </c:v>
                </c:pt>
                <c:pt idx="9">
                  <c:v>Other Pub/Ind 2-yr Institution (10) </c:v>
                </c:pt>
                <c:pt idx="10">
                  <c:v>Other Pub/Ind 4-yr Institution (10) </c:v>
                </c:pt>
                <c:pt idx="11">
                  <c:v>PRAIRIE VIEW A&amp;M UNIVERSITY (003630) </c:v>
                </c:pt>
                <c:pt idx="12">
                  <c:v>SAM HOUSTON STATE UNIVERSITY (003606) </c:v>
                </c:pt>
                <c:pt idx="13">
                  <c:v>STEPHEN F. AUSTIN STATE UNIV (003624) </c:v>
                </c:pt>
                <c:pt idx="14">
                  <c:v>TEXAS A&amp;M UNIVERSITY (003632) </c:v>
                </c:pt>
                <c:pt idx="15">
                  <c:v>TEXAS SOUTHERN UNIVERSITY (003642) </c:v>
                </c:pt>
                <c:pt idx="16">
                  <c:v>TEXAS STATE UNIVERSITY (003615) </c:v>
                </c:pt>
                <c:pt idx="17">
                  <c:v>U. OF TEXAS AT ARLINGTON (003656) </c:v>
                </c:pt>
                <c:pt idx="18">
                  <c:v>U. OF TEXAS AT AUSTIN (003658) </c:v>
                </c:pt>
                <c:pt idx="19">
                  <c:v>UNIVERSITY OF HOUSTON (003652) </c:v>
                </c:pt>
                <c:pt idx="20">
                  <c:v>UNIVERSITY OF NORTH TEXAS (003594) </c:v>
                </c:pt>
                <c:pt idx="21">
                  <c:v>WILEY COLLEGE (003669) </c:v>
                </c:pt>
              </c:strCache>
            </c:strRef>
          </c:cat>
          <c:val>
            <c:numRef>
              <c:f>Sheet4!$B$2:$B$24</c:f>
              <c:numCache>
                <c:formatCode>General</c:formatCode>
                <c:ptCount val="22"/>
                <c:pt idx="0">
                  <c:v>17</c:v>
                </c:pt>
                <c:pt idx="1">
                  <c:v>7</c:v>
                </c:pt>
                <c:pt idx="2">
                  <c:v>38</c:v>
                </c:pt>
                <c:pt idx="3">
                  <c:v>6</c:v>
                </c:pt>
                <c:pt idx="4">
                  <c:v>6</c:v>
                </c:pt>
                <c:pt idx="5">
                  <c:v>315</c:v>
                </c:pt>
                <c:pt idx="6">
                  <c:v>236</c:v>
                </c:pt>
                <c:pt idx="7">
                  <c:v>210</c:v>
                </c:pt>
                <c:pt idx="8">
                  <c:v>666</c:v>
                </c:pt>
                <c:pt idx="9">
                  <c:v>189</c:v>
                </c:pt>
                <c:pt idx="10">
                  <c:v>310</c:v>
                </c:pt>
                <c:pt idx="11">
                  <c:v>45</c:v>
                </c:pt>
                <c:pt idx="12">
                  <c:v>17</c:v>
                </c:pt>
                <c:pt idx="13">
                  <c:v>47</c:v>
                </c:pt>
                <c:pt idx="14">
                  <c:v>60</c:v>
                </c:pt>
                <c:pt idx="15">
                  <c:v>42</c:v>
                </c:pt>
                <c:pt idx="16">
                  <c:v>13</c:v>
                </c:pt>
                <c:pt idx="17">
                  <c:v>6</c:v>
                </c:pt>
                <c:pt idx="18">
                  <c:v>24</c:v>
                </c:pt>
                <c:pt idx="19">
                  <c:v>20</c:v>
                </c:pt>
                <c:pt idx="20">
                  <c:v>5</c:v>
                </c:pt>
                <c:pt idx="2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57294120"/>
        <c:axId val="357294512"/>
      </c:barChart>
      <c:catAx>
        <c:axId val="35729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294512"/>
        <c:crosses val="autoZero"/>
        <c:auto val="1"/>
        <c:lblAlgn val="ctr"/>
        <c:lblOffset val="100"/>
        <c:noMultiLvlLbl val="0"/>
      </c:catAx>
      <c:valAx>
        <c:axId val="35729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294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6CF44977-D44A-48DB-99F9-46250E558387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492B5E24-6DCB-43F2-8A74-492854F8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56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E6D5796A-7CDB-40B9-A11F-D421A28B91ED}" type="datetimeFigureOut">
              <a:rPr lang="en-US" smtClean="0"/>
              <a:pPr/>
              <a:t>6/29/2015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E79ACFD8-91C1-4EFF-B273-5897C9E97F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1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CFD8-91C1-4EFF-B273-5897C9E97F7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1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>
              <a:defRPr/>
            </a:pPr>
            <a:r>
              <a:rPr lang="en-US" dirty="0" smtClean="0"/>
              <a:t>Leaders, please note.  This module requires substitution of local data for the sample data provided here.  Follow the directions on the ”Local Data </a:t>
            </a:r>
            <a:r>
              <a:rPr lang="en-US" dirty="0" err="1" smtClean="0"/>
              <a:t>Powerpoint</a:t>
            </a:r>
            <a:r>
              <a:rPr lang="en-US" dirty="0" smtClean="0"/>
              <a:t> Instructions, 2015 update.”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CFD8-91C1-4EFF-B273-5897C9E97F7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79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CFD8-91C1-4EFF-B273-5897C9E97F7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1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very obvious where</a:t>
            </a:r>
            <a:r>
              <a:rPr lang="en-US" baseline="0" dirty="0" smtClean="0"/>
              <a:t> our students enroll. We are blessed to have a university system very close to home. In addition to feeder patterns…. What data do you think you will need to complete this process?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CFD8-91C1-4EFF-B273-5897C9E97F7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7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CFD8-91C1-4EFF-B273-5897C9E97F7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7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BA52462-A70A-4334-9A4C-904E5BA271B8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62" y="2133600"/>
            <a:ext cx="4758475" cy="232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2002262" y="6329723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baseline="0" dirty="0">
                <a:solidFill>
                  <a:srgbClr val="FF0000"/>
                </a:solidFill>
              </a:rPr>
              <a:t>http</a:t>
            </a:r>
            <a:r>
              <a:rPr lang="en-US" sz="2000" baseline="0" dirty="0" smtClean="0">
                <a:solidFill>
                  <a:srgbClr val="FF0000"/>
                </a:solidFill>
              </a:rPr>
              <a:t>://untavatar.org</a:t>
            </a:r>
            <a:endParaRPr lang="en-US" sz="20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5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1607-A3B4-4D15-8D64-7EEA0B7F3C00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05" y="5882354"/>
            <a:ext cx="1676400" cy="8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1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D16B-4036-4723-AB9F-F4FFA3F833B9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9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14F9-8CD2-456C-AB1C-5E0EC8477887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4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DBB5-1C12-4C6A-A00F-53948DBD1E91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7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7222-3ED0-408A-B150-70D1F85506FF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9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A76F-2A80-40A9-BB1B-624D8A1D6325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77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8A28-D685-4FE1-AE21-80151960E919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8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128A-9BEE-4EB2-A006-01350F586BF4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56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http://www.untavatar.org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10" y="5886113"/>
            <a:ext cx="1676400" cy="81987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2356" y="6223990"/>
            <a:ext cx="2057400" cy="277812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 sz="18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1200" b="1" u="none" dirty="0" smtClean="0">
                <a:solidFill>
                  <a:srgbClr val="C00000"/>
                </a:solidFill>
              </a:rPr>
              <a:t>http://untavatar.org</a:t>
            </a:r>
          </a:p>
        </p:txBody>
      </p:sp>
    </p:spTree>
    <p:extLst>
      <p:ext uri="{BB962C8B-B14F-4D97-AF65-F5344CB8AC3E}">
        <p14:creationId xmlns:p14="http://schemas.microsoft.com/office/powerpoint/2010/main" val="2951158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4FD3-327A-41E8-8253-09E602EA0936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791222" y="609599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baseline="0" dirty="0">
                <a:solidFill>
                  <a:srgbClr val="FF0000"/>
                </a:solidFill>
              </a:rPr>
              <a:t>http</a:t>
            </a:r>
            <a:r>
              <a:rPr lang="en-US" sz="2000" baseline="0" dirty="0" smtClean="0">
                <a:solidFill>
                  <a:srgbClr val="FF0000"/>
                </a:solidFill>
              </a:rPr>
              <a:t>://untavatar.org</a:t>
            </a:r>
            <a:endParaRPr lang="en-US" sz="2000" baseline="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10" y="5886113"/>
            <a:ext cx="1676400" cy="8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917" y="6248400"/>
            <a:ext cx="4030663" cy="381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 sz="1200">
                <a:solidFill>
                  <a:srgbClr val="C00000"/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 smtClean="0"/>
              <a:t>http://untavatar.org</a:t>
            </a:r>
          </a:p>
        </p:txBody>
      </p:sp>
    </p:spTree>
    <p:extLst>
      <p:ext uri="{BB962C8B-B14F-4D97-AF65-F5344CB8AC3E}">
        <p14:creationId xmlns:p14="http://schemas.microsoft.com/office/powerpoint/2010/main" val="131490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52DC-C39C-4BDF-AF03-017AAD57AA44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10" y="5886113"/>
            <a:ext cx="1676400" cy="8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ED02-86F6-4582-B4A2-36DFA66FFB95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10" y="5886113"/>
            <a:ext cx="1676400" cy="8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8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B652-3AC5-4E75-AEB0-D223B6AE21E0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4BF0-94F7-420F-A574-793457574244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4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E63D-B1BB-4A5E-8518-03998E7E5A4B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7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ADE1-82DF-4683-881A-303D53E43FFB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7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A1EF-A624-41B2-9A99-C5B3BF741B1D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2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CEB2D0F-763A-4251-A39C-3BBA74D270B2}" type="datetime1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A79836AA-2E5C-4B78-BCFE-529AC84706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  <p:sldLayoutId id="2147484773" r:id="rId12"/>
    <p:sldLayoutId id="2147484774" r:id="rId13"/>
    <p:sldLayoutId id="2147484775" r:id="rId14"/>
    <p:sldLayoutId id="2147484776" r:id="rId15"/>
    <p:sldLayoutId id="2147484777" r:id="rId16"/>
    <p:sldLayoutId id="2147484778" r:id="rId17"/>
    <p:sldLayoutId id="2147484779" r:id="rId18"/>
    <p:sldLayoutId id="2147484780" r:id="rId19"/>
    <p:sldLayoutId id="2147484781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tavatar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3048000" y="4114800"/>
            <a:ext cx="5384277" cy="16764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Module 3: Using Local Data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College Ready Graduates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22198"/>
              </p:ext>
            </p:extLst>
          </p:nvPr>
        </p:nvGraphicFramePr>
        <p:xfrm>
          <a:off x="457200" y="2362200"/>
          <a:ext cx="8381999" cy="2564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649"/>
                <a:gridCol w="1201405"/>
                <a:gridCol w="1126315"/>
                <a:gridCol w="1185831"/>
                <a:gridCol w="1066799"/>
              </a:tblGrid>
              <a:tr h="68580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Percentage based on test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 5</a:t>
                      </a:r>
                    </a:p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Texas</a:t>
                      </a:r>
                    </a:p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 5</a:t>
                      </a:r>
                    </a:p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Texas 2012</a:t>
                      </a:r>
                      <a:endParaRPr lang="en-US" dirty="0"/>
                    </a:p>
                  </a:txBody>
                  <a:tcPr/>
                </a:tc>
              </a:tr>
              <a:tr h="374068">
                <a:tc>
                  <a:txBody>
                    <a:bodyPr/>
                    <a:lstStyle/>
                    <a:p>
                      <a:r>
                        <a:rPr lang="en-US" dirty="0" smtClean="0"/>
                        <a:t>ELA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r>
                        <a:rPr lang="en-US" dirty="0" smtClean="0"/>
                        <a:t>Mathematics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r>
                        <a:rPr lang="en-US" dirty="0" smtClean="0"/>
                        <a:t>Both subjects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Advanced Course Dual Credit Completion in 2013-14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452410"/>
              </p:ext>
            </p:extLst>
          </p:nvPr>
        </p:nvGraphicFramePr>
        <p:xfrm>
          <a:off x="866441" y="2514601"/>
          <a:ext cx="7744159" cy="1533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9394"/>
                <a:gridCol w="2128197"/>
                <a:gridCol w="2366568"/>
              </a:tblGrid>
              <a:tr h="533399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Students, 2013-2014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Region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Texas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24.5%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31.4%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23.8%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30.6%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AP/IB Enrollees Tested and Meeting Criteria in 2013-14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74726"/>
              </p:ext>
            </p:extLst>
          </p:nvPr>
        </p:nvGraphicFramePr>
        <p:xfrm>
          <a:off x="866441" y="2514601"/>
          <a:ext cx="5291331" cy="2918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7421"/>
                <a:gridCol w="1206817"/>
                <a:gridCol w="867093"/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Region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Texas</a:t>
                      </a:r>
                      <a:endParaRPr lang="en-US" dirty="0"/>
                    </a:p>
                  </a:txBody>
                  <a:tcPr/>
                </a:tc>
              </a:tr>
              <a:tr h="37406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Tested (2013)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22.1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r>
                        <a:rPr lang="en-US" dirty="0" smtClean="0"/>
                        <a:t>Met Criteria (2013)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50.9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Tested (2012)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21.9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r>
                        <a:rPr lang="en-US" dirty="0" smtClean="0"/>
                        <a:t>Met Criteria (2012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50.8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2013 Graduates Enrolled in IHE and Completing One Year without Remediation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680924"/>
              </p:ext>
            </p:extLst>
          </p:nvPr>
        </p:nvGraphicFramePr>
        <p:xfrm>
          <a:off x="866441" y="2514601"/>
          <a:ext cx="6753558" cy="1654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477"/>
                <a:gridCol w="1578235"/>
                <a:gridCol w="2063846"/>
              </a:tblGrid>
              <a:tr h="609599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Graduates Class of 2012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Texas</a:t>
                      </a:r>
                      <a:endParaRPr lang="en-US" dirty="0"/>
                    </a:p>
                  </a:txBody>
                  <a:tcPr/>
                </a:tc>
              </a:tr>
              <a:tr h="374068">
                <a:tc>
                  <a:txBody>
                    <a:bodyPr/>
                    <a:lstStyle/>
                    <a:p>
                      <a:r>
                        <a:rPr lang="en-US" dirty="0" smtClean="0"/>
                        <a:t>Enrolled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57.3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 One Year no Remediation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089332"/>
              </p:ext>
            </p:extLst>
          </p:nvPr>
        </p:nvGraphicFramePr>
        <p:xfrm>
          <a:off x="878164" y="4191000"/>
          <a:ext cx="6753558" cy="1654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477"/>
                <a:gridCol w="1578235"/>
                <a:gridCol w="2063846"/>
              </a:tblGrid>
              <a:tr h="609599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Graduates Class of 2011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Texas</a:t>
                      </a:r>
                      <a:endParaRPr lang="en-US" dirty="0"/>
                    </a:p>
                  </a:txBody>
                  <a:tcPr/>
                </a:tc>
              </a:tr>
              <a:tr h="374068">
                <a:tc>
                  <a:txBody>
                    <a:bodyPr/>
                    <a:lstStyle/>
                    <a:p>
                      <a:r>
                        <a:rPr lang="en-US" dirty="0" smtClean="0"/>
                        <a:t>Enrolled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58.3</a:t>
                      </a:r>
                      <a:endParaRPr lang="en-US" dirty="0"/>
                    </a:p>
                  </a:txBody>
                  <a:tcPr/>
                </a:tc>
              </a:tr>
              <a:tr h="619488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Completed One Year no Remediation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2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" y="-8238"/>
          <a:ext cx="9144000" cy="686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82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Time In College (FTIC) Student Entry Profiles, Fall 2012 Cohort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Student Body:</a:t>
            </a:r>
          </a:p>
          <a:p>
            <a:pPr lvl="1"/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4586"/>
              </p:ext>
            </p:extLst>
          </p:nvPr>
        </p:nvGraphicFramePr>
        <p:xfrm>
          <a:off x="533400" y="2209800"/>
          <a:ext cx="8153400" cy="335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24"/>
                <a:gridCol w="1220188"/>
                <a:gridCol w="1420996"/>
                <a:gridCol w="1420996"/>
                <a:gridCol w="1420996"/>
              </a:tblGrid>
              <a:tr h="654357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LSCO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LSCPA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LIT</a:t>
                      </a:r>
                      <a:endParaRPr lang="en-US" sz="2000" dirty="0"/>
                    </a:p>
                  </a:txBody>
                  <a:tcPr/>
                </a:tc>
              </a:tr>
              <a:tr h="7104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 Time in College  (FTIC)Students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634</a:t>
                      </a:r>
                      <a:endParaRPr lang="en-US" sz="1600" dirty="0"/>
                    </a:p>
                  </a:txBody>
                  <a:tcPr/>
                </a:tc>
              </a:tr>
              <a:tr h="7104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 entry standard, </a:t>
                      </a:r>
                      <a:r>
                        <a:rPr lang="en-US" sz="1600" baseline="0" dirty="0" smtClean="0"/>
                        <a:t>all three academic areas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1165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154</a:t>
                      </a:r>
                      <a:endParaRPr lang="en-US" sz="1600" dirty="0"/>
                    </a:p>
                  </a:txBody>
                  <a:tcPr/>
                </a:tc>
              </a:tr>
              <a:tr h="4113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Did not meet, math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405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360</a:t>
                      </a:r>
                      <a:endParaRPr lang="en-US" sz="1600" dirty="0"/>
                    </a:p>
                  </a:txBody>
                  <a:tcPr/>
                </a:tc>
              </a:tr>
              <a:tr h="4113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Did</a:t>
                      </a:r>
                      <a:r>
                        <a:rPr lang="en-US" sz="1600" baseline="0" dirty="0" smtClean="0"/>
                        <a:t> not meet, reading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297</a:t>
                      </a:r>
                      <a:endParaRPr lang="en-US" sz="1600" dirty="0"/>
                    </a:p>
                  </a:txBody>
                  <a:tcPr/>
                </a:tc>
              </a:tr>
              <a:tr h="4549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Did not meet,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writing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16761"/>
            <a:ext cx="6812175" cy="901701"/>
          </a:xfrm>
        </p:spPr>
        <p:txBody>
          <a:bodyPr/>
          <a:lstStyle/>
          <a:p>
            <a:pPr algn="ctr"/>
            <a:r>
              <a:rPr lang="en-US" sz="4000" b="1" dirty="0" smtClean="0"/>
              <a:t>Numbers are not enough!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302" y="2362200"/>
            <a:ext cx="7774256" cy="35305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know some of our students are not college ready. </a:t>
            </a:r>
          </a:p>
          <a:p>
            <a:r>
              <a:rPr lang="en-US" sz="2000" dirty="0" smtClean="0"/>
              <a:t>The CPC development process is a mandate. </a:t>
            </a:r>
          </a:p>
          <a:p>
            <a:r>
              <a:rPr lang="en-US" sz="2000" dirty="0" smtClean="0"/>
              <a:t>So NOW WHAT?</a:t>
            </a:r>
          </a:p>
          <a:p>
            <a:pPr lvl="1"/>
            <a:r>
              <a:rPr lang="en-US" dirty="0" smtClean="0"/>
              <a:t>We develop the CPCs for ELA &amp; Math</a:t>
            </a:r>
            <a:r>
              <a:rPr lang="en-US" dirty="0"/>
              <a:t> </a:t>
            </a:r>
            <a:r>
              <a:rPr lang="en-US" dirty="0" smtClean="0"/>
              <a:t>for your partnerships.</a:t>
            </a:r>
          </a:p>
          <a:p>
            <a:pPr lvl="1"/>
            <a:r>
              <a:rPr lang="en-US" dirty="0" smtClean="0"/>
              <a:t>Develop an MOU agreement. If one already exists- Do not reinvent!</a:t>
            </a:r>
          </a:p>
          <a:p>
            <a:pPr lvl="1"/>
            <a:r>
              <a:rPr lang="en-US" dirty="0" smtClean="0"/>
              <a:t>Develop a training plan and implementation plan for your district/IHE and prepare a “blank” version for others in our region who wish to partner with our IHEs.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ounded Rectangle 4"/>
          <p:cNvSpPr/>
          <p:nvPr/>
        </p:nvSpPr>
        <p:spPr>
          <a:xfrm>
            <a:off x="503302" y="819540"/>
            <a:ext cx="8137395" cy="137601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b="1" kern="1200" cap="none" spc="3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06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48" t="17407" r="21161" b="8519"/>
          <a:stretch/>
        </p:blipFill>
        <p:spPr>
          <a:xfrm>
            <a:off x="0" y="0"/>
            <a:ext cx="9174480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99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IHE Partners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MOU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3908" y="1013768"/>
            <a:ext cx="132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School Districts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MOU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990600"/>
            <a:ext cx="838200" cy="484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1589732"/>
            <a:ext cx="129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Learning Outcomes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Alignment to College Readiness Expectations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Assessment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4698" y="1615132"/>
            <a:ext cx="13739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Learning Outcomes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 smtClean="0">
                <a:solidFill>
                  <a:srgbClr val="FF0000"/>
                </a:solidFill>
              </a:rPr>
              <a:t>Alignment to College Readiness Expectations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 smtClean="0">
                <a:solidFill>
                  <a:srgbClr val="FF0000"/>
                </a:solidFill>
              </a:rPr>
              <a:t>Scope and Sequence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 smtClean="0">
                <a:solidFill>
                  <a:srgbClr val="FF0000"/>
                </a:solidFill>
              </a:rPr>
              <a:t>Current Course Offerings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800" dirty="0" smtClean="0">
                <a:solidFill>
                  <a:srgbClr val="FF0000"/>
                </a:solidFill>
              </a:rPr>
              <a:t>Assessment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48600" y="1687702"/>
            <a:ext cx="838200" cy="484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65700" y="3204527"/>
            <a:ext cx="12827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High School</a:t>
            </a:r>
          </a:p>
          <a:p>
            <a:endParaRPr lang="en-US" sz="1050" dirty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Distance Learning</a:t>
            </a:r>
          </a:p>
          <a:p>
            <a:endParaRPr lang="en-US" sz="1050" dirty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Online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3206" y="3217227"/>
            <a:ext cx="139541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High School</a:t>
            </a:r>
          </a:p>
          <a:p>
            <a:endParaRPr lang="en-US" sz="1050" dirty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Distance Learning</a:t>
            </a:r>
          </a:p>
          <a:p>
            <a:endParaRPr lang="en-US" sz="1050" dirty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Online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36514" y="3272625"/>
            <a:ext cx="838200" cy="484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36514" y="4391060"/>
            <a:ext cx="838200" cy="484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97800" y="5426237"/>
            <a:ext cx="838200" cy="484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97800" y="6110720"/>
            <a:ext cx="838200" cy="484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50894" y="4266356"/>
            <a:ext cx="12827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IHE Faculty</a:t>
            </a:r>
          </a:p>
          <a:p>
            <a:endParaRPr lang="en-US" sz="1050" dirty="0">
              <a:solidFill>
                <a:srgbClr val="FF0000"/>
              </a:solidFill>
            </a:endParaRPr>
          </a:p>
          <a:p>
            <a:r>
              <a:rPr lang="en-US" sz="1050" dirty="0" err="1" smtClean="0">
                <a:solidFill>
                  <a:srgbClr val="FF0000"/>
                </a:solidFill>
              </a:rPr>
              <a:t>Dept</a:t>
            </a:r>
            <a:r>
              <a:rPr lang="en-US" sz="1050" dirty="0" smtClean="0">
                <a:solidFill>
                  <a:srgbClr val="FF0000"/>
                </a:solidFill>
              </a:rPr>
              <a:t> Expertise</a:t>
            </a:r>
          </a:p>
          <a:p>
            <a:endParaRPr lang="en-US" sz="1050" dirty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Alignment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63206" y="4216400"/>
            <a:ext cx="1534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District/Campus Faculty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ELA/Math Curriculum Experts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Alignment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Current Staff/ Vacancy</a:t>
            </a:r>
          </a:p>
          <a:p>
            <a:r>
              <a:rPr lang="en-US" sz="900" dirty="0" smtClean="0">
                <a:solidFill>
                  <a:srgbClr val="FF0000"/>
                </a:solidFill>
              </a:rPr>
              <a:t>Staff Development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17941" y="5460904"/>
            <a:ext cx="12827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Communication Plan</a:t>
            </a:r>
          </a:p>
        </p:txBody>
      </p:sp>
    </p:spTree>
    <p:extLst>
      <p:ext uri="{BB962C8B-B14F-4D97-AF65-F5344CB8AC3E}">
        <p14:creationId xmlns:p14="http://schemas.microsoft.com/office/powerpoint/2010/main" val="32279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00" t="20371" r="20417" b="1296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6486" y="945744"/>
            <a:ext cx="838200" cy="484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8750" y="2861155"/>
            <a:ext cx="838200" cy="484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855668"/>
            <a:ext cx="1411654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Graduation Program</a:t>
            </a:r>
          </a:p>
          <a:p>
            <a:endParaRPr lang="en-US" sz="1050" dirty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Course Sequence</a:t>
            </a:r>
          </a:p>
          <a:p>
            <a:endParaRPr lang="en-US" sz="1050" dirty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Dual Credit</a:t>
            </a:r>
          </a:p>
          <a:p>
            <a:endParaRPr lang="en-US" sz="1050" dirty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Transcript</a:t>
            </a:r>
          </a:p>
          <a:p>
            <a:endParaRPr lang="en-US" sz="1050" dirty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Course PEIMS Code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7059" y="846623"/>
            <a:ext cx="141165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Dual Credit</a:t>
            </a:r>
          </a:p>
          <a:p>
            <a:endParaRPr lang="en-US" sz="1050" dirty="0" smtClean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Transcript</a:t>
            </a:r>
          </a:p>
          <a:p>
            <a:endParaRPr lang="en-US" sz="1050" dirty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Course PEIMS Code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2782919"/>
            <a:ext cx="114300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Consultation</a:t>
            </a:r>
          </a:p>
          <a:p>
            <a:endParaRPr lang="en-US" sz="1050" dirty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Instructional Materials</a:t>
            </a:r>
          </a:p>
          <a:p>
            <a:endParaRPr lang="en-US" sz="1050" dirty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Technology Resources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2782919"/>
            <a:ext cx="114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Develop or purchase</a:t>
            </a:r>
          </a:p>
          <a:p>
            <a:endParaRPr lang="en-US" sz="1050" dirty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Instructional Material</a:t>
            </a:r>
          </a:p>
          <a:p>
            <a:endParaRPr lang="en-US" sz="1050" dirty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Technology Resources</a:t>
            </a:r>
          </a:p>
          <a:p>
            <a:endParaRPr lang="en-US" sz="1050" dirty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FF0000"/>
                </a:solidFill>
              </a:rPr>
              <a:t>Aligned to learning outcomes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188" y="4995209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questions to begin…Group Discussions</a:t>
            </a:r>
          </a:p>
          <a:p>
            <a:endParaRPr lang="en-US" dirty="0" smtClean="0"/>
          </a:p>
          <a:p>
            <a:r>
              <a:rPr lang="en-US" dirty="0" smtClean="0"/>
              <a:t>ELA/MATH TEAMS - Develop from scratch or use a syllabus previously created?</a:t>
            </a:r>
          </a:p>
          <a:p>
            <a:r>
              <a:rPr lang="en-US" dirty="0" smtClean="0"/>
              <a:t>ADMIN TEAM- One MOU/ Syllabus for all IHE/District partners or separate?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286000"/>
            <a:ext cx="8077199" cy="3530599"/>
          </a:xfrm>
        </p:spPr>
        <p:txBody>
          <a:bodyPr/>
          <a:lstStyle/>
          <a:p>
            <a:r>
              <a:rPr lang="en-US" dirty="0" smtClean="0"/>
              <a:t>Each Vertical Alignment Team will decide when they will meet.</a:t>
            </a:r>
          </a:p>
          <a:p>
            <a:pPr lvl="1"/>
            <a:r>
              <a:rPr lang="en-US" dirty="0" smtClean="0"/>
              <a:t>Best time for most Tuesday &amp; Thursday 1:00-4:00pm</a:t>
            </a:r>
          </a:p>
          <a:p>
            <a:r>
              <a:rPr lang="en-US" dirty="0" smtClean="0"/>
              <a:t>Meetings can be held anywhere ….Region 5 Conference Rooms are always open. (There will be snacks.)</a:t>
            </a:r>
          </a:p>
          <a:p>
            <a:r>
              <a:rPr lang="en-US" dirty="0" smtClean="0"/>
              <a:t>Necessary Documents:</a:t>
            </a:r>
          </a:p>
          <a:p>
            <a:pPr lvl="1"/>
            <a:r>
              <a:rPr lang="en-US" dirty="0" smtClean="0"/>
              <a:t>Course Syllabus for Developmental Ed courses in ELA and Math</a:t>
            </a:r>
          </a:p>
          <a:p>
            <a:pPr lvl="1"/>
            <a:r>
              <a:rPr lang="en-US" dirty="0" smtClean="0"/>
              <a:t>Course Syllabus from other districts/IHEs – Sharing is caring.</a:t>
            </a:r>
          </a:p>
          <a:p>
            <a:pPr lvl="1"/>
            <a:r>
              <a:rPr lang="en-US" dirty="0" smtClean="0"/>
              <a:t>Curriculum Standards</a:t>
            </a:r>
          </a:p>
          <a:p>
            <a:pPr lvl="1"/>
            <a:r>
              <a:rPr lang="en-US" dirty="0" smtClean="0"/>
              <a:t>Critical Conversation Guide to use as a checklist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7" y="2133600"/>
            <a:ext cx="8482078" cy="398779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Data needed to complete this process for your district or IHE </a:t>
            </a:r>
          </a:p>
          <a:p>
            <a:r>
              <a:rPr lang="en-US" sz="2000" b="1" dirty="0" smtClean="0"/>
              <a:t>Familiarize yourself and your team with the text of TEC Section 28.014 and College Readiness Standards </a:t>
            </a:r>
          </a:p>
          <a:p>
            <a:r>
              <a:rPr lang="en-US" sz="2000" b="1" dirty="0" smtClean="0"/>
              <a:t>Explore the Avatar Website – </a:t>
            </a:r>
            <a:r>
              <a:rPr lang="en-US" sz="2000" b="1" dirty="0" smtClean="0">
                <a:hlinkClick r:id="rId3"/>
              </a:rPr>
              <a:t>www.untavatar.org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Select Files</a:t>
            </a:r>
          </a:p>
          <a:p>
            <a:pPr lvl="1"/>
            <a:r>
              <a:rPr lang="en-US" sz="2000" b="1" dirty="0" smtClean="0"/>
              <a:t>College Prep Courses</a:t>
            </a:r>
          </a:p>
          <a:p>
            <a:r>
              <a:rPr lang="en-US" sz="2000" b="1" dirty="0" smtClean="0"/>
              <a:t>Gather any courses you would like to present to the group for consideration (ELA/MATH College Prep courses already developed) – </a:t>
            </a:r>
            <a:r>
              <a:rPr lang="en-US" sz="2000" b="1" dirty="0" smtClean="0">
                <a:solidFill>
                  <a:srgbClr val="FF0000"/>
                </a:solidFill>
              </a:rPr>
              <a:t>Did anyone bring something for the group?</a:t>
            </a:r>
          </a:p>
          <a:p>
            <a:r>
              <a:rPr lang="en-US" sz="2000" b="1" dirty="0" smtClean="0"/>
              <a:t>Complete the College Prep Course Considerations form</a:t>
            </a:r>
            <a:endParaRPr lang="en-US" sz="2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http://www.untavatar.org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03302" y="819540"/>
            <a:ext cx="8137395" cy="85220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spc="300" dirty="0" smtClean="0">
                <a:solidFill>
                  <a:schemeClr val="bg1"/>
                </a:solidFill>
                <a:latin typeface="+mj-lt"/>
              </a:rPr>
              <a:t>Previous Assignments</a:t>
            </a:r>
            <a:endParaRPr lang="en-US" sz="4400" b="1" kern="1200" cap="none" spc="3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41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609" y="381000"/>
            <a:ext cx="6934200" cy="1752600"/>
          </a:xfrm>
        </p:spPr>
        <p:txBody>
          <a:bodyPr>
            <a:normAutofit/>
          </a:bodyPr>
          <a:lstStyle/>
          <a:p>
            <a:r>
              <a:rPr lang="en-US" sz="3600" b="1" spc="300" dirty="0" smtClean="0"/>
              <a:t>Steps toward AVATAR Outcomes </a:t>
            </a:r>
            <a:endParaRPr lang="en-US" sz="3600" b="1" spc="300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279298" y="2132045"/>
            <a:ext cx="8534401" cy="448673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Facilitator Meeting 1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key leaders and educators who make up a 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regional “pipeline” 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needed for students to be college and career </a:t>
            </a:r>
            <a:r>
              <a: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ready and successful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 Understanding of the </a:t>
            </a:r>
            <a:r>
              <a:rPr 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AVATAR Process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Facilitator Meeting 2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</a:t>
            </a:r>
            <a:r>
              <a:rPr 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regional data</a:t>
            </a: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guide </a:t>
            </a:r>
            <a:r>
              <a: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decision-making</a:t>
            </a:r>
            <a:endParaRPr lang="en-US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 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shared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regional college and career readiness 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foundation and understanding of  HB 5 College Prep Course Guidelines</a:t>
            </a:r>
            <a:endParaRPr lang="en-US" sz="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Design and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 a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vertical alignment action plan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which will include critical conversations around specific courses needed for students to make academic progress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VAT Meetings…Creating, Evaluating, Processing, Collaborating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Facilitator Meeting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Design and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 a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sustainability 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533401" y="6324600"/>
            <a:ext cx="1905000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http://untavatar.org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8" y="2505547"/>
            <a:ext cx="360000" cy="27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8" y="3189624"/>
            <a:ext cx="360000" cy="27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8" y="2091471"/>
            <a:ext cx="360000" cy="27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1" y="3489325"/>
            <a:ext cx="360000" cy="27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0" y="3803035"/>
            <a:ext cx="360000" cy="27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3" y="4146446"/>
            <a:ext cx="360000" cy="27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2" y="4622112"/>
            <a:ext cx="36000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 b="283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Rounded Rectangle 4"/>
          <p:cNvSpPr/>
          <p:nvPr/>
        </p:nvSpPr>
        <p:spPr>
          <a:xfrm>
            <a:off x="503302" y="819540"/>
            <a:ext cx="8137395" cy="137601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b="1" kern="1200" cap="none" spc="3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http://untavatar.org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6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61820" y="1447800"/>
            <a:ext cx="7667959" cy="1984583"/>
          </a:xfrm>
        </p:spPr>
        <p:txBody>
          <a:bodyPr/>
          <a:lstStyle/>
          <a:p>
            <a:r>
              <a:rPr lang="en-US" b="1" dirty="0" smtClean="0"/>
              <a:t>Today is all about things to consider as we move forward in this process.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5" y="5181600"/>
            <a:ext cx="1450974" cy="957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6488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http://untavatar.org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7244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Considerations by entity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</a:t>
            </a:r>
            <a:r>
              <a:rPr lang="en-US" smtClean="0"/>
              <a:t>our plan?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50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3400" y="1063417"/>
            <a:ext cx="8153400" cy="3089483"/>
          </a:xfrm>
        </p:spPr>
        <p:txBody>
          <a:bodyPr/>
          <a:lstStyle/>
          <a:p>
            <a:r>
              <a:rPr lang="en-US" sz="6000" b="1" dirty="0" smtClean="0"/>
              <a:t>What is</a:t>
            </a:r>
            <a:br>
              <a:rPr lang="en-US" sz="6000" b="1" dirty="0" smtClean="0"/>
            </a:br>
            <a:r>
              <a:rPr lang="en-US" sz="6000" b="1" dirty="0" smtClean="0"/>
              <a:t> your evidence?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48768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Texas Education Agency (TEA) and Texas Higher Education Coordinating Board (THECB) collect many useful indicators and make them available to the public.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36" y="5105400"/>
            <a:ext cx="2481263" cy="105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48000" y="644066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http://untavatar.org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50212"/>
            <a:ext cx="3132079" cy="4114800"/>
          </a:xfrm>
        </p:spPr>
        <p:txBody>
          <a:bodyPr/>
          <a:lstStyle/>
          <a:p>
            <a:r>
              <a:rPr lang="en-US" sz="3600" dirty="0" smtClean="0"/>
              <a:t>What is the demography of Region 5 High School Students?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HHS Panther Football, Football, Point,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74738"/>
            <a:ext cx="9525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HS Panther Football, Football, Point, Fiel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08" y="3066572"/>
            <a:ext cx="3632200" cy="133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242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http://untavatar.org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41623"/>
            <a:ext cx="4315427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Demographics:</a:t>
            </a:r>
            <a:br>
              <a:rPr lang="en-US" dirty="0" smtClean="0"/>
            </a:br>
            <a:r>
              <a:rPr lang="en-US" dirty="0" smtClean="0"/>
              <a:t>Region 5, 2013-14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229669"/>
              </p:ext>
            </p:extLst>
          </p:nvPr>
        </p:nvGraphicFramePr>
        <p:xfrm>
          <a:off x="533400" y="2209800"/>
          <a:ext cx="51816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029"/>
                <a:gridCol w="2498571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Demographic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</a:t>
                      </a:r>
                    </a:p>
                    <a:p>
                      <a:r>
                        <a:rPr lang="en-US" sz="1200" dirty="0" smtClean="0"/>
                        <a:t>Students</a:t>
                      </a:r>
                      <a:endParaRPr lang="en-US" sz="12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22,687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6,309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5,864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5,330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5,184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Graduating class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5,106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curriculum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21.5%*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Recommended curriculum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78.5%*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3600" y="4724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*State Comparison:</a:t>
            </a:r>
          </a:p>
          <a:p>
            <a:r>
              <a:rPr lang="en-US" dirty="0" smtClean="0"/>
              <a:t>Minimum   18.4%</a:t>
            </a:r>
          </a:p>
          <a:p>
            <a:r>
              <a:rPr lang="en-US" dirty="0" smtClean="0"/>
              <a:t>Recommended   81.6%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28600" y="6584885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http://untavatar.org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Ethnicity: </a:t>
            </a:r>
            <a:br>
              <a:rPr lang="en-US" dirty="0" smtClean="0"/>
            </a:br>
            <a:r>
              <a:rPr lang="en-US" dirty="0" smtClean="0"/>
              <a:t>Region 5, 2013-14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4570"/>
              </p:ext>
            </p:extLst>
          </p:nvPr>
        </p:nvGraphicFramePr>
        <p:xfrm>
          <a:off x="762000" y="2438400"/>
          <a:ext cx="7391400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976"/>
                <a:gridCol w="3057424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Ethnic 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Percentage</a:t>
                      </a:r>
                      <a:r>
                        <a:rPr lang="en-US" sz="1400" baseline="0" dirty="0" smtClean="0"/>
                        <a:t> 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African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27.1%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17.8%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50.0%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Indian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.6%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2.4%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Islander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.1%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or more races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1.9%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Subgroups:</a:t>
            </a:r>
            <a:br>
              <a:rPr lang="en-US" dirty="0" smtClean="0"/>
            </a:br>
            <a:r>
              <a:rPr lang="en-US" dirty="0" smtClean="0"/>
              <a:t>Region 5, 2013-14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133237"/>
              </p:ext>
            </p:extLst>
          </p:nvPr>
        </p:nvGraphicFramePr>
        <p:xfrm>
          <a:off x="685800" y="2362200"/>
          <a:ext cx="6248401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007"/>
                <a:gridCol w="2012197"/>
                <a:gridCol w="2012197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Demographic</a:t>
                      </a:r>
                      <a:r>
                        <a:rPr lang="en-US" baseline="0" dirty="0" smtClean="0"/>
                        <a:t> 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(Region</a:t>
                      </a:r>
                      <a:r>
                        <a:rPr lang="en-US" baseline="0" dirty="0" smtClean="0"/>
                        <a:t> 5)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</a:p>
                    <a:p>
                      <a:r>
                        <a:rPr lang="en-US" dirty="0" smtClean="0"/>
                        <a:t>(Texas)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Economically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60.3%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60.2%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English</a:t>
                      </a:r>
                      <a:r>
                        <a:rPr lang="en-US" baseline="0" dirty="0" smtClean="0"/>
                        <a:t> Proficient (LEP)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 risk*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49.9%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4200" y="2743200"/>
            <a:ext cx="190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*At risk of dropping out of school based on the performance and status indicators listed in the TAPR Glossary.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374" y="3429000"/>
            <a:ext cx="2712590" cy="1495588"/>
          </a:xfrm>
        </p:spPr>
        <p:txBody>
          <a:bodyPr/>
          <a:lstStyle/>
          <a:p>
            <a:pPr lvl="2" algn="l" defTabSz="457200" rtl="0"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</a:rPr>
              <a:t>How </a:t>
            </a:r>
            <a:r>
              <a:rPr lang="en-US" sz="3200" dirty="0" smtClean="0">
                <a:solidFill>
                  <a:schemeClr val="bg1"/>
                </a:solidFill>
              </a:rPr>
              <a:t>ready are Region 5 students for college?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3733800" cy="25620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6400800"/>
            <a:ext cx="170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http://untavatar.org</a:t>
            </a:r>
          </a:p>
        </p:txBody>
      </p:sp>
    </p:spTree>
    <p:extLst>
      <p:ext uri="{BB962C8B-B14F-4D97-AF65-F5344CB8AC3E}">
        <p14:creationId xmlns:p14="http://schemas.microsoft.com/office/powerpoint/2010/main" val="14375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5004</TotalTime>
  <Words>1055</Words>
  <Application>Microsoft Office PowerPoint</Application>
  <PresentationFormat>On-screen Show (4:3)</PresentationFormat>
  <Paragraphs>306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Wingdings 3</vt:lpstr>
      <vt:lpstr>Ion Boardroom</vt:lpstr>
      <vt:lpstr>Module 3: Using Local Data</vt:lpstr>
      <vt:lpstr>PowerPoint Presentation</vt:lpstr>
      <vt:lpstr>Today is all about things to consider as we move forward in this process. </vt:lpstr>
      <vt:lpstr>What is  your evidence?</vt:lpstr>
      <vt:lpstr>What is the demography of Region 5 High School Students?</vt:lpstr>
      <vt:lpstr>Student Demographics: Region 5, 2013-14</vt:lpstr>
      <vt:lpstr>Student Ethnicity:  Region 5, 2013-14</vt:lpstr>
      <vt:lpstr>Student Subgroups: Region 5, 2013-14</vt:lpstr>
      <vt:lpstr>How ready are Region 5 students for college? </vt:lpstr>
      <vt:lpstr>College Ready Graduates</vt:lpstr>
      <vt:lpstr>Percent Advanced Course Dual Credit Completion in 2013-14</vt:lpstr>
      <vt:lpstr>Percent AP/IB Enrollees Tested and Meeting Criteria in 2013-14</vt:lpstr>
      <vt:lpstr>Percent 2013 Graduates Enrolled in IHE and Completing One Year without Remediation</vt:lpstr>
      <vt:lpstr>PowerPoint Presentation</vt:lpstr>
      <vt:lpstr>First Time In College (FTIC) Student Entry Profiles, Fall 2012 Cohort </vt:lpstr>
      <vt:lpstr>Numbers are not enough!  </vt:lpstr>
      <vt:lpstr>PowerPoint Presentation</vt:lpstr>
      <vt:lpstr>PowerPoint Presentation</vt:lpstr>
      <vt:lpstr>What’s Next? </vt:lpstr>
      <vt:lpstr>Steps toward AVATAR Outcomes </vt:lpstr>
      <vt:lpstr>PowerPoint Presentation</vt:lpstr>
    </vt:vector>
  </TitlesOfParts>
  <Company>University of North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One</dc:title>
  <dc:creator>Summer</dc:creator>
  <cp:lastModifiedBy>Maris Peno</cp:lastModifiedBy>
  <cp:revision>344</cp:revision>
  <cp:lastPrinted>2015-02-25T21:05:48Z</cp:lastPrinted>
  <dcterms:created xsi:type="dcterms:W3CDTF">2012-08-21T16:02:43Z</dcterms:created>
  <dcterms:modified xsi:type="dcterms:W3CDTF">2015-06-29T20:35:59Z</dcterms:modified>
</cp:coreProperties>
</file>