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630" r:id="rId1"/>
  </p:sldMasterIdLst>
  <p:notesMasterIdLst>
    <p:notesMasterId r:id="rId46"/>
  </p:notesMasterIdLst>
  <p:handoutMasterIdLst>
    <p:handoutMasterId r:id="rId47"/>
  </p:handoutMasterIdLst>
  <p:sldIdLst>
    <p:sldId id="256" r:id="rId2"/>
    <p:sldId id="349" r:id="rId3"/>
    <p:sldId id="350" r:id="rId4"/>
    <p:sldId id="347" r:id="rId5"/>
    <p:sldId id="337" r:id="rId6"/>
    <p:sldId id="271" r:id="rId7"/>
    <p:sldId id="335" r:id="rId8"/>
    <p:sldId id="408" r:id="rId9"/>
    <p:sldId id="409" r:id="rId10"/>
    <p:sldId id="410" r:id="rId11"/>
    <p:sldId id="411" r:id="rId12"/>
    <p:sldId id="413" r:id="rId13"/>
    <p:sldId id="414" r:id="rId14"/>
    <p:sldId id="415" r:id="rId15"/>
    <p:sldId id="416" r:id="rId16"/>
    <p:sldId id="418" r:id="rId17"/>
    <p:sldId id="338" r:id="rId18"/>
    <p:sldId id="343" r:id="rId19"/>
    <p:sldId id="342" r:id="rId20"/>
    <p:sldId id="283" r:id="rId21"/>
    <p:sldId id="274" r:id="rId22"/>
    <p:sldId id="277" r:id="rId23"/>
    <p:sldId id="280" r:id="rId24"/>
    <p:sldId id="281" r:id="rId25"/>
    <p:sldId id="329" r:id="rId26"/>
    <p:sldId id="362" r:id="rId27"/>
    <p:sldId id="363" r:id="rId28"/>
    <p:sldId id="402" r:id="rId29"/>
    <p:sldId id="417" r:id="rId30"/>
    <p:sldId id="384" r:id="rId31"/>
    <p:sldId id="386" r:id="rId32"/>
    <p:sldId id="387" r:id="rId33"/>
    <p:sldId id="388" r:id="rId34"/>
    <p:sldId id="390" r:id="rId35"/>
    <p:sldId id="391" r:id="rId36"/>
    <p:sldId id="392" r:id="rId37"/>
    <p:sldId id="393" r:id="rId38"/>
    <p:sldId id="394" r:id="rId39"/>
    <p:sldId id="395" r:id="rId40"/>
    <p:sldId id="397" r:id="rId41"/>
    <p:sldId id="399" r:id="rId42"/>
    <p:sldId id="396" r:id="rId43"/>
    <p:sldId id="419" r:id="rId44"/>
    <p:sldId id="295" r:id="rId45"/>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DBF70F4-0111-4CEB-90B8-584AFAD21F33}">
          <p14:sldIdLst>
            <p14:sldId id="256"/>
          </p14:sldIdLst>
        </p14:section>
        <p14:section name="Overview" id="{3C682656-E60E-4D9B-B644-5A735A3CA25B}">
          <p14:sldIdLst>
            <p14:sldId id="349"/>
            <p14:sldId id="350"/>
            <p14:sldId id="347"/>
          </p14:sldIdLst>
        </p14:section>
        <p14:section name="Rationale and Purpose" id="{995D612D-0B69-4871-BBF3-8581E47460B8}">
          <p14:sldIdLst>
            <p14:sldId id="337"/>
            <p14:sldId id="271"/>
            <p14:sldId id="335"/>
            <p14:sldId id="408"/>
            <p14:sldId id="409"/>
            <p14:sldId id="410"/>
            <p14:sldId id="411"/>
            <p14:sldId id="413"/>
            <p14:sldId id="414"/>
            <p14:sldId id="415"/>
            <p14:sldId id="416"/>
            <p14:sldId id="418"/>
          </p14:sldIdLst>
        </p14:section>
        <p14:section name="Partners and Roles" id="{1572E972-8974-42F6-AD4A-699F48F1A923}">
          <p14:sldIdLst>
            <p14:sldId id="338"/>
            <p14:sldId id="343"/>
            <p14:sldId id="342"/>
            <p14:sldId id="283"/>
            <p14:sldId id="274"/>
            <p14:sldId id="277"/>
            <p14:sldId id="280"/>
            <p14:sldId id="281"/>
            <p14:sldId id="329"/>
          </p14:sldIdLst>
        </p14:section>
        <p14:section name="Use of Data" id="{0C0D8695-9641-4F1A-837C-B5D6893924AB}">
          <p14:sldIdLst>
            <p14:sldId id="362"/>
            <p14:sldId id="363"/>
            <p14:sldId id="402"/>
            <p14:sldId id="417"/>
          </p14:sldIdLst>
        </p14:section>
        <p14:section name="Group Logistics and Norms" id="{1A82A64B-1E1A-4655-BDDE-B3BC0473FF63}">
          <p14:sldIdLst>
            <p14:sldId id="384"/>
            <p14:sldId id="386"/>
            <p14:sldId id="387"/>
            <p14:sldId id="388"/>
            <p14:sldId id="390"/>
            <p14:sldId id="391"/>
          </p14:sldIdLst>
        </p14:section>
        <p14:section name="Individual Group Responsibilities" id="{9EE796D4-F02B-464C-B24D-D7C868EF9417}">
          <p14:sldIdLst>
            <p14:sldId id="392"/>
            <p14:sldId id="393"/>
            <p14:sldId id="394"/>
            <p14:sldId id="395"/>
            <p14:sldId id="397"/>
            <p14:sldId id="399"/>
            <p14:sldId id="396"/>
            <p14:sldId id="419"/>
            <p14:sldId id="29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2A28"/>
    <a:srgbClr val="FFD757"/>
    <a:srgbClr val="DAA600"/>
    <a:srgbClr val="A6CE28"/>
    <a:srgbClr val="349C4D"/>
    <a:srgbClr val="8EB022"/>
    <a:srgbClr val="3B16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17" autoAdjust="0"/>
    <p:restoredTop sz="96203" autoAdjust="0"/>
  </p:normalViewPr>
  <p:slideViewPr>
    <p:cSldViewPr>
      <p:cViewPr varScale="1">
        <p:scale>
          <a:sx n="112" d="100"/>
          <a:sy n="112" d="100"/>
        </p:scale>
        <p:origin x="1260"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115" d="100"/>
          <a:sy n="115" d="100"/>
        </p:scale>
        <p:origin x="235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[3440.xlsx]Sheet4!PivotTable4</c:name>
    <c:fmtId val="-1"/>
  </c:pivotSource>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smtClean="0"/>
              <a:t>High</a:t>
            </a:r>
            <a:r>
              <a:rPr lang="en-US" baseline="0" dirty="0" smtClean="0"/>
              <a:t> School Graduates in Higher Education by the following Fall – 2012-2013 Region 5</a:t>
            </a:r>
            <a:endParaRPr lang="en-US" dirty="0"/>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ivotFmts>
      <c:pivotFmt>
        <c:idx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prstMaterial="plastic">
            <a:bevelT w="0" h="0"/>
          </a:sp3d>
        </c:spPr>
        <c:marker>
          <c:symbol val="circle"/>
          <c:size val="6"/>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9525">
              <a:solidFill>
                <a:schemeClr val="accent6"/>
              </a:solidFill>
              <a:round/>
            </a:ln>
            <a:effectLst>
              <a:outerShdw blurRad="57150" dist="19050" dir="5400000" algn="ctr" rotWithShape="0">
                <a:srgbClr val="000000">
                  <a:alpha val="63000"/>
                </a:srgbClr>
              </a:outerShdw>
            </a:effectLst>
            <a:scene3d>
              <a:camera prst="orthographicFront">
                <a:rot lat="0" lon="0" rev="0"/>
              </a:camera>
              <a:lightRig rig="threePt" dir="tl"/>
            </a:scene3d>
            <a:sp3d prstMaterial="plastic">
              <a:bevelT w="0" h="0"/>
            </a:sp3d>
          </c:spPr>
        </c:marker>
      </c:pivotFmt>
      <c:pivotFmt>
        <c:idx val="1"/>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prstMaterial="plastic">
            <a:bevelT w="0" h="0"/>
          </a:sp3d>
        </c:spPr>
        <c:marker>
          <c:symbol val="none"/>
        </c:marker>
      </c:pivotFmt>
      <c:pivotFmt>
        <c:idx val="2"/>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prstMaterial="plastic">
            <a:bevelT w="0" h="0"/>
          </a:sp3d>
        </c:spPr>
        <c:marker>
          <c:symbol val="none"/>
        </c:marker>
      </c:pivotFmt>
    </c:pivotFmts>
    <c:plotArea>
      <c:layout/>
      <c:barChart>
        <c:barDir val="col"/>
        <c:grouping val="clustered"/>
        <c:varyColors val="0"/>
        <c:ser>
          <c:idx val="0"/>
          <c:order val="0"/>
          <c:tx>
            <c:strRef>
              <c:f>Sheet4!$B$1</c:f>
              <c:strCache>
                <c:ptCount val="1"/>
                <c:pt idx="0">
                  <c:v>Total</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prstMaterial="plastic">
              <a:bevelT w="0" h="0"/>
            </a:sp3d>
          </c:spPr>
          <c:invertIfNegative val="0"/>
          <c:cat>
            <c:strRef>
              <c:f>Sheet4!$A$2:$A$24</c:f>
              <c:strCache>
                <c:ptCount val="22"/>
                <c:pt idx="0">
                  <c:v>ANGELINA COLLEGE (006661) </c:v>
                </c:pt>
                <c:pt idx="1">
                  <c:v>BAYLOR UNIVERSITY (003545) </c:v>
                </c:pt>
                <c:pt idx="2">
                  <c:v>BLINN COLLEGE (003549) </c:v>
                </c:pt>
                <c:pt idx="3">
                  <c:v>EAST TEXAS BAPTIST UNIVERSITY (003564) </c:v>
                </c:pt>
                <c:pt idx="4">
                  <c:v>HUSTON-TILLOTSON UNIVERSITY (003577) </c:v>
                </c:pt>
                <c:pt idx="5">
                  <c:v>LAMAR INSTITUTE OF TECHNOLOGY (036273) </c:v>
                </c:pt>
                <c:pt idx="6">
                  <c:v>LAMAR STATE COLL-ORANGE (023582) </c:v>
                </c:pt>
                <c:pt idx="7">
                  <c:v>LAMAR STATE COLL-PORT ARTHUR (023485) </c:v>
                </c:pt>
                <c:pt idx="8">
                  <c:v>LAMAR UNIVERSITY (003581) </c:v>
                </c:pt>
                <c:pt idx="9">
                  <c:v>Other Pub/Ind 2-yr Institution (10) </c:v>
                </c:pt>
                <c:pt idx="10">
                  <c:v>Other Pub/Ind 4-yr Institution (10) </c:v>
                </c:pt>
                <c:pt idx="11">
                  <c:v>PRAIRIE VIEW A&amp;M UNIVERSITY (003630) </c:v>
                </c:pt>
                <c:pt idx="12">
                  <c:v>SAM HOUSTON STATE UNIVERSITY (003606) </c:v>
                </c:pt>
                <c:pt idx="13">
                  <c:v>STEPHEN F. AUSTIN STATE UNIV (003624) </c:v>
                </c:pt>
                <c:pt idx="14">
                  <c:v>TEXAS A&amp;M UNIVERSITY (003632) </c:v>
                </c:pt>
                <c:pt idx="15">
                  <c:v>TEXAS SOUTHERN UNIVERSITY (003642) </c:v>
                </c:pt>
                <c:pt idx="16">
                  <c:v>TEXAS STATE UNIVERSITY (003615) </c:v>
                </c:pt>
                <c:pt idx="17">
                  <c:v>U. OF TEXAS AT ARLINGTON (003656) </c:v>
                </c:pt>
                <c:pt idx="18">
                  <c:v>U. OF TEXAS AT AUSTIN (003658) </c:v>
                </c:pt>
                <c:pt idx="19">
                  <c:v>UNIVERSITY OF HOUSTON (003652) </c:v>
                </c:pt>
                <c:pt idx="20">
                  <c:v>UNIVERSITY OF NORTH TEXAS (003594) </c:v>
                </c:pt>
                <c:pt idx="21">
                  <c:v>WILEY COLLEGE (003669) </c:v>
                </c:pt>
              </c:strCache>
            </c:strRef>
          </c:cat>
          <c:val>
            <c:numRef>
              <c:f>Sheet4!$B$2:$B$24</c:f>
              <c:numCache>
                <c:formatCode>General</c:formatCode>
                <c:ptCount val="22"/>
                <c:pt idx="0">
                  <c:v>17</c:v>
                </c:pt>
                <c:pt idx="1">
                  <c:v>7</c:v>
                </c:pt>
                <c:pt idx="2">
                  <c:v>38</c:v>
                </c:pt>
                <c:pt idx="3">
                  <c:v>6</c:v>
                </c:pt>
                <c:pt idx="4">
                  <c:v>6</c:v>
                </c:pt>
                <c:pt idx="5">
                  <c:v>315</c:v>
                </c:pt>
                <c:pt idx="6">
                  <c:v>236</c:v>
                </c:pt>
                <c:pt idx="7">
                  <c:v>210</c:v>
                </c:pt>
                <c:pt idx="8">
                  <c:v>666</c:v>
                </c:pt>
                <c:pt idx="9">
                  <c:v>189</c:v>
                </c:pt>
                <c:pt idx="10">
                  <c:v>310</c:v>
                </c:pt>
                <c:pt idx="11">
                  <c:v>45</c:v>
                </c:pt>
                <c:pt idx="12">
                  <c:v>17</c:v>
                </c:pt>
                <c:pt idx="13">
                  <c:v>47</c:v>
                </c:pt>
                <c:pt idx="14">
                  <c:v>60</c:v>
                </c:pt>
                <c:pt idx="15">
                  <c:v>42</c:v>
                </c:pt>
                <c:pt idx="16">
                  <c:v>13</c:v>
                </c:pt>
                <c:pt idx="17">
                  <c:v>6</c:v>
                </c:pt>
                <c:pt idx="18">
                  <c:v>24</c:v>
                </c:pt>
                <c:pt idx="19">
                  <c:v>20</c:v>
                </c:pt>
                <c:pt idx="20">
                  <c:v>5</c:v>
                </c:pt>
                <c:pt idx="21">
                  <c:v>6</c:v>
                </c:pt>
              </c:numCache>
            </c:numRef>
          </c:val>
        </c:ser>
        <c:dLbls>
          <c:showLegendKey val="0"/>
          <c:showVal val="0"/>
          <c:showCatName val="0"/>
          <c:showSerName val="0"/>
          <c:showPercent val="0"/>
          <c:showBubbleSize val="0"/>
        </c:dLbls>
        <c:gapWidth val="100"/>
        <c:overlap val="-24"/>
        <c:axId val="237103160"/>
        <c:axId val="237103552"/>
      </c:barChart>
      <c:catAx>
        <c:axId val="23710316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237103552"/>
        <c:crosses val="autoZero"/>
        <c:auto val="1"/>
        <c:lblAlgn val="ctr"/>
        <c:lblOffset val="100"/>
        <c:noMultiLvlLbl val="0"/>
      </c:catAx>
      <c:valAx>
        <c:axId val="237103552"/>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237103160"/>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Lst>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27363" cy="465138"/>
          </a:xfrm>
          <a:prstGeom prst="rect">
            <a:avLst/>
          </a:prstGeom>
        </p:spPr>
        <p:txBody>
          <a:bodyPr vert="horz" lIns="91440" tIns="45720" rIns="91440" bIns="45720" rtlCol="0"/>
          <a:lstStyle>
            <a:lvl1pPr algn="l">
              <a:defRPr sz="1200"/>
            </a:lvl1pPr>
          </a:lstStyle>
          <a:p>
            <a:r>
              <a:rPr lang="en-US" dirty="0" smtClean="0"/>
              <a:t>Vertical Alignment Team – Region 5</a:t>
            </a:r>
            <a:endParaRPr lang="en-US" dirty="0"/>
          </a:p>
        </p:txBody>
      </p:sp>
      <p:sp>
        <p:nvSpPr>
          <p:cNvPr id="3" name="Date Placeholder 2"/>
          <p:cNvSpPr>
            <a:spLocks noGrp="1"/>
          </p:cNvSpPr>
          <p:nvPr>
            <p:ph type="dt" sz="quarter" idx="1"/>
          </p:nvPr>
        </p:nvSpPr>
        <p:spPr>
          <a:xfrm>
            <a:off x="3956052" y="2"/>
            <a:ext cx="3027363" cy="465138"/>
          </a:xfrm>
          <a:prstGeom prst="rect">
            <a:avLst/>
          </a:prstGeom>
        </p:spPr>
        <p:txBody>
          <a:bodyPr vert="horz" lIns="91440" tIns="45720" rIns="91440" bIns="45720" rtlCol="0"/>
          <a:lstStyle>
            <a:lvl1pPr algn="r">
              <a:defRPr sz="1200"/>
            </a:lvl1pPr>
          </a:lstStyle>
          <a:p>
            <a:fld id="{6DAB8F36-0F19-4462-8486-C8B22BA894B7}" type="datetimeFigureOut">
              <a:rPr lang="en-US" smtClean="0"/>
              <a:t>6/29/2015</a:t>
            </a:fld>
            <a:endParaRPr lang="en-US" dirty="0"/>
          </a:p>
        </p:txBody>
      </p:sp>
      <p:sp>
        <p:nvSpPr>
          <p:cNvPr id="4" name="Footer Placeholder 3"/>
          <p:cNvSpPr>
            <a:spLocks noGrp="1"/>
          </p:cNvSpPr>
          <p:nvPr>
            <p:ph type="ftr" sz="quarter" idx="2"/>
          </p:nvPr>
        </p:nvSpPr>
        <p:spPr>
          <a:xfrm>
            <a:off x="2" y="8818563"/>
            <a:ext cx="3027363"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56052" y="8818563"/>
            <a:ext cx="3027363" cy="465137"/>
          </a:xfrm>
          <a:prstGeom prst="rect">
            <a:avLst/>
          </a:prstGeom>
        </p:spPr>
        <p:txBody>
          <a:bodyPr vert="horz" lIns="91440" tIns="45720" rIns="91440" bIns="45720" rtlCol="0" anchor="b"/>
          <a:lstStyle>
            <a:lvl1pPr algn="r">
              <a:defRPr sz="1200"/>
            </a:lvl1pPr>
          </a:lstStyle>
          <a:p>
            <a:fld id="{58A19D81-DCB9-4133-88BC-6CB0508D9C8C}" type="slidenum">
              <a:rPr lang="en-US" smtClean="0"/>
              <a:t>‹#›</a:t>
            </a:fld>
            <a:endParaRPr lang="en-US"/>
          </a:p>
        </p:txBody>
      </p:sp>
    </p:spTree>
    <p:extLst>
      <p:ext uri="{BB962C8B-B14F-4D97-AF65-F5344CB8AC3E}">
        <p14:creationId xmlns:p14="http://schemas.microsoft.com/office/powerpoint/2010/main" val="11342345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6833" cy="464185"/>
          </a:xfrm>
          <a:prstGeom prst="rect">
            <a:avLst/>
          </a:prstGeom>
        </p:spPr>
        <p:txBody>
          <a:bodyPr vert="horz" lIns="92953" tIns="46477" rIns="92953" bIns="46477" rtlCol="0"/>
          <a:lstStyle>
            <a:lvl1pPr algn="l">
              <a:defRPr sz="1200"/>
            </a:lvl1pPr>
          </a:lstStyle>
          <a:p>
            <a:endParaRPr lang="en-US" dirty="0"/>
          </a:p>
        </p:txBody>
      </p:sp>
      <p:sp>
        <p:nvSpPr>
          <p:cNvPr id="3" name="Date Placeholder 2"/>
          <p:cNvSpPr>
            <a:spLocks noGrp="1"/>
          </p:cNvSpPr>
          <p:nvPr>
            <p:ph type="dt" idx="1"/>
          </p:nvPr>
        </p:nvSpPr>
        <p:spPr>
          <a:xfrm>
            <a:off x="3956552" y="0"/>
            <a:ext cx="3026833" cy="464185"/>
          </a:xfrm>
          <a:prstGeom prst="rect">
            <a:avLst/>
          </a:prstGeom>
        </p:spPr>
        <p:txBody>
          <a:bodyPr vert="horz" lIns="92953" tIns="46477" rIns="92953" bIns="46477" rtlCol="0"/>
          <a:lstStyle>
            <a:lvl1pPr algn="r">
              <a:defRPr sz="1200"/>
            </a:lvl1pPr>
          </a:lstStyle>
          <a:p>
            <a:fld id="{E6D5796A-7CDB-40B9-A11F-D421A28B91ED}" type="datetimeFigureOut">
              <a:rPr lang="en-US" smtClean="0"/>
              <a:pPr/>
              <a:t>6/29/2015</a:t>
            </a:fld>
            <a:endParaRPr lang="en-US"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3" tIns="46477" rIns="92953" bIns="46477" rtlCol="0" anchor="ctr"/>
          <a:lstStyle/>
          <a:p>
            <a:endParaRPr lang="en-US" dirty="0"/>
          </a:p>
        </p:txBody>
      </p:sp>
      <p:sp>
        <p:nvSpPr>
          <p:cNvPr id="5" name="Notes Placeholder 4"/>
          <p:cNvSpPr>
            <a:spLocks noGrp="1"/>
          </p:cNvSpPr>
          <p:nvPr>
            <p:ph type="body" sz="quarter" idx="3"/>
          </p:nvPr>
        </p:nvSpPr>
        <p:spPr>
          <a:xfrm>
            <a:off x="698500" y="4409760"/>
            <a:ext cx="5588000" cy="4177665"/>
          </a:xfrm>
          <a:prstGeom prst="rect">
            <a:avLst/>
          </a:prstGeom>
        </p:spPr>
        <p:txBody>
          <a:bodyPr vert="horz" lIns="92953" tIns="46477" rIns="92953" bIns="4647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17904"/>
            <a:ext cx="3026833" cy="464185"/>
          </a:xfrm>
          <a:prstGeom prst="rect">
            <a:avLst/>
          </a:prstGeom>
        </p:spPr>
        <p:txBody>
          <a:bodyPr vert="horz" lIns="92953" tIns="46477" rIns="92953" bIns="4647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2" y="8817904"/>
            <a:ext cx="3026833" cy="464185"/>
          </a:xfrm>
          <a:prstGeom prst="rect">
            <a:avLst/>
          </a:prstGeom>
        </p:spPr>
        <p:txBody>
          <a:bodyPr vert="horz" lIns="92953" tIns="46477" rIns="92953" bIns="46477" rtlCol="0" anchor="b"/>
          <a:lstStyle>
            <a:lvl1pPr algn="r">
              <a:defRPr sz="1200"/>
            </a:lvl1pPr>
          </a:lstStyle>
          <a:p>
            <a:fld id="{E79ACFD8-91C1-4EFF-B273-5897C9E97F7B}" type="slidenum">
              <a:rPr lang="en-US" smtClean="0"/>
              <a:pPr/>
              <a:t>‹#›</a:t>
            </a:fld>
            <a:endParaRPr lang="en-US" dirty="0"/>
          </a:p>
        </p:txBody>
      </p:sp>
    </p:spTree>
    <p:extLst>
      <p:ext uri="{BB962C8B-B14F-4D97-AF65-F5344CB8AC3E}">
        <p14:creationId xmlns:p14="http://schemas.microsoft.com/office/powerpoint/2010/main" val="1649112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9ACFD8-91C1-4EFF-B273-5897C9E97F7B}" type="slidenum">
              <a:rPr lang="en-US" smtClean="0"/>
              <a:pPr/>
              <a:t>1</a:t>
            </a:fld>
            <a:endParaRPr lang="en-US" dirty="0"/>
          </a:p>
        </p:txBody>
      </p:sp>
    </p:spTree>
    <p:extLst>
      <p:ext uri="{BB962C8B-B14F-4D97-AF65-F5344CB8AC3E}">
        <p14:creationId xmlns:p14="http://schemas.microsoft.com/office/powerpoint/2010/main" val="2702465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9ACFD8-91C1-4EFF-B273-5897C9E97F7B}" type="slidenum">
              <a:rPr lang="en-US" smtClean="0"/>
              <a:pPr/>
              <a:t>10</a:t>
            </a:fld>
            <a:endParaRPr lang="en-US" dirty="0"/>
          </a:p>
        </p:txBody>
      </p:sp>
    </p:spTree>
    <p:extLst>
      <p:ext uri="{BB962C8B-B14F-4D97-AF65-F5344CB8AC3E}">
        <p14:creationId xmlns:p14="http://schemas.microsoft.com/office/powerpoint/2010/main" val="2568033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9ACFD8-91C1-4EFF-B273-5897C9E97F7B}" type="slidenum">
              <a:rPr lang="en-US" smtClean="0"/>
              <a:pPr/>
              <a:t>11</a:t>
            </a:fld>
            <a:endParaRPr lang="en-US" dirty="0"/>
          </a:p>
        </p:txBody>
      </p:sp>
    </p:spTree>
    <p:extLst>
      <p:ext uri="{BB962C8B-B14F-4D97-AF65-F5344CB8AC3E}">
        <p14:creationId xmlns:p14="http://schemas.microsoft.com/office/powerpoint/2010/main" val="665132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team was formed to create college prep courses as described in Section 28.014 if the Texas Education Code. In this section, various pieces of college preparatory courses are discussed. </a:t>
            </a:r>
          </a:p>
          <a:p>
            <a:endParaRPr lang="en-US" baseline="0" dirty="0" smtClean="0"/>
          </a:p>
          <a:p>
            <a:r>
              <a:rPr lang="en-US" dirty="0" smtClean="0"/>
              <a:t>Partnership:</a:t>
            </a:r>
          </a:p>
          <a:p>
            <a:pPr lvl="1"/>
            <a:r>
              <a:rPr lang="en-US" dirty="0" smtClean="0"/>
              <a:t>Each School district shall partner with at least one institution of higher education to develop and provide courses in college preparatory Mathematics and English Language Arts.</a:t>
            </a:r>
            <a:r>
              <a:rPr lang="en-US" baseline="0" dirty="0" smtClean="0"/>
              <a:t> </a:t>
            </a:r>
            <a:endParaRPr lang="en-US" dirty="0" smtClean="0"/>
          </a:p>
          <a:p>
            <a:r>
              <a:rPr lang="en-US" dirty="0" smtClean="0"/>
              <a:t>Course Design: </a:t>
            </a:r>
          </a:p>
          <a:p>
            <a:pPr lvl="1"/>
            <a:r>
              <a:rPr lang="en-US" dirty="0" smtClean="0"/>
              <a:t>The course mist be designed:</a:t>
            </a:r>
          </a:p>
          <a:p>
            <a:pPr lvl="2"/>
            <a:r>
              <a:rPr lang="en-US" dirty="0" smtClean="0"/>
              <a:t>(1) for students at the 12</a:t>
            </a:r>
            <a:r>
              <a:rPr lang="en-US" baseline="30000" dirty="0" smtClean="0"/>
              <a:t>th</a:t>
            </a:r>
            <a:r>
              <a:rPr lang="en-US" dirty="0" smtClean="0"/>
              <a:t> grade level whose performance on:</a:t>
            </a:r>
          </a:p>
          <a:p>
            <a:pPr lvl="3"/>
            <a:r>
              <a:rPr lang="en-US" dirty="0" smtClean="0"/>
              <a:t>(A) an end of course assessment instrument required under section 39.023(c) does not meet college readiness standards</a:t>
            </a:r>
          </a:p>
          <a:p>
            <a:pPr lvl="3"/>
            <a:r>
              <a:rPr lang="en-US" dirty="0" smtClean="0"/>
              <a:t>(B) Coursework, a college entrance examination, or an assessment instrument designated under section 51.3062(c) indicates that the student is not ready to perform entry level college coursework; and</a:t>
            </a:r>
          </a:p>
          <a:p>
            <a:pPr lvl="2"/>
            <a:r>
              <a:rPr lang="en-US" dirty="0" smtClean="0"/>
              <a:t>(2) to prepare students for success in entry-level college courses. 28.014 (a)</a:t>
            </a:r>
          </a:p>
          <a:p>
            <a:endParaRPr lang="en-US" dirty="0" smtClean="0"/>
          </a:p>
          <a:p>
            <a:r>
              <a:rPr lang="en-US" dirty="0" smtClean="0"/>
              <a:t>The</a:t>
            </a:r>
            <a:r>
              <a:rPr lang="en-US" baseline="0" dirty="0" smtClean="0"/>
              <a:t> text for this section and 51.3062 is in your folder</a:t>
            </a:r>
            <a:endParaRPr lang="en-US" dirty="0"/>
          </a:p>
        </p:txBody>
      </p:sp>
      <p:sp>
        <p:nvSpPr>
          <p:cNvPr id="4" name="Slide Number Placeholder 3"/>
          <p:cNvSpPr>
            <a:spLocks noGrp="1"/>
          </p:cNvSpPr>
          <p:nvPr>
            <p:ph type="sldNum" sz="quarter" idx="10"/>
          </p:nvPr>
        </p:nvSpPr>
        <p:spPr/>
        <p:txBody>
          <a:bodyPr/>
          <a:lstStyle/>
          <a:p>
            <a:fld id="{E79ACFD8-91C1-4EFF-B273-5897C9E97F7B}" type="slidenum">
              <a:rPr lang="en-US" smtClean="0"/>
              <a:pPr/>
              <a:t>12</a:t>
            </a:fld>
            <a:endParaRPr lang="en-US" dirty="0"/>
          </a:p>
        </p:txBody>
      </p:sp>
    </p:spTree>
    <p:extLst>
      <p:ext uri="{BB962C8B-B14F-4D97-AF65-F5344CB8AC3E}">
        <p14:creationId xmlns:p14="http://schemas.microsoft.com/office/powerpoint/2010/main" val="3497527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a:t>
            </a:r>
            <a:r>
              <a:rPr lang="en-US" baseline="0" dirty="0" smtClean="0"/>
              <a:t> discussed is the </a:t>
            </a:r>
            <a:r>
              <a:rPr lang="en-US" dirty="0" smtClean="0"/>
              <a:t>Method of Delivery for these courses, how they should</a:t>
            </a:r>
          </a:p>
          <a:p>
            <a:r>
              <a:rPr lang="en-US" dirty="0" smtClean="0"/>
              <a:t>A course developed under this section must be provided:</a:t>
            </a:r>
          </a:p>
          <a:p>
            <a:pPr lvl="2"/>
            <a:r>
              <a:rPr lang="en-US" dirty="0" smtClean="0"/>
              <a:t>(1) On the campus of the high school offering the course; or</a:t>
            </a:r>
          </a:p>
          <a:p>
            <a:pPr lvl="2"/>
            <a:r>
              <a:rPr lang="en-US" dirty="0" smtClean="0"/>
              <a:t>(2) through distance learning; or</a:t>
            </a:r>
          </a:p>
          <a:p>
            <a:pPr lvl="2"/>
            <a:r>
              <a:rPr lang="en-US" dirty="0" smtClean="0"/>
              <a:t>(3) as an online course provided through an institution of higher education with which the school district partners as provided by subsection (a) 28.014(b)</a:t>
            </a:r>
          </a:p>
          <a:p>
            <a:endParaRPr lang="en-US" dirty="0" smtClean="0"/>
          </a:p>
          <a:p>
            <a:r>
              <a:rPr lang="en-US" dirty="0" smtClean="0"/>
              <a:t>Staff</a:t>
            </a:r>
          </a:p>
          <a:p>
            <a:endParaRPr lang="en-US" dirty="0" smtClean="0"/>
          </a:p>
          <a:p>
            <a:r>
              <a:rPr lang="en-US" dirty="0" smtClean="0"/>
              <a:t>Appropriate faculty of each high school offering courses under this section and appropriate faculty of each institution of higher education with which the school district partners shall meet regularly as necessary to ensure that each course is aligned with college readiness expectations. The commissioner of education, in coordination with the commissioner of higher education, may adopt rules to administer this subsection.  28.014(c)</a:t>
            </a:r>
          </a:p>
          <a:p>
            <a:pPr lvl="1"/>
            <a:endParaRPr lang="en-US" dirty="0" smtClean="0"/>
          </a:p>
          <a:p>
            <a:pPr lvl="1"/>
            <a:endParaRPr lang="en-US" dirty="0"/>
          </a:p>
          <a:p>
            <a:r>
              <a:rPr lang="en-US" dirty="0" smtClean="0"/>
              <a:t>Parent Notification</a:t>
            </a:r>
          </a:p>
          <a:p>
            <a:endParaRPr lang="en-US" dirty="0" smtClean="0"/>
          </a:p>
          <a:p>
            <a:r>
              <a:rPr lang="en-US" dirty="0" smtClean="0"/>
              <a:t>Each district shall provide a notice to each district student to who subsection (a) applies and the student’s parent or guardian regarding the benefits of enrolling in a course under this section. Something to think about as we go thru this process… How will your district ensure</a:t>
            </a:r>
            <a:r>
              <a:rPr lang="en-US" baseline="0" dirty="0" smtClean="0"/>
              <a:t> this communication occurs.</a:t>
            </a:r>
            <a:endParaRPr lang="en-US" dirty="0" smtClean="0"/>
          </a:p>
        </p:txBody>
      </p:sp>
      <p:sp>
        <p:nvSpPr>
          <p:cNvPr id="4" name="Slide Number Placeholder 3"/>
          <p:cNvSpPr>
            <a:spLocks noGrp="1"/>
          </p:cNvSpPr>
          <p:nvPr>
            <p:ph type="sldNum" sz="quarter" idx="10"/>
          </p:nvPr>
        </p:nvSpPr>
        <p:spPr/>
        <p:txBody>
          <a:bodyPr/>
          <a:lstStyle/>
          <a:p>
            <a:fld id="{E79ACFD8-91C1-4EFF-B273-5897C9E97F7B}" type="slidenum">
              <a:rPr lang="en-US" smtClean="0"/>
              <a:pPr/>
              <a:t>13</a:t>
            </a:fld>
            <a:endParaRPr lang="en-US" dirty="0"/>
          </a:p>
        </p:txBody>
      </p:sp>
    </p:spTree>
    <p:extLst>
      <p:ext uri="{BB962C8B-B14F-4D97-AF65-F5344CB8AC3E}">
        <p14:creationId xmlns:p14="http://schemas.microsoft.com/office/powerpoint/2010/main" val="1103582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discussions</a:t>
            </a:r>
            <a:r>
              <a:rPr lang="en-US" baseline="0" dirty="0" smtClean="0"/>
              <a:t> to have regarding how these courses will be credited- under this section- </a:t>
            </a:r>
          </a:p>
          <a:p>
            <a:endParaRPr lang="en-US" baseline="0" dirty="0" smtClean="0"/>
          </a:p>
          <a:p>
            <a:r>
              <a:rPr lang="en-US" baseline="0" dirty="0" smtClean="0"/>
              <a:t>Students may use this college prep course to count for the advanced ELA or Advanced math curriculum requirement under section 28.025. </a:t>
            </a:r>
          </a:p>
          <a:p>
            <a:endParaRPr lang="en-US" baseline="0" dirty="0" smtClean="0"/>
          </a:p>
          <a:p>
            <a:r>
              <a:rPr lang="en-US" baseline="0" dirty="0" smtClean="0"/>
              <a:t>Whether or not the college prep course is offered as a dual credit option is based on the discretion of the institution of higher education</a:t>
            </a:r>
          </a:p>
        </p:txBody>
      </p:sp>
      <p:sp>
        <p:nvSpPr>
          <p:cNvPr id="4" name="Slide Number Placeholder 3"/>
          <p:cNvSpPr>
            <a:spLocks noGrp="1"/>
          </p:cNvSpPr>
          <p:nvPr>
            <p:ph type="sldNum" sz="quarter" idx="10"/>
          </p:nvPr>
        </p:nvSpPr>
        <p:spPr/>
        <p:txBody>
          <a:bodyPr/>
          <a:lstStyle/>
          <a:p>
            <a:fld id="{E79ACFD8-91C1-4EFF-B273-5897C9E97F7B}" type="slidenum">
              <a:rPr lang="en-US" smtClean="0"/>
              <a:pPr/>
              <a:t>14</a:t>
            </a:fld>
            <a:endParaRPr lang="en-US" dirty="0"/>
          </a:p>
        </p:txBody>
      </p:sp>
    </p:spTree>
    <p:extLst>
      <p:ext uri="{BB962C8B-B14F-4D97-AF65-F5344CB8AC3E}">
        <p14:creationId xmlns:p14="http://schemas.microsoft.com/office/powerpoint/2010/main" val="1810931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Regarding Instructional</a:t>
            </a:r>
            <a:r>
              <a:rPr lang="en-US" baseline="0" dirty="0" smtClean="0"/>
              <a:t> materials</a:t>
            </a:r>
          </a:p>
          <a:p>
            <a:endParaRPr lang="en-US" baseline="0" dirty="0" smtClean="0"/>
          </a:p>
          <a:p>
            <a:pPr lvl="1"/>
            <a:r>
              <a:rPr lang="en-US" dirty="0" smtClean="0"/>
              <a:t>Each school district , in consultation with each institution of higher education with which the district partners, shall develop or purchase instructional materials for a course developed under this section consistent with Chapter 31. The instructional materials must include technology resources that enhance the effectiveness of the course and draw on established best practices. 28.014 (g)</a:t>
            </a:r>
          </a:p>
          <a:p>
            <a:pPr lvl="1"/>
            <a:endParaRPr lang="en-US" dirty="0" smtClean="0"/>
          </a:p>
          <a:p>
            <a:pPr lvl="1"/>
            <a:r>
              <a:rPr lang="en-US" dirty="0" smtClean="0"/>
              <a:t>To the extent applicable, a district shall draw from curricula and instructional materials developed under Section 28.008 in developing a course and related instructional materials under this section. A course developed under this section and the related instructional materials shall be made available to students not later than the 2014-2015 school year. 28.014(h)</a:t>
            </a:r>
          </a:p>
          <a:p>
            <a:endParaRPr lang="en-US" dirty="0" smtClean="0"/>
          </a:p>
          <a:p>
            <a:r>
              <a:rPr lang="en-US" dirty="0" smtClean="0"/>
              <a:t>On this subject… There are a few</a:t>
            </a:r>
            <a:r>
              <a:rPr lang="en-US" baseline="0" dirty="0" smtClean="0"/>
              <a:t> questions to consider before we move on/…</a:t>
            </a:r>
            <a:endParaRPr lang="en-US" dirty="0"/>
          </a:p>
        </p:txBody>
      </p:sp>
      <p:sp>
        <p:nvSpPr>
          <p:cNvPr id="4" name="Slide Number Placeholder 3"/>
          <p:cNvSpPr>
            <a:spLocks noGrp="1"/>
          </p:cNvSpPr>
          <p:nvPr>
            <p:ph type="sldNum" sz="quarter" idx="10"/>
          </p:nvPr>
        </p:nvSpPr>
        <p:spPr/>
        <p:txBody>
          <a:bodyPr/>
          <a:lstStyle/>
          <a:p>
            <a:fld id="{E79ACFD8-91C1-4EFF-B273-5897C9E97F7B}" type="slidenum">
              <a:rPr lang="en-US" smtClean="0"/>
              <a:pPr/>
              <a:t>15</a:t>
            </a:fld>
            <a:endParaRPr lang="en-US" dirty="0"/>
          </a:p>
        </p:txBody>
      </p:sp>
    </p:spTree>
    <p:extLst>
      <p:ext uri="{BB962C8B-B14F-4D97-AF65-F5344CB8AC3E}">
        <p14:creationId xmlns:p14="http://schemas.microsoft.com/office/powerpoint/2010/main" val="1330098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smtClean="0"/>
              <a:t>Do we already have a framework for these</a:t>
            </a:r>
            <a:r>
              <a:rPr lang="en-US" sz="2800" baseline="0" dirty="0" smtClean="0"/>
              <a:t> courses</a:t>
            </a:r>
            <a:r>
              <a:rPr lang="en-US" sz="2800" dirty="0" smtClean="0"/>
              <a:t>? Syllabus? MOU?</a:t>
            </a:r>
          </a:p>
          <a:p>
            <a:endParaRPr lang="en-US" sz="2800" dirty="0" smtClean="0"/>
          </a:p>
          <a:p>
            <a:r>
              <a:rPr lang="en-US" sz="2800" dirty="0" smtClean="0"/>
              <a:t>Are we starting from the beginning or evaluating a course currently offered?</a:t>
            </a:r>
          </a:p>
          <a:p>
            <a:endParaRPr lang="en-US" sz="2800" dirty="0" smtClean="0"/>
          </a:p>
          <a:p>
            <a:r>
              <a:rPr lang="en-US" sz="2800" dirty="0" smtClean="0"/>
              <a:t>If we do have a framework:</a:t>
            </a:r>
          </a:p>
          <a:p>
            <a:pPr lvl="1"/>
            <a:r>
              <a:rPr lang="en-US" sz="2400" dirty="0" smtClean="0"/>
              <a:t>Are we offering it in any district presently?</a:t>
            </a:r>
          </a:p>
          <a:p>
            <a:pPr lvl="1"/>
            <a:r>
              <a:rPr lang="en-US" sz="2400" dirty="0" smtClean="0"/>
              <a:t>Have we evaluated the course?</a:t>
            </a:r>
          </a:p>
          <a:p>
            <a:pPr lvl="1"/>
            <a:endParaRPr lang="en-US" sz="2400" dirty="0" smtClean="0"/>
          </a:p>
          <a:p>
            <a:pPr lvl="1"/>
            <a:r>
              <a:rPr lang="en-US" sz="2400" dirty="0" smtClean="0"/>
              <a:t>These</a:t>
            </a:r>
            <a:r>
              <a:rPr lang="en-US" sz="2400" baseline="0" dirty="0" smtClean="0"/>
              <a:t> questions need to be fully considered as we begin this project… Thoughts</a:t>
            </a:r>
            <a:endParaRPr lang="en-US" sz="2400" dirty="0" smtClean="0"/>
          </a:p>
        </p:txBody>
      </p:sp>
      <p:sp>
        <p:nvSpPr>
          <p:cNvPr id="4" name="Slide Number Placeholder 3"/>
          <p:cNvSpPr>
            <a:spLocks noGrp="1"/>
          </p:cNvSpPr>
          <p:nvPr>
            <p:ph type="sldNum" sz="quarter" idx="10"/>
          </p:nvPr>
        </p:nvSpPr>
        <p:spPr/>
        <p:txBody>
          <a:bodyPr/>
          <a:lstStyle/>
          <a:p>
            <a:fld id="{E79ACFD8-91C1-4EFF-B273-5897C9E97F7B}" type="slidenum">
              <a:rPr lang="en-US" smtClean="0"/>
              <a:pPr/>
              <a:t>16</a:t>
            </a:fld>
            <a:endParaRPr lang="en-US" dirty="0"/>
          </a:p>
        </p:txBody>
      </p:sp>
    </p:spTree>
    <p:extLst>
      <p:ext uri="{BB962C8B-B14F-4D97-AF65-F5344CB8AC3E}">
        <p14:creationId xmlns:p14="http://schemas.microsoft.com/office/powerpoint/2010/main" val="3098552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talk</a:t>
            </a:r>
            <a:r>
              <a:rPr lang="en-US" baseline="0" dirty="0" smtClean="0"/>
              <a:t> about the partners in this process and their role</a:t>
            </a:r>
            <a:endParaRPr lang="en-US" dirty="0"/>
          </a:p>
        </p:txBody>
      </p:sp>
      <p:sp>
        <p:nvSpPr>
          <p:cNvPr id="4" name="Slide Number Placeholder 3"/>
          <p:cNvSpPr>
            <a:spLocks noGrp="1"/>
          </p:cNvSpPr>
          <p:nvPr>
            <p:ph type="sldNum" sz="quarter" idx="10"/>
          </p:nvPr>
        </p:nvSpPr>
        <p:spPr/>
        <p:txBody>
          <a:bodyPr/>
          <a:lstStyle/>
          <a:p>
            <a:fld id="{E79ACFD8-91C1-4EFF-B273-5897C9E97F7B}" type="slidenum">
              <a:rPr lang="en-US" smtClean="0"/>
              <a:pPr/>
              <a:t>17</a:t>
            </a:fld>
            <a:endParaRPr lang="en-US" dirty="0"/>
          </a:p>
        </p:txBody>
      </p:sp>
    </p:spTree>
    <p:extLst>
      <p:ext uri="{BB962C8B-B14F-4D97-AF65-F5344CB8AC3E}">
        <p14:creationId xmlns:p14="http://schemas.microsoft.com/office/powerpoint/2010/main" val="1594909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avatar team is made up of at least one 4 year, 2 year, </a:t>
            </a:r>
            <a:r>
              <a:rPr lang="en-US" baseline="0" dirty="0" err="1" smtClean="0"/>
              <a:t>isd</a:t>
            </a:r>
            <a:r>
              <a:rPr lang="en-US" baseline="0" dirty="0" smtClean="0"/>
              <a:t>, p-16 council…</a:t>
            </a:r>
          </a:p>
          <a:p>
            <a:endParaRPr lang="en-US" baseline="0" dirty="0" smtClean="0"/>
          </a:p>
          <a:p>
            <a:r>
              <a:rPr lang="en-US" baseline="0" dirty="0" smtClean="0"/>
              <a:t>We have 1 – 4 year; 3 2-years; 4 </a:t>
            </a:r>
            <a:r>
              <a:rPr lang="en-US" baseline="0" dirty="0" err="1" smtClean="0"/>
              <a:t>isds</a:t>
            </a:r>
            <a:r>
              <a:rPr lang="en-US" baseline="0" dirty="0" smtClean="0"/>
              <a:t> and a workforce group </a:t>
            </a:r>
          </a:p>
        </p:txBody>
      </p:sp>
      <p:sp>
        <p:nvSpPr>
          <p:cNvPr id="4" name="Slide Number Placeholder 3"/>
          <p:cNvSpPr>
            <a:spLocks noGrp="1"/>
          </p:cNvSpPr>
          <p:nvPr>
            <p:ph type="sldNum" sz="quarter" idx="10"/>
          </p:nvPr>
        </p:nvSpPr>
        <p:spPr/>
        <p:txBody>
          <a:bodyPr/>
          <a:lstStyle/>
          <a:p>
            <a:fld id="{E79ACFD8-91C1-4EFF-B273-5897C9E97F7B}" type="slidenum">
              <a:rPr lang="en-US" smtClean="0"/>
              <a:pPr/>
              <a:t>18</a:t>
            </a:fld>
            <a:endParaRPr lang="en-US" dirty="0"/>
          </a:p>
        </p:txBody>
      </p:sp>
    </p:spTree>
    <p:extLst>
      <p:ext uri="{BB962C8B-B14F-4D97-AF65-F5344CB8AC3E}">
        <p14:creationId xmlns:p14="http://schemas.microsoft.com/office/powerpoint/2010/main" val="37999411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is all about transitions and success. </a:t>
            </a:r>
            <a:endParaRPr lang="en-US" dirty="0"/>
          </a:p>
        </p:txBody>
      </p:sp>
      <p:sp>
        <p:nvSpPr>
          <p:cNvPr id="4" name="Slide Number Placeholder 3"/>
          <p:cNvSpPr>
            <a:spLocks noGrp="1"/>
          </p:cNvSpPr>
          <p:nvPr>
            <p:ph type="sldNum" sz="quarter" idx="10"/>
          </p:nvPr>
        </p:nvSpPr>
        <p:spPr/>
        <p:txBody>
          <a:bodyPr/>
          <a:lstStyle/>
          <a:p>
            <a:fld id="{E79ACFD8-91C1-4EFF-B273-5897C9E97F7B}" type="slidenum">
              <a:rPr lang="en-US" smtClean="0"/>
              <a:pPr/>
              <a:t>19</a:t>
            </a:fld>
            <a:endParaRPr lang="en-US" dirty="0"/>
          </a:p>
        </p:txBody>
      </p:sp>
    </p:spTree>
    <p:extLst>
      <p:ext uri="{BB962C8B-B14F-4D97-AF65-F5344CB8AC3E}">
        <p14:creationId xmlns:p14="http://schemas.microsoft.com/office/powerpoint/2010/main" val="1087464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9ACFD8-91C1-4EFF-B273-5897C9E97F7B}" type="slidenum">
              <a:rPr lang="en-US" smtClean="0"/>
              <a:pPr/>
              <a:t>2</a:t>
            </a:fld>
            <a:endParaRPr lang="en-US" dirty="0"/>
          </a:p>
        </p:txBody>
      </p:sp>
    </p:spTree>
    <p:extLst>
      <p:ext uri="{BB962C8B-B14F-4D97-AF65-F5344CB8AC3E}">
        <p14:creationId xmlns:p14="http://schemas.microsoft.com/office/powerpoint/2010/main" val="3528510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85800" indent="-228600">
              <a:spcBef>
                <a:spcPts val="1200"/>
              </a:spcBef>
              <a:buSzPct val="100000"/>
            </a:pPr>
            <a:r>
              <a:rPr lang="en-US" dirty="0" smtClean="0"/>
              <a:t>Characteristics</a:t>
            </a:r>
            <a:r>
              <a:rPr lang="en-US" baseline="0" dirty="0" smtClean="0"/>
              <a:t> of members are:</a:t>
            </a:r>
          </a:p>
          <a:p>
            <a:pPr marL="685800" indent="-228600">
              <a:spcBef>
                <a:spcPts val="1200"/>
              </a:spcBef>
              <a:buSzPct val="100000"/>
            </a:pPr>
            <a:r>
              <a:rPr lang="en-US" baseline="0" dirty="0" smtClean="0"/>
              <a:t> </a:t>
            </a:r>
            <a:r>
              <a:rPr lang="en-US" sz="1200" b="1" i="1" dirty="0" smtClean="0">
                <a:solidFill>
                  <a:schemeClr val="tx1">
                    <a:lumMod val="85000"/>
                    <a:lumOff val="15000"/>
                  </a:schemeClr>
                </a:solidFill>
              </a:rPr>
              <a:t>Are </a:t>
            </a:r>
            <a:r>
              <a:rPr lang="en-US" sz="1200" b="1" i="1" dirty="0" smtClean="0">
                <a:solidFill>
                  <a:srgbClr val="FF0000"/>
                </a:solidFill>
              </a:rPr>
              <a:t>committed </a:t>
            </a:r>
            <a:r>
              <a:rPr lang="en-US" sz="1200" b="1" i="1" dirty="0" smtClean="0">
                <a:solidFill>
                  <a:schemeClr val="tx1">
                    <a:lumMod val="85000"/>
                    <a:lumOff val="15000"/>
                  </a:schemeClr>
                </a:solidFill>
              </a:rPr>
              <a:t>to higher education access and success for all students</a:t>
            </a:r>
          </a:p>
          <a:p>
            <a:pPr marL="685800" indent="-228600">
              <a:spcBef>
                <a:spcPts val="1200"/>
              </a:spcBef>
              <a:buSzPct val="100000"/>
            </a:pPr>
            <a:r>
              <a:rPr lang="en-US" sz="1200" b="1" i="1" dirty="0" smtClean="0">
                <a:solidFill>
                  <a:schemeClr val="tx1">
                    <a:lumMod val="85000"/>
                    <a:lumOff val="15000"/>
                  </a:schemeClr>
                </a:solidFill>
              </a:rPr>
              <a:t>Understand </a:t>
            </a:r>
            <a:r>
              <a:rPr lang="en-US" sz="1200" b="1" i="1" dirty="0" smtClean="0">
                <a:solidFill>
                  <a:srgbClr val="FF0000"/>
                </a:solidFill>
              </a:rPr>
              <a:t>content course knowledge</a:t>
            </a:r>
            <a:r>
              <a:rPr lang="en-US" sz="1200" b="1" i="1" dirty="0" smtClean="0">
                <a:solidFill>
                  <a:schemeClr val="accent6"/>
                </a:solidFill>
              </a:rPr>
              <a:t> </a:t>
            </a:r>
            <a:r>
              <a:rPr lang="en-US" sz="1200" b="1" i="1" dirty="0" smtClean="0">
                <a:solidFill>
                  <a:schemeClr val="tx1">
                    <a:lumMod val="85000"/>
                    <a:lumOff val="15000"/>
                  </a:schemeClr>
                </a:solidFill>
              </a:rPr>
              <a:t>and skills</a:t>
            </a:r>
          </a:p>
          <a:p>
            <a:pPr marL="685800" indent="-228600">
              <a:spcBef>
                <a:spcPts val="1200"/>
              </a:spcBef>
              <a:buSzPct val="100000"/>
            </a:pPr>
            <a:r>
              <a:rPr lang="en-US" sz="1200" b="1" i="1" dirty="0" smtClean="0">
                <a:solidFill>
                  <a:schemeClr val="tx1">
                    <a:lumMod val="85000"/>
                    <a:lumOff val="15000"/>
                  </a:schemeClr>
                </a:solidFill>
              </a:rPr>
              <a:t>Utilize </a:t>
            </a:r>
            <a:r>
              <a:rPr lang="en-US" sz="1200" b="1" i="1" dirty="0" smtClean="0">
                <a:solidFill>
                  <a:srgbClr val="FF0000"/>
                </a:solidFill>
              </a:rPr>
              <a:t>research-based instructional </a:t>
            </a:r>
            <a:r>
              <a:rPr lang="en-US" sz="1200" b="1" i="1" dirty="0" smtClean="0">
                <a:solidFill>
                  <a:schemeClr val="tx1">
                    <a:lumMod val="85000"/>
                    <a:lumOff val="15000"/>
                  </a:schemeClr>
                </a:solidFill>
              </a:rPr>
              <a:t>strategies</a:t>
            </a:r>
          </a:p>
          <a:p>
            <a:pPr marL="685800" indent="-228600">
              <a:spcBef>
                <a:spcPts val="1200"/>
              </a:spcBef>
              <a:buSzPct val="100000"/>
            </a:pPr>
            <a:r>
              <a:rPr lang="en-US" sz="1200" b="1" i="1" dirty="0" smtClean="0">
                <a:solidFill>
                  <a:schemeClr val="tx1">
                    <a:lumMod val="85000"/>
                    <a:lumOff val="15000"/>
                  </a:schemeClr>
                </a:solidFill>
              </a:rPr>
              <a:t>Demonstrate </a:t>
            </a:r>
            <a:r>
              <a:rPr lang="en-US" sz="1200" b="1" i="1" dirty="0" smtClean="0">
                <a:solidFill>
                  <a:srgbClr val="FF0000"/>
                </a:solidFill>
              </a:rPr>
              <a:t>strong communication </a:t>
            </a:r>
            <a:r>
              <a:rPr lang="en-US" sz="1200" b="1" i="1" dirty="0" smtClean="0">
                <a:solidFill>
                  <a:schemeClr val="tx1">
                    <a:lumMod val="85000"/>
                    <a:lumOff val="15000"/>
                  </a:schemeClr>
                </a:solidFill>
              </a:rPr>
              <a:t>and leadership skills</a:t>
            </a:r>
          </a:p>
          <a:p>
            <a:pPr marL="685800" indent="-228600">
              <a:spcBef>
                <a:spcPts val="1200"/>
              </a:spcBef>
              <a:buSzPct val="100000"/>
            </a:pPr>
            <a:r>
              <a:rPr lang="en-US" sz="1200" b="1" i="1" dirty="0" smtClean="0">
                <a:solidFill>
                  <a:schemeClr val="tx1">
                    <a:lumMod val="85000"/>
                    <a:lumOff val="15000"/>
                  </a:schemeClr>
                </a:solidFill>
              </a:rPr>
              <a:t>Are </a:t>
            </a:r>
            <a:r>
              <a:rPr lang="en-US" sz="1200" b="1" i="1" dirty="0" smtClean="0">
                <a:solidFill>
                  <a:srgbClr val="FF0000"/>
                </a:solidFill>
              </a:rPr>
              <a:t>effective team players</a:t>
            </a:r>
          </a:p>
          <a:p>
            <a:pPr marL="685800" indent="-228600">
              <a:spcBef>
                <a:spcPts val="1200"/>
              </a:spcBef>
              <a:buSzPct val="100000"/>
            </a:pPr>
            <a:r>
              <a:rPr lang="en-US" sz="1200" b="1" i="1" dirty="0" smtClean="0">
                <a:solidFill>
                  <a:schemeClr val="tx1">
                    <a:lumMod val="85000"/>
                    <a:lumOff val="15000"/>
                  </a:schemeClr>
                </a:solidFill>
              </a:rPr>
              <a:t>Are </a:t>
            </a:r>
            <a:r>
              <a:rPr lang="en-US" sz="1200" b="1" i="1" dirty="0" smtClean="0">
                <a:solidFill>
                  <a:srgbClr val="FF0000"/>
                </a:solidFill>
              </a:rPr>
              <a:t>flexible</a:t>
            </a:r>
            <a:r>
              <a:rPr lang="en-US" sz="1200" b="1" i="1" dirty="0" smtClean="0">
                <a:solidFill>
                  <a:schemeClr val="tx1">
                    <a:lumMod val="85000"/>
                    <a:lumOff val="15000"/>
                  </a:schemeClr>
                </a:solidFill>
              </a:rPr>
              <a:t> – able to deal with ambiguity</a:t>
            </a:r>
          </a:p>
        </p:txBody>
      </p:sp>
      <p:sp>
        <p:nvSpPr>
          <p:cNvPr id="4" name="Slide Number Placeholder 3"/>
          <p:cNvSpPr>
            <a:spLocks noGrp="1"/>
          </p:cNvSpPr>
          <p:nvPr>
            <p:ph type="sldNum" sz="quarter" idx="10"/>
          </p:nvPr>
        </p:nvSpPr>
        <p:spPr/>
        <p:txBody>
          <a:bodyPr/>
          <a:lstStyle/>
          <a:p>
            <a:fld id="{C9ABDAFC-415E-4917-BAE2-A543932B6C2F}" type="slidenum">
              <a:rPr lang="en-US" smtClean="0"/>
              <a:pPr/>
              <a:t>20</a:t>
            </a:fld>
            <a:endParaRPr lang="en-US" dirty="0"/>
          </a:p>
        </p:txBody>
      </p:sp>
    </p:spTree>
    <p:extLst>
      <p:ext uri="{BB962C8B-B14F-4D97-AF65-F5344CB8AC3E}">
        <p14:creationId xmlns:p14="http://schemas.microsoft.com/office/powerpoint/2010/main" val="699534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342900" lvl="1" indent="-342900"/>
            <a:r>
              <a:rPr lang="en-US" sz="2700" b="1" dirty="0" smtClean="0">
                <a:solidFill>
                  <a:schemeClr val="tx1">
                    <a:lumMod val="85000"/>
                    <a:lumOff val="15000"/>
                  </a:schemeClr>
                </a:solidFill>
              </a:rPr>
              <a:t>The benefits</a:t>
            </a:r>
            <a:r>
              <a:rPr lang="en-US" sz="2700" b="1" baseline="0" dirty="0" smtClean="0">
                <a:solidFill>
                  <a:schemeClr val="tx1">
                    <a:lumMod val="85000"/>
                    <a:lumOff val="15000"/>
                  </a:schemeClr>
                </a:solidFill>
              </a:rPr>
              <a:t> of a partnership like this</a:t>
            </a:r>
          </a:p>
          <a:p>
            <a:pPr marL="342900" lvl="1" indent="-342900"/>
            <a:endParaRPr lang="en-US" sz="2700" b="1" dirty="0" smtClean="0">
              <a:solidFill>
                <a:schemeClr val="tx1">
                  <a:lumMod val="85000"/>
                  <a:lumOff val="15000"/>
                </a:schemeClr>
              </a:solidFill>
            </a:endParaRPr>
          </a:p>
          <a:p>
            <a:pPr marL="342900" lvl="1" indent="-342900"/>
            <a:r>
              <a:rPr lang="en-US" sz="2700" b="1" dirty="0" smtClean="0">
                <a:solidFill>
                  <a:schemeClr val="tx1">
                    <a:lumMod val="85000"/>
                    <a:lumOff val="15000"/>
                  </a:schemeClr>
                </a:solidFill>
              </a:rPr>
              <a:t>Build capacity to improve alignment between regional secondary and postsecondary courses and curriculum</a:t>
            </a:r>
          </a:p>
          <a:p>
            <a:pPr marL="0" indent="0">
              <a:buNone/>
            </a:pPr>
            <a:endParaRPr lang="en-US" sz="2700" b="1" dirty="0" smtClean="0">
              <a:solidFill>
                <a:schemeClr val="tx1">
                  <a:lumMod val="85000"/>
                  <a:lumOff val="15000"/>
                </a:schemeClr>
              </a:solidFill>
            </a:endParaRPr>
          </a:p>
          <a:p>
            <a:pPr marL="342900" lvl="1" indent="-342900"/>
            <a:r>
              <a:rPr lang="en-US" sz="2700" b="1" dirty="0" smtClean="0">
                <a:solidFill>
                  <a:schemeClr val="tx1">
                    <a:lumMod val="85000"/>
                    <a:lumOff val="15000"/>
                  </a:schemeClr>
                </a:solidFill>
              </a:rPr>
              <a:t>Strengthen regional secondary and postsecondary commitment to and capacity for college preparedness and success for students</a:t>
            </a:r>
          </a:p>
          <a:p>
            <a:endParaRPr lang="en-US" dirty="0"/>
          </a:p>
        </p:txBody>
      </p:sp>
      <p:sp>
        <p:nvSpPr>
          <p:cNvPr id="4" name="Slide Number Placeholder 3"/>
          <p:cNvSpPr>
            <a:spLocks noGrp="1"/>
          </p:cNvSpPr>
          <p:nvPr>
            <p:ph type="sldNum" sz="quarter" idx="10"/>
          </p:nvPr>
        </p:nvSpPr>
        <p:spPr/>
        <p:txBody>
          <a:bodyPr/>
          <a:lstStyle/>
          <a:p>
            <a:fld id="{C9ABDAFC-415E-4917-BAE2-A543932B6C2F}" type="slidenum">
              <a:rPr lang="en-US" smtClean="0"/>
              <a:pPr/>
              <a:t>21</a:t>
            </a:fld>
            <a:endParaRPr lang="en-US" dirty="0"/>
          </a:p>
        </p:txBody>
      </p:sp>
    </p:spTree>
    <p:extLst>
      <p:ext uri="{BB962C8B-B14F-4D97-AF65-F5344CB8AC3E}">
        <p14:creationId xmlns:p14="http://schemas.microsoft.com/office/powerpoint/2010/main" val="10650332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role</a:t>
            </a:r>
            <a:r>
              <a:rPr lang="en-US" baseline="0" dirty="0" smtClean="0"/>
              <a:t> as facilitator</a:t>
            </a:r>
            <a:endParaRPr lang="en-US" dirty="0"/>
          </a:p>
        </p:txBody>
      </p:sp>
      <p:sp>
        <p:nvSpPr>
          <p:cNvPr id="4" name="Slide Number Placeholder 3"/>
          <p:cNvSpPr>
            <a:spLocks noGrp="1"/>
          </p:cNvSpPr>
          <p:nvPr>
            <p:ph type="sldNum" sz="quarter" idx="10"/>
          </p:nvPr>
        </p:nvSpPr>
        <p:spPr/>
        <p:txBody>
          <a:bodyPr/>
          <a:lstStyle/>
          <a:p>
            <a:fld id="{E79ACFD8-91C1-4EFF-B273-5897C9E97F7B}" type="slidenum">
              <a:rPr lang="en-US" smtClean="0"/>
              <a:pPr/>
              <a:t>22</a:t>
            </a:fld>
            <a:endParaRPr lang="en-US" dirty="0"/>
          </a:p>
        </p:txBody>
      </p:sp>
    </p:spTree>
    <p:extLst>
      <p:ext uri="{BB962C8B-B14F-4D97-AF65-F5344CB8AC3E}">
        <p14:creationId xmlns:p14="http://schemas.microsoft.com/office/powerpoint/2010/main" val="38123874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ISD</a:t>
            </a:r>
            <a:r>
              <a:rPr lang="en-US" baseline="0" dirty="0" smtClean="0"/>
              <a:t> Role</a:t>
            </a:r>
            <a:endParaRPr lang="en-US" dirty="0"/>
          </a:p>
        </p:txBody>
      </p:sp>
      <p:sp>
        <p:nvSpPr>
          <p:cNvPr id="4" name="Slide Number Placeholder 3"/>
          <p:cNvSpPr>
            <a:spLocks noGrp="1"/>
          </p:cNvSpPr>
          <p:nvPr>
            <p:ph type="sldNum" sz="quarter" idx="10"/>
          </p:nvPr>
        </p:nvSpPr>
        <p:spPr/>
        <p:txBody>
          <a:bodyPr/>
          <a:lstStyle/>
          <a:p>
            <a:fld id="{E79ACFD8-91C1-4EFF-B273-5897C9E97F7B}" type="slidenum">
              <a:rPr lang="en-US" smtClean="0"/>
              <a:pPr/>
              <a:t>23</a:t>
            </a:fld>
            <a:endParaRPr lang="en-US" dirty="0"/>
          </a:p>
        </p:txBody>
      </p:sp>
    </p:spTree>
    <p:extLst>
      <p:ext uri="{BB962C8B-B14F-4D97-AF65-F5344CB8AC3E}">
        <p14:creationId xmlns:p14="http://schemas.microsoft.com/office/powerpoint/2010/main" val="16532255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IHE ROLE</a:t>
            </a:r>
            <a:endParaRPr lang="en-US" dirty="0"/>
          </a:p>
        </p:txBody>
      </p:sp>
      <p:sp>
        <p:nvSpPr>
          <p:cNvPr id="4" name="Slide Number Placeholder 3"/>
          <p:cNvSpPr>
            <a:spLocks noGrp="1"/>
          </p:cNvSpPr>
          <p:nvPr>
            <p:ph type="sldNum" sz="quarter" idx="10"/>
          </p:nvPr>
        </p:nvSpPr>
        <p:spPr/>
        <p:txBody>
          <a:bodyPr/>
          <a:lstStyle/>
          <a:p>
            <a:fld id="{E79ACFD8-91C1-4EFF-B273-5897C9E97F7B}" type="slidenum">
              <a:rPr lang="en-US" smtClean="0"/>
              <a:pPr/>
              <a:t>24</a:t>
            </a:fld>
            <a:endParaRPr lang="en-US" dirty="0"/>
          </a:p>
        </p:txBody>
      </p:sp>
    </p:spTree>
    <p:extLst>
      <p:ext uri="{BB962C8B-B14F-4D97-AF65-F5344CB8AC3E}">
        <p14:creationId xmlns:p14="http://schemas.microsoft.com/office/powerpoint/2010/main" val="33583481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9ACFD8-91C1-4EFF-B273-5897C9E97F7B}" type="slidenum">
              <a:rPr lang="en-US" smtClean="0"/>
              <a:pPr/>
              <a:t>25</a:t>
            </a:fld>
            <a:endParaRPr lang="en-US" dirty="0"/>
          </a:p>
        </p:txBody>
      </p:sp>
    </p:spTree>
    <p:extLst>
      <p:ext uri="{BB962C8B-B14F-4D97-AF65-F5344CB8AC3E}">
        <p14:creationId xmlns:p14="http://schemas.microsoft.com/office/powerpoint/2010/main" val="4402299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9ACFD8-91C1-4EFF-B273-5897C9E97F7B}" type="slidenum">
              <a:rPr lang="en-US" smtClean="0"/>
              <a:pPr/>
              <a:t>26</a:t>
            </a:fld>
            <a:endParaRPr lang="en-US" dirty="0"/>
          </a:p>
        </p:txBody>
      </p:sp>
    </p:spTree>
    <p:extLst>
      <p:ext uri="{BB962C8B-B14F-4D97-AF65-F5344CB8AC3E}">
        <p14:creationId xmlns:p14="http://schemas.microsoft.com/office/powerpoint/2010/main" val="42870822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is extremely important</a:t>
            </a:r>
            <a:r>
              <a:rPr lang="en-US" baseline="0" dirty="0" smtClean="0"/>
              <a:t> in the AVATAR Process. One of the first things they want facilitators to do is to design a team of professionals based on feeder patterns. </a:t>
            </a:r>
          </a:p>
          <a:p>
            <a:endParaRPr lang="en-US" baseline="0" dirty="0" smtClean="0"/>
          </a:p>
          <a:p>
            <a:r>
              <a:rPr lang="en-US" baseline="0" dirty="0" smtClean="0"/>
              <a:t>In a few minutes, we will </a:t>
            </a:r>
            <a:r>
              <a:rPr lang="en-US" baseline="0" dirty="0" err="1" smtClean="0"/>
              <a:t>discss</a:t>
            </a:r>
            <a:r>
              <a:rPr lang="en-US" baseline="0" dirty="0" smtClean="0"/>
              <a:t> what data is necessary to complete our purpose of developing college prep courses. But first… How did we get here? In our area, there is a very strong feeder pattern. </a:t>
            </a:r>
            <a:endParaRPr lang="en-US" dirty="0"/>
          </a:p>
        </p:txBody>
      </p:sp>
      <p:sp>
        <p:nvSpPr>
          <p:cNvPr id="4" name="Slide Number Placeholder 3"/>
          <p:cNvSpPr>
            <a:spLocks noGrp="1"/>
          </p:cNvSpPr>
          <p:nvPr>
            <p:ph type="sldNum" sz="quarter" idx="10"/>
          </p:nvPr>
        </p:nvSpPr>
        <p:spPr/>
        <p:txBody>
          <a:bodyPr/>
          <a:lstStyle/>
          <a:p>
            <a:fld id="{E79ACFD8-91C1-4EFF-B273-5897C9E97F7B}" type="slidenum">
              <a:rPr lang="en-US" smtClean="0"/>
              <a:pPr/>
              <a:t>27</a:t>
            </a:fld>
            <a:endParaRPr lang="en-US" dirty="0"/>
          </a:p>
        </p:txBody>
      </p:sp>
    </p:spTree>
    <p:extLst>
      <p:ext uri="{BB962C8B-B14F-4D97-AF65-F5344CB8AC3E}">
        <p14:creationId xmlns:p14="http://schemas.microsoft.com/office/powerpoint/2010/main" val="5806088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very obvious where</a:t>
            </a:r>
            <a:r>
              <a:rPr lang="en-US" baseline="0" dirty="0" smtClean="0"/>
              <a:t> our students enroll. We are blessed to have a university system very close to home. In addition to feeder patterns…. What data do you think you will need to complete this process?</a:t>
            </a:r>
            <a:endParaRPr lang="en-US" dirty="0"/>
          </a:p>
        </p:txBody>
      </p:sp>
      <p:sp>
        <p:nvSpPr>
          <p:cNvPr id="4" name="Slide Number Placeholder 3"/>
          <p:cNvSpPr>
            <a:spLocks noGrp="1"/>
          </p:cNvSpPr>
          <p:nvPr>
            <p:ph type="sldNum" sz="quarter" idx="10"/>
          </p:nvPr>
        </p:nvSpPr>
        <p:spPr/>
        <p:txBody>
          <a:bodyPr/>
          <a:lstStyle/>
          <a:p>
            <a:fld id="{E79ACFD8-91C1-4EFF-B273-5897C9E97F7B}" type="slidenum">
              <a:rPr lang="en-US" smtClean="0"/>
              <a:pPr/>
              <a:t>28</a:t>
            </a:fld>
            <a:endParaRPr lang="en-US" dirty="0"/>
          </a:p>
        </p:txBody>
      </p:sp>
    </p:spTree>
    <p:extLst>
      <p:ext uri="{BB962C8B-B14F-4D97-AF65-F5344CB8AC3E}">
        <p14:creationId xmlns:p14="http://schemas.microsoft.com/office/powerpoint/2010/main" val="33816490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your groups</a:t>
            </a:r>
            <a:r>
              <a:rPr lang="en-US" baseline="0" dirty="0" smtClean="0"/>
              <a:t> – discuss these questions… 15 minutes…</a:t>
            </a:r>
          </a:p>
          <a:p>
            <a:endParaRPr lang="en-US" baseline="0" dirty="0" smtClean="0"/>
          </a:p>
          <a:p>
            <a:r>
              <a:rPr lang="en-US" baseline="0" dirty="0" smtClean="0"/>
              <a:t>Someone take notes as we will discuss those items shortly</a:t>
            </a:r>
            <a:endParaRPr lang="en-US" dirty="0"/>
          </a:p>
        </p:txBody>
      </p:sp>
      <p:sp>
        <p:nvSpPr>
          <p:cNvPr id="4" name="Slide Number Placeholder 3"/>
          <p:cNvSpPr>
            <a:spLocks noGrp="1"/>
          </p:cNvSpPr>
          <p:nvPr>
            <p:ph type="sldNum" sz="quarter" idx="10"/>
          </p:nvPr>
        </p:nvSpPr>
        <p:spPr/>
        <p:txBody>
          <a:bodyPr/>
          <a:lstStyle/>
          <a:p>
            <a:fld id="{E79ACFD8-91C1-4EFF-B273-5897C9E97F7B}" type="slidenum">
              <a:rPr lang="en-US" smtClean="0"/>
              <a:pPr/>
              <a:t>29</a:t>
            </a:fld>
            <a:endParaRPr lang="en-US" dirty="0"/>
          </a:p>
        </p:txBody>
      </p:sp>
    </p:spTree>
    <p:extLst>
      <p:ext uri="{BB962C8B-B14F-4D97-AF65-F5344CB8AC3E}">
        <p14:creationId xmlns:p14="http://schemas.microsoft.com/office/powerpoint/2010/main" val="621446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 to the AVATAR</a:t>
            </a:r>
            <a:r>
              <a:rPr lang="en-US" baseline="0" dirty="0" smtClean="0"/>
              <a:t> process – How this came about..</a:t>
            </a:r>
            <a:endParaRPr lang="en-US" dirty="0"/>
          </a:p>
        </p:txBody>
      </p:sp>
      <p:sp>
        <p:nvSpPr>
          <p:cNvPr id="4" name="Slide Number Placeholder 3"/>
          <p:cNvSpPr>
            <a:spLocks noGrp="1"/>
          </p:cNvSpPr>
          <p:nvPr>
            <p:ph type="sldNum" sz="quarter" idx="10"/>
          </p:nvPr>
        </p:nvSpPr>
        <p:spPr/>
        <p:txBody>
          <a:bodyPr/>
          <a:lstStyle/>
          <a:p>
            <a:fld id="{E79ACFD8-91C1-4EFF-B273-5897C9E97F7B}" type="slidenum">
              <a:rPr lang="en-US" smtClean="0"/>
              <a:pPr/>
              <a:t>3</a:t>
            </a:fld>
            <a:endParaRPr lang="en-US" dirty="0"/>
          </a:p>
        </p:txBody>
      </p:sp>
    </p:spTree>
    <p:extLst>
      <p:ext uri="{BB962C8B-B14F-4D97-AF65-F5344CB8AC3E}">
        <p14:creationId xmlns:p14="http://schemas.microsoft.com/office/powerpoint/2010/main" val="39090117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9ACFD8-91C1-4EFF-B273-5897C9E97F7B}" type="slidenum">
              <a:rPr lang="en-US" smtClean="0"/>
              <a:pPr/>
              <a:t>30</a:t>
            </a:fld>
            <a:endParaRPr lang="en-US" dirty="0"/>
          </a:p>
        </p:txBody>
      </p:sp>
    </p:spTree>
    <p:extLst>
      <p:ext uri="{BB962C8B-B14F-4D97-AF65-F5344CB8AC3E}">
        <p14:creationId xmlns:p14="http://schemas.microsoft.com/office/powerpoint/2010/main" val="2545977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a:t>
            </a:r>
            <a:r>
              <a:rPr lang="en-US" baseline="0" dirty="0" smtClean="0"/>
              <a:t> the next meeting time… am vs pm</a:t>
            </a:r>
            <a:endParaRPr lang="en-US" dirty="0"/>
          </a:p>
        </p:txBody>
      </p:sp>
      <p:sp>
        <p:nvSpPr>
          <p:cNvPr id="4" name="Slide Number Placeholder 3"/>
          <p:cNvSpPr>
            <a:spLocks noGrp="1"/>
          </p:cNvSpPr>
          <p:nvPr>
            <p:ph type="sldNum" sz="quarter" idx="10"/>
          </p:nvPr>
        </p:nvSpPr>
        <p:spPr/>
        <p:txBody>
          <a:bodyPr/>
          <a:lstStyle/>
          <a:p>
            <a:fld id="{E79ACFD8-91C1-4EFF-B273-5897C9E97F7B}" type="slidenum">
              <a:rPr lang="en-US" smtClean="0"/>
              <a:pPr/>
              <a:t>31</a:t>
            </a:fld>
            <a:endParaRPr lang="en-US" dirty="0"/>
          </a:p>
        </p:txBody>
      </p:sp>
    </p:spTree>
    <p:extLst>
      <p:ext uri="{BB962C8B-B14F-4D97-AF65-F5344CB8AC3E}">
        <p14:creationId xmlns:p14="http://schemas.microsoft.com/office/powerpoint/2010/main" val="9989172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9ACFD8-91C1-4EFF-B273-5897C9E97F7B}" type="slidenum">
              <a:rPr lang="en-US" smtClean="0"/>
              <a:pPr/>
              <a:t>32</a:t>
            </a:fld>
            <a:endParaRPr lang="en-US" dirty="0"/>
          </a:p>
        </p:txBody>
      </p:sp>
    </p:spTree>
    <p:extLst>
      <p:ext uri="{BB962C8B-B14F-4D97-AF65-F5344CB8AC3E}">
        <p14:creationId xmlns:p14="http://schemas.microsoft.com/office/powerpoint/2010/main" val="28389639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9ACFD8-91C1-4EFF-B273-5897C9E97F7B}" type="slidenum">
              <a:rPr lang="en-US" smtClean="0"/>
              <a:pPr/>
              <a:t>33</a:t>
            </a:fld>
            <a:endParaRPr lang="en-US" dirty="0"/>
          </a:p>
        </p:txBody>
      </p:sp>
    </p:spTree>
    <p:extLst>
      <p:ext uri="{BB962C8B-B14F-4D97-AF65-F5344CB8AC3E}">
        <p14:creationId xmlns:p14="http://schemas.microsoft.com/office/powerpoint/2010/main" val="12191491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9ACFD8-91C1-4EFF-B273-5897C9E97F7B}" type="slidenum">
              <a:rPr lang="en-US" smtClean="0"/>
              <a:pPr/>
              <a:t>34</a:t>
            </a:fld>
            <a:endParaRPr lang="en-US" dirty="0"/>
          </a:p>
        </p:txBody>
      </p:sp>
    </p:spTree>
    <p:extLst>
      <p:ext uri="{BB962C8B-B14F-4D97-AF65-F5344CB8AC3E}">
        <p14:creationId xmlns:p14="http://schemas.microsoft.com/office/powerpoint/2010/main" val="4675620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Develop</a:t>
            </a:r>
            <a:r>
              <a:rPr lang="en-US" baseline="0" dirty="0" smtClean="0"/>
              <a:t> Norms in small groups – on large paper</a:t>
            </a:r>
          </a:p>
          <a:p>
            <a:endParaRPr lang="en-US" baseline="0" dirty="0" smtClean="0"/>
          </a:p>
          <a:p>
            <a:r>
              <a:rPr lang="en-US" baseline="0" dirty="0" smtClean="0"/>
              <a:t>Consolidate norms – put to a vote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79ACFD8-91C1-4EFF-B273-5897C9E97F7B}" type="slidenum">
              <a:rPr lang="en-US" smtClean="0"/>
              <a:pPr/>
              <a:t>35</a:t>
            </a:fld>
            <a:endParaRPr lang="en-US" dirty="0"/>
          </a:p>
        </p:txBody>
      </p:sp>
    </p:spTree>
    <p:extLst>
      <p:ext uri="{BB962C8B-B14F-4D97-AF65-F5344CB8AC3E}">
        <p14:creationId xmlns:p14="http://schemas.microsoft.com/office/powerpoint/2010/main" val="37879770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9ACFD8-91C1-4EFF-B273-5897C9E97F7B}" type="slidenum">
              <a:rPr lang="en-US" smtClean="0"/>
              <a:pPr/>
              <a:t>36</a:t>
            </a:fld>
            <a:endParaRPr lang="en-US" dirty="0"/>
          </a:p>
        </p:txBody>
      </p:sp>
    </p:spTree>
    <p:extLst>
      <p:ext uri="{BB962C8B-B14F-4D97-AF65-F5344CB8AC3E}">
        <p14:creationId xmlns:p14="http://schemas.microsoft.com/office/powerpoint/2010/main" val="42364029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9ACFD8-91C1-4EFF-B273-5897C9E97F7B}" type="slidenum">
              <a:rPr lang="en-US" smtClean="0"/>
              <a:pPr/>
              <a:t>37</a:t>
            </a:fld>
            <a:endParaRPr lang="en-US" dirty="0"/>
          </a:p>
        </p:txBody>
      </p:sp>
    </p:spTree>
    <p:extLst>
      <p:ext uri="{BB962C8B-B14F-4D97-AF65-F5344CB8AC3E}">
        <p14:creationId xmlns:p14="http://schemas.microsoft.com/office/powerpoint/2010/main" val="23343000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talked</a:t>
            </a:r>
            <a:r>
              <a:rPr lang="en-US" baseline="0" dirty="0" smtClean="0"/>
              <a:t> about the role of each entity but what about you as an individual…</a:t>
            </a:r>
          </a:p>
          <a:p>
            <a:endParaRPr lang="en-US" baseline="0" dirty="0" smtClean="0"/>
          </a:p>
          <a:p>
            <a:r>
              <a:rPr lang="en-US" baseline="0" dirty="0" smtClean="0"/>
              <a:t>We all bring something different to the table- Think about the following knowledge bases… Which do you know well?</a:t>
            </a:r>
            <a:endParaRPr lang="en-US" dirty="0"/>
          </a:p>
        </p:txBody>
      </p:sp>
      <p:sp>
        <p:nvSpPr>
          <p:cNvPr id="4" name="Slide Number Placeholder 3"/>
          <p:cNvSpPr>
            <a:spLocks noGrp="1"/>
          </p:cNvSpPr>
          <p:nvPr>
            <p:ph type="sldNum" sz="quarter" idx="10"/>
          </p:nvPr>
        </p:nvSpPr>
        <p:spPr/>
        <p:txBody>
          <a:bodyPr/>
          <a:lstStyle/>
          <a:p>
            <a:fld id="{E79ACFD8-91C1-4EFF-B273-5897C9E97F7B}" type="slidenum">
              <a:rPr lang="en-US" smtClean="0"/>
              <a:pPr/>
              <a:t>38</a:t>
            </a:fld>
            <a:endParaRPr lang="en-US" dirty="0"/>
          </a:p>
        </p:txBody>
      </p:sp>
    </p:spTree>
    <p:extLst>
      <p:ext uri="{BB962C8B-B14F-4D97-AF65-F5344CB8AC3E}">
        <p14:creationId xmlns:p14="http://schemas.microsoft.com/office/powerpoint/2010/main" val="34094943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skills</a:t>
            </a:r>
            <a:r>
              <a:rPr lang="en-US" baseline="0" dirty="0" smtClean="0"/>
              <a:t> do you have? Be mindful of these and step in when you are needed. </a:t>
            </a:r>
            <a:endParaRPr lang="en-US" dirty="0"/>
          </a:p>
        </p:txBody>
      </p:sp>
      <p:sp>
        <p:nvSpPr>
          <p:cNvPr id="4" name="Slide Number Placeholder 3"/>
          <p:cNvSpPr>
            <a:spLocks noGrp="1"/>
          </p:cNvSpPr>
          <p:nvPr>
            <p:ph type="sldNum" sz="quarter" idx="10"/>
          </p:nvPr>
        </p:nvSpPr>
        <p:spPr/>
        <p:txBody>
          <a:bodyPr/>
          <a:lstStyle/>
          <a:p>
            <a:fld id="{E79ACFD8-91C1-4EFF-B273-5897C9E97F7B}" type="slidenum">
              <a:rPr lang="en-US" smtClean="0"/>
              <a:pPr/>
              <a:t>39</a:t>
            </a:fld>
            <a:endParaRPr lang="en-US" dirty="0"/>
          </a:p>
        </p:txBody>
      </p:sp>
    </p:spTree>
    <p:extLst>
      <p:ext uri="{BB962C8B-B14F-4D97-AF65-F5344CB8AC3E}">
        <p14:creationId xmlns:p14="http://schemas.microsoft.com/office/powerpoint/2010/main" val="1649537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Introductions</a:t>
            </a:r>
            <a:endParaRPr lang="en-US" dirty="0"/>
          </a:p>
        </p:txBody>
      </p:sp>
      <p:sp>
        <p:nvSpPr>
          <p:cNvPr id="4" name="Slide Number Placeholder 3"/>
          <p:cNvSpPr>
            <a:spLocks noGrp="1"/>
          </p:cNvSpPr>
          <p:nvPr>
            <p:ph type="sldNum" sz="quarter" idx="10"/>
          </p:nvPr>
        </p:nvSpPr>
        <p:spPr/>
        <p:txBody>
          <a:bodyPr/>
          <a:lstStyle/>
          <a:p>
            <a:fld id="{E79ACFD8-91C1-4EFF-B273-5897C9E97F7B}" type="slidenum">
              <a:rPr lang="en-US" smtClean="0"/>
              <a:pPr/>
              <a:t>4</a:t>
            </a:fld>
            <a:endParaRPr lang="en-US" dirty="0"/>
          </a:p>
        </p:txBody>
      </p:sp>
    </p:spTree>
    <p:extLst>
      <p:ext uri="{BB962C8B-B14F-4D97-AF65-F5344CB8AC3E}">
        <p14:creationId xmlns:p14="http://schemas.microsoft.com/office/powerpoint/2010/main" val="22680337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break</a:t>
            </a:r>
            <a:r>
              <a:rPr lang="en-US" baseline="0" dirty="0" smtClean="0"/>
              <a:t> into groups for a few minutes…. A few things you may want to think about as a group….</a:t>
            </a:r>
          </a:p>
          <a:p>
            <a:endParaRPr lang="en-US" baseline="0" dirty="0" smtClean="0"/>
          </a:p>
          <a:p>
            <a:r>
              <a:rPr lang="en-US" baseline="0" dirty="0" smtClean="0"/>
              <a:t>Begin with the end in mind – what is our goal?</a:t>
            </a:r>
          </a:p>
          <a:p>
            <a:endParaRPr lang="en-US" baseline="0" dirty="0" smtClean="0"/>
          </a:p>
          <a:p>
            <a:r>
              <a:rPr lang="en-US" baseline="0" dirty="0" smtClean="0"/>
              <a:t>Be active in your participation – and be open and honest with each other</a:t>
            </a:r>
          </a:p>
          <a:p>
            <a:endParaRPr lang="en-US" baseline="0" dirty="0" smtClean="0"/>
          </a:p>
          <a:p>
            <a:r>
              <a:rPr lang="en-US" baseline="0" dirty="0" smtClean="0"/>
              <a:t>Be easy with the TECHNOLOGY! There is a time for it and I realize that we are all very busy but please respect the time of your group members.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E79ACFD8-91C1-4EFF-B273-5897C9E97F7B}" type="slidenum">
              <a:rPr lang="en-US" smtClean="0"/>
              <a:pPr/>
              <a:t>40</a:t>
            </a:fld>
            <a:endParaRPr lang="en-US" dirty="0"/>
          </a:p>
        </p:txBody>
      </p:sp>
    </p:spTree>
    <p:extLst>
      <p:ext uri="{BB962C8B-B14F-4D97-AF65-F5344CB8AC3E}">
        <p14:creationId xmlns:p14="http://schemas.microsoft.com/office/powerpoint/2010/main" val="2520539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a:t>
            </a:r>
            <a:r>
              <a:rPr lang="en-US" baseline="0" dirty="0" smtClean="0"/>
              <a:t> to the other questions answered today…. </a:t>
            </a:r>
          </a:p>
          <a:p>
            <a:endParaRPr lang="en-US" baseline="0" dirty="0" smtClean="0"/>
          </a:p>
          <a:p>
            <a:r>
              <a:rPr lang="en-US" baseline="0" dirty="0" smtClean="0"/>
              <a:t>Answer these questions…. On a large post it… list the barriers and methods to overcome – 20 minutes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79ACFD8-91C1-4EFF-B273-5897C9E97F7B}" type="slidenum">
              <a:rPr lang="en-US" smtClean="0"/>
              <a:pPr/>
              <a:t>41</a:t>
            </a:fld>
            <a:endParaRPr lang="en-US" dirty="0"/>
          </a:p>
        </p:txBody>
      </p:sp>
    </p:spTree>
    <p:extLst>
      <p:ext uri="{BB962C8B-B14F-4D97-AF65-F5344CB8AC3E}">
        <p14:creationId xmlns:p14="http://schemas.microsoft.com/office/powerpoint/2010/main" val="26416319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9ACFD8-91C1-4EFF-B273-5897C9E97F7B}" type="slidenum">
              <a:rPr lang="en-US" smtClean="0"/>
              <a:pPr/>
              <a:t>42</a:t>
            </a:fld>
            <a:endParaRPr lang="en-US" dirty="0"/>
          </a:p>
        </p:txBody>
      </p:sp>
    </p:spTree>
    <p:extLst>
      <p:ext uri="{BB962C8B-B14F-4D97-AF65-F5344CB8AC3E}">
        <p14:creationId xmlns:p14="http://schemas.microsoft.com/office/powerpoint/2010/main" val="34111179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9ACFD8-91C1-4EFF-B273-5897C9E97F7B}" type="slidenum">
              <a:rPr lang="en-US" smtClean="0"/>
              <a:pPr/>
              <a:t>43</a:t>
            </a:fld>
            <a:endParaRPr lang="en-US" dirty="0"/>
          </a:p>
        </p:txBody>
      </p:sp>
    </p:spTree>
    <p:extLst>
      <p:ext uri="{BB962C8B-B14F-4D97-AF65-F5344CB8AC3E}">
        <p14:creationId xmlns:p14="http://schemas.microsoft.com/office/powerpoint/2010/main" val="38436386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9ACFD8-91C1-4EFF-B273-5897C9E97F7B}" type="slidenum">
              <a:rPr lang="en-US" smtClean="0"/>
              <a:pPr/>
              <a:t>44</a:t>
            </a:fld>
            <a:endParaRPr lang="en-US" dirty="0"/>
          </a:p>
        </p:txBody>
      </p:sp>
    </p:spTree>
    <p:extLst>
      <p:ext uri="{BB962C8B-B14F-4D97-AF65-F5344CB8AC3E}">
        <p14:creationId xmlns:p14="http://schemas.microsoft.com/office/powerpoint/2010/main" val="3713105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9ACFD8-91C1-4EFF-B273-5897C9E97F7B}" type="slidenum">
              <a:rPr lang="en-US" smtClean="0"/>
              <a:pPr/>
              <a:t>5</a:t>
            </a:fld>
            <a:endParaRPr lang="en-US" dirty="0"/>
          </a:p>
        </p:txBody>
      </p:sp>
    </p:spTree>
    <p:extLst>
      <p:ext uri="{BB962C8B-B14F-4D97-AF65-F5344CB8AC3E}">
        <p14:creationId xmlns:p14="http://schemas.microsoft.com/office/powerpoint/2010/main" val="4101817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3" charset="2"/>
              <a:buNone/>
            </a:pPr>
            <a:r>
              <a:rPr lang="en-US" b="0" dirty="0" smtClean="0"/>
              <a:t>Avatar Goals</a:t>
            </a:r>
          </a:p>
          <a:p>
            <a:pPr marL="514350" indent="-514350">
              <a:buFont typeface="Wingdings 3" charset="2"/>
              <a:buAutoNum type="arabicPeriod"/>
            </a:pPr>
            <a:r>
              <a:rPr lang="en-US" sz="1200" b="0" dirty="0" smtClean="0">
                <a:solidFill>
                  <a:schemeClr val="tx1"/>
                </a:solidFill>
              </a:rPr>
              <a:t>Expand awareness of career and college readiness and vertical alignment.</a:t>
            </a:r>
          </a:p>
          <a:p>
            <a:pPr marL="514350" indent="-514350">
              <a:buFont typeface="Wingdings 3" charset="2"/>
              <a:buAutoNum type="arabicPeriod"/>
            </a:pPr>
            <a:r>
              <a:rPr lang="en-US" sz="1200" b="0" dirty="0" smtClean="0">
                <a:solidFill>
                  <a:schemeClr val="tx1"/>
                </a:solidFill>
              </a:rPr>
              <a:t>Create regional vertical alignment initiatives.</a:t>
            </a:r>
          </a:p>
          <a:p>
            <a:pPr marL="514350" indent="-514350">
              <a:buAutoNum type="arabicPeriod"/>
            </a:pPr>
            <a:r>
              <a:rPr lang="en-US" sz="1200" b="0" dirty="0" smtClean="0">
                <a:solidFill>
                  <a:schemeClr val="tx1"/>
                </a:solidFill>
              </a:rPr>
              <a:t>Implement strategies to close regional academic course and expectation gaps.</a:t>
            </a:r>
          </a:p>
          <a:p>
            <a:pPr marL="514350" indent="-514350">
              <a:buAutoNum type="arabicPeriod"/>
            </a:pPr>
            <a:r>
              <a:rPr lang="en-US" sz="1200" b="0" dirty="0" smtClean="0">
                <a:solidFill>
                  <a:schemeClr val="tx1"/>
                </a:solidFill>
              </a:rPr>
              <a:t>Identify processes to assess and celebrate regional progress.</a:t>
            </a:r>
          </a:p>
          <a:p>
            <a:pPr marL="514350" indent="-514350">
              <a:buAutoNum type="arabicPeriod"/>
            </a:pPr>
            <a:r>
              <a:rPr lang="en-US" sz="1200" b="0" dirty="0" smtClean="0">
                <a:solidFill>
                  <a:schemeClr val="tx1"/>
                </a:solidFill>
              </a:rPr>
              <a:t>Share best </a:t>
            </a:r>
            <a:r>
              <a:rPr lang="en-US" sz="1200" b="0" dirty="0" smtClean="0">
                <a:solidFill>
                  <a:schemeClr val="tx1">
                    <a:lumMod val="85000"/>
                    <a:lumOff val="15000"/>
                  </a:schemeClr>
                </a:solidFill>
              </a:rPr>
              <a:t>practices statewide. – Upon</a:t>
            </a:r>
            <a:r>
              <a:rPr lang="en-US" sz="1200" b="0" baseline="0" dirty="0" smtClean="0">
                <a:solidFill>
                  <a:schemeClr val="tx1">
                    <a:lumMod val="85000"/>
                    <a:lumOff val="15000"/>
                  </a:schemeClr>
                </a:solidFill>
              </a:rPr>
              <a:t> completion of this project, our work will be posted as an example of what an alignment should look like. </a:t>
            </a:r>
            <a:endParaRPr lang="en-US" sz="1200" b="0" dirty="0" smtClean="0">
              <a:solidFill>
                <a:schemeClr val="tx1">
                  <a:lumMod val="85000"/>
                  <a:lumOff val="15000"/>
                </a:schemeClr>
              </a:solidFill>
            </a:endParaRPr>
          </a:p>
          <a:p>
            <a:endParaRPr lang="en-US" dirty="0"/>
          </a:p>
        </p:txBody>
      </p:sp>
      <p:sp>
        <p:nvSpPr>
          <p:cNvPr id="4" name="Slide Number Placeholder 3"/>
          <p:cNvSpPr>
            <a:spLocks noGrp="1"/>
          </p:cNvSpPr>
          <p:nvPr>
            <p:ph type="sldNum" sz="quarter" idx="10"/>
          </p:nvPr>
        </p:nvSpPr>
        <p:spPr/>
        <p:txBody>
          <a:bodyPr/>
          <a:lstStyle/>
          <a:p>
            <a:fld id="{E79ACFD8-91C1-4EFF-B273-5897C9E97F7B}" type="slidenum">
              <a:rPr lang="en-US" smtClean="0"/>
              <a:pPr/>
              <a:t>6</a:t>
            </a:fld>
            <a:endParaRPr lang="en-US" dirty="0"/>
          </a:p>
        </p:txBody>
      </p:sp>
    </p:spTree>
    <p:extLst>
      <p:ext uri="{BB962C8B-B14F-4D97-AF65-F5344CB8AC3E}">
        <p14:creationId xmlns:p14="http://schemas.microsoft.com/office/powerpoint/2010/main" val="3508802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The AVATAR Process is built on Critical Conversations between secondary and postsecondary leaders and educators. The conversation is structured and facilitated in order to achieve course vertical alignment in content, cross-disciplinary, and college preparatory skills. </a:t>
            </a:r>
          </a:p>
          <a:p>
            <a:endParaRPr lang="en-US" dirty="0" smtClean="0"/>
          </a:p>
          <a:p>
            <a:r>
              <a:rPr lang="en-US" dirty="0" smtClean="0"/>
              <a:t>It</a:t>
            </a:r>
            <a:r>
              <a:rPr lang="en-US" baseline="0" dirty="0" smtClean="0"/>
              <a:t> always helps to have a face to face meeting to collaborate on projects. The AVATAR Process just provides a flow to the communication</a:t>
            </a:r>
          </a:p>
          <a:p>
            <a:endParaRPr lang="en-US" dirty="0" smtClean="0"/>
          </a:p>
        </p:txBody>
      </p:sp>
      <p:sp>
        <p:nvSpPr>
          <p:cNvPr id="4" name="Slide Number Placeholder 3"/>
          <p:cNvSpPr>
            <a:spLocks noGrp="1"/>
          </p:cNvSpPr>
          <p:nvPr>
            <p:ph type="sldNum" sz="quarter" idx="10"/>
          </p:nvPr>
        </p:nvSpPr>
        <p:spPr/>
        <p:txBody>
          <a:bodyPr/>
          <a:lstStyle/>
          <a:p>
            <a:fld id="{E79ACFD8-91C1-4EFF-B273-5897C9E97F7B}" type="slidenum">
              <a:rPr lang="en-US" smtClean="0"/>
              <a:pPr/>
              <a:t>7</a:t>
            </a:fld>
            <a:endParaRPr lang="en-US" dirty="0"/>
          </a:p>
        </p:txBody>
      </p:sp>
    </p:spTree>
    <p:extLst>
      <p:ext uri="{BB962C8B-B14F-4D97-AF65-F5344CB8AC3E}">
        <p14:creationId xmlns:p14="http://schemas.microsoft.com/office/powerpoint/2010/main" val="2572265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9ACFD8-91C1-4EFF-B273-5897C9E97F7B}" type="slidenum">
              <a:rPr lang="en-US" smtClean="0"/>
              <a:pPr/>
              <a:t>8</a:t>
            </a:fld>
            <a:endParaRPr lang="en-US" dirty="0"/>
          </a:p>
        </p:txBody>
      </p:sp>
    </p:spTree>
    <p:extLst>
      <p:ext uri="{BB962C8B-B14F-4D97-AF65-F5344CB8AC3E}">
        <p14:creationId xmlns:p14="http://schemas.microsoft.com/office/powerpoint/2010/main" val="2502791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9ACFD8-91C1-4EFF-B273-5897C9E97F7B}" type="slidenum">
              <a:rPr lang="en-US" smtClean="0"/>
              <a:pPr/>
              <a:t>9</a:t>
            </a:fld>
            <a:endParaRPr lang="en-US" dirty="0"/>
          </a:p>
        </p:txBody>
      </p:sp>
    </p:spTree>
    <p:extLst>
      <p:ext uri="{BB962C8B-B14F-4D97-AF65-F5344CB8AC3E}">
        <p14:creationId xmlns:p14="http://schemas.microsoft.com/office/powerpoint/2010/main" val="2803823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1" y="2222624"/>
            <a:ext cx="5917677" cy="2554758"/>
          </a:xfrm>
        </p:spPr>
        <p:txBody>
          <a:bodyPr anchor="b"/>
          <a:lstStyle>
            <a:lvl1pPr>
              <a:defRPr sz="480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bwMode="gray">
          <a:xfrm>
            <a:off x="866441" y="4777380"/>
            <a:ext cx="5917677"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497419" y="1824010"/>
            <a:ext cx="990599" cy="240258"/>
          </a:xfrm>
        </p:spPr>
        <p:txBody>
          <a:bodyPr/>
          <a:lstStyle>
            <a:lvl1pPr algn="l">
              <a:defRPr sz="900" b="0" i="0">
                <a:solidFill>
                  <a:schemeClr val="bg1"/>
                </a:solidFill>
              </a:defRPr>
            </a:lvl1pPr>
          </a:lstStyle>
          <a:p>
            <a:fld id="{4AAD347D-5ACD-4C99-B74B-A9C85AD731AF}" type="datetimeFigureOut">
              <a:rPr lang="en-US" smtClean="0"/>
              <a:t>6/29/2015</a:t>
            </a:fld>
            <a:endParaRPr lang="en-US" dirty="0"/>
          </a:p>
        </p:txBody>
      </p:sp>
      <p:sp>
        <p:nvSpPr>
          <p:cNvPr id="5" name="Footer Placeholder 4"/>
          <p:cNvSpPr>
            <a:spLocks noGrp="1"/>
          </p:cNvSpPr>
          <p:nvPr>
            <p:ph type="ftr" sz="quarter" idx="11"/>
          </p:nvPr>
        </p:nvSpPr>
        <p:spPr bwMode="gray">
          <a:xfrm rot="5400000">
            <a:off x="6246568" y="3264407"/>
            <a:ext cx="3859795" cy="228659"/>
          </a:xfrm>
        </p:spPr>
        <p:txBody>
          <a:bodyPr/>
          <a:lstStyle>
            <a:lvl1pPr>
              <a:defRPr sz="900" b="0" i="0">
                <a:solidFill>
                  <a:schemeClr val="bg1"/>
                </a:solidFill>
              </a:defRPr>
            </a:lvl1pPr>
          </a:lstStyle>
          <a:p>
            <a:endParaRPr lang="en-US" dirty="0"/>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A79836AA-2E5C-4B78-BCFE-529AC8470618}" type="slidenum">
              <a:rPr lang="en-US" smtClean="0"/>
              <a:pPr/>
              <a:t>‹#›</a:t>
            </a:fld>
            <a:endParaRPr lang="en-US" dirty="0"/>
          </a:p>
        </p:txBody>
      </p:sp>
      <p:grpSp>
        <p:nvGrpSpPr>
          <p:cNvPr id="19" name="Group 18"/>
          <p:cNvGrpSpPr/>
          <p:nvPr userDrawn="1"/>
        </p:nvGrpSpPr>
        <p:grpSpPr>
          <a:xfrm>
            <a:off x="-2266" y="-2022"/>
            <a:ext cx="9146266" cy="6861037"/>
            <a:chOff x="-2266" y="-2022"/>
            <a:chExt cx="9146266" cy="6861037"/>
          </a:xfrm>
        </p:grpSpPr>
        <p:sp>
          <p:nvSpPr>
            <p:cNvPr id="20" name="Rectangle 1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pic>
        <p:nvPicPr>
          <p:cNvPr id="2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02262" y="2133600"/>
            <a:ext cx="4758475" cy="2324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userDrawn="1"/>
        </p:nvSpPr>
        <p:spPr>
          <a:xfrm>
            <a:off x="2002262" y="6329723"/>
            <a:ext cx="5105400" cy="400110"/>
          </a:xfrm>
          <a:prstGeom prst="rect">
            <a:avLst/>
          </a:prstGeom>
          <a:noFill/>
        </p:spPr>
        <p:txBody>
          <a:bodyPr wrap="square" rtlCol="0">
            <a:spAutoFit/>
          </a:bodyPr>
          <a:lstStyle/>
          <a:p>
            <a:pPr lvl="0" algn="ctr">
              <a:spcBef>
                <a:spcPct val="20000"/>
              </a:spcBef>
            </a:pPr>
            <a:r>
              <a:rPr lang="en-US" sz="2000" baseline="0" dirty="0">
                <a:solidFill>
                  <a:srgbClr val="C00000"/>
                </a:solidFill>
              </a:rPr>
              <a:t>http</a:t>
            </a:r>
            <a:r>
              <a:rPr lang="en-US" sz="2000" baseline="0" dirty="0" smtClean="0">
                <a:solidFill>
                  <a:srgbClr val="C00000"/>
                </a:solidFill>
              </a:rPr>
              <a:t>://untavatar.org</a:t>
            </a:r>
            <a:endParaRPr lang="en-US" sz="2000" baseline="0" dirty="0">
              <a:solidFill>
                <a:srgbClr val="C00000"/>
              </a:solidFill>
            </a:endParaRPr>
          </a:p>
        </p:txBody>
      </p:sp>
    </p:spTree>
    <p:extLst>
      <p:ext uri="{BB962C8B-B14F-4D97-AF65-F5344CB8AC3E}">
        <p14:creationId xmlns:p14="http://schemas.microsoft.com/office/powerpoint/2010/main" val="1892282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2266" y="-2022"/>
            <a:ext cx="9146266" cy="686103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Rectangle 14"/>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3" y="4961453"/>
            <a:ext cx="6422002"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6/29/2015</a:t>
            </a:fld>
            <a:endParaRPr lang="en-US" dirty="0"/>
          </a:p>
        </p:txBody>
      </p:sp>
      <p:sp>
        <p:nvSpPr>
          <p:cNvPr id="6" name="Footer Placeholder 5"/>
          <p:cNvSpPr>
            <a:spLocks noGrp="1"/>
          </p:cNvSpPr>
          <p:nvPr>
            <p:ph type="ftr" sz="quarter" idx="11"/>
          </p:nvPr>
        </p:nvSpPr>
        <p:spPr/>
        <p:txBody>
          <a:bodyPr/>
          <a:lstStyle/>
          <a:p>
            <a:r>
              <a:rPr lang="en-US" smtClean="0"/>
              <a:t>http://untavatar.org</a:t>
            </a:r>
            <a:endParaRPr lang="en-US" dirty="0"/>
          </a:p>
        </p:txBody>
      </p:sp>
      <p:sp>
        <p:nvSpPr>
          <p:cNvPr id="20" name="Rectangle 19"/>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32680" y="5845854"/>
            <a:ext cx="1676400" cy="819879"/>
          </a:xfrm>
          <a:prstGeom prst="rect">
            <a:avLst/>
          </a:prstGeom>
        </p:spPr>
      </p:pic>
    </p:spTree>
    <p:extLst>
      <p:ext uri="{BB962C8B-B14F-4D97-AF65-F5344CB8AC3E}">
        <p14:creationId xmlns:p14="http://schemas.microsoft.com/office/powerpoint/2010/main" val="1184980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2266" y="-2022"/>
            <a:ext cx="9146266" cy="6861037"/>
            <a:chOff x="-2266" y="-2022"/>
            <a:chExt cx="9146266" cy="6861037"/>
          </a:xfrm>
        </p:grpSpPr>
        <p:sp>
          <p:nvSpPr>
            <p:cNvPr id="11" name="Rectangle 1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Rectangle 1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13"/>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lstStyle>
            <a:lvl1pPr>
              <a:defRPr sz="3600"/>
            </a:lvl1pPr>
          </a:lstStyle>
          <a:p>
            <a:r>
              <a:rPr lang="en-US" smtClean="0"/>
              <a:t>Click to edit Master title style</a:t>
            </a:r>
            <a:endParaRPr lang="en-US" dirty="0"/>
          </a:p>
        </p:txBody>
      </p:sp>
      <p:sp>
        <p:nvSpPr>
          <p:cNvPr id="15" name="Text Placeholder 3"/>
          <p:cNvSpPr>
            <a:spLocks noGrp="1"/>
          </p:cNvSpPr>
          <p:nvPr>
            <p:ph type="body" sz="half" idx="13"/>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6/29/2015</a:t>
            </a:fld>
            <a:endParaRPr lang="en-US" dirty="0"/>
          </a:p>
        </p:txBody>
      </p:sp>
      <p:sp>
        <p:nvSpPr>
          <p:cNvPr id="5" name="Footer Placeholder 4"/>
          <p:cNvSpPr>
            <a:spLocks noGrp="1"/>
          </p:cNvSpPr>
          <p:nvPr>
            <p:ph type="ftr" sz="quarter" idx="11"/>
          </p:nvPr>
        </p:nvSpPr>
        <p:spPr/>
        <p:txBody>
          <a:bodyPr/>
          <a:lstStyle/>
          <a:p>
            <a:r>
              <a:rPr lang="en-US" smtClean="0"/>
              <a:t>http://untavatar.org</a:t>
            </a:r>
            <a:endParaRPr lang="en-US" dirty="0"/>
          </a:p>
        </p:txBody>
      </p:sp>
      <p:sp>
        <p:nvSpPr>
          <p:cNvPr id="19" name="Rectangle 18"/>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412438144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2266" y="-2022"/>
            <a:ext cx="9146266" cy="6861037"/>
            <a:chOff x="-2266" y="-2022"/>
            <a:chExt cx="9146266" cy="6861037"/>
          </a:xfrm>
        </p:grpSpPr>
        <p:sp>
          <p:nvSpPr>
            <p:cNvPr id="14" name="Rectangle 13"/>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11" name="TextBox 10"/>
          <p:cNvSpPr txBox="1"/>
          <p:nvPr/>
        </p:nvSpPr>
        <p:spPr bwMode="gray">
          <a:xfrm>
            <a:off x="7033421" y="2893960"/>
            <a:ext cx="679240" cy="132343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8000" dirty="0">
                <a:solidFill>
                  <a:schemeClr val="tx2">
                    <a:lumMod val="40000"/>
                    <a:lumOff val="60000"/>
                  </a:schemeClr>
                </a:solidFill>
              </a:rPr>
              <a:t>”</a:t>
            </a:r>
          </a:p>
        </p:txBody>
      </p:sp>
      <p:sp>
        <p:nvSpPr>
          <p:cNvPr id="10" name="TextBox 9"/>
          <p:cNvSpPr txBox="1"/>
          <p:nvPr/>
        </p:nvSpPr>
        <p:spPr bwMode="gray">
          <a:xfrm>
            <a:off x="625840" y="590998"/>
            <a:ext cx="601591" cy="132343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8000" dirty="0">
                <a:solidFill>
                  <a:schemeClr val="tx2">
                    <a:lumMod val="40000"/>
                    <a:lumOff val="60000"/>
                  </a:schemeClr>
                </a:solidFill>
              </a:rPr>
              <a:t>“</a:t>
            </a:r>
          </a:p>
        </p:txBody>
      </p:sp>
      <p:sp>
        <p:nvSpPr>
          <p:cNvPr id="2" name="Title 1"/>
          <p:cNvSpPr>
            <a:spLocks noGrp="1"/>
          </p:cNvSpPr>
          <p:nvPr>
            <p:ph type="title"/>
          </p:nvPr>
        </p:nvSpPr>
        <p:spPr>
          <a:xfrm>
            <a:off x="1110763" y="914400"/>
            <a:ext cx="6177681" cy="2884679"/>
          </a:xfrm>
        </p:spPr>
        <p:txBody>
          <a:bodyPr anchor="ct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tx2">
                    <a:lumMod val="40000"/>
                    <a:lumOff val="6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
          </p:nvPr>
        </p:nvSpPr>
        <p:spPr>
          <a:xfrm>
            <a:off x="878870" y="5000815"/>
            <a:ext cx="6422005" cy="101817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6/29/2015</a:t>
            </a:fld>
            <a:endParaRPr lang="en-US" dirty="0"/>
          </a:p>
        </p:txBody>
      </p:sp>
      <p:sp>
        <p:nvSpPr>
          <p:cNvPr id="5" name="Footer Placeholder 4"/>
          <p:cNvSpPr>
            <a:spLocks noGrp="1"/>
          </p:cNvSpPr>
          <p:nvPr>
            <p:ph type="ftr" sz="quarter" idx="11"/>
          </p:nvPr>
        </p:nvSpPr>
        <p:spPr/>
        <p:txBody>
          <a:bodyPr/>
          <a:lstStyle/>
          <a:p>
            <a:r>
              <a:rPr lang="en-US" smtClean="0"/>
              <a:t>http://untavatar.org</a:t>
            </a:r>
            <a:endParaRPr lang="en-US" dirty="0"/>
          </a:p>
        </p:txBody>
      </p:sp>
      <p:sp>
        <p:nvSpPr>
          <p:cNvPr id="22" name="Rectangle 21"/>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1333504311"/>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2266" y="-2022"/>
            <a:ext cx="9146266" cy="686103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159399"/>
            <a:ext cx="6422004"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6/29/2015</a:t>
            </a:fld>
            <a:endParaRPr lang="en-US" dirty="0"/>
          </a:p>
        </p:txBody>
      </p:sp>
      <p:sp>
        <p:nvSpPr>
          <p:cNvPr id="5" name="Footer Placeholder 4"/>
          <p:cNvSpPr>
            <a:spLocks noGrp="1"/>
          </p:cNvSpPr>
          <p:nvPr>
            <p:ph type="ftr" sz="quarter" idx="11"/>
          </p:nvPr>
        </p:nvSpPr>
        <p:spPr/>
        <p:txBody>
          <a:bodyPr/>
          <a:lstStyle/>
          <a:p>
            <a:r>
              <a:rPr lang="en-US" smtClean="0"/>
              <a:t>http://untavatar.org</a:t>
            </a:r>
            <a:endParaRPr lang="en-US" dirty="0"/>
          </a:p>
        </p:txBody>
      </p:sp>
      <p:sp>
        <p:nvSpPr>
          <p:cNvPr id="11" name="Rectangle 10"/>
          <p:cNvSpPr/>
          <p:nvPr/>
        </p:nvSpPr>
        <p:spPr>
          <a:xfrm>
            <a:off x="7744507"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3693966867"/>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4852" y="921453"/>
            <a:ext cx="6423592" cy="715512"/>
          </a:xfrm>
        </p:spPr>
        <p:txBody>
          <a:bodyPr anchor="ct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2313431"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5"/>
          </p:nvPr>
        </p:nvSpPr>
        <p:spPr>
          <a:xfrm>
            <a:off x="866440" y="3147162"/>
            <a:ext cx="2313431" cy="287771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8471" y="2485332"/>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3408471" y="3147162"/>
            <a:ext cx="2326750" cy="288836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63820" y="2489200"/>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5963820" y="3147162"/>
            <a:ext cx="2313740" cy="287771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287101"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622"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AAD347D-5ACD-4C99-B74B-A9C85AD731AF}" type="datetimeFigureOut">
              <a:rPr lang="en-US" smtClean="0"/>
              <a:t>6/29/2015</a:t>
            </a:fld>
            <a:endParaRPr lang="en-US" dirty="0"/>
          </a:p>
        </p:txBody>
      </p:sp>
      <p:sp>
        <p:nvSpPr>
          <p:cNvPr id="8" name="Footer Placeholder 7"/>
          <p:cNvSpPr>
            <a:spLocks noGrp="1"/>
          </p:cNvSpPr>
          <p:nvPr>
            <p:ph type="ftr" sz="quarter" idx="11"/>
          </p:nvPr>
        </p:nvSpPr>
        <p:spPr/>
        <p:txBody>
          <a:bodyPr/>
          <a:lstStyle/>
          <a:p>
            <a:r>
              <a:rPr lang="en-US" smtClean="0"/>
              <a:t>http://untavatar.org</a:t>
            </a:r>
            <a:endParaRPr lang="en-US" dirty="0"/>
          </a:p>
        </p:txBody>
      </p:sp>
      <p:sp>
        <p:nvSpPr>
          <p:cNvPr id="9" name="Slide Number Placeholder 8"/>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2522934883"/>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nchor="ct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80390" y="4179595"/>
            <a:ext cx="2295329" cy="65796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021261" y="2489200"/>
            <a:ext cx="2012937"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8"/>
          </p:nvPr>
        </p:nvSpPr>
        <p:spPr>
          <a:xfrm>
            <a:off x="866439" y="4848208"/>
            <a:ext cx="2309279" cy="117667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30434" y="4179594"/>
            <a:ext cx="2291674"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16"/>
          </p:nvPr>
        </p:nvSpPr>
        <p:spPr>
          <a:xfrm>
            <a:off x="3550622" y="2486834"/>
            <a:ext cx="2025182" cy="144970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04318" y="4848209"/>
            <a:ext cx="2317790" cy="118837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63820" y="4166523"/>
            <a:ext cx="2304671" cy="681684"/>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17"/>
          </p:nvPr>
        </p:nvSpPr>
        <p:spPr>
          <a:xfrm>
            <a:off x="6104946" y="2489200"/>
            <a:ext cx="2018838"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63820" y="4848209"/>
            <a:ext cx="2304671" cy="118942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294441"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622" y="2489200"/>
            <a:ext cx="0" cy="3548436"/>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AAD347D-5ACD-4C99-B74B-A9C85AD731AF}" type="datetimeFigureOut">
              <a:rPr lang="en-US" smtClean="0"/>
              <a:t>6/29/2015</a:t>
            </a:fld>
            <a:endParaRPr lang="en-US" dirty="0"/>
          </a:p>
        </p:txBody>
      </p:sp>
      <p:sp>
        <p:nvSpPr>
          <p:cNvPr id="8" name="Footer Placeholder 7"/>
          <p:cNvSpPr>
            <a:spLocks noGrp="1"/>
          </p:cNvSpPr>
          <p:nvPr>
            <p:ph type="ftr" sz="quarter" idx="11"/>
          </p:nvPr>
        </p:nvSpPr>
        <p:spPr/>
        <p:txBody>
          <a:bodyPr/>
          <a:lstStyle/>
          <a:p>
            <a:r>
              <a:rPr lang="en-US" smtClean="0"/>
              <a:t>http://untavatar.org</a:t>
            </a:r>
            <a:endParaRPr lang="en-US" dirty="0"/>
          </a:p>
        </p:txBody>
      </p:sp>
      <p:sp>
        <p:nvSpPr>
          <p:cNvPr id="9" name="Slide Number Placeholder 8"/>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3365736741"/>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1"/>
          <p:cNvSpPr>
            <a:spLocks noGrp="1"/>
          </p:cNvSpPr>
          <p:nvPr>
            <p:ph type="title"/>
          </p:nvPr>
        </p:nvSpPr>
        <p:spPr>
          <a:xfrm>
            <a:off x="864852" y="921453"/>
            <a:ext cx="6423592" cy="715512"/>
          </a:xfrm>
        </p:spPr>
        <p:txBody>
          <a:bodyPr anchor="ctr"/>
          <a:lstStyle>
            <a:lvl1pPr>
              <a:defRPr sz="3200"/>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6/29/2015</a:t>
            </a:fld>
            <a:endParaRPr lang="en-US" dirty="0"/>
          </a:p>
        </p:txBody>
      </p:sp>
      <p:sp>
        <p:nvSpPr>
          <p:cNvPr id="5" name="Footer Placeholder 4"/>
          <p:cNvSpPr>
            <a:spLocks noGrp="1"/>
          </p:cNvSpPr>
          <p:nvPr>
            <p:ph type="ftr" sz="quarter" idx="11"/>
          </p:nvPr>
        </p:nvSpPr>
        <p:spPr/>
        <p:txBody>
          <a:bodyPr/>
          <a:lstStyle/>
          <a:p>
            <a:r>
              <a:rPr lang="en-US" smtClean="0"/>
              <a:t>http://untavatar.org</a:t>
            </a:r>
            <a:endParaRPr lang="en-US" dirty="0"/>
          </a:p>
        </p:txBody>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29068673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0" name="Group 9"/>
          <p:cNvGrpSpPr/>
          <p:nvPr/>
        </p:nvGrpSpPr>
        <p:grpSpPr>
          <a:xfrm>
            <a:off x="-2266" y="-2022"/>
            <a:ext cx="9146266" cy="6861037"/>
            <a:chOff x="-2266" y="-2022"/>
            <a:chExt cx="9146266" cy="6861037"/>
          </a:xfrm>
        </p:grpSpPr>
        <p:sp>
          <p:nvSpPr>
            <p:cNvPr id="11" name="Rectangle 1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119474" cy="4571999"/>
          </a:xfrm>
        </p:spPr>
        <p:txBody>
          <a:bodyPr vert="eaVert" anchor="ctr"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6/29/2015</a:t>
            </a:fld>
            <a:endParaRPr lang="en-US" dirty="0"/>
          </a:p>
        </p:txBody>
      </p:sp>
      <p:sp>
        <p:nvSpPr>
          <p:cNvPr id="5" name="Footer Placeholder 4"/>
          <p:cNvSpPr>
            <a:spLocks noGrp="1"/>
          </p:cNvSpPr>
          <p:nvPr>
            <p:ph type="ftr" sz="quarter" idx="11"/>
          </p:nvPr>
        </p:nvSpPr>
        <p:spPr/>
        <p:txBody>
          <a:bodyPr/>
          <a:lstStyle/>
          <a:p>
            <a:r>
              <a:rPr lang="en-US" smtClean="0"/>
              <a:t>http://untavatar.org</a:t>
            </a:r>
            <a:endParaRPr lang="en-US" dirty="0"/>
          </a:p>
        </p:txBody>
      </p:sp>
      <p:sp>
        <p:nvSpPr>
          <p:cNvPr id="13" name="Rectangle 12"/>
          <p:cNvSpPr/>
          <p:nvPr/>
        </p:nvSpPr>
        <p:spPr>
          <a:xfrm>
            <a:off x="7744507"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grpSp>
        <p:nvGrpSpPr>
          <p:cNvPr id="19" name="Group 18"/>
          <p:cNvGrpSpPr/>
          <p:nvPr userDrawn="1"/>
        </p:nvGrpSpPr>
        <p:grpSpPr>
          <a:xfrm>
            <a:off x="-2266" y="-2022"/>
            <a:ext cx="9146266" cy="6861037"/>
            <a:chOff x="-2266" y="-2022"/>
            <a:chExt cx="9146266" cy="6861037"/>
          </a:xfrm>
        </p:grpSpPr>
        <p:sp>
          <p:nvSpPr>
            <p:cNvPr id="20" name="Rectangle 1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7" name="Freeform 26"/>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8"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9"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pic>
        <p:nvPicPr>
          <p:cNvPr id="30" name="Picture 2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Tree>
    <p:extLst>
      <p:ext uri="{BB962C8B-B14F-4D97-AF65-F5344CB8AC3E}">
        <p14:creationId xmlns:p14="http://schemas.microsoft.com/office/powerpoint/2010/main" val="7768634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Name Card">
    <p:spTree>
      <p:nvGrpSpPr>
        <p:cNvPr id="1" name=""/>
        <p:cNvGrpSpPr/>
        <p:nvPr/>
      </p:nvGrpSpPr>
      <p:grpSpPr>
        <a:xfrm>
          <a:off x="0" y="0"/>
          <a:ext cx="0" cy="0"/>
          <a:chOff x="0" y="0"/>
          <a:chExt cx="0" cy="0"/>
        </a:xfrm>
      </p:grpSpPr>
      <p:grpSp>
        <p:nvGrpSpPr>
          <p:cNvPr id="9" name="Group 8"/>
          <p:cNvGrpSpPr/>
          <p:nvPr/>
        </p:nvGrpSpPr>
        <p:grpSpPr>
          <a:xfrm>
            <a:off x="-2266" y="-2022"/>
            <a:ext cx="9146266" cy="686103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4000" b="0" cap="none"/>
            </a:lvl1p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lvl1pPr>
              <a:defRPr sz="1200"/>
            </a:lvl1pPr>
          </a:lstStyle>
          <a:p>
            <a:r>
              <a:rPr lang="en-US" dirty="0" smtClean="0"/>
              <a:t>http://untavatar.org</a:t>
            </a:r>
            <a:endParaRPr lang="en-US" dirty="0"/>
          </a:p>
        </p:txBody>
      </p:sp>
      <p:sp>
        <p:nvSpPr>
          <p:cNvPr id="11" name="Rectangle 10"/>
          <p:cNvSpPr/>
          <p:nvPr/>
        </p:nvSpPr>
        <p:spPr>
          <a:xfrm>
            <a:off x="7744507"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Tree>
    <p:extLst>
      <p:ext uri="{BB962C8B-B14F-4D97-AF65-F5344CB8AC3E}">
        <p14:creationId xmlns:p14="http://schemas.microsoft.com/office/powerpoint/2010/main" val="272914513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
        <p:nvSpPr>
          <p:cNvPr id="7" name="Text Placeholder 6"/>
          <p:cNvSpPr>
            <a:spLocks noGrp="1"/>
          </p:cNvSpPr>
          <p:nvPr>
            <p:ph type="body" sz="quarter" idx="13" hasCustomPrompt="1"/>
          </p:nvPr>
        </p:nvSpPr>
        <p:spPr>
          <a:xfrm>
            <a:off x="532356" y="6223990"/>
            <a:ext cx="2057400" cy="277812"/>
          </a:xfrm>
        </p:spPr>
        <p:txBody>
          <a:bodyPr/>
          <a:lstStyle>
            <a:lvl1pPr marL="342900" marR="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sz="1800"/>
            </a:lvl1pPr>
          </a:lstStyle>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lang="en-US" sz="1200" b="1" u="none" dirty="0" smtClean="0">
                <a:solidFill>
                  <a:srgbClr val="C00000"/>
                </a:solidFill>
              </a:rPr>
              <a:t>http://untavatar.org</a:t>
            </a:r>
          </a:p>
        </p:txBody>
      </p:sp>
    </p:spTree>
    <p:extLst>
      <p:ext uri="{BB962C8B-B14F-4D97-AF65-F5344CB8AC3E}">
        <p14:creationId xmlns:p14="http://schemas.microsoft.com/office/powerpoint/2010/main" val="195899047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6/29/2015</a:t>
            </a:fld>
            <a:endParaRPr lang="en-US" dirty="0"/>
          </a:p>
        </p:txBody>
      </p:sp>
      <p:sp>
        <p:nvSpPr>
          <p:cNvPr id="5" name="Footer Placeholder 4"/>
          <p:cNvSpPr>
            <a:spLocks noGrp="1"/>
          </p:cNvSpPr>
          <p:nvPr>
            <p:ph type="ftr" sz="quarter" idx="11"/>
          </p:nvPr>
        </p:nvSpPr>
        <p:spPr/>
        <p:txBody>
          <a:bodyPr/>
          <a:lstStyle/>
          <a:p>
            <a:r>
              <a:rPr lang="en-US" smtClean="0"/>
              <a:t>http://untavatar.org</a:t>
            </a:r>
            <a:endParaRPr lang="en-US" dirty="0"/>
          </a:p>
        </p:txBody>
      </p:sp>
      <p:sp>
        <p:nvSpPr>
          <p:cNvPr id="18"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1263321831"/>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
        <p:nvSpPr>
          <p:cNvPr id="7" name="Text Placeholder 6"/>
          <p:cNvSpPr>
            <a:spLocks noGrp="1"/>
          </p:cNvSpPr>
          <p:nvPr>
            <p:ph type="body" sz="quarter" idx="13" hasCustomPrompt="1"/>
          </p:nvPr>
        </p:nvSpPr>
        <p:spPr>
          <a:xfrm>
            <a:off x="532356" y="6223990"/>
            <a:ext cx="2057400" cy="277812"/>
          </a:xfrm>
        </p:spPr>
        <p:txBody>
          <a:bodyPr/>
          <a:lstStyle>
            <a:lvl1pPr marL="342900" marR="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sz="1800"/>
            </a:lvl1pPr>
          </a:lstStyle>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lang="en-US" sz="1200" b="1" u="none" dirty="0" smtClean="0">
                <a:solidFill>
                  <a:srgbClr val="C00000"/>
                </a:solidFill>
              </a:rPr>
              <a:t>http://untavatar.org</a:t>
            </a:r>
          </a:p>
        </p:txBody>
      </p:sp>
    </p:spTree>
    <p:extLst>
      <p:ext uri="{BB962C8B-B14F-4D97-AF65-F5344CB8AC3E}">
        <p14:creationId xmlns:p14="http://schemas.microsoft.com/office/powerpoint/2010/main" val="233186871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hasCustomPrompt="1"/>
          </p:nvPr>
        </p:nvSpPr>
        <p:spPr>
          <a:xfrm>
            <a:off x="866443" y="2257588"/>
            <a:ext cx="3101763" cy="3020343"/>
          </a:xfrm>
        </p:spPr>
        <p:txBody>
          <a:bodyPr anchor="ctr"/>
          <a:lstStyle>
            <a:lvl1pPr algn="l">
              <a:defRPr sz="3200" b="0" cap="none"/>
            </a:lvl1pPr>
          </a:lstStyle>
          <a:p>
            <a:r>
              <a:rPr lang="en-US" dirty="0"/>
              <a:t>Click to edit Master title style</a:t>
            </a:r>
            <a:br>
              <a:rPr lang="en-US" dirty="0"/>
            </a:br>
            <a:r>
              <a:rPr lang="en-US" dirty="0"/>
              <a:t>third</a:t>
            </a:r>
          </a:p>
        </p:txBody>
      </p:sp>
      <p:sp>
        <p:nvSpPr>
          <p:cNvPr id="3" name="Text Placeholder 2"/>
          <p:cNvSpPr>
            <a:spLocks noGrp="1"/>
          </p:cNvSpPr>
          <p:nvPr>
            <p:ph type="body" idx="1"/>
          </p:nvPr>
        </p:nvSpPr>
        <p:spPr>
          <a:xfrm>
            <a:off x="5119261" y="2257267"/>
            <a:ext cx="3054653" cy="3020345"/>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Rectangle 12"/>
          <p:cNvSpPr/>
          <p:nvPr/>
        </p:nvSpPr>
        <p:spPr>
          <a:xfrm>
            <a:off x="7745644"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1"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6070" y="5936701"/>
            <a:ext cx="1676400" cy="819879"/>
          </a:xfrm>
          <a:prstGeom prst="rect">
            <a:avLst/>
          </a:prstGeom>
        </p:spPr>
      </p:pic>
      <p:sp>
        <p:nvSpPr>
          <p:cNvPr id="23" name="Text Placeholder 22"/>
          <p:cNvSpPr>
            <a:spLocks noGrp="1"/>
          </p:cNvSpPr>
          <p:nvPr>
            <p:ph type="body" sz="quarter" idx="13" hasCustomPrompt="1"/>
          </p:nvPr>
        </p:nvSpPr>
        <p:spPr>
          <a:xfrm>
            <a:off x="866775" y="6427788"/>
            <a:ext cx="3322638" cy="328612"/>
          </a:xfrm>
        </p:spPr>
        <p:txBody>
          <a:bodyPr>
            <a:normAutofit/>
          </a:bodyPr>
          <a:lstStyle>
            <a:lvl1pPr marL="342900" marR="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sz="1200">
                <a:solidFill>
                  <a:srgbClr val="C00000"/>
                </a:solidFill>
              </a:defRPr>
            </a:lvl1pPr>
          </a:lstStyle>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lang="en-US" dirty="0" smtClean="0"/>
              <a:t>http://untavatar.org</a:t>
            </a:r>
          </a:p>
        </p:txBody>
      </p:sp>
    </p:spTree>
    <p:extLst>
      <p:ext uri="{BB962C8B-B14F-4D97-AF65-F5344CB8AC3E}">
        <p14:creationId xmlns:p14="http://schemas.microsoft.com/office/powerpoint/2010/main" val="108942206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
        <p:nvSpPr>
          <p:cNvPr id="7" name="Text Placeholder 6"/>
          <p:cNvSpPr>
            <a:spLocks noGrp="1"/>
          </p:cNvSpPr>
          <p:nvPr>
            <p:ph type="body" sz="quarter" idx="13" hasCustomPrompt="1"/>
          </p:nvPr>
        </p:nvSpPr>
        <p:spPr>
          <a:xfrm>
            <a:off x="532356" y="6223990"/>
            <a:ext cx="2057400" cy="277812"/>
          </a:xfrm>
        </p:spPr>
        <p:txBody>
          <a:bodyPr/>
          <a:lstStyle>
            <a:lvl1pPr marL="342900" marR="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sz="1800"/>
            </a:lvl1pPr>
          </a:lstStyle>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lang="en-US" sz="1200" b="1" u="none" dirty="0" smtClean="0">
                <a:solidFill>
                  <a:srgbClr val="C00000"/>
                </a:solidFill>
              </a:rPr>
              <a:t>http://untavatar.org</a:t>
            </a:r>
          </a:p>
        </p:txBody>
      </p:sp>
    </p:spTree>
    <p:extLst>
      <p:ext uri="{BB962C8B-B14F-4D97-AF65-F5344CB8AC3E}">
        <p14:creationId xmlns:p14="http://schemas.microsoft.com/office/powerpoint/2010/main" val="196014916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
        <p:nvSpPr>
          <p:cNvPr id="7" name="Text Placeholder 6"/>
          <p:cNvSpPr>
            <a:spLocks noGrp="1"/>
          </p:cNvSpPr>
          <p:nvPr>
            <p:ph type="body" sz="quarter" idx="13" hasCustomPrompt="1"/>
          </p:nvPr>
        </p:nvSpPr>
        <p:spPr>
          <a:xfrm>
            <a:off x="532356" y="6223990"/>
            <a:ext cx="2057400" cy="277812"/>
          </a:xfrm>
        </p:spPr>
        <p:txBody>
          <a:bodyPr/>
          <a:lstStyle>
            <a:lvl1pPr marL="342900" marR="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sz="1800"/>
            </a:lvl1pPr>
          </a:lstStyle>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lang="en-US" sz="1200" b="1" u="none" dirty="0" smtClean="0">
                <a:solidFill>
                  <a:srgbClr val="C00000"/>
                </a:solidFill>
              </a:rPr>
              <a:t>http://untavatar.org</a:t>
            </a:r>
          </a:p>
        </p:txBody>
      </p:sp>
    </p:spTree>
    <p:extLst>
      <p:ext uri="{BB962C8B-B14F-4D97-AF65-F5344CB8AC3E}">
        <p14:creationId xmlns:p14="http://schemas.microsoft.com/office/powerpoint/2010/main" val="265017730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
        <p:nvSpPr>
          <p:cNvPr id="7" name="Text Placeholder 6"/>
          <p:cNvSpPr>
            <a:spLocks noGrp="1"/>
          </p:cNvSpPr>
          <p:nvPr>
            <p:ph type="body" sz="quarter" idx="13" hasCustomPrompt="1"/>
          </p:nvPr>
        </p:nvSpPr>
        <p:spPr>
          <a:xfrm>
            <a:off x="532356" y="6223990"/>
            <a:ext cx="2057400" cy="277812"/>
          </a:xfrm>
        </p:spPr>
        <p:txBody>
          <a:bodyPr/>
          <a:lstStyle>
            <a:lvl1pPr marL="342900" marR="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sz="1800"/>
            </a:lvl1pPr>
          </a:lstStyle>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lang="en-US" sz="1200" b="1" u="none" dirty="0" smtClean="0">
                <a:solidFill>
                  <a:srgbClr val="C00000"/>
                </a:solidFill>
              </a:rPr>
              <a:t>http://untavatar.org</a:t>
            </a:r>
          </a:p>
        </p:txBody>
      </p:sp>
    </p:spTree>
    <p:extLst>
      <p:ext uri="{BB962C8B-B14F-4D97-AF65-F5344CB8AC3E}">
        <p14:creationId xmlns:p14="http://schemas.microsoft.com/office/powerpoint/2010/main" val="212739288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2_Section Header">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hasCustomPrompt="1"/>
          </p:nvPr>
        </p:nvSpPr>
        <p:spPr>
          <a:xfrm>
            <a:off x="866443" y="2257588"/>
            <a:ext cx="3101763" cy="3020343"/>
          </a:xfrm>
        </p:spPr>
        <p:txBody>
          <a:bodyPr anchor="ctr"/>
          <a:lstStyle>
            <a:lvl1pPr algn="l">
              <a:defRPr sz="3200" b="0" cap="none"/>
            </a:lvl1pPr>
          </a:lstStyle>
          <a:p>
            <a:r>
              <a:rPr lang="en-US" dirty="0"/>
              <a:t>Click to edit Master title style</a:t>
            </a:r>
            <a:br>
              <a:rPr lang="en-US" dirty="0"/>
            </a:br>
            <a:r>
              <a:rPr lang="en-US" dirty="0"/>
              <a:t>third</a:t>
            </a:r>
          </a:p>
        </p:txBody>
      </p:sp>
      <p:sp>
        <p:nvSpPr>
          <p:cNvPr id="3" name="Text Placeholder 2"/>
          <p:cNvSpPr>
            <a:spLocks noGrp="1"/>
          </p:cNvSpPr>
          <p:nvPr>
            <p:ph type="body" idx="1"/>
          </p:nvPr>
        </p:nvSpPr>
        <p:spPr>
          <a:xfrm>
            <a:off x="5119261" y="2257267"/>
            <a:ext cx="3054653" cy="3020345"/>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Rectangle 12"/>
          <p:cNvSpPr/>
          <p:nvPr/>
        </p:nvSpPr>
        <p:spPr>
          <a:xfrm>
            <a:off x="7745644"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1"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6070" y="5936701"/>
            <a:ext cx="1676400" cy="819879"/>
          </a:xfrm>
          <a:prstGeom prst="rect">
            <a:avLst/>
          </a:prstGeom>
        </p:spPr>
      </p:pic>
      <p:sp>
        <p:nvSpPr>
          <p:cNvPr id="23" name="Text Placeholder 22"/>
          <p:cNvSpPr>
            <a:spLocks noGrp="1"/>
          </p:cNvSpPr>
          <p:nvPr>
            <p:ph type="body" sz="quarter" idx="13" hasCustomPrompt="1"/>
          </p:nvPr>
        </p:nvSpPr>
        <p:spPr>
          <a:xfrm>
            <a:off x="866775" y="6427788"/>
            <a:ext cx="3322638" cy="328612"/>
          </a:xfrm>
        </p:spPr>
        <p:txBody>
          <a:bodyPr>
            <a:normAutofit/>
          </a:bodyPr>
          <a:lstStyle>
            <a:lvl1pPr marL="342900" marR="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sz="1200">
                <a:solidFill>
                  <a:srgbClr val="C00000"/>
                </a:solidFill>
              </a:defRPr>
            </a:lvl1pPr>
          </a:lstStyle>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lang="en-US" dirty="0" smtClean="0"/>
              <a:t>http://untavatar.org</a:t>
            </a:r>
          </a:p>
        </p:txBody>
      </p:sp>
    </p:spTree>
    <p:extLst>
      <p:ext uri="{BB962C8B-B14F-4D97-AF65-F5344CB8AC3E}">
        <p14:creationId xmlns:p14="http://schemas.microsoft.com/office/powerpoint/2010/main" val="193502857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
        <p:nvSpPr>
          <p:cNvPr id="7" name="Text Placeholder 6"/>
          <p:cNvSpPr>
            <a:spLocks noGrp="1"/>
          </p:cNvSpPr>
          <p:nvPr>
            <p:ph type="body" sz="quarter" idx="13" hasCustomPrompt="1"/>
          </p:nvPr>
        </p:nvSpPr>
        <p:spPr>
          <a:xfrm>
            <a:off x="532356" y="6223990"/>
            <a:ext cx="2057400" cy="277812"/>
          </a:xfrm>
        </p:spPr>
        <p:txBody>
          <a:bodyPr/>
          <a:lstStyle>
            <a:lvl1pPr marL="342900" marR="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sz="1800"/>
            </a:lvl1pPr>
          </a:lstStyle>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lang="en-US" sz="1200" b="1" u="none" dirty="0" smtClean="0">
                <a:solidFill>
                  <a:srgbClr val="C00000"/>
                </a:solidFill>
              </a:rPr>
              <a:t>http://untavatar.org</a:t>
            </a:r>
          </a:p>
        </p:txBody>
      </p:sp>
    </p:spTree>
    <p:extLst>
      <p:ext uri="{BB962C8B-B14F-4D97-AF65-F5344CB8AC3E}">
        <p14:creationId xmlns:p14="http://schemas.microsoft.com/office/powerpoint/2010/main" val="224596063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
        <p:nvSpPr>
          <p:cNvPr id="7" name="Text Placeholder 6"/>
          <p:cNvSpPr>
            <a:spLocks noGrp="1"/>
          </p:cNvSpPr>
          <p:nvPr>
            <p:ph type="body" sz="quarter" idx="13" hasCustomPrompt="1"/>
          </p:nvPr>
        </p:nvSpPr>
        <p:spPr>
          <a:xfrm>
            <a:off x="532356" y="6223990"/>
            <a:ext cx="2057400" cy="277812"/>
          </a:xfrm>
        </p:spPr>
        <p:txBody>
          <a:bodyPr/>
          <a:lstStyle>
            <a:lvl1pPr marL="342900" marR="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sz="1800"/>
            </a:lvl1pPr>
          </a:lstStyle>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lang="en-US" sz="1200" b="1" u="none" dirty="0" smtClean="0">
                <a:solidFill>
                  <a:srgbClr val="C00000"/>
                </a:solidFill>
              </a:rPr>
              <a:t>http://untavatar.org</a:t>
            </a:r>
          </a:p>
        </p:txBody>
      </p:sp>
    </p:spTree>
    <p:extLst>
      <p:ext uri="{BB962C8B-B14F-4D97-AF65-F5344CB8AC3E}">
        <p14:creationId xmlns:p14="http://schemas.microsoft.com/office/powerpoint/2010/main" val="203831758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
        <p:nvSpPr>
          <p:cNvPr id="7" name="Text Placeholder 6"/>
          <p:cNvSpPr>
            <a:spLocks noGrp="1"/>
          </p:cNvSpPr>
          <p:nvPr>
            <p:ph type="body" sz="quarter" idx="13" hasCustomPrompt="1"/>
          </p:nvPr>
        </p:nvSpPr>
        <p:spPr>
          <a:xfrm>
            <a:off x="532356" y="6223990"/>
            <a:ext cx="2057400" cy="277812"/>
          </a:xfrm>
        </p:spPr>
        <p:txBody>
          <a:bodyPr/>
          <a:lstStyle>
            <a:lvl1pPr marL="342900" marR="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sz="1800"/>
            </a:lvl1pPr>
          </a:lstStyle>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lang="en-US" sz="1200" b="1" u="none" dirty="0" smtClean="0">
                <a:solidFill>
                  <a:srgbClr val="C00000"/>
                </a:solidFill>
              </a:rPr>
              <a:t>http://untavatar.org</a:t>
            </a:r>
          </a:p>
        </p:txBody>
      </p:sp>
    </p:spTree>
    <p:extLst>
      <p:ext uri="{BB962C8B-B14F-4D97-AF65-F5344CB8AC3E}">
        <p14:creationId xmlns:p14="http://schemas.microsoft.com/office/powerpoint/2010/main" val="341391487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
        <p:nvSpPr>
          <p:cNvPr id="7" name="Text Placeholder 6"/>
          <p:cNvSpPr>
            <a:spLocks noGrp="1"/>
          </p:cNvSpPr>
          <p:nvPr>
            <p:ph type="body" sz="quarter" idx="13" hasCustomPrompt="1"/>
          </p:nvPr>
        </p:nvSpPr>
        <p:spPr>
          <a:xfrm>
            <a:off x="532356" y="6223990"/>
            <a:ext cx="2057400" cy="277812"/>
          </a:xfrm>
        </p:spPr>
        <p:txBody>
          <a:bodyPr/>
          <a:lstStyle>
            <a:lvl1pPr marL="342900" marR="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sz="1800"/>
            </a:lvl1pPr>
          </a:lstStyle>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lang="en-US" sz="1200" b="1" u="none" dirty="0" smtClean="0">
                <a:solidFill>
                  <a:srgbClr val="C00000"/>
                </a:solidFill>
              </a:rPr>
              <a:t>http://untavatar.org</a:t>
            </a:r>
          </a:p>
        </p:txBody>
      </p:sp>
    </p:spTree>
    <p:extLst>
      <p:ext uri="{BB962C8B-B14F-4D97-AF65-F5344CB8AC3E}">
        <p14:creationId xmlns:p14="http://schemas.microsoft.com/office/powerpoint/2010/main" val="56507901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hasCustomPrompt="1"/>
          </p:nvPr>
        </p:nvSpPr>
        <p:spPr>
          <a:xfrm>
            <a:off x="866443" y="2257588"/>
            <a:ext cx="3101763" cy="3020343"/>
          </a:xfrm>
        </p:spPr>
        <p:txBody>
          <a:bodyPr anchor="ctr"/>
          <a:lstStyle>
            <a:lvl1pPr algn="l">
              <a:defRPr sz="3200" b="0" cap="none"/>
            </a:lvl1pPr>
          </a:lstStyle>
          <a:p>
            <a:r>
              <a:rPr lang="en-US" dirty="0"/>
              <a:t>Click to edit Master title style</a:t>
            </a:r>
            <a:br>
              <a:rPr lang="en-US" dirty="0"/>
            </a:br>
            <a:r>
              <a:rPr lang="en-US" dirty="0"/>
              <a:t>third</a:t>
            </a:r>
          </a:p>
        </p:txBody>
      </p:sp>
      <p:sp>
        <p:nvSpPr>
          <p:cNvPr id="3" name="Text Placeholder 2"/>
          <p:cNvSpPr>
            <a:spLocks noGrp="1"/>
          </p:cNvSpPr>
          <p:nvPr>
            <p:ph type="body" idx="1"/>
          </p:nvPr>
        </p:nvSpPr>
        <p:spPr>
          <a:xfrm>
            <a:off x="5119261" y="2257267"/>
            <a:ext cx="3054653" cy="3020345"/>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6/29/2015</a:t>
            </a:fld>
            <a:endParaRPr lang="en-US" dirty="0"/>
          </a:p>
        </p:txBody>
      </p:sp>
      <p:sp>
        <p:nvSpPr>
          <p:cNvPr id="5" name="Footer Placeholder 4"/>
          <p:cNvSpPr>
            <a:spLocks noGrp="1"/>
          </p:cNvSpPr>
          <p:nvPr>
            <p:ph type="ftr" sz="quarter" idx="11"/>
          </p:nvPr>
        </p:nvSpPr>
        <p:spPr/>
        <p:txBody>
          <a:bodyPr/>
          <a:lstStyle/>
          <a:p>
            <a:r>
              <a:rPr lang="en-US" smtClean="0"/>
              <a:t>http://untavatar.org</a:t>
            </a:r>
            <a:endParaRPr lang="en-US" dirty="0"/>
          </a:p>
        </p:txBody>
      </p:sp>
      <p:sp>
        <p:nvSpPr>
          <p:cNvPr id="13" name="Rectangle 12"/>
          <p:cNvSpPr/>
          <p:nvPr/>
        </p:nvSpPr>
        <p:spPr>
          <a:xfrm>
            <a:off x="7745644"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1"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2288982430"/>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
        <p:nvSpPr>
          <p:cNvPr id="7" name="Text Placeholder 6"/>
          <p:cNvSpPr>
            <a:spLocks noGrp="1"/>
          </p:cNvSpPr>
          <p:nvPr>
            <p:ph type="body" sz="quarter" idx="13" hasCustomPrompt="1"/>
          </p:nvPr>
        </p:nvSpPr>
        <p:spPr>
          <a:xfrm>
            <a:off x="532356" y="6223990"/>
            <a:ext cx="2057400" cy="277812"/>
          </a:xfrm>
        </p:spPr>
        <p:txBody>
          <a:bodyPr/>
          <a:lstStyle>
            <a:lvl1pPr marL="342900" marR="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sz="1800"/>
            </a:lvl1pPr>
          </a:lstStyle>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lang="en-US" sz="1200" b="1" u="none" dirty="0" smtClean="0">
                <a:solidFill>
                  <a:srgbClr val="C00000"/>
                </a:solidFill>
              </a:rPr>
              <a:t>http://untavatar.org</a:t>
            </a:r>
          </a:p>
        </p:txBody>
      </p:sp>
    </p:spTree>
    <p:extLst>
      <p:ext uri="{BB962C8B-B14F-4D97-AF65-F5344CB8AC3E}">
        <p14:creationId xmlns:p14="http://schemas.microsoft.com/office/powerpoint/2010/main" val="199433164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
        <p:nvSpPr>
          <p:cNvPr id="7" name="Text Placeholder 6"/>
          <p:cNvSpPr>
            <a:spLocks noGrp="1"/>
          </p:cNvSpPr>
          <p:nvPr>
            <p:ph type="body" sz="quarter" idx="13" hasCustomPrompt="1"/>
          </p:nvPr>
        </p:nvSpPr>
        <p:spPr>
          <a:xfrm>
            <a:off x="532356" y="6223990"/>
            <a:ext cx="2057400" cy="277812"/>
          </a:xfrm>
        </p:spPr>
        <p:txBody>
          <a:bodyPr/>
          <a:lstStyle>
            <a:lvl1pPr marL="342900" marR="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sz="1800"/>
            </a:lvl1pPr>
          </a:lstStyle>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lang="en-US" sz="1200" b="1" u="none" dirty="0" smtClean="0">
                <a:solidFill>
                  <a:srgbClr val="C00000"/>
                </a:solidFill>
              </a:rPr>
              <a:t>http://untavatar.org</a:t>
            </a:r>
          </a:p>
        </p:txBody>
      </p:sp>
    </p:spTree>
    <p:extLst>
      <p:ext uri="{BB962C8B-B14F-4D97-AF65-F5344CB8AC3E}">
        <p14:creationId xmlns:p14="http://schemas.microsoft.com/office/powerpoint/2010/main" val="426740871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
        <p:nvSpPr>
          <p:cNvPr id="7" name="Text Placeholder 6"/>
          <p:cNvSpPr>
            <a:spLocks noGrp="1"/>
          </p:cNvSpPr>
          <p:nvPr>
            <p:ph type="body" sz="quarter" idx="13" hasCustomPrompt="1"/>
          </p:nvPr>
        </p:nvSpPr>
        <p:spPr>
          <a:xfrm>
            <a:off x="532356" y="6223990"/>
            <a:ext cx="2057400" cy="277812"/>
          </a:xfrm>
        </p:spPr>
        <p:txBody>
          <a:bodyPr/>
          <a:lstStyle>
            <a:lvl1pPr marL="342900" marR="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sz="1800"/>
            </a:lvl1pPr>
          </a:lstStyle>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lang="en-US" sz="1200" b="1" u="none" dirty="0" smtClean="0">
                <a:solidFill>
                  <a:srgbClr val="C00000"/>
                </a:solidFill>
              </a:rPr>
              <a:t>http://untavatar.org</a:t>
            </a:r>
          </a:p>
        </p:txBody>
      </p:sp>
    </p:spTree>
    <p:extLst>
      <p:ext uri="{BB962C8B-B14F-4D97-AF65-F5344CB8AC3E}">
        <p14:creationId xmlns:p14="http://schemas.microsoft.com/office/powerpoint/2010/main" val="407090851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4_Section Header">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hasCustomPrompt="1"/>
          </p:nvPr>
        </p:nvSpPr>
        <p:spPr>
          <a:xfrm>
            <a:off x="866443" y="2257588"/>
            <a:ext cx="3101763" cy="3020343"/>
          </a:xfrm>
        </p:spPr>
        <p:txBody>
          <a:bodyPr anchor="ctr"/>
          <a:lstStyle>
            <a:lvl1pPr algn="l">
              <a:defRPr sz="3200" b="0" cap="none"/>
            </a:lvl1pPr>
          </a:lstStyle>
          <a:p>
            <a:r>
              <a:rPr lang="en-US" dirty="0"/>
              <a:t>Click to edit Master title style</a:t>
            </a:r>
            <a:br>
              <a:rPr lang="en-US" dirty="0"/>
            </a:br>
            <a:r>
              <a:rPr lang="en-US" dirty="0"/>
              <a:t>third</a:t>
            </a:r>
          </a:p>
        </p:txBody>
      </p:sp>
      <p:sp>
        <p:nvSpPr>
          <p:cNvPr id="3" name="Text Placeholder 2"/>
          <p:cNvSpPr>
            <a:spLocks noGrp="1"/>
          </p:cNvSpPr>
          <p:nvPr>
            <p:ph type="body" idx="1"/>
          </p:nvPr>
        </p:nvSpPr>
        <p:spPr>
          <a:xfrm>
            <a:off x="5119261" y="2257267"/>
            <a:ext cx="3054653" cy="3020345"/>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Rectangle 12"/>
          <p:cNvSpPr/>
          <p:nvPr/>
        </p:nvSpPr>
        <p:spPr>
          <a:xfrm>
            <a:off x="7745644"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1"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6070" y="5936701"/>
            <a:ext cx="1676400" cy="819879"/>
          </a:xfrm>
          <a:prstGeom prst="rect">
            <a:avLst/>
          </a:prstGeom>
        </p:spPr>
      </p:pic>
      <p:sp>
        <p:nvSpPr>
          <p:cNvPr id="23" name="Text Placeholder 22"/>
          <p:cNvSpPr>
            <a:spLocks noGrp="1"/>
          </p:cNvSpPr>
          <p:nvPr>
            <p:ph type="body" sz="quarter" idx="13" hasCustomPrompt="1"/>
          </p:nvPr>
        </p:nvSpPr>
        <p:spPr>
          <a:xfrm>
            <a:off x="866775" y="6427788"/>
            <a:ext cx="3322638" cy="328612"/>
          </a:xfrm>
        </p:spPr>
        <p:txBody>
          <a:bodyPr>
            <a:normAutofit/>
          </a:bodyPr>
          <a:lstStyle>
            <a:lvl1pPr marL="342900" marR="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sz="1200">
                <a:solidFill>
                  <a:srgbClr val="C00000"/>
                </a:solidFill>
              </a:defRPr>
            </a:lvl1pPr>
          </a:lstStyle>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lang="en-US" dirty="0" smtClean="0"/>
              <a:t>http://untavatar.org</a:t>
            </a:r>
          </a:p>
        </p:txBody>
      </p:sp>
    </p:spTree>
    <p:extLst>
      <p:ext uri="{BB962C8B-B14F-4D97-AF65-F5344CB8AC3E}">
        <p14:creationId xmlns:p14="http://schemas.microsoft.com/office/powerpoint/2010/main" val="332913558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66440" y="2489199"/>
            <a:ext cx="3636979" cy="353060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0" y="2489199"/>
            <a:ext cx="3636981" cy="3553245"/>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sp>
        <p:nvSpPr>
          <p:cNvPr id="9" name="Text Placeholder 8"/>
          <p:cNvSpPr>
            <a:spLocks noGrp="1"/>
          </p:cNvSpPr>
          <p:nvPr>
            <p:ph type="body" sz="quarter" idx="13" hasCustomPrompt="1"/>
          </p:nvPr>
        </p:nvSpPr>
        <p:spPr>
          <a:xfrm>
            <a:off x="609917" y="6248400"/>
            <a:ext cx="4030663" cy="381000"/>
          </a:xfrm>
        </p:spPr>
        <p:txBody>
          <a:bodyPr>
            <a:normAutofit/>
          </a:bodyPr>
          <a:lstStyle>
            <a:lvl1pPr marL="0" marR="0" indent="0" algn="l" defTabSz="457200" rtl="0" eaLnBrk="1" fontAlgn="auto" latinLnBrk="0" hangingPunct="1">
              <a:lnSpc>
                <a:spcPct val="100000"/>
              </a:lnSpc>
              <a:spcBef>
                <a:spcPts val="1000"/>
              </a:spcBef>
              <a:spcAft>
                <a:spcPts val="0"/>
              </a:spcAft>
              <a:buClr>
                <a:schemeClr val="accent1"/>
              </a:buClr>
              <a:buSzPct val="80000"/>
              <a:buFont typeface="Wingdings 3" charset="2"/>
              <a:buNone/>
              <a:tabLst/>
              <a:defRPr sz="1200">
                <a:solidFill>
                  <a:srgbClr val="C00000"/>
                </a:solidFill>
              </a:defRPr>
            </a:lvl1pPr>
          </a:lstStyle>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lang="en-US" dirty="0" smtClean="0"/>
              <a:t>http://untavatar.org</a:t>
            </a:r>
          </a:p>
        </p:txBody>
      </p:sp>
    </p:spTree>
    <p:extLst>
      <p:ext uri="{BB962C8B-B14F-4D97-AF65-F5344CB8AC3E}">
        <p14:creationId xmlns:p14="http://schemas.microsoft.com/office/powerpoint/2010/main" val="327855227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66440" y="2489199"/>
            <a:ext cx="3636979" cy="353060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0" y="2489199"/>
            <a:ext cx="3636981" cy="3553245"/>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sp>
        <p:nvSpPr>
          <p:cNvPr id="9" name="Text Placeholder 8"/>
          <p:cNvSpPr>
            <a:spLocks noGrp="1"/>
          </p:cNvSpPr>
          <p:nvPr>
            <p:ph type="body" sz="quarter" idx="13" hasCustomPrompt="1"/>
          </p:nvPr>
        </p:nvSpPr>
        <p:spPr>
          <a:xfrm>
            <a:off x="609917" y="6248400"/>
            <a:ext cx="4030663" cy="381000"/>
          </a:xfrm>
        </p:spPr>
        <p:txBody>
          <a:bodyPr>
            <a:normAutofit/>
          </a:bodyPr>
          <a:lstStyle>
            <a:lvl1pPr marL="0" marR="0" indent="0" algn="l" defTabSz="457200" rtl="0" eaLnBrk="1" fontAlgn="auto" latinLnBrk="0" hangingPunct="1">
              <a:lnSpc>
                <a:spcPct val="100000"/>
              </a:lnSpc>
              <a:spcBef>
                <a:spcPts val="1000"/>
              </a:spcBef>
              <a:spcAft>
                <a:spcPts val="0"/>
              </a:spcAft>
              <a:buClr>
                <a:schemeClr val="accent1"/>
              </a:buClr>
              <a:buSzPct val="80000"/>
              <a:buFont typeface="Wingdings 3" charset="2"/>
              <a:buNone/>
              <a:tabLst/>
              <a:defRPr sz="1200">
                <a:solidFill>
                  <a:srgbClr val="C00000"/>
                </a:solidFill>
              </a:defRPr>
            </a:lvl1pPr>
          </a:lstStyle>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lang="en-US" dirty="0" smtClean="0"/>
              <a:t>http://untavatar.org</a:t>
            </a:r>
          </a:p>
        </p:txBody>
      </p:sp>
    </p:spTree>
    <p:extLst>
      <p:ext uri="{BB962C8B-B14F-4D97-AF65-F5344CB8AC3E}">
        <p14:creationId xmlns:p14="http://schemas.microsoft.com/office/powerpoint/2010/main" val="52349447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sz="1200">
                <a:solidFill>
                  <a:srgbClr val="C00000"/>
                </a:solidFill>
              </a:defRPr>
            </a:lvl1pPr>
          </a:lstStyle>
          <a:p>
            <a:r>
              <a:rPr lang="en-US" dirty="0" smtClean="0"/>
              <a:t>http://www.untavatar.org</a:t>
            </a:r>
            <a:endParaRPr lang="en-US" dirty="0"/>
          </a:p>
        </p:txBody>
      </p:sp>
      <p:sp>
        <p:nvSpPr>
          <p:cNvPr id="18"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373923691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sz="1200">
                <a:solidFill>
                  <a:srgbClr val="C00000"/>
                </a:solidFill>
              </a:defRPr>
            </a:lvl1pPr>
          </a:lstStyle>
          <a:p>
            <a:r>
              <a:rPr lang="en-US" dirty="0" smtClean="0"/>
              <a:t>http://www.untavatar.org</a:t>
            </a:r>
            <a:endParaRPr lang="en-US" dirty="0"/>
          </a:p>
        </p:txBody>
      </p:sp>
      <p:sp>
        <p:nvSpPr>
          <p:cNvPr id="18"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340344162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sz="1200">
                <a:solidFill>
                  <a:srgbClr val="C00000"/>
                </a:solidFill>
              </a:defRPr>
            </a:lvl1pPr>
          </a:lstStyle>
          <a:p>
            <a:r>
              <a:rPr lang="en-US" dirty="0" smtClean="0"/>
              <a:t>http://www.untavatar.org</a:t>
            </a:r>
            <a:endParaRPr lang="en-US" dirty="0"/>
          </a:p>
        </p:txBody>
      </p:sp>
      <p:sp>
        <p:nvSpPr>
          <p:cNvPr id="18"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407774140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sz="1200">
                <a:solidFill>
                  <a:srgbClr val="C00000"/>
                </a:solidFill>
              </a:defRPr>
            </a:lvl1pPr>
          </a:lstStyle>
          <a:p>
            <a:r>
              <a:rPr lang="en-US" dirty="0" smtClean="0"/>
              <a:t>http://www.untavatar.org</a:t>
            </a:r>
            <a:endParaRPr lang="en-US" dirty="0"/>
          </a:p>
        </p:txBody>
      </p:sp>
      <p:sp>
        <p:nvSpPr>
          <p:cNvPr id="18"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31426999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66440" y="2489199"/>
            <a:ext cx="3636979" cy="353060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0" y="2489199"/>
            <a:ext cx="3636981" cy="3553245"/>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6/29/2015</a:t>
            </a:fld>
            <a:endParaRPr lang="en-US" dirty="0"/>
          </a:p>
        </p:txBody>
      </p:sp>
      <p:sp>
        <p:nvSpPr>
          <p:cNvPr id="6" name="Footer Placeholder 5"/>
          <p:cNvSpPr>
            <a:spLocks noGrp="1"/>
          </p:cNvSpPr>
          <p:nvPr>
            <p:ph type="ftr" sz="quarter" idx="11"/>
          </p:nvPr>
        </p:nvSpPr>
        <p:spPr/>
        <p:txBody>
          <a:bodyPr/>
          <a:lstStyle/>
          <a:p>
            <a:r>
              <a:rPr lang="en-US" smtClean="0"/>
              <a:t>http://untavatar.org</a:t>
            </a:r>
            <a:endParaRPr lang="en-US" dirty="0"/>
          </a:p>
        </p:txBody>
      </p:sp>
      <p:sp>
        <p:nvSpPr>
          <p:cNvPr id="11"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2244431900"/>
      </p:ext>
    </p:extLst>
  </p:cSld>
  <p:clrMapOvr>
    <a:masterClrMapping/>
  </p:clrMapOvr>
  <p:hf hdr="0" dt="0"/>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
        <p:nvSpPr>
          <p:cNvPr id="7" name="Text Placeholder 6"/>
          <p:cNvSpPr>
            <a:spLocks noGrp="1"/>
          </p:cNvSpPr>
          <p:nvPr>
            <p:ph type="body" sz="quarter" idx="13" hasCustomPrompt="1"/>
          </p:nvPr>
        </p:nvSpPr>
        <p:spPr>
          <a:xfrm>
            <a:off x="532356" y="6223990"/>
            <a:ext cx="2057400" cy="277812"/>
          </a:xfrm>
        </p:spPr>
        <p:txBody>
          <a:bodyPr/>
          <a:lstStyle>
            <a:lvl1pPr marL="342900" marR="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sz="1800"/>
            </a:lvl1pPr>
          </a:lstStyle>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lang="en-US" sz="1200" b="1" u="none" dirty="0" smtClean="0">
                <a:solidFill>
                  <a:srgbClr val="C00000"/>
                </a:solidFill>
              </a:rPr>
              <a:t>http://untavatar.org</a:t>
            </a:r>
          </a:p>
        </p:txBody>
      </p:sp>
    </p:spTree>
    <p:extLst>
      <p:ext uri="{BB962C8B-B14F-4D97-AF65-F5344CB8AC3E}">
        <p14:creationId xmlns:p14="http://schemas.microsoft.com/office/powerpoint/2010/main" val="3208736623"/>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sz="1200">
                <a:solidFill>
                  <a:srgbClr val="C00000"/>
                </a:solidFill>
              </a:defRPr>
            </a:lvl1pPr>
          </a:lstStyle>
          <a:p>
            <a:r>
              <a:rPr lang="en-US" dirty="0" smtClean="0"/>
              <a:t>http://www.untavatar.org</a:t>
            </a:r>
            <a:endParaRPr lang="en-US" dirty="0"/>
          </a:p>
        </p:txBody>
      </p:sp>
      <p:sp>
        <p:nvSpPr>
          <p:cNvPr id="18"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1897385009"/>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sz="1200">
                <a:solidFill>
                  <a:srgbClr val="C00000"/>
                </a:solidFill>
              </a:defRPr>
            </a:lvl1pPr>
          </a:lstStyle>
          <a:p>
            <a:r>
              <a:rPr lang="en-US" dirty="0" smtClean="0"/>
              <a:t>http://www.untavatar.org</a:t>
            </a:r>
            <a:endParaRPr lang="en-US" dirty="0"/>
          </a:p>
        </p:txBody>
      </p:sp>
      <p:sp>
        <p:nvSpPr>
          <p:cNvPr id="18"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226935090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sz="1200">
                <a:solidFill>
                  <a:srgbClr val="C00000"/>
                </a:solidFill>
              </a:defRPr>
            </a:lvl1pPr>
          </a:lstStyle>
          <a:p>
            <a:r>
              <a:rPr lang="en-US" dirty="0" smtClean="0"/>
              <a:t>http://www.untavatar.org</a:t>
            </a:r>
            <a:endParaRPr lang="en-US" dirty="0"/>
          </a:p>
        </p:txBody>
      </p:sp>
      <p:sp>
        <p:nvSpPr>
          <p:cNvPr id="18"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228826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66441" y="3248040"/>
            <a:ext cx="3636978" cy="277176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0" y="2488750"/>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0581" y="3248040"/>
            <a:ext cx="3636980" cy="277390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6/29/2015</a:t>
            </a:fld>
            <a:endParaRPr lang="en-US" dirty="0"/>
          </a:p>
        </p:txBody>
      </p:sp>
      <p:sp>
        <p:nvSpPr>
          <p:cNvPr id="8" name="Footer Placeholder 7"/>
          <p:cNvSpPr>
            <a:spLocks noGrp="1"/>
          </p:cNvSpPr>
          <p:nvPr>
            <p:ph type="ftr" sz="quarter" idx="11"/>
          </p:nvPr>
        </p:nvSpPr>
        <p:spPr/>
        <p:txBody>
          <a:bodyPr/>
          <a:lstStyle/>
          <a:p>
            <a:r>
              <a:rPr lang="en-US" smtClean="0"/>
              <a:t>http://untavatar.org</a:t>
            </a:r>
            <a:endParaRPr lang="en-US" dirty="0"/>
          </a:p>
        </p:txBody>
      </p:sp>
      <p:sp>
        <p:nvSpPr>
          <p:cNvPr id="13"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4246657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6/29/2015</a:t>
            </a:fld>
            <a:endParaRPr lang="en-US" dirty="0"/>
          </a:p>
        </p:txBody>
      </p:sp>
      <p:sp>
        <p:nvSpPr>
          <p:cNvPr id="4" name="Footer Placeholder 3"/>
          <p:cNvSpPr>
            <a:spLocks noGrp="1"/>
          </p:cNvSpPr>
          <p:nvPr>
            <p:ph type="ftr" sz="quarter" idx="11"/>
          </p:nvPr>
        </p:nvSpPr>
        <p:spPr/>
        <p:txBody>
          <a:bodyPr/>
          <a:lstStyle/>
          <a:p>
            <a:r>
              <a:rPr lang="en-US" smtClean="0"/>
              <a:t>http://untavatar.org</a:t>
            </a:r>
            <a:endParaRPr lang="en-US" dirty="0"/>
          </a:p>
        </p:txBody>
      </p:sp>
      <p:sp>
        <p:nvSpPr>
          <p:cNvPr id="10"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3892545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6/29/2015</a:t>
            </a:fld>
            <a:endParaRPr lang="en-US" dirty="0"/>
          </a:p>
        </p:txBody>
      </p:sp>
      <p:sp>
        <p:nvSpPr>
          <p:cNvPr id="3" name="Footer Placeholder 2"/>
          <p:cNvSpPr>
            <a:spLocks noGrp="1"/>
          </p:cNvSpPr>
          <p:nvPr>
            <p:ph type="ftr" sz="quarter" idx="11"/>
          </p:nvPr>
        </p:nvSpPr>
        <p:spPr/>
        <p:txBody>
          <a:bodyPr/>
          <a:lstStyle/>
          <a:p>
            <a:r>
              <a:rPr lang="en-US" smtClean="0"/>
              <a:t>http://untavatar.org</a:t>
            </a:r>
            <a:endParaRPr lang="en-US" dirty="0"/>
          </a:p>
        </p:txBody>
      </p:sp>
      <p:sp>
        <p:nvSpPr>
          <p:cNvPr id="11" name="Rectangle 10"/>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Tree>
    <p:extLst>
      <p:ext uri="{BB962C8B-B14F-4D97-AF65-F5344CB8AC3E}">
        <p14:creationId xmlns:p14="http://schemas.microsoft.com/office/powerpoint/2010/main" val="2874996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7" name="Group 6"/>
          <p:cNvGrpSpPr/>
          <p:nvPr/>
        </p:nvGrpSpPr>
        <p:grpSpPr>
          <a:xfrm>
            <a:off x="-2266" y="-2022"/>
            <a:ext cx="9146266" cy="6861037"/>
            <a:chOff x="-2266" y="-2022"/>
            <a:chExt cx="9146266" cy="6861037"/>
          </a:xfrm>
        </p:grpSpPr>
        <p:sp>
          <p:nvSpPr>
            <p:cNvPr id="13" name="Rectangle 12"/>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52881"/>
            <a:ext cx="363285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0" y="3086845"/>
            <a:ext cx="2712590" cy="2938036"/>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6/29/2015</a:t>
            </a:fld>
            <a:endParaRPr lang="en-US" dirty="0"/>
          </a:p>
        </p:txBody>
      </p:sp>
      <p:sp>
        <p:nvSpPr>
          <p:cNvPr id="6" name="Footer Placeholder 5"/>
          <p:cNvSpPr>
            <a:spLocks noGrp="1"/>
          </p:cNvSpPr>
          <p:nvPr>
            <p:ph type="ftr" sz="quarter" idx="11"/>
          </p:nvPr>
        </p:nvSpPr>
        <p:spPr/>
        <p:txBody>
          <a:bodyPr/>
          <a:lstStyle/>
          <a:p>
            <a:r>
              <a:rPr lang="en-US" smtClean="0"/>
              <a:t>http://untavatar.org</a:t>
            </a:r>
            <a:endParaRPr lang="en-US" dirty="0"/>
          </a:p>
        </p:txBody>
      </p:sp>
      <p:sp>
        <p:nvSpPr>
          <p:cNvPr id="19" name="Rectangle 18"/>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Tree>
    <p:extLst>
      <p:ext uri="{BB962C8B-B14F-4D97-AF65-F5344CB8AC3E}">
        <p14:creationId xmlns:p14="http://schemas.microsoft.com/office/powerpoint/2010/main" val="110908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7" name="Group 6"/>
          <p:cNvGrpSpPr/>
          <p:nvPr/>
        </p:nvGrpSpPr>
        <p:grpSpPr>
          <a:xfrm>
            <a:off x="-2266" y="-2022"/>
            <a:ext cx="9146266" cy="6861037"/>
            <a:chOff x="-2266" y="-2022"/>
            <a:chExt cx="9146266" cy="6861037"/>
          </a:xfrm>
        </p:grpSpPr>
        <p:sp>
          <p:nvSpPr>
            <p:cNvPr id="21" name="Rectangle 2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Oval 2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51591" y="1343112"/>
            <a:ext cx="3001938" cy="1613085"/>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51592" y="3086100"/>
            <a:ext cx="3001938" cy="24511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4A6E84-0733-445C-A0F3-D03DA2CF4436}" type="datetime1">
              <a:rPr lang="en-US" smtClean="0"/>
              <a:t>6/29/2015</a:t>
            </a:fld>
            <a:endParaRPr lang="en-US" dirty="0"/>
          </a:p>
        </p:txBody>
      </p:sp>
      <p:sp>
        <p:nvSpPr>
          <p:cNvPr id="6" name="Footer Placeholder 5"/>
          <p:cNvSpPr>
            <a:spLocks noGrp="1"/>
          </p:cNvSpPr>
          <p:nvPr>
            <p:ph type="ftr" sz="quarter" idx="11"/>
          </p:nvPr>
        </p:nvSpPr>
        <p:spPr/>
        <p:txBody>
          <a:bodyPr/>
          <a:lstStyle/>
          <a:p>
            <a:r>
              <a:rPr lang="en-US" smtClean="0"/>
              <a:t>http://untavatar.org</a:t>
            </a:r>
            <a:endParaRPr lang="en-US" dirty="0"/>
          </a:p>
        </p:txBody>
      </p:sp>
      <p:sp>
        <p:nvSpPr>
          <p:cNvPr id="14" name="Rectangle 13"/>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66356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2.w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9" name="Rectangle 18"/>
            <p:cNvSpPr/>
            <p:nvPr/>
          </p:nvSpPr>
          <p:spPr>
            <a:xfrm>
              <a:off x="0" y="0"/>
              <a:ext cx="9144000" cy="6858000"/>
            </a:xfrm>
            <a:prstGeom prst="rect">
              <a:avLst/>
            </a:prstGeom>
            <a:blipFill>
              <a:blip r:embed="rId45">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6" name="Freeform 25"/>
            <p:cNvSpPr/>
            <p:nvPr/>
          </p:nvSpPr>
          <p:spPr bwMode="gray">
            <a:xfrm>
              <a:off x="485023" y="1856958"/>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1" y="927099"/>
            <a:ext cx="6345260" cy="7098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6441" y="2489201"/>
            <a:ext cx="6345260" cy="35305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60111" y="6377097"/>
            <a:ext cx="990599" cy="228659"/>
          </a:xfrm>
          <a:prstGeom prst="rect">
            <a:avLst/>
          </a:prstGeom>
        </p:spPr>
        <p:txBody>
          <a:bodyPr vert="horz" lIns="91440" tIns="45720" rIns="91440" bIns="45720" rtlCol="0" anchor="t" anchorCtr="0"/>
          <a:lstStyle>
            <a:lvl1pPr algn="r">
              <a:defRPr sz="900" b="1" i="0">
                <a:solidFill>
                  <a:schemeClr val="accent1"/>
                </a:solidFill>
              </a:defRPr>
            </a:lvl1pPr>
          </a:lstStyle>
          <a:p>
            <a:fld id="{4AAD347D-5ACD-4C99-B74B-A9C85AD731AF}" type="datetimeFigureOut">
              <a:rPr lang="en-US" smtClean="0"/>
              <a:t>6/29/2015</a:t>
            </a:fld>
            <a:endParaRPr lang="en-US" dirty="0"/>
          </a:p>
        </p:txBody>
      </p:sp>
      <p:sp>
        <p:nvSpPr>
          <p:cNvPr id="5" name="Footer Placeholder 4"/>
          <p:cNvSpPr>
            <a:spLocks noGrp="1"/>
          </p:cNvSpPr>
          <p:nvPr>
            <p:ph type="ftr" sz="quarter" idx="3"/>
          </p:nvPr>
        </p:nvSpPr>
        <p:spPr>
          <a:xfrm>
            <a:off x="590842" y="6373195"/>
            <a:ext cx="3859795" cy="228659"/>
          </a:xfrm>
          <a:prstGeom prst="rect">
            <a:avLst/>
          </a:prstGeom>
        </p:spPr>
        <p:txBody>
          <a:bodyPr vert="horz" lIns="91440" tIns="45720" rIns="91440" bIns="45720" rtlCol="0" anchor="b"/>
          <a:lstStyle>
            <a:lvl1pPr algn="l">
              <a:defRPr sz="900" b="1" i="0">
                <a:solidFill>
                  <a:schemeClr val="accent1"/>
                </a:solidFill>
              </a:defRPr>
            </a:lvl1pPr>
          </a:lstStyle>
          <a:p>
            <a:r>
              <a:rPr lang="en-US" smtClean="0"/>
              <a:t>http://untavatar.org</a:t>
            </a:r>
            <a:endParaRPr lang="en-US" dirty="0"/>
          </a:p>
        </p:txBody>
      </p:sp>
      <p:sp>
        <p:nvSpPr>
          <p:cNvPr id="29" name="Rectangle 2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3"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A79836AA-2E5C-4B78-BCFE-529AC8470618}" type="slidenum">
              <a:rPr lang="en-US" smtClean="0"/>
              <a:pPr/>
              <a:t>‹#›</a:t>
            </a:fld>
            <a:endParaRPr lang="en-US" dirty="0"/>
          </a:p>
        </p:txBody>
      </p:sp>
      <p:pic>
        <p:nvPicPr>
          <p:cNvPr id="18" name="Picture 17"/>
          <p:cNvPicPr>
            <a:picLocks noChangeAspect="1"/>
          </p:cNvPicPr>
          <p:nvPr userDrawn="1"/>
        </p:nvPicPr>
        <p:blipFill>
          <a:blip r:embed="rId46"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Tree>
    <p:extLst>
      <p:ext uri="{BB962C8B-B14F-4D97-AF65-F5344CB8AC3E}">
        <p14:creationId xmlns:p14="http://schemas.microsoft.com/office/powerpoint/2010/main" val="3719455479"/>
      </p:ext>
    </p:extLst>
  </p:cSld>
  <p:clrMap bg1="lt1" tx1="dk1" bg2="lt2" tx2="dk2" accent1="accent1" accent2="accent2" accent3="accent3" accent4="accent4" accent5="accent5" accent6="accent6" hlink="hlink" folHlink="folHlink"/>
  <p:sldLayoutIdLst>
    <p:sldLayoutId id="2147485631" r:id="rId1"/>
    <p:sldLayoutId id="2147485632" r:id="rId2"/>
    <p:sldLayoutId id="2147485633" r:id="rId3"/>
    <p:sldLayoutId id="2147485634" r:id="rId4"/>
    <p:sldLayoutId id="2147485635" r:id="rId5"/>
    <p:sldLayoutId id="2147485636" r:id="rId6"/>
    <p:sldLayoutId id="2147485637" r:id="rId7"/>
    <p:sldLayoutId id="2147485638" r:id="rId8"/>
    <p:sldLayoutId id="2147485639" r:id="rId9"/>
    <p:sldLayoutId id="2147485640" r:id="rId10"/>
    <p:sldLayoutId id="2147485641" r:id="rId11"/>
    <p:sldLayoutId id="2147485642" r:id="rId12"/>
    <p:sldLayoutId id="2147485643" r:id="rId13"/>
    <p:sldLayoutId id="2147485644" r:id="rId14"/>
    <p:sldLayoutId id="2147485645" r:id="rId15"/>
    <p:sldLayoutId id="2147485646" r:id="rId16"/>
    <p:sldLayoutId id="2147485647" r:id="rId17"/>
    <p:sldLayoutId id="2147485648" r:id="rId18"/>
    <p:sldLayoutId id="2147485650" r:id="rId19"/>
    <p:sldLayoutId id="2147485652" r:id="rId20"/>
    <p:sldLayoutId id="2147485653" r:id="rId21"/>
    <p:sldLayoutId id="2147485654" r:id="rId22"/>
    <p:sldLayoutId id="2147485655" r:id="rId23"/>
    <p:sldLayoutId id="2147485658" r:id="rId24"/>
    <p:sldLayoutId id="2147485659" r:id="rId25"/>
    <p:sldLayoutId id="2147485660" r:id="rId26"/>
    <p:sldLayoutId id="2147485661" r:id="rId27"/>
    <p:sldLayoutId id="2147485662" r:id="rId28"/>
    <p:sldLayoutId id="2147485663" r:id="rId29"/>
    <p:sldLayoutId id="2147485664" r:id="rId30"/>
    <p:sldLayoutId id="2147485665" r:id="rId31"/>
    <p:sldLayoutId id="2147485666" r:id="rId32"/>
    <p:sldLayoutId id="2147485669" r:id="rId33"/>
    <p:sldLayoutId id="2147485670" r:id="rId34"/>
    <p:sldLayoutId id="2147485671" r:id="rId35"/>
    <p:sldLayoutId id="2147485673" r:id="rId36"/>
    <p:sldLayoutId id="2147485674" r:id="rId37"/>
    <p:sldLayoutId id="2147485675" r:id="rId38"/>
    <p:sldLayoutId id="2147485676" r:id="rId39"/>
    <p:sldLayoutId id="2147485677" r:id="rId40"/>
    <p:sldLayoutId id="2147485678" r:id="rId41"/>
    <p:sldLayoutId id="2147484797" r:id="rId42"/>
    <p:sldLayoutId id="2147484800" r:id="rId43"/>
  </p:sldLayoutIdLst>
  <p:hf hd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6.xml"/><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mailto:Email-mpeno@esc5.net" TargetMode="External"/><Relationship Id="rId2" Type="http://schemas.openxmlformats.org/officeDocument/2006/relationships/notesSlide" Target="../notesSlides/notesSlide31.xml"/><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1.xml"/></Relationships>
</file>

<file path=ppt/slides/_rels/slide43.xml.rels><?xml version="1.0" encoding="UTF-8" standalone="yes"?>
<Relationships xmlns="http://schemas.openxmlformats.org/package/2006/relationships"><Relationship Id="rId3" Type="http://schemas.openxmlformats.org/officeDocument/2006/relationships/hyperlink" Target="http://www.untavatar.org/" TargetMode="External"/><Relationship Id="rId2" Type="http://schemas.openxmlformats.org/officeDocument/2006/relationships/notesSlide" Target="../notesSlides/notesSlide43.xml"/><Relationship Id="rId1" Type="http://schemas.openxmlformats.org/officeDocument/2006/relationships/slideLayout" Target="../slideLayouts/slideLayout41.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2847378" y="4128434"/>
            <a:ext cx="5231877" cy="55984"/>
          </a:xfrm>
        </p:spPr>
        <p:txBody>
          <a:bodyPr>
            <a:noAutofit/>
          </a:bodyPr>
          <a:lstStyle/>
          <a:p>
            <a:pPr algn="ctr"/>
            <a:r>
              <a:rPr lang="en-US" sz="3200" b="1" dirty="0" smtClean="0"/>
              <a:t>Region 5 ESC VAT</a:t>
            </a:r>
            <a:endParaRPr lang="en-US" sz="3200" b="1" dirty="0"/>
          </a:p>
        </p:txBody>
      </p:sp>
      <p:sp>
        <p:nvSpPr>
          <p:cNvPr id="7" name="Slide Number Placeholder 6"/>
          <p:cNvSpPr>
            <a:spLocks noGrp="1"/>
          </p:cNvSpPr>
          <p:nvPr>
            <p:ph type="sldNum" sz="quarter" idx="4"/>
          </p:nvPr>
        </p:nvSpPr>
        <p:spPr/>
        <p:txBody>
          <a:bodyPr/>
          <a:lstStyle/>
          <a:p>
            <a:fld id="{A79836AA-2E5C-4B78-BCFE-529AC8470618}" type="slidenum">
              <a:rPr lang="en-US" smtClean="0"/>
              <a:pPr/>
              <a:t>1</a:t>
            </a:fld>
            <a:endParaRPr lang="en-US" dirty="0"/>
          </a:p>
        </p:txBody>
      </p:sp>
      <p:sp>
        <p:nvSpPr>
          <p:cNvPr id="2" name="TextBox 1"/>
          <p:cNvSpPr txBox="1"/>
          <p:nvPr/>
        </p:nvSpPr>
        <p:spPr>
          <a:xfrm>
            <a:off x="2667000" y="4184418"/>
            <a:ext cx="5917677" cy="2308324"/>
          </a:xfrm>
          <a:prstGeom prst="rect">
            <a:avLst/>
          </a:prstGeom>
          <a:noFill/>
        </p:spPr>
        <p:txBody>
          <a:bodyPr wrap="square" numCol="2" rtlCol="0">
            <a:spAutoFit/>
          </a:bodyPr>
          <a:lstStyle/>
          <a:p>
            <a:r>
              <a:rPr lang="en-US" b="1" dirty="0" smtClean="0">
                <a:solidFill>
                  <a:schemeClr val="bg1"/>
                </a:solidFill>
              </a:rPr>
              <a:t>Beaumont ISD</a:t>
            </a:r>
          </a:p>
          <a:p>
            <a:r>
              <a:rPr lang="en-US" b="1" dirty="0" smtClean="0">
                <a:solidFill>
                  <a:schemeClr val="bg1"/>
                </a:solidFill>
              </a:rPr>
              <a:t>Hardin-Jefferson ISD</a:t>
            </a:r>
          </a:p>
          <a:p>
            <a:r>
              <a:rPr lang="en-US" b="1" dirty="0" smtClean="0">
                <a:solidFill>
                  <a:schemeClr val="bg1"/>
                </a:solidFill>
              </a:rPr>
              <a:t>Port Arthur ISD</a:t>
            </a:r>
          </a:p>
          <a:p>
            <a:r>
              <a:rPr lang="en-US" b="1" dirty="0" smtClean="0">
                <a:solidFill>
                  <a:schemeClr val="bg1"/>
                </a:solidFill>
              </a:rPr>
              <a:t>Nederland ISD</a:t>
            </a:r>
          </a:p>
          <a:p>
            <a:r>
              <a:rPr lang="en-US" b="1" dirty="0" smtClean="0">
                <a:solidFill>
                  <a:schemeClr val="bg1"/>
                </a:solidFill>
              </a:rPr>
              <a:t>Evolution Academy</a:t>
            </a:r>
          </a:p>
          <a:p>
            <a:r>
              <a:rPr lang="en-US" b="1" dirty="0" smtClean="0">
                <a:solidFill>
                  <a:schemeClr val="bg1"/>
                </a:solidFill>
              </a:rPr>
              <a:t>Evadale ISD</a:t>
            </a:r>
            <a:endParaRPr lang="en-US" b="1" dirty="0">
              <a:solidFill>
                <a:schemeClr val="bg1"/>
              </a:solidFill>
            </a:endParaRPr>
          </a:p>
          <a:p>
            <a:endParaRPr lang="en-US" b="1" dirty="0" smtClean="0">
              <a:solidFill>
                <a:schemeClr val="bg1"/>
              </a:solidFill>
            </a:endParaRPr>
          </a:p>
          <a:p>
            <a:endParaRPr lang="en-US" b="1" dirty="0" smtClean="0">
              <a:solidFill>
                <a:schemeClr val="bg1"/>
              </a:solidFill>
            </a:endParaRPr>
          </a:p>
          <a:p>
            <a:r>
              <a:rPr lang="en-US" b="1" dirty="0" smtClean="0">
                <a:solidFill>
                  <a:schemeClr val="bg1"/>
                </a:solidFill>
              </a:rPr>
              <a:t>Lamar University</a:t>
            </a:r>
          </a:p>
          <a:p>
            <a:r>
              <a:rPr lang="en-US" b="1" dirty="0" smtClean="0">
                <a:solidFill>
                  <a:schemeClr val="bg1"/>
                </a:solidFill>
              </a:rPr>
              <a:t>Lamar State College – Orange</a:t>
            </a:r>
          </a:p>
          <a:p>
            <a:r>
              <a:rPr lang="en-US" b="1" dirty="0" smtClean="0">
                <a:solidFill>
                  <a:schemeClr val="bg1"/>
                </a:solidFill>
              </a:rPr>
              <a:t>Lamar State College – Port Arthur</a:t>
            </a:r>
          </a:p>
          <a:p>
            <a:r>
              <a:rPr lang="en-US" b="1" dirty="0" smtClean="0">
                <a:solidFill>
                  <a:schemeClr val="bg1"/>
                </a:solidFill>
              </a:rPr>
              <a:t>Lamar Institute of Technology</a:t>
            </a:r>
            <a:endParaRPr lang="en-US" b="1" dirty="0">
              <a:solidFill>
                <a:schemeClr val="bg1"/>
              </a:solidFill>
            </a:endParaRPr>
          </a:p>
        </p:txBody>
      </p:sp>
    </p:spTree>
    <p:extLst>
      <p:ext uri="{BB962C8B-B14F-4D97-AF65-F5344CB8AC3E}">
        <p14:creationId xmlns:p14="http://schemas.microsoft.com/office/powerpoint/2010/main" val="38873477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927099"/>
            <a:ext cx="7667959" cy="709865"/>
          </a:xfrm>
        </p:spPr>
        <p:txBody>
          <a:bodyPr>
            <a:normAutofit fontScale="90000"/>
          </a:bodyPr>
          <a:lstStyle/>
          <a:p>
            <a:pPr lvl="0"/>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AVATAR </a:t>
            </a:r>
            <a:r>
              <a:rPr lang="en-US" b="1" dirty="0">
                <a:effectLst>
                  <a:outerShdw blurRad="38100" dist="38100" dir="2700000" algn="tl">
                    <a:srgbClr val="000000">
                      <a:alpha val="43137"/>
                    </a:srgbClr>
                  </a:outerShdw>
                </a:effectLst>
              </a:rPr>
              <a:t>Partner &amp; Team </a:t>
            </a:r>
            <a:r>
              <a:rPr lang="en-US" b="1" dirty="0" smtClean="0">
                <a:effectLst>
                  <a:outerShdw blurRad="38100" dist="38100" dir="2700000" algn="tl">
                    <a:srgbClr val="000000">
                      <a:alpha val="43137"/>
                    </a:srgbClr>
                  </a:outerShdw>
                </a:effectLst>
              </a:rPr>
              <a:t>Challenges </a:t>
            </a:r>
            <a:r>
              <a:rPr lang="en-US" b="1" u="sng" dirty="0">
                <a:effectLst>
                  <a:outerShdw blurRad="38100" dist="38100" dir="2700000" algn="tl">
                    <a:srgbClr val="000000">
                      <a:alpha val="43137"/>
                    </a:srgbClr>
                  </a:outerShdw>
                </a:effectLst>
              </a:rPr>
              <a:t/>
            </a:r>
            <a:br>
              <a:rPr lang="en-US" b="1" u="sng" dirty="0">
                <a:effectLst>
                  <a:outerShdw blurRad="38100" dist="38100" dir="2700000" algn="tl">
                    <a:srgbClr val="000000">
                      <a:alpha val="43137"/>
                    </a:srgbClr>
                  </a:outerShdw>
                </a:effectLst>
              </a:rPr>
            </a:br>
            <a:endParaRPr lang="en-US" dirty="0"/>
          </a:p>
        </p:txBody>
      </p:sp>
      <p:sp>
        <p:nvSpPr>
          <p:cNvPr id="3" name="Text Placeholder 2"/>
          <p:cNvSpPr>
            <a:spLocks noGrp="1"/>
          </p:cNvSpPr>
          <p:nvPr>
            <p:ph type="body" idx="1"/>
          </p:nvPr>
        </p:nvSpPr>
        <p:spPr/>
        <p:txBody>
          <a:bodyPr>
            <a:normAutofit/>
          </a:bodyPr>
          <a:lstStyle/>
          <a:p>
            <a:r>
              <a:rPr lang="en-US" dirty="0" smtClean="0"/>
              <a:t>Regional Partners must</a:t>
            </a:r>
            <a:endParaRPr lang="en-US" dirty="0"/>
          </a:p>
        </p:txBody>
      </p:sp>
      <p:sp>
        <p:nvSpPr>
          <p:cNvPr id="4" name="Content Placeholder 3"/>
          <p:cNvSpPr>
            <a:spLocks noGrp="1"/>
          </p:cNvSpPr>
          <p:nvPr>
            <p:ph sz="half" idx="2"/>
          </p:nvPr>
        </p:nvSpPr>
        <p:spPr/>
        <p:txBody>
          <a:bodyPr>
            <a:normAutofit fontScale="92500" lnSpcReduction="10000"/>
          </a:bodyPr>
          <a:lstStyle/>
          <a:p>
            <a:r>
              <a:rPr lang="en-US" dirty="0" smtClean="0"/>
              <a:t>Maintain a vision of high standards for all students.</a:t>
            </a:r>
          </a:p>
          <a:p>
            <a:r>
              <a:rPr lang="en-US" dirty="0" smtClean="0"/>
              <a:t>Recruit VAT members who are change agents, and  attend to their recommendations.</a:t>
            </a:r>
          </a:p>
          <a:p>
            <a:r>
              <a:rPr lang="en-US" dirty="0" smtClean="0"/>
              <a:t>Model collaboration across the partnership and within your own member organization.</a:t>
            </a:r>
          </a:p>
          <a:p>
            <a:endParaRPr lang="en-US" dirty="0"/>
          </a:p>
        </p:txBody>
      </p:sp>
      <p:sp>
        <p:nvSpPr>
          <p:cNvPr id="5" name="Text Placeholder 4"/>
          <p:cNvSpPr>
            <a:spLocks noGrp="1"/>
          </p:cNvSpPr>
          <p:nvPr>
            <p:ph type="body" sz="quarter" idx="3"/>
          </p:nvPr>
        </p:nvSpPr>
        <p:spPr/>
        <p:txBody>
          <a:bodyPr/>
          <a:lstStyle/>
          <a:p>
            <a:r>
              <a:rPr lang="en-US" dirty="0" smtClean="0"/>
              <a:t>Team Members must</a:t>
            </a:r>
            <a:endParaRPr lang="en-US" dirty="0"/>
          </a:p>
        </p:txBody>
      </p:sp>
      <p:sp>
        <p:nvSpPr>
          <p:cNvPr id="6" name="Content Placeholder 5"/>
          <p:cNvSpPr>
            <a:spLocks noGrp="1"/>
          </p:cNvSpPr>
          <p:nvPr>
            <p:ph sz="quarter" idx="4"/>
          </p:nvPr>
        </p:nvSpPr>
        <p:spPr/>
        <p:txBody>
          <a:bodyPr>
            <a:normAutofit fontScale="92500" lnSpcReduction="10000"/>
          </a:bodyPr>
          <a:lstStyle/>
          <a:p>
            <a:r>
              <a:rPr lang="en-US" dirty="0" smtClean="0"/>
              <a:t>Remain active in the VAT even when it is inconvenient.</a:t>
            </a:r>
          </a:p>
          <a:p>
            <a:r>
              <a:rPr lang="en-US" dirty="0" smtClean="0"/>
              <a:t>Apply principles of vertical alignment in your own classroom first.   (You will change your practice.)</a:t>
            </a:r>
          </a:p>
          <a:p>
            <a:r>
              <a:rPr lang="en-US" dirty="0" smtClean="0"/>
              <a:t>Listen to other VAT members.</a:t>
            </a:r>
          </a:p>
          <a:p>
            <a:r>
              <a:rPr lang="en-US" dirty="0" smtClean="0"/>
              <a:t>Focus on students and their learning.</a:t>
            </a:r>
            <a:endParaRPr lang="en-US" dirty="0"/>
          </a:p>
        </p:txBody>
      </p:sp>
      <p:sp>
        <p:nvSpPr>
          <p:cNvPr id="8" name="Footer Placeholder 4"/>
          <p:cNvSpPr>
            <a:spLocks noGrp="1"/>
          </p:cNvSpPr>
          <p:nvPr>
            <p:ph type="ftr" sz="quarter" idx="11"/>
          </p:nvPr>
        </p:nvSpPr>
        <p:spPr/>
        <p:txBody>
          <a:bodyPr/>
          <a:lstStyle>
            <a:lvl1pPr>
              <a:defRPr sz="1200"/>
            </a:lvl1pPr>
          </a:lstStyle>
          <a:p>
            <a:r>
              <a:rPr lang="en-US" dirty="0" smtClean="0"/>
              <a:t>http://untavatar.org</a:t>
            </a:r>
            <a:endParaRPr lang="en-US" dirty="0"/>
          </a:p>
        </p:txBody>
      </p:sp>
      <p:sp>
        <p:nvSpPr>
          <p:cNvPr id="7" name="Slide Number Placeholder 6"/>
          <p:cNvSpPr>
            <a:spLocks noGrp="1"/>
          </p:cNvSpPr>
          <p:nvPr>
            <p:ph type="sldNum" sz="quarter" idx="12"/>
          </p:nvPr>
        </p:nvSpPr>
        <p:spPr/>
        <p:txBody>
          <a:bodyPr/>
          <a:lstStyle/>
          <a:p>
            <a:fld id="{A79836AA-2E5C-4B78-BCFE-529AC8470618}" type="slidenum">
              <a:rPr lang="en-US" smtClean="0"/>
              <a:pPr/>
              <a:t>10</a:t>
            </a:fld>
            <a:endParaRPr lang="en-US" dirty="0"/>
          </a:p>
        </p:txBody>
      </p:sp>
    </p:spTree>
    <p:extLst>
      <p:ext uri="{BB962C8B-B14F-4D97-AF65-F5344CB8AC3E}">
        <p14:creationId xmlns:p14="http://schemas.microsoft.com/office/powerpoint/2010/main" val="109869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2820" y="2489201"/>
            <a:ext cx="8134560" cy="3530599"/>
          </a:xfrm>
        </p:spPr>
        <p:txBody>
          <a:bodyPr>
            <a:normAutofit fontScale="85000" lnSpcReduction="20000"/>
          </a:bodyPr>
          <a:lstStyle/>
          <a:p>
            <a:pPr lvl="0"/>
            <a:r>
              <a:rPr lang="en-US" sz="3000" b="1" dirty="0" smtClean="0">
                <a:solidFill>
                  <a:schemeClr val="tx1">
                    <a:lumMod val="85000"/>
                    <a:lumOff val="15000"/>
                  </a:schemeClr>
                </a:solidFill>
              </a:rPr>
              <a:t>Creates </a:t>
            </a:r>
            <a:r>
              <a:rPr lang="en-US" sz="3000" b="1" dirty="0">
                <a:solidFill>
                  <a:schemeClr val="tx1">
                    <a:lumMod val="85000"/>
                    <a:lumOff val="15000"/>
                  </a:schemeClr>
                </a:solidFill>
              </a:rPr>
              <a:t>and </a:t>
            </a:r>
            <a:r>
              <a:rPr lang="en-US" sz="3000" b="1" dirty="0" smtClean="0">
                <a:solidFill>
                  <a:schemeClr val="tx1">
                    <a:lumMod val="85000"/>
                    <a:lumOff val="15000"/>
                  </a:schemeClr>
                </a:solidFill>
              </a:rPr>
              <a:t>builds </a:t>
            </a:r>
            <a:r>
              <a:rPr lang="en-US" sz="3000" b="1" dirty="0">
                <a:solidFill>
                  <a:schemeClr val="tx1">
                    <a:lumMod val="85000"/>
                    <a:lumOff val="15000"/>
                  </a:schemeClr>
                </a:solidFill>
              </a:rPr>
              <a:t>relationships </a:t>
            </a:r>
            <a:r>
              <a:rPr lang="en-US" sz="3000" b="1" dirty="0" smtClean="0">
                <a:solidFill>
                  <a:schemeClr val="tx1">
                    <a:lumMod val="85000"/>
                    <a:lumOff val="15000"/>
                  </a:schemeClr>
                </a:solidFill>
              </a:rPr>
              <a:t>through </a:t>
            </a:r>
            <a:r>
              <a:rPr lang="en-US" sz="3000" b="1" dirty="0">
                <a:solidFill>
                  <a:schemeClr val="tx1">
                    <a:lumMod val="85000"/>
                    <a:lumOff val="15000"/>
                  </a:schemeClr>
                </a:solidFill>
              </a:rPr>
              <a:t>ongoing </a:t>
            </a:r>
            <a:r>
              <a:rPr lang="en-US" sz="3000" b="1" dirty="0">
                <a:solidFill>
                  <a:srgbClr val="FF0000"/>
                </a:solidFill>
                <a:effectLst>
                  <a:outerShdw blurRad="38100" dist="38100" dir="2700000" algn="tl">
                    <a:srgbClr val="000000">
                      <a:alpha val="43137"/>
                    </a:srgbClr>
                  </a:outerShdw>
                </a:effectLst>
              </a:rPr>
              <a:t>critical conversations</a:t>
            </a:r>
          </a:p>
          <a:p>
            <a:pPr lvl="0"/>
            <a:r>
              <a:rPr lang="en-US" sz="3000" b="1" dirty="0" smtClean="0">
                <a:solidFill>
                  <a:schemeClr val="tx1">
                    <a:lumMod val="85000"/>
                    <a:lumOff val="15000"/>
                  </a:schemeClr>
                </a:solidFill>
              </a:rPr>
              <a:t>Uses </a:t>
            </a:r>
            <a:r>
              <a:rPr lang="en-US" sz="3000" b="1" dirty="0">
                <a:solidFill>
                  <a:srgbClr val="FF0000"/>
                </a:solidFill>
                <a:effectLst>
                  <a:outerShdw blurRad="38100" dist="38100" dir="2700000" algn="tl">
                    <a:srgbClr val="000000">
                      <a:alpha val="43137"/>
                    </a:srgbClr>
                  </a:outerShdw>
                </a:effectLst>
              </a:rPr>
              <a:t>regional data </a:t>
            </a:r>
            <a:r>
              <a:rPr lang="en-US" sz="3000" b="1" dirty="0">
                <a:solidFill>
                  <a:schemeClr val="tx1">
                    <a:lumMod val="85000"/>
                    <a:lumOff val="15000"/>
                  </a:schemeClr>
                </a:solidFill>
              </a:rPr>
              <a:t>to make alignment decisions</a:t>
            </a:r>
          </a:p>
          <a:p>
            <a:pPr lvl="0"/>
            <a:r>
              <a:rPr lang="en-US" sz="3000" b="1" dirty="0" smtClean="0">
                <a:solidFill>
                  <a:srgbClr val="FF0000"/>
                </a:solidFill>
                <a:effectLst>
                  <a:outerShdw blurRad="38100" dist="38100" dir="2700000" algn="tl">
                    <a:srgbClr val="000000">
                      <a:alpha val="43137"/>
                    </a:srgbClr>
                  </a:outerShdw>
                </a:effectLst>
              </a:rPr>
              <a:t>Develops </a:t>
            </a:r>
            <a:r>
              <a:rPr lang="en-US" sz="3000" b="1" dirty="0">
                <a:solidFill>
                  <a:srgbClr val="FF0000"/>
                </a:solidFill>
                <a:effectLst>
                  <a:outerShdw blurRad="38100" dist="38100" dir="2700000" algn="tl">
                    <a:srgbClr val="000000">
                      <a:alpha val="43137"/>
                    </a:srgbClr>
                  </a:outerShdw>
                </a:effectLst>
              </a:rPr>
              <a:t>shared understanding </a:t>
            </a:r>
            <a:r>
              <a:rPr lang="en-US" sz="3000" b="1" dirty="0">
                <a:solidFill>
                  <a:schemeClr val="tx1">
                    <a:lumMod val="85000"/>
                    <a:lumOff val="15000"/>
                  </a:schemeClr>
                </a:solidFill>
              </a:rPr>
              <a:t>of college and career readiness and success for students</a:t>
            </a:r>
          </a:p>
          <a:p>
            <a:pPr lvl="0"/>
            <a:r>
              <a:rPr lang="en-US" sz="3000" b="1" dirty="0" smtClean="0">
                <a:solidFill>
                  <a:schemeClr val="tx1">
                    <a:lumMod val="85000"/>
                    <a:lumOff val="15000"/>
                  </a:schemeClr>
                </a:solidFill>
              </a:rPr>
              <a:t>Identifies </a:t>
            </a:r>
            <a:r>
              <a:rPr lang="en-US" sz="3000" b="1" dirty="0">
                <a:solidFill>
                  <a:schemeClr val="tx1">
                    <a:lumMod val="85000"/>
                    <a:lumOff val="15000"/>
                  </a:schemeClr>
                </a:solidFill>
              </a:rPr>
              <a:t>and </a:t>
            </a:r>
            <a:r>
              <a:rPr lang="en-US" sz="3000" b="1" dirty="0" smtClean="0">
                <a:solidFill>
                  <a:srgbClr val="FF0000"/>
                </a:solidFill>
                <a:effectLst>
                  <a:outerShdw blurRad="38100" dist="38100" dir="2700000" algn="tl">
                    <a:srgbClr val="000000">
                      <a:alpha val="43137"/>
                    </a:srgbClr>
                  </a:outerShdw>
                </a:effectLst>
              </a:rPr>
              <a:t>implements </a:t>
            </a:r>
            <a:r>
              <a:rPr lang="en-US" sz="3000" b="1" dirty="0">
                <a:solidFill>
                  <a:srgbClr val="FF0000"/>
                </a:solidFill>
                <a:effectLst>
                  <a:outerShdw blurRad="38100" dist="38100" dir="2700000" algn="tl">
                    <a:srgbClr val="000000">
                      <a:alpha val="43137"/>
                    </a:srgbClr>
                  </a:outerShdw>
                </a:effectLst>
              </a:rPr>
              <a:t>intentional actions</a:t>
            </a:r>
          </a:p>
          <a:p>
            <a:pPr lvl="0"/>
            <a:r>
              <a:rPr lang="en-US" sz="3000" b="1" dirty="0" smtClean="0">
                <a:solidFill>
                  <a:schemeClr val="tx1">
                    <a:lumMod val="85000"/>
                    <a:lumOff val="15000"/>
                  </a:schemeClr>
                </a:solidFill>
              </a:rPr>
              <a:t>Evaluates, </a:t>
            </a:r>
            <a:r>
              <a:rPr lang="en-US" sz="3000" b="1" dirty="0" smtClean="0">
                <a:solidFill>
                  <a:srgbClr val="FF0000"/>
                </a:solidFill>
                <a:effectLst>
                  <a:outerShdw blurRad="38100" dist="38100" dir="2700000" algn="tl">
                    <a:srgbClr val="000000">
                      <a:alpha val="43137"/>
                    </a:srgbClr>
                  </a:outerShdw>
                </a:effectLst>
              </a:rPr>
              <a:t>sustains</a:t>
            </a:r>
            <a:r>
              <a:rPr lang="en-US" sz="3000" b="1" dirty="0" smtClean="0">
                <a:solidFill>
                  <a:schemeClr val="tx1">
                    <a:lumMod val="85000"/>
                    <a:lumOff val="15000"/>
                  </a:schemeClr>
                </a:solidFill>
              </a:rPr>
              <a:t>, </a:t>
            </a:r>
            <a:r>
              <a:rPr lang="en-US" sz="3000" b="1" dirty="0">
                <a:solidFill>
                  <a:schemeClr val="tx1">
                    <a:lumMod val="85000"/>
                    <a:lumOff val="15000"/>
                  </a:schemeClr>
                </a:solidFill>
              </a:rPr>
              <a:t>and </a:t>
            </a:r>
            <a:r>
              <a:rPr lang="en-US" sz="3000" b="1" dirty="0" smtClean="0">
                <a:solidFill>
                  <a:schemeClr val="tx1">
                    <a:lumMod val="85000"/>
                    <a:lumOff val="15000"/>
                  </a:schemeClr>
                </a:solidFill>
              </a:rPr>
              <a:t>shares </a:t>
            </a:r>
            <a:r>
              <a:rPr lang="en-US" sz="3000" b="1" dirty="0">
                <a:solidFill>
                  <a:schemeClr val="tx1">
                    <a:lumMod val="85000"/>
                    <a:lumOff val="15000"/>
                  </a:schemeClr>
                </a:solidFill>
              </a:rPr>
              <a:t>vertical alignment work </a:t>
            </a:r>
          </a:p>
          <a:p>
            <a:endParaRPr lang="en-US" dirty="0"/>
          </a:p>
        </p:txBody>
      </p:sp>
      <p:sp>
        <p:nvSpPr>
          <p:cNvPr id="2" name="Slide Number Placeholder 1"/>
          <p:cNvSpPr>
            <a:spLocks noGrp="1"/>
          </p:cNvSpPr>
          <p:nvPr>
            <p:ph type="sldNum" sz="quarter" idx="12"/>
          </p:nvPr>
        </p:nvSpPr>
        <p:spPr/>
        <p:txBody>
          <a:bodyPr/>
          <a:lstStyle/>
          <a:p>
            <a:fld id="{A79836AA-2E5C-4B78-BCFE-529AC8470618}" type="slidenum">
              <a:rPr lang="en-US" smtClean="0"/>
              <a:pPr/>
              <a:t>11</a:t>
            </a:fld>
            <a:endParaRPr lang="en-US" dirty="0"/>
          </a:p>
        </p:txBody>
      </p:sp>
      <p:sp>
        <p:nvSpPr>
          <p:cNvPr id="9" name="Rounded Rectangle 4"/>
          <p:cNvSpPr/>
          <p:nvPr/>
        </p:nvSpPr>
        <p:spPr>
          <a:xfrm>
            <a:off x="542819" y="1017999"/>
            <a:ext cx="8134561" cy="878401"/>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3600" b="1" dirty="0" smtClean="0">
                <a:solidFill>
                  <a:schemeClr val="bg1"/>
                </a:solidFill>
                <a:effectLst>
                  <a:outerShdw blurRad="38100" dist="38100" dir="2700000" algn="tl">
                    <a:srgbClr val="000000">
                      <a:alpha val="43137"/>
                    </a:srgbClr>
                  </a:outerShdw>
                </a:effectLst>
                <a:latin typeface="+mj-lt"/>
              </a:rPr>
              <a:t>The AVATAR Process</a:t>
            </a:r>
            <a:endParaRPr lang="en-US" sz="3600" b="1" kern="1200" cap="none" dirty="0">
              <a:solidFill>
                <a:schemeClr val="bg1"/>
              </a:solidFill>
              <a:effectLst>
                <a:outerShdw blurRad="38100" dist="38100" dir="2700000" algn="tl">
                  <a:srgbClr val="000000">
                    <a:alpha val="43137"/>
                  </a:srgbClr>
                </a:outerShdw>
              </a:effectLst>
              <a:latin typeface="+mj-lt"/>
            </a:endParaRPr>
          </a:p>
        </p:txBody>
      </p:sp>
      <p:sp>
        <p:nvSpPr>
          <p:cNvPr id="5" name="Footer Placeholder 4"/>
          <p:cNvSpPr txBox="1">
            <a:spLocks/>
          </p:cNvSpPr>
          <p:nvPr/>
        </p:nvSpPr>
        <p:spPr>
          <a:xfrm>
            <a:off x="533401" y="6324600"/>
            <a:ext cx="1905000" cy="381000"/>
          </a:xfrm>
          <a:prstGeom prst="rect">
            <a:avLst/>
          </a:prstGeom>
        </p:spPr>
        <p:txBody>
          <a:bodyPr vert="horz" lIns="91440" tIns="45720" rIns="91440" bIns="45720" rtlCol="0" anchor="b"/>
          <a:lstStyle>
            <a:defPPr>
              <a:defRPr lang="en-US"/>
            </a:defPPr>
            <a:lvl1pPr marL="0" algn="l" defTabSz="914400" rtl="0" eaLnBrk="1" latinLnBrk="0" hangingPunct="1">
              <a:defRPr sz="1200" b="1" i="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http://untavatar.org</a:t>
            </a:r>
            <a:endParaRPr lang="en-US" dirty="0"/>
          </a:p>
        </p:txBody>
      </p:sp>
    </p:spTree>
    <p:extLst>
      <p:ext uri="{BB962C8B-B14F-4D97-AF65-F5344CB8AC3E}">
        <p14:creationId xmlns:p14="http://schemas.microsoft.com/office/powerpoint/2010/main" val="33269180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Focus – College Prep Courses (TEC Section 28.014)</a:t>
            </a:r>
            <a:endParaRPr lang="en-US" dirty="0"/>
          </a:p>
        </p:txBody>
      </p:sp>
      <p:sp>
        <p:nvSpPr>
          <p:cNvPr id="3" name="Content Placeholder 2"/>
          <p:cNvSpPr>
            <a:spLocks noGrp="1"/>
          </p:cNvSpPr>
          <p:nvPr>
            <p:ph idx="1"/>
          </p:nvPr>
        </p:nvSpPr>
        <p:spPr>
          <a:xfrm>
            <a:off x="609600" y="1981200"/>
            <a:ext cx="8382000" cy="3911599"/>
          </a:xfrm>
        </p:spPr>
        <p:txBody>
          <a:bodyPr>
            <a:normAutofit/>
          </a:bodyPr>
          <a:lstStyle/>
          <a:p>
            <a:r>
              <a:rPr lang="en-US" dirty="0" smtClean="0"/>
              <a:t>Partnership:</a:t>
            </a:r>
          </a:p>
          <a:p>
            <a:pPr lvl="1"/>
            <a:r>
              <a:rPr lang="en-US" dirty="0" smtClean="0"/>
              <a:t>Each School district shall partner with at least one institution of higher education to develop and provide courses in college preparatory </a:t>
            </a:r>
            <a:r>
              <a:rPr lang="en-US" dirty="0"/>
              <a:t>M</a:t>
            </a:r>
            <a:r>
              <a:rPr lang="en-US" dirty="0" smtClean="0"/>
              <a:t>athematics and English Language Arts.</a:t>
            </a:r>
          </a:p>
          <a:p>
            <a:r>
              <a:rPr lang="en-US" dirty="0" smtClean="0"/>
              <a:t>Course Design: </a:t>
            </a:r>
          </a:p>
          <a:p>
            <a:pPr lvl="1"/>
            <a:r>
              <a:rPr lang="en-US" dirty="0" smtClean="0"/>
              <a:t>The course mist be designed:</a:t>
            </a:r>
          </a:p>
          <a:p>
            <a:pPr lvl="2"/>
            <a:r>
              <a:rPr lang="en-US" dirty="0" smtClean="0"/>
              <a:t>(1) for students at the 12</a:t>
            </a:r>
            <a:r>
              <a:rPr lang="en-US" baseline="30000" dirty="0" smtClean="0"/>
              <a:t>th</a:t>
            </a:r>
            <a:r>
              <a:rPr lang="en-US" dirty="0" smtClean="0"/>
              <a:t> grade level whose performance on:</a:t>
            </a:r>
          </a:p>
          <a:p>
            <a:pPr lvl="3"/>
            <a:r>
              <a:rPr lang="en-US" dirty="0" smtClean="0"/>
              <a:t>(A) an end of course assessment instrument required under section 39.023(c) does not meet college readiness standards</a:t>
            </a:r>
          </a:p>
          <a:p>
            <a:pPr lvl="3"/>
            <a:r>
              <a:rPr lang="en-US" dirty="0" smtClean="0"/>
              <a:t>(B) Coursework, a college entrance examination, or an assessment instrument designated under section 51.3062(c) indicates that the student is not ready to perform entry level college coursework; and</a:t>
            </a:r>
          </a:p>
          <a:p>
            <a:pPr lvl="2"/>
            <a:r>
              <a:rPr lang="en-US" dirty="0" smtClean="0"/>
              <a:t>(2) to prepare students for success in entry-level college courses. 28.014 (a)</a:t>
            </a:r>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12</a:t>
            </a:fld>
            <a:endParaRPr lang="en-US" dirty="0"/>
          </a:p>
        </p:txBody>
      </p:sp>
    </p:spTree>
    <p:extLst>
      <p:ext uri="{BB962C8B-B14F-4D97-AF65-F5344CB8AC3E}">
        <p14:creationId xmlns:p14="http://schemas.microsoft.com/office/powerpoint/2010/main" val="257282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Focus - Continued</a:t>
            </a:r>
            <a:endParaRPr lang="en-US" dirty="0"/>
          </a:p>
        </p:txBody>
      </p:sp>
      <p:sp>
        <p:nvSpPr>
          <p:cNvPr id="3" name="Content Placeholder 2"/>
          <p:cNvSpPr>
            <a:spLocks noGrp="1"/>
          </p:cNvSpPr>
          <p:nvPr>
            <p:ph idx="1"/>
          </p:nvPr>
        </p:nvSpPr>
        <p:spPr>
          <a:xfrm>
            <a:off x="0" y="2063082"/>
            <a:ext cx="9144000" cy="3530599"/>
          </a:xfrm>
        </p:spPr>
        <p:txBody>
          <a:bodyPr>
            <a:normAutofit fontScale="92500" lnSpcReduction="10000"/>
          </a:bodyPr>
          <a:lstStyle/>
          <a:p>
            <a:r>
              <a:rPr lang="en-US" dirty="0" smtClean="0"/>
              <a:t>Method of Delivery</a:t>
            </a:r>
          </a:p>
          <a:p>
            <a:pPr lvl="1"/>
            <a:r>
              <a:rPr lang="en-US" dirty="0" smtClean="0"/>
              <a:t>A course developed under this section must be provided:</a:t>
            </a:r>
          </a:p>
          <a:p>
            <a:pPr lvl="2"/>
            <a:r>
              <a:rPr lang="en-US" dirty="0" smtClean="0"/>
              <a:t>(1) On the campus of the high school offering the course; or</a:t>
            </a:r>
          </a:p>
          <a:p>
            <a:pPr lvl="2"/>
            <a:r>
              <a:rPr lang="en-US" dirty="0" smtClean="0"/>
              <a:t>(2) through distance learning; or</a:t>
            </a:r>
          </a:p>
          <a:p>
            <a:pPr lvl="2"/>
            <a:r>
              <a:rPr lang="en-US" dirty="0" smtClean="0"/>
              <a:t>(3) as an online course provided through an institution of higher education with which the school district partners as provided by subsection (a) 28.014(b)</a:t>
            </a:r>
          </a:p>
          <a:p>
            <a:r>
              <a:rPr lang="en-US" dirty="0" smtClean="0"/>
              <a:t>Staff</a:t>
            </a:r>
          </a:p>
          <a:p>
            <a:pPr lvl="1"/>
            <a:r>
              <a:rPr lang="en-US" dirty="0" smtClean="0"/>
              <a:t>Appropriate faculty of each high school offering courses under this section and appropriate faculty of each institution of higher education with which the school district partners shall meet regularly as necessary to ensure that each course is aligned with college readiness expectations. The commissioner of education, in coordination with the commissioner of higher education, may adopt rules to administer this subsection.  28.014(c)</a:t>
            </a:r>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13</a:t>
            </a:fld>
            <a:endParaRPr lang="en-US" dirty="0"/>
          </a:p>
        </p:txBody>
      </p:sp>
      <p:sp>
        <p:nvSpPr>
          <p:cNvPr id="6" name="Content Placeholder 2"/>
          <p:cNvSpPr txBox="1">
            <a:spLocks/>
          </p:cNvSpPr>
          <p:nvPr/>
        </p:nvSpPr>
        <p:spPr>
          <a:xfrm>
            <a:off x="17106" y="5593681"/>
            <a:ext cx="7603483" cy="141671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dirty="0" smtClean="0"/>
              <a:t>Parent Notification</a:t>
            </a:r>
          </a:p>
          <a:p>
            <a:pPr lvl="1"/>
            <a:r>
              <a:rPr lang="en-US" dirty="0" smtClean="0"/>
              <a:t>Each district shall provide a notice to each district student to who subsection (a) applies and the student’s parent or guardian regarding the benefits of enrolling in a course under this section. </a:t>
            </a:r>
          </a:p>
          <a:p>
            <a:pPr marL="0" indent="0">
              <a:buFont typeface="Wingdings 3" charset="2"/>
              <a:buNone/>
            </a:pPr>
            <a:endParaRPr lang="en-US" dirty="0"/>
          </a:p>
        </p:txBody>
      </p:sp>
    </p:spTree>
    <p:extLst>
      <p:ext uri="{BB962C8B-B14F-4D97-AF65-F5344CB8AC3E}">
        <p14:creationId xmlns:p14="http://schemas.microsoft.com/office/powerpoint/2010/main" val="4068598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Focus - Continued</a:t>
            </a:r>
          </a:p>
        </p:txBody>
      </p:sp>
      <p:sp>
        <p:nvSpPr>
          <p:cNvPr id="3" name="Content Placeholder 2"/>
          <p:cNvSpPr>
            <a:spLocks noGrp="1"/>
          </p:cNvSpPr>
          <p:nvPr>
            <p:ph idx="1"/>
          </p:nvPr>
        </p:nvSpPr>
        <p:spPr>
          <a:xfrm>
            <a:off x="457200" y="2179173"/>
            <a:ext cx="8229600" cy="4145427"/>
          </a:xfrm>
        </p:spPr>
        <p:txBody>
          <a:bodyPr>
            <a:normAutofit lnSpcReduction="10000"/>
          </a:bodyPr>
          <a:lstStyle/>
          <a:p>
            <a:r>
              <a:rPr lang="en-US" dirty="0" smtClean="0"/>
              <a:t>Course Credit</a:t>
            </a:r>
          </a:p>
          <a:p>
            <a:pPr lvl="1"/>
            <a:r>
              <a:rPr lang="en-US" dirty="0" smtClean="0"/>
              <a:t>A student who successfully completes an English Language Arts course developed under this section may use the credit earned in the course toward satisfying the advanced English Language Arts curriculum requirement for the foundation high school program under Section 28.025 (b-1) (1).</a:t>
            </a:r>
          </a:p>
          <a:p>
            <a:pPr lvl="1"/>
            <a:r>
              <a:rPr lang="en-US" dirty="0" smtClean="0"/>
              <a:t>A student who successfully completes a mathematics course developed under this section may use the credit earned in the course toward satisfying an advanced mathematics curriculum requirement under Section 28.025 after completion of the mathematics curriculum requirements for the foundation high school program under Section 28.025 (b-1)(2).</a:t>
            </a:r>
          </a:p>
          <a:p>
            <a:pPr lvl="1"/>
            <a:r>
              <a:rPr lang="en-US" dirty="0" smtClean="0"/>
              <a:t>A course provided under this section may be offered for dual credit at the discretion of the institution of higher education with which a school district partners under this section. 28.014(g)</a:t>
            </a:r>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14</a:t>
            </a:fld>
            <a:endParaRPr lang="en-US" dirty="0"/>
          </a:p>
        </p:txBody>
      </p:sp>
    </p:spTree>
    <p:extLst>
      <p:ext uri="{BB962C8B-B14F-4D97-AF65-F5344CB8AC3E}">
        <p14:creationId xmlns:p14="http://schemas.microsoft.com/office/powerpoint/2010/main" val="1479375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6440" y="2489201"/>
            <a:ext cx="7896559" cy="3530599"/>
          </a:xfrm>
        </p:spPr>
        <p:txBody>
          <a:bodyPr>
            <a:normAutofit lnSpcReduction="10000"/>
          </a:bodyPr>
          <a:lstStyle/>
          <a:p>
            <a:r>
              <a:rPr lang="en-US" dirty="0" smtClean="0"/>
              <a:t>Instructional Materials</a:t>
            </a:r>
          </a:p>
          <a:p>
            <a:pPr lvl="1"/>
            <a:r>
              <a:rPr lang="en-US" dirty="0" smtClean="0"/>
              <a:t>Each school district , in consultation with each institution of higher education with which the district partners, shall develop or purchase instructional materials for a course developed under this section consistent with Chapter 31. The instructional materials must include technology resources that enhance the effectiveness of the course and draw on established best practices. 28.014 (g)</a:t>
            </a:r>
          </a:p>
          <a:p>
            <a:pPr lvl="1"/>
            <a:r>
              <a:rPr lang="en-US" dirty="0" smtClean="0"/>
              <a:t>To the extent applicable, a district shall draw from curricula and instructional materials developed under Section 28.008 in developing a course and related instructional materials under this section. A course developed under this section and the related instructional materials shall be made available to students not later than the 2014-2015 school year. 28.014(h)</a:t>
            </a:r>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15</a:t>
            </a:fld>
            <a:endParaRPr lang="en-US" dirty="0"/>
          </a:p>
        </p:txBody>
      </p:sp>
      <p:sp>
        <p:nvSpPr>
          <p:cNvPr id="6" name="Title 1"/>
          <p:cNvSpPr>
            <a:spLocks noGrp="1"/>
          </p:cNvSpPr>
          <p:nvPr>
            <p:ph type="title"/>
          </p:nvPr>
        </p:nvSpPr>
        <p:spPr/>
        <p:txBody>
          <a:bodyPr/>
          <a:lstStyle/>
          <a:p>
            <a:r>
              <a:rPr lang="en-US" dirty="0"/>
              <a:t>Our Focus - Continued</a:t>
            </a:r>
          </a:p>
        </p:txBody>
      </p:sp>
    </p:spTree>
    <p:extLst>
      <p:ext uri="{BB962C8B-B14F-4D97-AF65-F5344CB8AC3E}">
        <p14:creationId xmlns:p14="http://schemas.microsoft.com/office/powerpoint/2010/main" val="4127543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to consider…</a:t>
            </a:r>
            <a:endParaRPr lang="en-US" dirty="0"/>
          </a:p>
        </p:txBody>
      </p:sp>
      <p:sp>
        <p:nvSpPr>
          <p:cNvPr id="3" name="Content Placeholder 2"/>
          <p:cNvSpPr>
            <a:spLocks noGrp="1"/>
          </p:cNvSpPr>
          <p:nvPr>
            <p:ph idx="1"/>
          </p:nvPr>
        </p:nvSpPr>
        <p:spPr>
          <a:xfrm>
            <a:off x="532356" y="2489201"/>
            <a:ext cx="8154445" cy="3530599"/>
          </a:xfrm>
        </p:spPr>
        <p:txBody>
          <a:bodyPr>
            <a:noAutofit/>
          </a:bodyPr>
          <a:lstStyle/>
          <a:p>
            <a:r>
              <a:rPr lang="en-US" sz="2800" dirty="0" smtClean="0"/>
              <a:t>Do we already have a framework for this?</a:t>
            </a:r>
          </a:p>
          <a:p>
            <a:r>
              <a:rPr lang="en-US" sz="2800" dirty="0" smtClean="0"/>
              <a:t>Are we starting from the beginning or evaluating a course currently offered?</a:t>
            </a:r>
          </a:p>
          <a:p>
            <a:r>
              <a:rPr lang="en-US" sz="2800" dirty="0" smtClean="0"/>
              <a:t>If we do have a framework:</a:t>
            </a:r>
          </a:p>
          <a:p>
            <a:pPr lvl="1"/>
            <a:r>
              <a:rPr lang="en-US" sz="2400" dirty="0" smtClean="0"/>
              <a:t>Are we offering it in any district presently?</a:t>
            </a:r>
          </a:p>
          <a:p>
            <a:pPr lvl="1"/>
            <a:r>
              <a:rPr lang="en-US" sz="2400" dirty="0" smtClean="0"/>
              <a:t>Have we evaluated the course?</a:t>
            </a:r>
            <a:endParaRPr lang="en-US" sz="2400"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16</a:t>
            </a:fld>
            <a:endParaRPr lang="en-US" dirty="0"/>
          </a:p>
        </p:txBody>
      </p:sp>
      <p:sp>
        <p:nvSpPr>
          <p:cNvPr id="5" name="Text Placeholder 4"/>
          <p:cNvSpPr>
            <a:spLocks noGrp="1"/>
          </p:cNvSpPr>
          <p:nvPr>
            <p:ph type="body" sz="quarter" idx="13"/>
          </p:nvPr>
        </p:nvSpPr>
        <p:spPr>
          <a:xfrm>
            <a:off x="532356" y="6223990"/>
            <a:ext cx="2972844" cy="405410"/>
          </a:xfrm>
        </p:spPr>
        <p:txBody>
          <a:bodyPr>
            <a:normAutofit/>
          </a:bodyPr>
          <a:lstStyle/>
          <a:p>
            <a:endParaRPr lang="en-US" dirty="0"/>
          </a:p>
        </p:txBody>
      </p:sp>
    </p:spTree>
    <p:extLst>
      <p:ext uri="{BB962C8B-B14F-4D97-AF65-F5344CB8AC3E}">
        <p14:creationId xmlns:p14="http://schemas.microsoft.com/office/powerpoint/2010/main" val="30575739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14400"/>
            <a:ext cx="3103822" cy="3020343"/>
          </a:xfrm>
        </p:spPr>
        <p:txBody>
          <a:bodyPr/>
          <a:lstStyle/>
          <a:p>
            <a:r>
              <a:rPr lang="en-US" sz="5400" b="1" dirty="0" smtClean="0"/>
              <a:t>Partners and Roles</a:t>
            </a:r>
            <a:endParaRPr lang="en-US" sz="5400" b="1"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17</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1524000"/>
            <a:ext cx="3640259" cy="3733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Rectangle 2"/>
          <p:cNvSpPr/>
          <p:nvPr/>
        </p:nvSpPr>
        <p:spPr>
          <a:xfrm>
            <a:off x="762000" y="4343400"/>
            <a:ext cx="3608281" cy="1569660"/>
          </a:xfrm>
          <a:prstGeom prst="rect">
            <a:avLst/>
          </a:prstGeom>
        </p:spPr>
        <p:txBody>
          <a:bodyPr wrap="square">
            <a:spAutoFit/>
          </a:bodyPr>
          <a:lstStyle/>
          <a:p>
            <a:pPr algn="ctr"/>
            <a:r>
              <a:rPr lang="en-US" sz="1600" i="1" dirty="0">
                <a:solidFill>
                  <a:schemeClr val="bg1"/>
                </a:solidFill>
              </a:rPr>
              <a:t>“Never doubt that a small group of thoughtful, </a:t>
            </a:r>
          </a:p>
          <a:p>
            <a:pPr algn="ctr"/>
            <a:r>
              <a:rPr lang="en-US" sz="1600" i="1" dirty="0">
                <a:solidFill>
                  <a:schemeClr val="bg1"/>
                </a:solidFill>
              </a:rPr>
              <a:t>committed people can change the world.”</a:t>
            </a:r>
          </a:p>
          <a:p>
            <a:pPr algn="ctr"/>
            <a:endParaRPr lang="en-US" sz="1600" i="1" dirty="0">
              <a:solidFill>
                <a:schemeClr val="bg1"/>
              </a:solidFill>
            </a:endParaRPr>
          </a:p>
          <a:p>
            <a:pPr algn="ctr"/>
            <a:r>
              <a:rPr lang="en-US" sz="1600" i="1" dirty="0">
                <a:solidFill>
                  <a:schemeClr val="bg1"/>
                </a:solidFill>
              </a:rPr>
              <a:t>Margaret Meade</a:t>
            </a:r>
          </a:p>
        </p:txBody>
      </p:sp>
    </p:spTree>
    <p:extLst>
      <p:ext uri="{BB962C8B-B14F-4D97-AF65-F5344CB8AC3E}">
        <p14:creationId xmlns:p14="http://schemas.microsoft.com/office/powerpoint/2010/main" val="28481868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66443" y="5136155"/>
            <a:ext cx="6422003" cy="885748"/>
          </a:xfrm>
        </p:spPr>
        <p:txBody>
          <a:bodyPr>
            <a:normAutofit fontScale="62500" lnSpcReduction="20000"/>
          </a:bodyPr>
          <a:lstStyle/>
          <a:p>
            <a:r>
              <a:rPr lang="en-US" sz="3800" i="1" dirty="0" smtClean="0">
                <a:solidFill>
                  <a:schemeClr val="bg1"/>
                </a:solidFill>
              </a:rPr>
              <a:t>AVATAR is a Partnership </a:t>
            </a:r>
            <a:r>
              <a:rPr lang="en-US" sz="3800" i="1" dirty="0">
                <a:solidFill>
                  <a:schemeClr val="bg1"/>
                </a:solidFill>
              </a:rPr>
              <a:t>of Regional Leaders </a:t>
            </a:r>
            <a:r>
              <a:rPr lang="en-US" sz="3800" i="1" dirty="0" smtClean="0">
                <a:solidFill>
                  <a:schemeClr val="bg1"/>
                </a:solidFill>
              </a:rPr>
              <a:t>From The Following Institutions</a:t>
            </a:r>
            <a:endParaRPr lang="en-US" sz="3800" i="1" dirty="0">
              <a:solidFill>
                <a:schemeClr val="bg1"/>
              </a:solidFill>
            </a:endParaRPr>
          </a:p>
          <a:p>
            <a:endParaRPr lang="en-US" dirty="0"/>
          </a:p>
        </p:txBody>
      </p:sp>
      <p:sp>
        <p:nvSpPr>
          <p:cNvPr id="38" name="Footer Placeholder 4"/>
          <p:cNvSpPr>
            <a:spLocks noGrp="1"/>
          </p:cNvSpPr>
          <p:nvPr>
            <p:ph type="ftr" sz="quarter" idx="11"/>
          </p:nvPr>
        </p:nvSpPr>
        <p:spPr>
          <a:xfrm>
            <a:off x="533401" y="6324600"/>
            <a:ext cx="1905000" cy="381000"/>
          </a:xfrm>
        </p:spPr>
        <p:txBody>
          <a:bodyPr/>
          <a:lstStyle/>
          <a:p>
            <a:r>
              <a:rPr lang="en-US" dirty="0" smtClean="0"/>
              <a:t>http://untavatar.org</a:t>
            </a:r>
            <a:endParaRPr lang="en-US" dirty="0"/>
          </a:p>
        </p:txBody>
      </p:sp>
      <p:sp>
        <p:nvSpPr>
          <p:cNvPr id="5" name="Slide Number Placeholder 4"/>
          <p:cNvSpPr>
            <a:spLocks noGrp="1"/>
          </p:cNvSpPr>
          <p:nvPr>
            <p:ph type="sldNum" sz="quarter" idx="12"/>
          </p:nvPr>
        </p:nvSpPr>
        <p:spPr/>
        <p:txBody>
          <a:bodyPr/>
          <a:lstStyle/>
          <a:p>
            <a:fld id="{A79836AA-2E5C-4B78-BCFE-529AC8470618}" type="slidenum">
              <a:rPr lang="en-US" smtClean="0"/>
              <a:pPr/>
              <a:t>18</a:t>
            </a:fld>
            <a:endParaRPr lang="en-US" dirty="0"/>
          </a:p>
        </p:txBody>
      </p:sp>
      <p:grpSp>
        <p:nvGrpSpPr>
          <p:cNvPr id="6" name="Group 5"/>
          <p:cNvGrpSpPr/>
          <p:nvPr/>
        </p:nvGrpSpPr>
        <p:grpSpPr>
          <a:xfrm>
            <a:off x="3613331" y="58358"/>
            <a:ext cx="1873074" cy="1838325"/>
            <a:chOff x="0" y="0"/>
            <a:chExt cx="1828800" cy="1838325"/>
          </a:xfrm>
          <a:solidFill>
            <a:srgbClr val="FFC000"/>
          </a:solidFill>
        </p:grpSpPr>
        <p:cxnSp>
          <p:nvCxnSpPr>
            <p:cNvPr id="7" name="Straight Connector 6"/>
            <p:cNvCxnSpPr/>
            <p:nvPr/>
          </p:nvCxnSpPr>
          <p:spPr>
            <a:xfrm>
              <a:off x="0" y="638175"/>
              <a:ext cx="0" cy="1200150"/>
            </a:xfrm>
            <a:prstGeom prst="line">
              <a:avLst/>
            </a:prstGeom>
            <a:grpFill/>
            <a:ln w="28575" cap="flat" cmpd="sng" algn="ctr">
              <a:solidFill>
                <a:sysClr val="windowText" lastClr="000000">
                  <a:shade val="95000"/>
                  <a:satMod val="105000"/>
                </a:sysClr>
              </a:solidFill>
              <a:prstDash val="solid"/>
            </a:ln>
            <a:effectLst/>
          </p:spPr>
        </p:cxnSp>
        <p:cxnSp>
          <p:nvCxnSpPr>
            <p:cNvPr id="8" name="Straight Connector 7"/>
            <p:cNvCxnSpPr/>
            <p:nvPr/>
          </p:nvCxnSpPr>
          <p:spPr>
            <a:xfrm>
              <a:off x="1828800" y="638175"/>
              <a:ext cx="0" cy="1200150"/>
            </a:xfrm>
            <a:prstGeom prst="line">
              <a:avLst/>
            </a:prstGeom>
            <a:grpFill/>
            <a:ln w="28575" cap="flat" cmpd="sng" algn="ctr">
              <a:solidFill>
                <a:sysClr val="windowText" lastClr="000000">
                  <a:shade val="95000"/>
                  <a:satMod val="105000"/>
                </a:sysClr>
              </a:solidFill>
              <a:prstDash val="solid"/>
            </a:ln>
            <a:effectLst/>
          </p:spPr>
        </p:cxnSp>
        <p:sp>
          <p:nvSpPr>
            <p:cNvPr id="9" name="Flowchart: Decision 8"/>
            <p:cNvSpPr/>
            <p:nvPr/>
          </p:nvSpPr>
          <p:spPr>
            <a:xfrm>
              <a:off x="0" y="0"/>
              <a:ext cx="1828800" cy="1266825"/>
            </a:xfrm>
            <a:prstGeom prst="flowChartDecision">
              <a:avLst/>
            </a:prstGeom>
            <a:grp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sp>
          <p:nvSpPr>
            <p:cNvPr id="10" name="Text Box 22"/>
            <p:cNvSpPr txBox="1"/>
            <p:nvPr/>
          </p:nvSpPr>
          <p:spPr>
            <a:xfrm>
              <a:off x="333375" y="400050"/>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nSpc>
                  <a:spcPct val="115000"/>
                </a:lnSpc>
                <a:spcAft>
                  <a:spcPts val="1000"/>
                </a:spcAft>
              </a:pPr>
              <a:r>
                <a:rPr lang="en-US" sz="1600" b="1" i="1" dirty="0">
                  <a:solidFill>
                    <a:prstClr val="black"/>
                  </a:solidFill>
                  <a:ea typeface="Calibri"/>
                  <a:cs typeface="Calibri"/>
                </a:rPr>
                <a:t>High Schools </a:t>
              </a:r>
              <a:endParaRPr lang="en-US" sz="1100" dirty="0">
                <a:solidFill>
                  <a:prstClr val="black"/>
                </a:solidFill>
                <a:ea typeface="Calibri"/>
                <a:cs typeface="Times New Roman"/>
              </a:endParaRPr>
            </a:p>
          </p:txBody>
        </p:sp>
      </p:grpSp>
      <p:grpSp>
        <p:nvGrpSpPr>
          <p:cNvPr id="11" name="Group 10"/>
          <p:cNvGrpSpPr/>
          <p:nvPr/>
        </p:nvGrpSpPr>
        <p:grpSpPr>
          <a:xfrm>
            <a:off x="1762767" y="1243992"/>
            <a:ext cx="1831340" cy="2651549"/>
            <a:chOff x="0" y="0"/>
            <a:chExt cx="1831924" cy="2465680"/>
          </a:xfrm>
          <a:solidFill>
            <a:srgbClr val="A6CE28"/>
          </a:solidFill>
        </p:grpSpPr>
        <p:grpSp>
          <p:nvGrpSpPr>
            <p:cNvPr id="12" name="Group 11"/>
            <p:cNvGrpSpPr/>
            <p:nvPr/>
          </p:nvGrpSpPr>
          <p:grpSpPr>
            <a:xfrm>
              <a:off x="0" y="0"/>
              <a:ext cx="1831924" cy="2465680"/>
              <a:chOff x="0" y="0"/>
              <a:chExt cx="1831924" cy="2465680"/>
            </a:xfrm>
            <a:grpFill/>
          </p:grpSpPr>
          <p:sp>
            <p:nvSpPr>
              <p:cNvPr id="14" name="Flowchart: Decision 13"/>
              <p:cNvSpPr/>
              <p:nvPr/>
            </p:nvSpPr>
            <p:spPr>
              <a:xfrm>
                <a:off x="0" y="0"/>
                <a:ext cx="1828800" cy="1266825"/>
              </a:xfrm>
              <a:prstGeom prst="flowChartDecision">
                <a:avLst/>
              </a:prstGeom>
              <a:grp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cxnSp>
            <p:nvCxnSpPr>
              <p:cNvPr id="15" name="Straight Connector 14"/>
              <p:cNvCxnSpPr/>
              <p:nvPr/>
            </p:nvCxnSpPr>
            <p:spPr>
              <a:xfrm>
                <a:off x="929030" y="1265530"/>
                <a:ext cx="0" cy="1200150"/>
              </a:xfrm>
              <a:prstGeom prst="line">
                <a:avLst/>
              </a:prstGeom>
              <a:grpFill/>
              <a:ln w="28575" cap="flat" cmpd="sng" algn="ctr">
                <a:solidFill>
                  <a:sysClr val="windowText" lastClr="000000">
                    <a:shade val="95000"/>
                    <a:satMod val="105000"/>
                  </a:sysClr>
                </a:solidFill>
                <a:prstDash val="solid"/>
              </a:ln>
              <a:effectLst/>
            </p:spPr>
          </p:cxnSp>
          <p:cxnSp>
            <p:nvCxnSpPr>
              <p:cNvPr id="16" name="Straight Connector 15"/>
              <p:cNvCxnSpPr/>
              <p:nvPr/>
            </p:nvCxnSpPr>
            <p:spPr>
              <a:xfrm>
                <a:off x="0" y="643738"/>
                <a:ext cx="0" cy="1200150"/>
              </a:xfrm>
              <a:prstGeom prst="line">
                <a:avLst/>
              </a:prstGeom>
              <a:grpFill/>
              <a:ln w="28575" cap="flat" cmpd="sng" algn="ctr">
                <a:solidFill>
                  <a:sysClr val="windowText" lastClr="000000">
                    <a:shade val="95000"/>
                    <a:satMod val="105000"/>
                  </a:sysClr>
                </a:solidFill>
                <a:prstDash val="solid"/>
              </a:ln>
              <a:effectLst/>
            </p:spPr>
          </p:cxnSp>
          <p:sp>
            <p:nvSpPr>
              <p:cNvPr id="17" name="Text Box 21"/>
              <p:cNvSpPr txBox="1"/>
              <p:nvPr/>
            </p:nvSpPr>
            <p:spPr>
              <a:xfrm>
                <a:off x="336499" y="402336"/>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nSpc>
                    <a:spcPct val="115000"/>
                  </a:lnSpc>
                  <a:spcAft>
                    <a:spcPts val="1000"/>
                  </a:spcAft>
                </a:pPr>
                <a:r>
                  <a:rPr lang="en-US" sz="1600" b="1" i="1" dirty="0">
                    <a:solidFill>
                      <a:prstClr val="black"/>
                    </a:solidFill>
                    <a:ea typeface="Calibri"/>
                    <a:cs typeface="Calibri"/>
                  </a:rPr>
                  <a:t>2 Year IHEs</a:t>
                </a:r>
                <a:endParaRPr lang="en-US" sz="1100" dirty="0">
                  <a:solidFill>
                    <a:prstClr val="black"/>
                  </a:solidFill>
                  <a:ea typeface="Calibri"/>
                  <a:cs typeface="Times New Roman"/>
                </a:endParaRPr>
              </a:p>
            </p:txBody>
          </p:sp>
        </p:grpSp>
        <p:cxnSp>
          <p:nvCxnSpPr>
            <p:cNvPr id="13" name="Straight Connector 12"/>
            <p:cNvCxnSpPr/>
            <p:nvPr/>
          </p:nvCxnSpPr>
          <p:spPr>
            <a:xfrm>
              <a:off x="1816100" y="641350"/>
              <a:ext cx="0" cy="1199853"/>
            </a:xfrm>
            <a:prstGeom prst="line">
              <a:avLst/>
            </a:prstGeom>
            <a:grpFill/>
            <a:ln w="28575" cap="flat" cmpd="sng" algn="ctr">
              <a:solidFill>
                <a:sysClr val="windowText" lastClr="000000">
                  <a:shade val="95000"/>
                  <a:satMod val="105000"/>
                </a:sysClr>
              </a:solidFill>
              <a:prstDash val="solid"/>
            </a:ln>
            <a:effectLst/>
          </p:spPr>
        </p:cxnSp>
      </p:grpSp>
      <p:grpSp>
        <p:nvGrpSpPr>
          <p:cNvPr id="18" name="Group 17"/>
          <p:cNvGrpSpPr/>
          <p:nvPr/>
        </p:nvGrpSpPr>
        <p:grpSpPr>
          <a:xfrm>
            <a:off x="5485826" y="1265480"/>
            <a:ext cx="1876425" cy="2466975"/>
            <a:chOff x="0" y="0"/>
            <a:chExt cx="1876425" cy="2466975"/>
          </a:xfrm>
          <a:solidFill>
            <a:schemeClr val="accent5">
              <a:lumMod val="60000"/>
              <a:lumOff val="40000"/>
            </a:schemeClr>
          </a:solidFill>
        </p:grpSpPr>
        <p:grpSp>
          <p:nvGrpSpPr>
            <p:cNvPr id="19" name="Group 18"/>
            <p:cNvGrpSpPr/>
            <p:nvPr/>
          </p:nvGrpSpPr>
          <p:grpSpPr>
            <a:xfrm>
              <a:off x="0" y="0"/>
              <a:ext cx="1876425" cy="2466975"/>
              <a:chOff x="0" y="0"/>
              <a:chExt cx="1876425" cy="2466975"/>
            </a:xfrm>
            <a:grpFill/>
          </p:grpSpPr>
          <p:cxnSp>
            <p:nvCxnSpPr>
              <p:cNvPr id="21" name="Straight Connector 20"/>
              <p:cNvCxnSpPr/>
              <p:nvPr/>
            </p:nvCxnSpPr>
            <p:spPr>
              <a:xfrm>
                <a:off x="1838325" y="657225"/>
                <a:ext cx="0" cy="1200150"/>
              </a:xfrm>
              <a:prstGeom prst="line">
                <a:avLst/>
              </a:prstGeom>
              <a:grpFill/>
              <a:ln w="28575" cap="flat" cmpd="sng" algn="ctr">
                <a:solidFill>
                  <a:sysClr val="windowText" lastClr="000000">
                    <a:shade val="95000"/>
                    <a:satMod val="105000"/>
                  </a:sysClr>
                </a:solidFill>
                <a:prstDash val="solid"/>
              </a:ln>
              <a:effectLst/>
            </p:spPr>
          </p:cxnSp>
          <p:sp>
            <p:nvSpPr>
              <p:cNvPr id="22" name="Flowchart: Decision 21"/>
              <p:cNvSpPr/>
              <p:nvPr/>
            </p:nvSpPr>
            <p:spPr>
              <a:xfrm>
                <a:off x="0" y="0"/>
                <a:ext cx="1828800" cy="1266825"/>
              </a:xfrm>
              <a:prstGeom prst="flowChartDecision">
                <a:avLst/>
              </a:prstGeom>
              <a:grp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cxnSp>
            <p:nvCxnSpPr>
              <p:cNvPr id="23" name="Straight Connector 22"/>
              <p:cNvCxnSpPr/>
              <p:nvPr/>
            </p:nvCxnSpPr>
            <p:spPr>
              <a:xfrm>
                <a:off x="904875" y="1266825"/>
                <a:ext cx="0" cy="1200150"/>
              </a:xfrm>
              <a:prstGeom prst="line">
                <a:avLst/>
              </a:prstGeom>
              <a:grpFill/>
              <a:ln w="28575" cap="flat" cmpd="sng" algn="ctr">
                <a:solidFill>
                  <a:sysClr val="windowText" lastClr="000000">
                    <a:shade val="95000"/>
                    <a:satMod val="105000"/>
                  </a:sysClr>
                </a:solidFill>
                <a:prstDash val="solid"/>
              </a:ln>
              <a:effectLst/>
            </p:spPr>
          </p:cxnSp>
          <p:sp>
            <p:nvSpPr>
              <p:cNvPr id="24" name="Text Box 20"/>
              <p:cNvSpPr txBox="1"/>
              <p:nvPr/>
            </p:nvSpPr>
            <p:spPr>
              <a:xfrm>
                <a:off x="381000" y="361950"/>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nSpc>
                    <a:spcPct val="115000"/>
                  </a:lnSpc>
                  <a:spcAft>
                    <a:spcPts val="1000"/>
                  </a:spcAft>
                </a:pPr>
                <a:r>
                  <a:rPr lang="en-US" sz="1600" b="1" i="1" dirty="0">
                    <a:solidFill>
                      <a:prstClr val="black"/>
                    </a:solidFill>
                    <a:ea typeface="Calibri"/>
                    <a:cs typeface="Calibri"/>
                  </a:rPr>
                  <a:t>4 Year IHEs</a:t>
                </a:r>
                <a:endParaRPr lang="en-US" sz="1100" dirty="0">
                  <a:solidFill>
                    <a:prstClr val="black"/>
                  </a:solidFill>
                  <a:ea typeface="Calibri"/>
                  <a:cs typeface="Times New Roman"/>
                </a:endParaRPr>
              </a:p>
            </p:txBody>
          </p:sp>
        </p:grpSp>
        <p:cxnSp>
          <p:nvCxnSpPr>
            <p:cNvPr id="20" name="Straight Connector 19"/>
            <p:cNvCxnSpPr/>
            <p:nvPr/>
          </p:nvCxnSpPr>
          <p:spPr>
            <a:xfrm>
              <a:off x="0" y="657225"/>
              <a:ext cx="0" cy="1200150"/>
            </a:xfrm>
            <a:prstGeom prst="line">
              <a:avLst/>
            </a:prstGeom>
            <a:grpFill/>
            <a:ln w="28575" cap="flat" cmpd="sng" algn="ctr">
              <a:solidFill>
                <a:sysClr val="windowText" lastClr="000000">
                  <a:shade val="95000"/>
                  <a:satMod val="105000"/>
                </a:sysClr>
              </a:solidFill>
              <a:prstDash val="solid"/>
            </a:ln>
            <a:effectLst/>
          </p:spPr>
        </p:cxnSp>
      </p:grpSp>
      <p:grpSp>
        <p:nvGrpSpPr>
          <p:cNvPr id="25" name="Group 24"/>
          <p:cNvGrpSpPr/>
          <p:nvPr/>
        </p:nvGrpSpPr>
        <p:grpSpPr>
          <a:xfrm>
            <a:off x="2708456" y="3089692"/>
            <a:ext cx="1828800" cy="1889715"/>
            <a:chOff x="0" y="0"/>
            <a:chExt cx="1828800" cy="2447925"/>
          </a:xfrm>
          <a:solidFill>
            <a:schemeClr val="bg2">
              <a:lumMod val="50000"/>
            </a:schemeClr>
          </a:solidFill>
        </p:grpSpPr>
        <p:sp>
          <p:nvSpPr>
            <p:cNvPr id="26" name="Flowchart: Decision 25"/>
            <p:cNvSpPr/>
            <p:nvPr/>
          </p:nvSpPr>
          <p:spPr>
            <a:xfrm>
              <a:off x="0" y="0"/>
              <a:ext cx="1828800" cy="1266825"/>
            </a:xfrm>
            <a:prstGeom prst="flowChartDecision">
              <a:avLst/>
            </a:prstGeom>
            <a:grp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cxnSp>
          <p:nvCxnSpPr>
            <p:cNvPr id="27" name="Straight Connector 26"/>
            <p:cNvCxnSpPr/>
            <p:nvPr/>
          </p:nvCxnSpPr>
          <p:spPr>
            <a:xfrm>
              <a:off x="0" y="638175"/>
              <a:ext cx="0" cy="1200150"/>
            </a:xfrm>
            <a:prstGeom prst="line">
              <a:avLst/>
            </a:prstGeom>
            <a:grpFill/>
            <a:ln w="28575" cap="flat" cmpd="sng" algn="ctr">
              <a:solidFill>
                <a:sysClr val="windowText" lastClr="000000">
                  <a:shade val="95000"/>
                  <a:satMod val="105000"/>
                </a:sysClr>
              </a:solidFill>
              <a:prstDash val="solid"/>
            </a:ln>
            <a:effectLst/>
          </p:spPr>
        </p:cxnSp>
        <p:cxnSp>
          <p:nvCxnSpPr>
            <p:cNvPr id="28" name="Straight Connector 27"/>
            <p:cNvCxnSpPr/>
            <p:nvPr/>
          </p:nvCxnSpPr>
          <p:spPr>
            <a:xfrm>
              <a:off x="904875" y="1247775"/>
              <a:ext cx="0" cy="1200150"/>
            </a:xfrm>
            <a:prstGeom prst="line">
              <a:avLst/>
            </a:prstGeom>
            <a:grpFill/>
            <a:ln w="28575" cap="flat" cmpd="sng" algn="ctr">
              <a:solidFill>
                <a:sysClr val="windowText" lastClr="000000">
                  <a:shade val="95000"/>
                  <a:satMod val="105000"/>
                </a:sysClr>
              </a:solidFill>
              <a:prstDash val="solid"/>
            </a:ln>
            <a:effectLst/>
          </p:spPr>
        </p:cxnSp>
        <p:sp>
          <p:nvSpPr>
            <p:cNvPr id="29" name="Text Box 41"/>
            <p:cNvSpPr txBox="1"/>
            <p:nvPr/>
          </p:nvSpPr>
          <p:spPr>
            <a:xfrm>
              <a:off x="184776" y="269279"/>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gn="ctr">
                <a:lnSpc>
                  <a:spcPct val="115000"/>
                </a:lnSpc>
              </a:pPr>
              <a:r>
                <a:rPr lang="en-US" sz="1600" b="1" i="1" dirty="0">
                  <a:solidFill>
                    <a:prstClr val="black"/>
                  </a:solidFill>
                  <a:ea typeface="Calibri"/>
                  <a:cs typeface="Calibri"/>
                </a:rPr>
                <a:t>Regional ESCs</a:t>
              </a:r>
              <a:endParaRPr lang="en-US" sz="1100" dirty="0">
                <a:solidFill>
                  <a:prstClr val="black"/>
                </a:solidFill>
                <a:ea typeface="Calibri"/>
                <a:cs typeface="Times New Roman"/>
              </a:endParaRPr>
            </a:p>
          </p:txBody>
        </p:sp>
        <p:cxnSp>
          <p:nvCxnSpPr>
            <p:cNvPr id="30" name="Straight Connector 29"/>
            <p:cNvCxnSpPr/>
            <p:nvPr/>
          </p:nvCxnSpPr>
          <p:spPr>
            <a:xfrm>
              <a:off x="1828800" y="628650"/>
              <a:ext cx="0" cy="1200150"/>
            </a:xfrm>
            <a:prstGeom prst="line">
              <a:avLst/>
            </a:prstGeom>
            <a:grpFill/>
            <a:ln w="28575" cap="flat" cmpd="sng" algn="ctr">
              <a:solidFill>
                <a:sysClr val="windowText" lastClr="000000">
                  <a:shade val="95000"/>
                  <a:satMod val="105000"/>
                </a:sysClr>
              </a:solidFill>
              <a:prstDash val="solid"/>
            </a:ln>
            <a:effectLst/>
          </p:spPr>
        </p:cxnSp>
      </p:grpSp>
      <p:grpSp>
        <p:nvGrpSpPr>
          <p:cNvPr id="31" name="Group 30"/>
          <p:cNvGrpSpPr/>
          <p:nvPr/>
        </p:nvGrpSpPr>
        <p:grpSpPr>
          <a:xfrm>
            <a:off x="4545819" y="3077963"/>
            <a:ext cx="1828800" cy="1895471"/>
            <a:chOff x="0" y="0"/>
            <a:chExt cx="1828800" cy="2466975"/>
          </a:xfrm>
          <a:solidFill>
            <a:srgbClr val="C00000"/>
          </a:solidFill>
        </p:grpSpPr>
        <p:sp>
          <p:nvSpPr>
            <p:cNvPr id="32" name="Flowchart: Decision 31"/>
            <p:cNvSpPr/>
            <p:nvPr/>
          </p:nvSpPr>
          <p:spPr>
            <a:xfrm>
              <a:off x="0" y="0"/>
              <a:ext cx="1828800" cy="1266825"/>
            </a:xfrm>
            <a:prstGeom prst="flowChartDecision">
              <a:avLst/>
            </a:prstGeom>
            <a:grp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cxnSp>
          <p:nvCxnSpPr>
            <p:cNvPr id="33" name="Straight Connector 32"/>
            <p:cNvCxnSpPr/>
            <p:nvPr/>
          </p:nvCxnSpPr>
          <p:spPr>
            <a:xfrm>
              <a:off x="1828800" y="619125"/>
              <a:ext cx="0" cy="1200150"/>
            </a:xfrm>
            <a:prstGeom prst="line">
              <a:avLst/>
            </a:prstGeom>
            <a:grpFill/>
            <a:ln w="28575" cap="flat" cmpd="sng" algn="ctr">
              <a:solidFill>
                <a:sysClr val="windowText" lastClr="000000">
                  <a:shade val="95000"/>
                  <a:satMod val="105000"/>
                </a:sysClr>
              </a:solidFill>
              <a:prstDash val="solid"/>
            </a:ln>
            <a:effectLst/>
          </p:spPr>
        </p:cxnSp>
        <p:cxnSp>
          <p:nvCxnSpPr>
            <p:cNvPr id="34" name="Straight Connector 33"/>
            <p:cNvCxnSpPr/>
            <p:nvPr/>
          </p:nvCxnSpPr>
          <p:spPr>
            <a:xfrm>
              <a:off x="0" y="619125"/>
              <a:ext cx="0" cy="1200150"/>
            </a:xfrm>
            <a:prstGeom prst="line">
              <a:avLst/>
            </a:prstGeom>
            <a:grpFill/>
            <a:ln w="28575" cap="flat" cmpd="sng" algn="ctr">
              <a:solidFill>
                <a:sysClr val="windowText" lastClr="000000">
                  <a:shade val="95000"/>
                  <a:satMod val="105000"/>
                </a:sysClr>
              </a:solidFill>
              <a:prstDash val="solid"/>
            </a:ln>
            <a:effectLst/>
          </p:spPr>
        </p:cxnSp>
        <p:cxnSp>
          <p:nvCxnSpPr>
            <p:cNvPr id="35" name="Straight Connector 34"/>
            <p:cNvCxnSpPr/>
            <p:nvPr/>
          </p:nvCxnSpPr>
          <p:spPr>
            <a:xfrm>
              <a:off x="904875" y="1266825"/>
              <a:ext cx="0" cy="1200150"/>
            </a:xfrm>
            <a:prstGeom prst="line">
              <a:avLst/>
            </a:prstGeom>
            <a:grpFill/>
            <a:ln w="28575" cap="flat" cmpd="sng" algn="ctr">
              <a:solidFill>
                <a:sysClr val="windowText" lastClr="000000">
                  <a:shade val="95000"/>
                  <a:satMod val="105000"/>
                </a:sysClr>
              </a:solidFill>
              <a:prstDash val="solid"/>
            </a:ln>
            <a:effectLst/>
          </p:spPr>
        </p:cxnSp>
        <p:sp>
          <p:nvSpPr>
            <p:cNvPr id="36" name="Text Box 42"/>
            <p:cNvSpPr txBox="1"/>
            <p:nvPr/>
          </p:nvSpPr>
          <p:spPr>
            <a:xfrm>
              <a:off x="130864" y="285114"/>
              <a:ext cx="1580188" cy="742677"/>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gn="ctr">
                <a:lnSpc>
                  <a:spcPct val="115000"/>
                </a:lnSpc>
              </a:pPr>
              <a:r>
                <a:rPr lang="en-US" sz="1600" b="1" i="1" dirty="0">
                  <a:solidFill>
                    <a:prstClr val="black"/>
                  </a:solidFill>
                  <a:ea typeface="Calibri"/>
                  <a:cs typeface="Calibri"/>
                </a:rPr>
                <a:t>Regional P-16</a:t>
              </a:r>
              <a:endParaRPr lang="en-US" sz="1100" dirty="0">
                <a:solidFill>
                  <a:prstClr val="black"/>
                </a:solidFill>
                <a:ea typeface="Calibri"/>
                <a:cs typeface="Times New Roman"/>
              </a:endParaRPr>
            </a:p>
            <a:p>
              <a:pPr algn="ctr">
                <a:lnSpc>
                  <a:spcPct val="115000"/>
                </a:lnSpc>
              </a:pPr>
              <a:r>
                <a:rPr lang="en-US" sz="1600" b="1" i="1" dirty="0">
                  <a:solidFill>
                    <a:prstClr val="black"/>
                  </a:solidFill>
                  <a:ea typeface="Calibri"/>
                  <a:cs typeface="Calibri"/>
                </a:rPr>
                <a:t>Councils </a:t>
              </a:r>
              <a:endParaRPr lang="en-US" sz="1100" dirty="0">
                <a:solidFill>
                  <a:prstClr val="black"/>
                </a:solidFill>
                <a:ea typeface="Calibri"/>
                <a:cs typeface="Times New Roman"/>
              </a:endParaRPr>
            </a:p>
          </p:txBody>
        </p:sp>
      </p:grpSp>
      <p:sp>
        <p:nvSpPr>
          <p:cNvPr id="37" name="Text Box 40"/>
          <p:cNvSpPr txBox="1"/>
          <p:nvPr/>
        </p:nvSpPr>
        <p:spPr>
          <a:xfrm>
            <a:off x="3727457" y="1539788"/>
            <a:ext cx="1775497" cy="1919701"/>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pPr>
            <a:r>
              <a:rPr lang="en-US" sz="1400" b="1" dirty="0">
                <a:solidFill>
                  <a:prstClr val="black"/>
                </a:solidFill>
                <a:latin typeface="Felix Titling"/>
                <a:ea typeface="Calibri"/>
                <a:cs typeface="Times New Roman"/>
              </a:rPr>
              <a:t> </a:t>
            </a:r>
            <a:endParaRPr lang="en-US" sz="1100" dirty="0">
              <a:solidFill>
                <a:prstClr val="black"/>
              </a:solidFill>
              <a:ea typeface="Calibri"/>
              <a:cs typeface="Times New Roman"/>
            </a:endParaRPr>
          </a:p>
          <a:p>
            <a:pPr algn="ctr">
              <a:lnSpc>
                <a:spcPct val="115000"/>
              </a:lnSpc>
            </a:pPr>
            <a:r>
              <a:rPr lang="en-US" sz="900" b="1" dirty="0">
                <a:solidFill>
                  <a:prstClr val="black"/>
                </a:solidFill>
                <a:latin typeface="Felix Titling"/>
                <a:ea typeface="Calibri"/>
                <a:cs typeface="Times New Roman"/>
              </a:rPr>
              <a:t> </a:t>
            </a:r>
            <a:endParaRPr lang="en-US" sz="1200" dirty="0">
              <a:solidFill>
                <a:prstClr val="black"/>
              </a:solidFill>
              <a:ea typeface="Calibri"/>
              <a:cs typeface="Times New Roman"/>
            </a:endParaRPr>
          </a:p>
          <a:p>
            <a:pPr algn="ctr">
              <a:lnSpc>
                <a:spcPct val="115000"/>
              </a:lnSpc>
            </a:pPr>
            <a:r>
              <a:rPr lang="en-US" sz="1600" b="1" u="heavy" spc="300" dirty="0">
                <a:effectLst>
                  <a:outerShdw blurRad="38100" dist="38100" dir="2700000" algn="tl">
                    <a:srgbClr val="000000">
                      <a:alpha val="43137"/>
                    </a:srgbClr>
                  </a:outerShdw>
                </a:effectLst>
                <a:uFill>
                  <a:solidFill>
                    <a:srgbClr val="C00000"/>
                  </a:solidFill>
                </a:uFill>
                <a:latin typeface="Bodoni MT Black" panose="02070A03080606020203" pitchFamily="18" charset="0"/>
                <a:ea typeface="Calibri"/>
                <a:cs typeface="Adobe Gurmukhi" panose="01010101010101010101" pitchFamily="50" charset="0"/>
              </a:rPr>
              <a:t>Scaffolding</a:t>
            </a:r>
          </a:p>
          <a:p>
            <a:pPr algn="ctr">
              <a:lnSpc>
                <a:spcPct val="115000"/>
              </a:lnSpc>
            </a:pPr>
            <a:r>
              <a:rPr lang="en-US" sz="1600" b="1" u="heavy" spc="300" dirty="0">
                <a:effectLst>
                  <a:outerShdw blurRad="38100" dist="38100" dir="2700000" algn="tl">
                    <a:srgbClr val="000000">
                      <a:alpha val="43137"/>
                    </a:srgbClr>
                  </a:outerShdw>
                </a:effectLst>
                <a:uFill>
                  <a:solidFill>
                    <a:srgbClr val="C00000"/>
                  </a:solidFill>
                </a:uFill>
                <a:latin typeface="Bodoni MT Black" panose="02070A03080606020203" pitchFamily="18" charset="0"/>
                <a:ea typeface="Calibri"/>
                <a:cs typeface="Adobe Gurmukhi" panose="01010101010101010101" pitchFamily="50" charset="0"/>
              </a:rPr>
              <a:t>Student</a:t>
            </a:r>
          </a:p>
          <a:p>
            <a:pPr algn="ctr">
              <a:lnSpc>
                <a:spcPct val="115000"/>
              </a:lnSpc>
            </a:pPr>
            <a:r>
              <a:rPr lang="en-US" sz="1600" b="1" u="heavy" spc="300" dirty="0">
                <a:effectLst>
                  <a:outerShdw blurRad="38100" dist="38100" dir="2700000" algn="tl">
                    <a:srgbClr val="000000">
                      <a:alpha val="43137"/>
                    </a:srgbClr>
                  </a:outerShdw>
                </a:effectLst>
                <a:uFill>
                  <a:solidFill>
                    <a:srgbClr val="C00000"/>
                  </a:solidFill>
                </a:uFill>
                <a:latin typeface="Bodoni MT Black" panose="02070A03080606020203" pitchFamily="18" charset="0"/>
                <a:ea typeface="Calibri"/>
                <a:cs typeface="Adobe Gurmukhi" panose="01010101010101010101" pitchFamily="50" charset="0"/>
              </a:rPr>
              <a:t>Success</a:t>
            </a:r>
          </a:p>
        </p:txBody>
      </p:sp>
    </p:spTree>
    <p:extLst>
      <p:ext uri="{BB962C8B-B14F-4D97-AF65-F5344CB8AC3E}">
        <p14:creationId xmlns:p14="http://schemas.microsoft.com/office/powerpoint/2010/main" val="36008204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AVATAR</a:t>
            </a:r>
            <a:r>
              <a:rPr lang="en-US" sz="3600" dirty="0" smtClean="0"/>
              <a:t> </a:t>
            </a:r>
            <a:br>
              <a:rPr lang="en-US" sz="3600" dirty="0" smtClean="0"/>
            </a:br>
            <a:r>
              <a:rPr lang="en-US" sz="3600" dirty="0" smtClean="0"/>
              <a:t>Vertical Alignment Teams</a:t>
            </a:r>
            <a:endParaRPr lang="en-US" sz="3600" dirty="0"/>
          </a:p>
        </p:txBody>
      </p:sp>
      <p:sp>
        <p:nvSpPr>
          <p:cNvPr id="3" name="Content Placeholder 2"/>
          <p:cNvSpPr>
            <a:spLocks noGrp="1"/>
          </p:cNvSpPr>
          <p:nvPr>
            <p:ph idx="1"/>
          </p:nvPr>
        </p:nvSpPr>
        <p:spPr>
          <a:xfrm>
            <a:off x="685800" y="2489201"/>
            <a:ext cx="7784123" cy="3530599"/>
          </a:xfrm>
        </p:spPr>
        <p:txBody>
          <a:bodyPr>
            <a:normAutofit fontScale="92500" lnSpcReduction="10000"/>
          </a:bodyPr>
          <a:lstStyle/>
          <a:p>
            <a:r>
              <a:rPr lang="en-US" sz="2800" b="1" dirty="0" smtClean="0">
                <a:solidFill>
                  <a:schemeClr val="tx1">
                    <a:lumMod val="85000"/>
                    <a:lumOff val="15000"/>
                  </a:schemeClr>
                </a:solidFill>
              </a:rPr>
              <a:t>Vertical Alignment Teams (VATs):  </a:t>
            </a:r>
            <a:r>
              <a:rPr lang="en-US" sz="2800" dirty="0">
                <a:solidFill>
                  <a:schemeClr val="tx1">
                    <a:lumMod val="85000"/>
                    <a:lumOff val="15000"/>
                  </a:schemeClr>
                </a:solidFill>
              </a:rPr>
              <a:t>Educators and leaders representing regional </a:t>
            </a:r>
            <a:r>
              <a:rPr lang="en-US" sz="2800" dirty="0" smtClean="0">
                <a:solidFill>
                  <a:schemeClr val="tx1">
                    <a:lumMod val="85000"/>
                    <a:lumOff val="15000"/>
                  </a:schemeClr>
                </a:solidFill>
              </a:rPr>
              <a:t>ISDs, </a:t>
            </a:r>
            <a:r>
              <a:rPr lang="en-US" sz="2800" dirty="0">
                <a:solidFill>
                  <a:schemeClr val="tx1">
                    <a:lumMod val="85000"/>
                    <a:lumOff val="15000"/>
                  </a:schemeClr>
                </a:solidFill>
              </a:rPr>
              <a:t>two- and four-year institutions of higher education, P-16 councils, and </a:t>
            </a:r>
            <a:r>
              <a:rPr lang="en-US" sz="2800" dirty="0" smtClean="0">
                <a:solidFill>
                  <a:schemeClr val="tx1">
                    <a:lumMod val="85000"/>
                    <a:lumOff val="15000"/>
                  </a:schemeClr>
                </a:solidFill>
              </a:rPr>
              <a:t>ESCs are </a:t>
            </a:r>
            <a:r>
              <a:rPr lang="en-US" sz="2800" u="sng" dirty="0" smtClean="0">
                <a:solidFill>
                  <a:schemeClr val="tx1">
                    <a:lumMod val="85000"/>
                    <a:lumOff val="15000"/>
                  </a:schemeClr>
                </a:solidFill>
              </a:rPr>
              <a:t>committed </a:t>
            </a:r>
            <a:r>
              <a:rPr lang="en-US" sz="2800" u="sng" dirty="0">
                <a:solidFill>
                  <a:schemeClr val="tx1">
                    <a:lumMod val="85000"/>
                    <a:lumOff val="15000"/>
                  </a:schemeClr>
                </a:solidFill>
              </a:rPr>
              <a:t>to addressing discipline specific course and instructional alignment needs </a:t>
            </a:r>
            <a:r>
              <a:rPr lang="en-US" sz="2800" dirty="0">
                <a:solidFill>
                  <a:schemeClr val="tx1">
                    <a:lumMod val="85000"/>
                    <a:lumOff val="15000"/>
                  </a:schemeClr>
                </a:solidFill>
              </a:rPr>
              <a:t>to create environments where students can </a:t>
            </a:r>
            <a:r>
              <a:rPr lang="en-US" sz="2800" dirty="0" smtClean="0">
                <a:solidFill>
                  <a:schemeClr val="tx1">
                    <a:lumMod val="85000"/>
                    <a:lumOff val="15000"/>
                  </a:schemeClr>
                </a:solidFill>
              </a:rPr>
              <a:t>make successful </a:t>
            </a:r>
            <a:r>
              <a:rPr lang="en-US" sz="2800" dirty="0">
                <a:solidFill>
                  <a:schemeClr val="tx1">
                    <a:lumMod val="85000"/>
                    <a:lumOff val="15000"/>
                  </a:schemeClr>
                </a:solidFill>
              </a:rPr>
              <a:t>transitions between and among regional educational </a:t>
            </a:r>
            <a:r>
              <a:rPr lang="en-US" sz="2800" dirty="0" smtClean="0">
                <a:solidFill>
                  <a:schemeClr val="tx1">
                    <a:lumMod val="85000"/>
                    <a:lumOff val="15000"/>
                  </a:schemeClr>
                </a:solidFill>
              </a:rPr>
              <a:t>systems.</a:t>
            </a:r>
            <a:endParaRPr lang="en-US" sz="2800" dirty="0">
              <a:solidFill>
                <a:schemeClr val="tx1">
                  <a:lumMod val="85000"/>
                  <a:lumOff val="15000"/>
                </a:schemeClr>
              </a:solidFill>
            </a:endParaRPr>
          </a:p>
          <a:p>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19</a:t>
            </a:fld>
            <a:endParaRPr lang="en-US" dirty="0"/>
          </a:p>
        </p:txBody>
      </p:sp>
      <p:sp>
        <p:nvSpPr>
          <p:cNvPr id="5" name="Footer Placeholder 4"/>
          <p:cNvSpPr txBox="1">
            <a:spLocks/>
          </p:cNvSpPr>
          <p:nvPr/>
        </p:nvSpPr>
        <p:spPr>
          <a:xfrm>
            <a:off x="533401" y="6324600"/>
            <a:ext cx="1905000" cy="381000"/>
          </a:xfrm>
          <a:prstGeom prst="rect">
            <a:avLst/>
          </a:prstGeom>
        </p:spPr>
        <p:txBody>
          <a:bodyPr vert="horz" lIns="91440" tIns="45720" rIns="91440" bIns="45720" rtlCol="0" anchor="b"/>
          <a:lstStyle>
            <a:defPPr>
              <a:defRPr lang="en-US"/>
            </a:defPPr>
            <a:lvl1pPr marL="0" algn="l" defTabSz="914400" rtl="0" eaLnBrk="1" latinLnBrk="0" hangingPunct="1">
              <a:defRPr sz="1200" b="1" i="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http://untavatar.org</a:t>
            </a:r>
            <a:endParaRPr lang="en-US" dirty="0"/>
          </a:p>
        </p:txBody>
      </p:sp>
    </p:spTree>
    <p:extLst>
      <p:ext uri="{BB962C8B-B14F-4D97-AF65-F5344CB8AC3E}">
        <p14:creationId xmlns:p14="http://schemas.microsoft.com/office/powerpoint/2010/main" val="4615842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0360" y="1539449"/>
            <a:ext cx="6422004" cy="2095500"/>
          </a:xfrm>
        </p:spPr>
        <p:txBody>
          <a:bodyPr/>
          <a:lstStyle/>
          <a:p>
            <a:pPr algn="ctr"/>
            <a:r>
              <a:rPr lang="en-US" sz="8800" b="1" dirty="0" smtClean="0"/>
              <a:t>Overview</a:t>
            </a:r>
            <a:endParaRPr lang="en-US" sz="8800" b="1" dirty="0"/>
          </a:p>
        </p:txBody>
      </p:sp>
      <p:sp>
        <p:nvSpPr>
          <p:cNvPr id="6" name="Footer Placeholder 4"/>
          <p:cNvSpPr>
            <a:spLocks noGrp="1"/>
          </p:cNvSpPr>
          <p:nvPr>
            <p:ph type="ftr" sz="quarter" idx="11"/>
          </p:nvPr>
        </p:nvSpPr>
        <p:spPr>
          <a:xfrm>
            <a:off x="533401" y="6324600"/>
            <a:ext cx="1905000" cy="381000"/>
          </a:xfrm>
        </p:spPr>
        <p:txBody>
          <a:bodyPr/>
          <a:lstStyle/>
          <a:p>
            <a:r>
              <a:rPr lang="en-US" dirty="0" smtClean="0"/>
              <a:t>http://untavatar.org</a:t>
            </a:r>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2</a:t>
            </a:fld>
            <a:endParaRPr lang="en-US" dirty="0"/>
          </a:p>
        </p:txBody>
      </p:sp>
      <p:sp>
        <p:nvSpPr>
          <p:cNvPr id="3" name="TextBox 2"/>
          <p:cNvSpPr txBox="1"/>
          <p:nvPr/>
        </p:nvSpPr>
        <p:spPr>
          <a:xfrm>
            <a:off x="762000" y="4953000"/>
            <a:ext cx="8001000" cy="830997"/>
          </a:xfrm>
          <a:prstGeom prst="rect">
            <a:avLst/>
          </a:prstGeom>
          <a:noFill/>
        </p:spPr>
        <p:txBody>
          <a:bodyPr wrap="square" rtlCol="0">
            <a:spAutoFit/>
          </a:bodyPr>
          <a:lstStyle/>
          <a:p>
            <a:r>
              <a:rPr lang="en-US" sz="2400" b="1" dirty="0" smtClean="0"/>
              <a:t>AVATAR: Academic Vertical Alignment </a:t>
            </a:r>
          </a:p>
          <a:p>
            <a:r>
              <a:rPr lang="en-US" sz="2400" b="1" dirty="0" smtClean="0"/>
              <a:t>                Training and Renewal</a:t>
            </a:r>
            <a:endParaRPr lang="en-US" sz="2400" b="1" dirty="0"/>
          </a:p>
        </p:txBody>
      </p:sp>
    </p:spTree>
    <p:extLst>
      <p:ext uri="{BB962C8B-B14F-4D97-AF65-F5344CB8AC3E}">
        <p14:creationId xmlns:p14="http://schemas.microsoft.com/office/powerpoint/2010/main" val="1674857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1" y="2362200"/>
            <a:ext cx="8382000" cy="4038600"/>
          </a:xfrm>
        </p:spPr>
        <p:txBody>
          <a:bodyPr>
            <a:normAutofit fontScale="92500" lnSpcReduction="20000"/>
          </a:bodyPr>
          <a:lstStyle/>
          <a:p>
            <a:pPr marL="685800" indent="-228600">
              <a:spcBef>
                <a:spcPts val="1200"/>
              </a:spcBef>
              <a:buSzPct val="100000"/>
            </a:pPr>
            <a:r>
              <a:rPr lang="en-US" sz="2800" b="1" i="1" dirty="0" smtClean="0">
                <a:solidFill>
                  <a:schemeClr val="tx1">
                    <a:lumMod val="85000"/>
                    <a:lumOff val="15000"/>
                  </a:schemeClr>
                </a:solidFill>
              </a:rPr>
              <a:t>Are </a:t>
            </a:r>
            <a:r>
              <a:rPr lang="en-US" sz="2800" b="1" i="1" dirty="0" smtClean="0">
                <a:solidFill>
                  <a:srgbClr val="FF0000"/>
                </a:solidFill>
              </a:rPr>
              <a:t>committed </a:t>
            </a:r>
            <a:r>
              <a:rPr lang="en-US" sz="2800" b="1" i="1" dirty="0" smtClean="0">
                <a:solidFill>
                  <a:schemeClr val="tx1">
                    <a:lumMod val="85000"/>
                    <a:lumOff val="15000"/>
                  </a:schemeClr>
                </a:solidFill>
              </a:rPr>
              <a:t>to higher education access and success for all students</a:t>
            </a:r>
          </a:p>
          <a:p>
            <a:pPr marL="685800" indent="-228600">
              <a:spcBef>
                <a:spcPts val="1200"/>
              </a:spcBef>
              <a:buSzPct val="100000"/>
            </a:pPr>
            <a:r>
              <a:rPr lang="en-US" sz="2800" b="1" i="1" dirty="0" smtClean="0">
                <a:solidFill>
                  <a:schemeClr val="tx1">
                    <a:lumMod val="85000"/>
                    <a:lumOff val="15000"/>
                  </a:schemeClr>
                </a:solidFill>
              </a:rPr>
              <a:t>Understand </a:t>
            </a:r>
            <a:r>
              <a:rPr lang="en-US" sz="2800" b="1" i="1" dirty="0" smtClean="0">
                <a:solidFill>
                  <a:srgbClr val="FF0000"/>
                </a:solidFill>
              </a:rPr>
              <a:t>content course knowledge</a:t>
            </a:r>
            <a:r>
              <a:rPr lang="en-US" sz="2800" b="1" i="1" dirty="0" smtClean="0">
                <a:solidFill>
                  <a:schemeClr val="accent6"/>
                </a:solidFill>
              </a:rPr>
              <a:t> </a:t>
            </a:r>
            <a:r>
              <a:rPr lang="en-US" sz="2800" b="1" i="1" dirty="0" smtClean="0">
                <a:solidFill>
                  <a:schemeClr val="tx1">
                    <a:lumMod val="85000"/>
                    <a:lumOff val="15000"/>
                  </a:schemeClr>
                </a:solidFill>
              </a:rPr>
              <a:t>and skills</a:t>
            </a:r>
          </a:p>
          <a:p>
            <a:pPr marL="685800" indent="-228600">
              <a:spcBef>
                <a:spcPts val="1200"/>
              </a:spcBef>
              <a:buSzPct val="100000"/>
            </a:pPr>
            <a:r>
              <a:rPr lang="en-US" sz="2800" b="1" i="1" dirty="0" smtClean="0">
                <a:solidFill>
                  <a:schemeClr val="tx1">
                    <a:lumMod val="85000"/>
                    <a:lumOff val="15000"/>
                  </a:schemeClr>
                </a:solidFill>
              </a:rPr>
              <a:t>Utilize </a:t>
            </a:r>
            <a:r>
              <a:rPr lang="en-US" sz="2800" b="1" i="1" dirty="0" smtClean="0">
                <a:solidFill>
                  <a:srgbClr val="FF0000"/>
                </a:solidFill>
              </a:rPr>
              <a:t>research-based instructional </a:t>
            </a:r>
            <a:r>
              <a:rPr lang="en-US" sz="2800" b="1" i="1" dirty="0" smtClean="0">
                <a:solidFill>
                  <a:schemeClr val="tx1">
                    <a:lumMod val="85000"/>
                    <a:lumOff val="15000"/>
                  </a:schemeClr>
                </a:solidFill>
              </a:rPr>
              <a:t>strategies</a:t>
            </a:r>
          </a:p>
          <a:p>
            <a:pPr marL="685800" indent="-228600">
              <a:spcBef>
                <a:spcPts val="1200"/>
              </a:spcBef>
              <a:buSzPct val="100000"/>
            </a:pPr>
            <a:r>
              <a:rPr lang="en-US" sz="2800" b="1" i="1" dirty="0" smtClean="0">
                <a:solidFill>
                  <a:schemeClr val="tx1">
                    <a:lumMod val="85000"/>
                    <a:lumOff val="15000"/>
                  </a:schemeClr>
                </a:solidFill>
              </a:rPr>
              <a:t>Demonstrate </a:t>
            </a:r>
            <a:r>
              <a:rPr lang="en-US" sz="2800" b="1" i="1" dirty="0" smtClean="0">
                <a:solidFill>
                  <a:srgbClr val="FF0000"/>
                </a:solidFill>
              </a:rPr>
              <a:t>strong communication </a:t>
            </a:r>
            <a:r>
              <a:rPr lang="en-US" sz="2800" b="1" i="1" dirty="0" smtClean="0">
                <a:solidFill>
                  <a:schemeClr val="tx1">
                    <a:lumMod val="85000"/>
                    <a:lumOff val="15000"/>
                  </a:schemeClr>
                </a:solidFill>
              </a:rPr>
              <a:t>and leadership skills</a:t>
            </a:r>
          </a:p>
          <a:p>
            <a:pPr marL="685800" indent="-228600">
              <a:spcBef>
                <a:spcPts val="1200"/>
              </a:spcBef>
              <a:buSzPct val="100000"/>
            </a:pPr>
            <a:r>
              <a:rPr lang="en-US" sz="2800" b="1" i="1" dirty="0" smtClean="0">
                <a:solidFill>
                  <a:schemeClr val="tx1">
                    <a:lumMod val="85000"/>
                    <a:lumOff val="15000"/>
                  </a:schemeClr>
                </a:solidFill>
              </a:rPr>
              <a:t>Are </a:t>
            </a:r>
            <a:r>
              <a:rPr lang="en-US" sz="2800" b="1" i="1" dirty="0" smtClean="0">
                <a:solidFill>
                  <a:srgbClr val="FF0000"/>
                </a:solidFill>
              </a:rPr>
              <a:t>effective team players</a:t>
            </a:r>
          </a:p>
          <a:p>
            <a:pPr marL="685800" indent="-228600">
              <a:spcBef>
                <a:spcPts val="1200"/>
              </a:spcBef>
              <a:buSzPct val="100000"/>
            </a:pPr>
            <a:r>
              <a:rPr lang="en-US" sz="2800" b="1" i="1" dirty="0" smtClean="0">
                <a:solidFill>
                  <a:schemeClr val="tx1">
                    <a:lumMod val="85000"/>
                    <a:lumOff val="15000"/>
                  </a:schemeClr>
                </a:solidFill>
              </a:rPr>
              <a:t>Are </a:t>
            </a:r>
            <a:r>
              <a:rPr lang="en-US" sz="2800" b="1" i="1" dirty="0" smtClean="0">
                <a:solidFill>
                  <a:srgbClr val="FF0000"/>
                </a:solidFill>
              </a:rPr>
              <a:t>flexible</a:t>
            </a:r>
            <a:r>
              <a:rPr lang="en-US" sz="2800" b="1" i="1" dirty="0" smtClean="0">
                <a:solidFill>
                  <a:schemeClr val="tx1">
                    <a:lumMod val="85000"/>
                    <a:lumOff val="15000"/>
                  </a:schemeClr>
                </a:solidFill>
              </a:rPr>
              <a:t> – able to deal with ambiguity</a:t>
            </a:r>
          </a:p>
          <a:p>
            <a:endParaRPr lang="en-US" dirty="0" smtClean="0"/>
          </a:p>
          <a:p>
            <a:endParaRPr lang="en-US" dirty="0" smtClean="0"/>
          </a:p>
          <a:p>
            <a:pPr>
              <a:buNone/>
            </a:pPr>
            <a:endParaRPr lang="en-US" dirty="0"/>
          </a:p>
          <a:p>
            <a:pPr>
              <a:buNone/>
            </a:pPr>
            <a:endParaRPr lang="en-US" dirty="0"/>
          </a:p>
        </p:txBody>
      </p:sp>
      <p:sp>
        <p:nvSpPr>
          <p:cNvPr id="4" name="Slide Number Placeholder 3"/>
          <p:cNvSpPr>
            <a:spLocks noGrp="1"/>
          </p:cNvSpPr>
          <p:nvPr>
            <p:ph type="sldNum" sz="quarter" idx="12"/>
          </p:nvPr>
        </p:nvSpPr>
        <p:spPr/>
        <p:txBody>
          <a:bodyPr/>
          <a:lstStyle/>
          <a:p>
            <a:fld id="{6C9BBEF7-7293-46AE-9D35-8611E125A7BD}" type="slidenum">
              <a:rPr lang="en-US" smtClean="0"/>
              <a:pPr/>
              <a:t>20</a:t>
            </a:fld>
            <a:endParaRPr lang="en-US" dirty="0"/>
          </a:p>
        </p:txBody>
      </p:sp>
      <p:sp>
        <p:nvSpPr>
          <p:cNvPr id="7" name="Rounded Rectangle 4"/>
          <p:cNvSpPr/>
          <p:nvPr/>
        </p:nvSpPr>
        <p:spPr>
          <a:xfrm>
            <a:off x="523103" y="762000"/>
            <a:ext cx="8610600" cy="1068492"/>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defTabSz="1778000" rtl="0">
              <a:lnSpc>
                <a:spcPct val="90000"/>
              </a:lnSpc>
              <a:spcBef>
                <a:spcPct val="0"/>
              </a:spcBef>
              <a:spcAft>
                <a:spcPct val="35000"/>
              </a:spcAft>
            </a:pPr>
            <a:r>
              <a:rPr lang="en-US" sz="3600" b="1" dirty="0" smtClean="0">
                <a:solidFill>
                  <a:schemeClr val="bg1"/>
                </a:solidFill>
                <a:latin typeface="+mj-lt"/>
              </a:rPr>
              <a:t>AVATAR Partners and Team Members…</a:t>
            </a:r>
            <a:endParaRPr lang="en-US" sz="3600" b="1" kern="1200" cap="none" dirty="0">
              <a:solidFill>
                <a:schemeClr val="bg1"/>
              </a:solidFill>
              <a:latin typeface="+mj-lt"/>
            </a:endParaRPr>
          </a:p>
        </p:txBody>
      </p:sp>
      <p:sp>
        <p:nvSpPr>
          <p:cNvPr id="5" name="Footer Placeholder 4"/>
          <p:cNvSpPr txBox="1">
            <a:spLocks/>
          </p:cNvSpPr>
          <p:nvPr/>
        </p:nvSpPr>
        <p:spPr>
          <a:xfrm>
            <a:off x="533401" y="6324600"/>
            <a:ext cx="1752599" cy="381000"/>
          </a:xfrm>
          <a:prstGeom prst="rect">
            <a:avLst/>
          </a:prstGeom>
        </p:spPr>
        <p:txBody>
          <a:bodyPr vert="horz" lIns="91440" tIns="45720" rIns="91440" bIns="45720" rtlCol="0" anchor="b"/>
          <a:lstStyle>
            <a:defPPr>
              <a:defRPr lang="en-US"/>
            </a:defPPr>
            <a:lvl1pPr marL="0" algn="l" defTabSz="914400" rtl="0" eaLnBrk="1" latinLnBrk="0" hangingPunct="1">
              <a:defRPr sz="1200" b="1" i="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http://untavatar.org</a:t>
            </a:r>
            <a:endParaRPr lang="en-US" dirty="0"/>
          </a:p>
        </p:txBody>
      </p:sp>
    </p:spTree>
    <p:extLst>
      <p:ext uri="{BB962C8B-B14F-4D97-AF65-F5344CB8AC3E}">
        <p14:creationId xmlns:p14="http://schemas.microsoft.com/office/powerpoint/2010/main" val="2819767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800" y="2237423"/>
            <a:ext cx="8229600" cy="3477577"/>
          </a:xfrm>
        </p:spPr>
        <p:txBody>
          <a:bodyPr>
            <a:normAutofit fontScale="92500" lnSpcReduction="10000"/>
          </a:bodyPr>
          <a:lstStyle/>
          <a:p>
            <a:pPr marL="1085850" lvl="1" indent="-571500">
              <a:buClr>
                <a:schemeClr val="tx1">
                  <a:lumMod val="75000"/>
                  <a:lumOff val="25000"/>
                </a:schemeClr>
              </a:buClr>
              <a:buFont typeface="Arial" pitchFamily="34" charset="0"/>
              <a:buChar char="•"/>
            </a:pPr>
            <a:endParaRPr lang="en-US" sz="3600" b="1" dirty="0" smtClean="0">
              <a:solidFill>
                <a:schemeClr val="tx1">
                  <a:lumMod val="85000"/>
                  <a:lumOff val="15000"/>
                </a:schemeClr>
              </a:solidFill>
              <a:latin typeface="+mj-lt"/>
            </a:endParaRPr>
          </a:p>
          <a:p>
            <a:pPr marL="342900" lvl="1" indent="-342900"/>
            <a:r>
              <a:rPr lang="en-US" sz="2700" b="1" dirty="0">
                <a:solidFill>
                  <a:schemeClr val="tx1">
                    <a:lumMod val="85000"/>
                    <a:lumOff val="15000"/>
                  </a:schemeClr>
                </a:solidFill>
              </a:rPr>
              <a:t>Build capacity to improve alignment between regional secondary and postsecondary courses and curriculum</a:t>
            </a:r>
          </a:p>
          <a:p>
            <a:pPr marL="0" indent="0">
              <a:buNone/>
            </a:pPr>
            <a:endParaRPr lang="en-US" sz="2700" b="1" dirty="0">
              <a:solidFill>
                <a:schemeClr val="tx1">
                  <a:lumMod val="85000"/>
                  <a:lumOff val="15000"/>
                </a:schemeClr>
              </a:solidFill>
            </a:endParaRPr>
          </a:p>
          <a:p>
            <a:pPr marL="342900" lvl="1" indent="-342900"/>
            <a:r>
              <a:rPr lang="en-US" sz="2700" b="1" dirty="0">
                <a:solidFill>
                  <a:schemeClr val="tx1">
                    <a:lumMod val="85000"/>
                    <a:lumOff val="15000"/>
                  </a:schemeClr>
                </a:solidFill>
              </a:rPr>
              <a:t>Strengthen regional secondary and postsecondary commitment to and capacity for college preparedness and success for students</a:t>
            </a:r>
          </a:p>
        </p:txBody>
      </p:sp>
      <p:sp>
        <p:nvSpPr>
          <p:cNvPr id="2" name="Slide Number Placeholder 1"/>
          <p:cNvSpPr>
            <a:spLocks noGrp="1"/>
          </p:cNvSpPr>
          <p:nvPr>
            <p:ph type="sldNum" sz="quarter" idx="12"/>
          </p:nvPr>
        </p:nvSpPr>
        <p:spPr/>
        <p:txBody>
          <a:bodyPr/>
          <a:lstStyle/>
          <a:p>
            <a:fld id="{A79836AA-2E5C-4B78-BCFE-529AC8470618}" type="slidenum">
              <a:rPr lang="en-US" smtClean="0"/>
              <a:pPr/>
              <a:t>21</a:t>
            </a:fld>
            <a:endParaRPr lang="en-US" dirty="0"/>
          </a:p>
        </p:txBody>
      </p:sp>
      <p:sp>
        <p:nvSpPr>
          <p:cNvPr id="7" name="Rounded Rectangle 4"/>
          <p:cNvSpPr/>
          <p:nvPr/>
        </p:nvSpPr>
        <p:spPr>
          <a:xfrm>
            <a:off x="533400" y="827376"/>
            <a:ext cx="8134561" cy="878401"/>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defTabSz="1778000" rtl="0">
              <a:lnSpc>
                <a:spcPct val="90000"/>
              </a:lnSpc>
              <a:spcBef>
                <a:spcPct val="0"/>
              </a:spcBef>
              <a:spcAft>
                <a:spcPct val="35000"/>
              </a:spcAft>
            </a:pPr>
            <a:r>
              <a:rPr lang="en-US" sz="3600" b="1" spc="300" dirty="0" smtClean="0">
                <a:solidFill>
                  <a:schemeClr val="bg1"/>
                </a:solidFill>
                <a:latin typeface="+mj-lt"/>
              </a:rPr>
              <a:t>Partnership Benefits</a:t>
            </a:r>
            <a:endParaRPr lang="en-US" sz="3600" b="1" kern="1200" cap="none" spc="300" dirty="0">
              <a:solidFill>
                <a:schemeClr val="bg1"/>
              </a:solidFill>
              <a:latin typeface="+mj-lt"/>
            </a:endParaRPr>
          </a:p>
        </p:txBody>
      </p:sp>
      <p:sp>
        <p:nvSpPr>
          <p:cNvPr id="5" name="Footer Placeholder 4"/>
          <p:cNvSpPr txBox="1">
            <a:spLocks/>
          </p:cNvSpPr>
          <p:nvPr/>
        </p:nvSpPr>
        <p:spPr>
          <a:xfrm>
            <a:off x="533401" y="6324600"/>
            <a:ext cx="1905000" cy="381000"/>
          </a:xfrm>
          <a:prstGeom prst="rect">
            <a:avLst/>
          </a:prstGeom>
        </p:spPr>
        <p:txBody>
          <a:bodyPr vert="horz" lIns="91440" tIns="45720" rIns="91440" bIns="45720" rtlCol="0" anchor="b"/>
          <a:lstStyle>
            <a:defPPr>
              <a:defRPr lang="en-US"/>
            </a:defPPr>
            <a:lvl1pPr marL="0" algn="l" defTabSz="914400" rtl="0" eaLnBrk="1" latinLnBrk="0" hangingPunct="1">
              <a:defRPr sz="1200" b="1" i="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http://untavatar.org</a:t>
            </a:r>
            <a:endParaRPr lang="en-US" dirty="0"/>
          </a:p>
        </p:txBody>
      </p:sp>
    </p:spTree>
    <p:extLst>
      <p:ext uri="{BB962C8B-B14F-4D97-AF65-F5344CB8AC3E}">
        <p14:creationId xmlns:p14="http://schemas.microsoft.com/office/powerpoint/2010/main" val="1843893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32579"/>
            <a:ext cx="8229600" cy="3863421"/>
          </a:xfrm>
        </p:spPr>
        <p:txBody>
          <a:bodyPr>
            <a:normAutofit fontScale="47500" lnSpcReduction="20000"/>
          </a:bodyPr>
          <a:lstStyle/>
          <a:p>
            <a:pPr marL="0" indent="0" algn="ctr">
              <a:buNone/>
            </a:pPr>
            <a:r>
              <a:rPr lang="en-US" sz="5100" b="1" u="sng" dirty="0" smtClean="0">
                <a:solidFill>
                  <a:schemeClr val="accent2">
                    <a:lumMod val="50000"/>
                  </a:schemeClr>
                </a:solidFill>
              </a:rPr>
              <a:t>Education Service Center (ESC) or Others Who Serve as Facilitators/Coordinators</a:t>
            </a:r>
          </a:p>
          <a:p>
            <a:pPr marL="0" indent="0" algn="ctr">
              <a:buNone/>
            </a:pPr>
            <a:endParaRPr lang="en-US" sz="1100" u="sng" dirty="0" smtClean="0"/>
          </a:p>
          <a:p>
            <a:r>
              <a:rPr lang="en-US" sz="3900" b="1" dirty="0" smtClean="0">
                <a:solidFill>
                  <a:schemeClr val="tx1">
                    <a:lumMod val="85000"/>
                    <a:lumOff val="15000"/>
                  </a:schemeClr>
                </a:solidFill>
              </a:rPr>
              <a:t>Convene a vertical alignment team (VAT) </a:t>
            </a:r>
          </a:p>
          <a:p>
            <a:r>
              <a:rPr lang="en-US" sz="3900" b="1" dirty="0" smtClean="0">
                <a:solidFill>
                  <a:schemeClr val="tx1">
                    <a:lumMod val="85000"/>
                    <a:lumOff val="15000"/>
                  </a:schemeClr>
                </a:solidFill>
              </a:rPr>
              <a:t>Expand or </a:t>
            </a:r>
            <a:r>
              <a:rPr lang="en-US" sz="3900" b="1" dirty="0">
                <a:solidFill>
                  <a:schemeClr val="tx1">
                    <a:lumMod val="85000"/>
                    <a:lumOff val="15000"/>
                  </a:schemeClr>
                </a:solidFill>
              </a:rPr>
              <a:t>c</a:t>
            </a:r>
            <a:r>
              <a:rPr lang="en-US" sz="3900" b="1" dirty="0" smtClean="0">
                <a:solidFill>
                  <a:schemeClr val="tx1">
                    <a:lumMod val="85000"/>
                    <a:lumOff val="15000"/>
                  </a:schemeClr>
                </a:solidFill>
              </a:rPr>
              <a:t>reate a regional shared college and career readiness foundation/understanding among the partnership and team</a:t>
            </a:r>
          </a:p>
          <a:p>
            <a:r>
              <a:rPr lang="en-US" sz="3900" b="1" dirty="0" smtClean="0">
                <a:solidFill>
                  <a:schemeClr val="tx1">
                    <a:lumMod val="85000"/>
                    <a:lumOff val="15000"/>
                  </a:schemeClr>
                </a:solidFill>
              </a:rPr>
              <a:t>Support the P-16 council and the partnership in securing and reviewing their regional college and career readiness student data</a:t>
            </a:r>
          </a:p>
          <a:p>
            <a:r>
              <a:rPr lang="en-US" sz="3900" b="1" dirty="0" smtClean="0">
                <a:solidFill>
                  <a:schemeClr val="tx1">
                    <a:lumMod val="85000"/>
                    <a:lumOff val="15000"/>
                  </a:schemeClr>
                </a:solidFill>
              </a:rPr>
              <a:t>Facilitate </a:t>
            </a:r>
            <a:r>
              <a:rPr lang="en-US" sz="3900" b="1" dirty="0">
                <a:solidFill>
                  <a:schemeClr val="tx1">
                    <a:lumMod val="85000"/>
                    <a:lumOff val="15000"/>
                  </a:schemeClr>
                </a:solidFill>
              </a:rPr>
              <a:t>the vertical alignment critical conversations </a:t>
            </a:r>
            <a:endParaRPr lang="en-US" sz="3900" b="1" dirty="0" smtClean="0">
              <a:solidFill>
                <a:schemeClr val="tx1">
                  <a:lumMod val="85000"/>
                  <a:lumOff val="15000"/>
                </a:schemeClr>
              </a:solidFill>
            </a:endParaRPr>
          </a:p>
          <a:p>
            <a:r>
              <a:rPr lang="en-US" sz="3900" b="1" dirty="0" smtClean="0">
                <a:solidFill>
                  <a:schemeClr val="tx1">
                    <a:lumMod val="85000"/>
                    <a:lumOff val="15000"/>
                  </a:schemeClr>
                </a:solidFill>
              </a:rPr>
              <a:t>Design and implement with the partnership their vertical alignment action plan</a:t>
            </a:r>
          </a:p>
        </p:txBody>
      </p:sp>
      <p:sp>
        <p:nvSpPr>
          <p:cNvPr id="4" name="Slide Number Placeholder 3"/>
          <p:cNvSpPr>
            <a:spLocks noGrp="1"/>
          </p:cNvSpPr>
          <p:nvPr>
            <p:ph type="sldNum" sz="quarter" idx="12"/>
          </p:nvPr>
        </p:nvSpPr>
        <p:spPr/>
        <p:txBody>
          <a:bodyPr/>
          <a:lstStyle/>
          <a:p>
            <a:fld id="{A79836AA-2E5C-4B78-BCFE-529AC8470618}" type="slidenum">
              <a:rPr lang="en-US" smtClean="0"/>
              <a:pPr/>
              <a:t>22</a:t>
            </a:fld>
            <a:endParaRPr lang="en-US" dirty="0"/>
          </a:p>
        </p:txBody>
      </p:sp>
      <p:sp>
        <p:nvSpPr>
          <p:cNvPr id="2" name="Footer Placeholder 1"/>
          <p:cNvSpPr>
            <a:spLocks noGrp="1"/>
          </p:cNvSpPr>
          <p:nvPr>
            <p:ph type="ftr" sz="quarter" idx="4294967295"/>
          </p:nvPr>
        </p:nvSpPr>
        <p:spPr>
          <a:xfrm>
            <a:off x="0" y="6346825"/>
            <a:ext cx="2090738" cy="228600"/>
          </a:xfrm>
        </p:spPr>
        <p:txBody>
          <a:bodyPr/>
          <a:lstStyle/>
          <a:p>
            <a:r>
              <a:rPr lang="en-US" dirty="0" smtClean="0"/>
              <a:t>http://untavatar.org</a:t>
            </a:r>
            <a:endParaRPr lang="en-US" dirty="0"/>
          </a:p>
        </p:txBody>
      </p:sp>
      <p:sp>
        <p:nvSpPr>
          <p:cNvPr id="7" name="Rounded Rectangle 4"/>
          <p:cNvSpPr/>
          <p:nvPr/>
        </p:nvSpPr>
        <p:spPr>
          <a:xfrm>
            <a:off x="444500" y="860188"/>
            <a:ext cx="8134561" cy="1121012"/>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spcBef>
                <a:spcPct val="0"/>
              </a:spcBef>
            </a:pPr>
            <a:r>
              <a:rPr lang="en-US" sz="4800" b="1" spc="300" dirty="0" smtClean="0">
                <a:solidFill>
                  <a:schemeClr val="bg1"/>
                </a:solidFill>
                <a:latin typeface="Bodoni MT" pitchFamily="18" charset="0"/>
              </a:rPr>
              <a:t>AVATAR Partners</a:t>
            </a:r>
          </a:p>
          <a:p>
            <a:pPr lvl="0" algn="ctr" defTabSz="1778000" rtl="0">
              <a:spcBef>
                <a:spcPct val="0"/>
              </a:spcBef>
            </a:pPr>
            <a:r>
              <a:rPr lang="en-US" sz="3200" i="1" kern="1200" cap="none" dirty="0" smtClean="0">
                <a:solidFill>
                  <a:schemeClr val="bg1"/>
                </a:solidFill>
                <a:latin typeface="+mj-lt"/>
              </a:rPr>
              <a:t>Roles and Responsibilities </a:t>
            </a:r>
            <a:endParaRPr lang="en-US" sz="3200" i="1" kern="1200" cap="none" dirty="0">
              <a:solidFill>
                <a:schemeClr val="bg1"/>
              </a:solidFill>
              <a:latin typeface="+mj-lt"/>
            </a:endParaRPr>
          </a:p>
        </p:txBody>
      </p:sp>
    </p:spTree>
    <p:extLst>
      <p:ext uri="{BB962C8B-B14F-4D97-AF65-F5344CB8AC3E}">
        <p14:creationId xmlns:p14="http://schemas.microsoft.com/office/powerpoint/2010/main" val="21677912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8400"/>
            <a:ext cx="8229600" cy="3352800"/>
          </a:xfrm>
        </p:spPr>
        <p:txBody>
          <a:bodyPr>
            <a:normAutofit/>
          </a:bodyPr>
          <a:lstStyle/>
          <a:p>
            <a:pPr marL="0" indent="0" algn="ctr">
              <a:buNone/>
            </a:pPr>
            <a:r>
              <a:rPr lang="en-US" sz="2400" b="1" u="sng" dirty="0">
                <a:solidFill>
                  <a:schemeClr val="accent2">
                    <a:lumMod val="50000"/>
                  </a:schemeClr>
                </a:solidFill>
              </a:rPr>
              <a:t>Independent School District (ISD)</a:t>
            </a:r>
          </a:p>
          <a:p>
            <a:pPr marL="0" indent="0" algn="ctr">
              <a:buNone/>
            </a:pPr>
            <a:endParaRPr lang="en-US" sz="800" u="sng" dirty="0" smtClean="0"/>
          </a:p>
          <a:p>
            <a:pPr marL="342900" lvl="1" indent="-342900">
              <a:lnSpc>
                <a:spcPct val="80000"/>
              </a:lnSpc>
            </a:pPr>
            <a:r>
              <a:rPr lang="en-US" sz="1900" b="1" dirty="0">
                <a:solidFill>
                  <a:schemeClr val="tx1">
                    <a:lumMod val="85000"/>
                    <a:lumOff val="15000"/>
                  </a:schemeClr>
                </a:solidFill>
              </a:rPr>
              <a:t>Identify campus or district leaders to participate and support vertical alignment partnership and team</a:t>
            </a:r>
          </a:p>
          <a:p>
            <a:pPr marL="342900" lvl="1" indent="-342900">
              <a:lnSpc>
                <a:spcPct val="80000"/>
              </a:lnSpc>
            </a:pPr>
            <a:r>
              <a:rPr lang="en-US" sz="1900" b="1" dirty="0">
                <a:solidFill>
                  <a:schemeClr val="tx1">
                    <a:lumMod val="85000"/>
                    <a:lumOff val="15000"/>
                  </a:schemeClr>
                </a:solidFill>
              </a:rPr>
              <a:t>Identify and support discipline specific teachers and leaders to participate in the vertical alignment process</a:t>
            </a:r>
          </a:p>
          <a:p>
            <a:pPr marL="342900" lvl="1" indent="-342900">
              <a:lnSpc>
                <a:spcPct val="80000"/>
              </a:lnSpc>
            </a:pPr>
            <a:r>
              <a:rPr lang="en-US" sz="1900" b="1" dirty="0">
                <a:solidFill>
                  <a:schemeClr val="tx1">
                    <a:lumMod val="85000"/>
                    <a:lumOff val="15000"/>
                  </a:schemeClr>
                </a:solidFill>
              </a:rPr>
              <a:t>Review and discuss course and instructional practices based on the VAT’s work</a:t>
            </a:r>
          </a:p>
          <a:p>
            <a:pPr marL="342900" lvl="1" indent="-342900">
              <a:lnSpc>
                <a:spcPct val="80000"/>
              </a:lnSpc>
            </a:pPr>
            <a:r>
              <a:rPr lang="en-US" sz="1900" b="1" dirty="0">
                <a:solidFill>
                  <a:schemeClr val="tx1">
                    <a:lumMod val="85000"/>
                    <a:lumOff val="15000"/>
                  </a:schemeClr>
                </a:solidFill>
              </a:rPr>
              <a:t>Expand and/or develop a campus or district vertical alignment plan for next academic year</a:t>
            </a:r>
          </a:p>
          <a:p>
            <a:pPr lvl="1"/>
            <a:endParaRPr lang="en-US" dirty="0" smtClean="0"/>
          </a:p>
        </p:txBody>
      </p:sp>
      <p:sp>
        <p:nvSpPr>
          <p:cNvPr id="2" name="Slide Number Placeholder 1"/>
          <p:cNvSpPr>
            <a:spLocks noGrp="1"/>
          </p:cNvSpPr>
          <p:nvPr>
            <p:ph type="sldNum" sz="quarter" idx="12"/>
          </p:nvPr>
        </p:nvSpPr>
        <p:spPr/>
        <p:txBody>
          <a:bodyPr/>
          <a:lstStyle/>
          <a:p>
            <a:fld id="{A79836AA-2E5C-4B78-BCFE-529AC8470618}" type="slidenum">
              <a:rPr lang="en-US" smtClean="0"/>
              <a:pPr/>
              <a:t>23</a:t>
            </a:fld>
            <a:endParaRPr lang="en-US" dirty="0"/>
          </a:p>
        </p:txBody>
      </p:sp>
      <p:sp>
        <p:nvSpPr>
          <p:cNvPr id="7" name="Rounded Rectangle 4"/>
          <p:cNvSpPr/>
          <p:nvPr/>
        </p:nvSpPr>
        <p:spPr>
          <a:xfrm>
            <a:off x="457200" y="834407"/>
            <a:ext cx="8134561" cy="1222993"/>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spcBef>
                <a:spcPct val="0"/>
              </a:spcBef>
            </a:pPr>
            <a:r>
              <a:rPr lang="en-US" sz="4800" b="1" spc="300" dirty="0" smtClean="0">
                <a:solidFill>
                  <a:schemeClr val="bg1"/>
                </a:solidFill>
                <a:latin typeface="+mj-lt"/>
              </a:rPr>
              <a:t>AVATAR Partners</a:t>
            </a:r>
          </a:p>
          <a:p>
            <a:pPr lvl="0" algn="ctr" defTabSz="1778000" rtl="0">
              <a:spcBef>
                <a:spcPct val="0"/>
              </a:spcBef>
            </a:pPr>
            <a:r>
              <a:rPr lang="en-US" sz="3200" kern="1200" cap="none" dirty="0" smtClean="0">
                <a:solidFill>
                  <a:schemeClr val="bg1"/>
                </a:solidFill>
                <a:latin typeface="+mj-lt"/>
              </a:rPr>
              <a:t>Roles and Responsibilities </a:t>
            </a:r>
            <a:endParaRPr lang="en-US" sz="3200" kern="1200" cap="none" dirty="0">
              <a:solidFill>
                <a:schemeClr val="bg1"/>
              </a:solidFill>
              <a:latin typeface="+mj-lt"/>
            </a:endParaRPr>
          </a:p>
        </p:txBody>
      </p:sp>
      <p:sp>
        <p:nvSpPr>
          <p:cNvPr id="5" name="Footer Placeholder 4"/>
          <p:cNvSpPr txBox="1">
            <a:spLocks/>
          </p:cNvSpPr>
          <p:nvPr/>
        </p:nvSpPr>
        <p:spPr>
          <a:xfrm>
            <a:off x="533401" y="6324600"/>
            <a:ext cx="1905000" cy="381000"/>
          </a:xfrm>
          <a:prstGeom prst="rect">
            <a:avLst/>
          </a:prstGeom>
        </p:spPr>
        <p:txBody>
          <a:bodyPr vert="horz" lIns="91440" tIns="45720" rIns="91440" bIns="45720" rtlCol="0" anchor="b"/>
          <a:lstStyle>
            <a:defPPr>
              <a:defRPr lang="en-US"/>
            </a:defPPr>
            <a:lvl1pPr marL="0" algn="l" defTabSz="914400" rtl="0" eaLnBrk="1" latinLnBrk="0" hangingPunct="1">
              <a:defRPr sz="1200" b="1" i="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http://untavatar.org</a:t>
            </a:r>
            <a:endParaRPr lang="en-US" dirty="0"/>
          </a:p>
        </p:txBody>
      </p:sp>
    </p:spTree>
    <p:extLst>
      <p:ext uri="{BB962C8B-B14F-4D97-AF65-F5344CB8AC3E}">
        <p14:creationId xmlns:p14="http://schemas.microsoft.com/office/powerpoint/2010/main" val="32629093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09800"/>
            <a:ext cx="8763000" cy="3962400"/>
          </a:xfrm>
        </p:spPr>
        <p:txBody>
          <a:bodyPr>
            <a:normAutofit fontScale="92500" lnSpcReduction="20000"/>
          </a:bodyPr>
          <a:lstStyle/>
          <a:p>
            <a:pPr marL="0" indent="0" algn="ctr">
              <a:lnSpc>
                <a:spcPct val="120000"/>
              </a:lnSpc>
              <a:spcBef>
                <a:spcPts val="0"/>
              </a:spcBef>
              <a:buNone/>
            </a:pPr>
            <a:r>
              <a:rPr lang="en-US" sz="2600" b="1" u="sng" dirty="0" smtClean="0">
                <a:solidFill>
                  <a:srgbClr val="722A28"/>
                </a:solidFill>
              </a:rPr>
              <a:t>Postsecondary Education: Two- and Four-Year Institutions of Higher Education</a:t>
            </a:r>
          </a:p>
          <a:p>
            <a:pPr marL="0" indent="0" algn="ctr">
              <a:lnSpc>
                <a:spcPct val="120000"/>
              </a:lnSpc>
              <a:spcBef>
                <a:spcPts val="0"/>
              </a:spcBef>
              <a:buNone/>
            </a:pPr>
            <a:r>
              <a:rPr lang="en-US" sz="2600" b="1" u="sng" dirty="0" smtClean="0">
                <a:solidFill>
                  <a:srgbClr val="722A28"/>
                </a:solidFill>
              </a:rPr>
              <a:t>General/Core Education Leaders and Faculty</a:t>
            </a:r>
          </a:p>
          <a:p>
            <a:pPr marL="0" indent="0" algn="ctr">
              <a:buNone/>
            </a:pPr>
            <a:endParaRPr lang="en-US" sz="900" u="sng" dirty="0" smtClean="0"/>
          </a:p>
          <a:p>
            <a:pPr marL="342900" lvl="1" indent="-342900">
              <a:lnSpc>
                <a:spcPct val="90000"/>
              </a:lnSpc>
            </a:pPr>
            <a:r>
              <a:rPr lang="en-US" sz="2100" b="1" dirty="0">
                <a:solidFill>
                  <a:schemeClr val="tx1">
                    <a:lumMod val="85000"/>
                    <a:lumOff val="15000"/>
                  </a:schemeClr>
                </a:solidFill>
              </a:rPr>
              <a:t>Identify campus, system, or district level leaders who are responsible for core or general education courses to participate in and support the vertical alignment partnership and team</a:t>
            </a:r>
          </a:p>
          <a:p>
            <a:pPr marL="342900" lvl="1" indent="-342900">
              <a:lnSpc>
                <a:spcPct val="90000"/>
              </a:lnSpc>
            </a:pPr>
            <a:r>
              <a:rPr lang="en-US" sz="2100" b="1" dirty="0">
                <a:solidFill>
                  <a:schemeClr val="tx1">
                    <a:lumMod val="85000"/>
                    <a:lumOff val="15000"/>
                  </a:schemeClr>
                </a:solidFill>
              </a:rPr>
              <a:t>Identify and support discipline specific faculty and leaders to participate in the vertical alignment process</a:t>
            </a:r>
          </a:p>
          <a:p>
            <a:pPr marL="342900" lvl="1" indent="-342900">
              <a:lnSpc>
                <a:spcPct val="90000"/>
              </a:lnSpc>
            </a:pPr>
            <a:r>
              <a:rPr lang="en-US" sz="2100" b="1" dirty="0">
                <a:solidFill>
                  <a:schemeClr val="tx1">
                    <a:lumMod val="85000"/>
                    <a:lumOff val="15000"/>
                  </a:schemeClr>
                </a:solidFill>
              </a:rPr>
              <a:t>Develop or review course syllabi and based on the VAT’s study of vertical alignment</a:t>
            </a:r>
          </a:p>
          <a:p>
            <a:pPr marL="342900" lvl="1" indent="-342900">
              <a:lnSpc>
                <a:spcPct val="90000"/>
              </a:lnSpc>
            </a:pPr>
            <a:r>
              <a:rPr lang="en-US" sz="2100" b="1" dirty="0">
                <a:solidFill>
                  <a:schemeClr val="tx1">
                    <a:lumMod val="85000"/>
                    <a:lumOff val="15000"/>
                  </a:schemeClr>
                </a:solidFill>
              </a:rPr>
              <a:t>Expand and/or develop a campus or district vertical alignment plan for the next academic year</a:t>
            </a:r>
          </a:p>
        </p:txBody>
      </p:sp>
      <p:sp>
        <p:nvSpPr>
          <p:cNvPr id="2" name="Slide Number Placeholder 1"/>
          <p:cNvSpPr>
            <a:spLocks noGrp="1"/>
          </p:cNvSpPr>
          <p:nvPr>
            <p:ph type="sldNum" sz="quarter" idx="12"/>
          </p:nvPr>
        </p:nvSpPr>
        <p:spPr/>
        <p:txBody>
          <a:bodyPr/>
          <a:lstStyle/>
          <a:p>
            <a:fld id="{A79836AA-2E5C-4B78-BCFE-529AC8470618}" type="slidenum">
              <a:rPr lang="en-US" smtClean="0"/>
              <a:pPr/>
              <a:t>24</a:t>
            </a:fld>
            <a:endParaRPr lang="en-US" dirty="0"/>
          </a:p>
        </p:txBody>
      </p:sp>
      <p:sp>
        <p:nvSpPr>
          <p:cNvPr id="8" name="Rounded Rectangle 4"/>
          <p:cNvSpPr/>
          <p:nvPr/>
        </p:nvSpPr>
        <p:spPr>
          <a:xfrm>
            <a:off x="533400" y="838200"/>
            <a:ext cx="8134561" cy="114300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spcBef>
                <a:spcPct val="0"/>
              </a:spcBef>
            </a:pPr>
            <a:r>
              <a:rPr lang="en-US" sz="4800" b="1" spc="300" dirty="0" smtClean="0">
                <a:solidFill>
                  <a:schemeClr val="bg1"/>
                </a:solidFill>
                <a:latin typeface="+mj-lt"/>
              </a:rPr>
              <a:t>AVATAR Partners</a:t>
            </a:r>
          </a:p>
          <a:p>
            <a:pPr lvl="0" algn="ctr" defTabSz="1778000" rtl="0">
              <a:spcBef>
                <a:spcPct val="0"/>
              </a:spcBef>
            </a:pPr>
            <a:r>
              <a:rPr lang="en-US" sz="3200" b="1" kern="1200" cap="none" dirty="0" smtClean="0">
                <a:solidFill>
                  <a:schemeClr val="bg1"/>
                </a:solidFill>
                <a:latin typeface="+mj-lt"/>
              </a:rPr>
              <a:t>Roles and Responsibilities </a:t>
            </a:r>
            <a:endParaRPr lang="en-US" sz="3200" b="1" kern="1200" cap="none" dirty="0">
              <a:solidFill>
                <a:schemeClr val="bg1"/>
              </a:solidFill>
              <a:latin typeface="+mj-lt"/>
            </a:endParaRPr>
          </a:p>
        </p:txBody>
      </p:sp>
      <p:sp>
        <p:nvSpPr>
          <p:cNvPr id="5" name="Footer Placeholder 4"/>
          <p:cNvSpPr txBox="1">
            <a:spLocks/>
          </p:cNvSpPr>
          <p:nvPr/>
        </p:nvSpPr>
        <p:spPr>
          <a:xfrm>
            <a:off x="533401" y="6324600"/>
            <a:ext cx="1905000" cy="381000"/>
          </a:xfrm>
          <a:prstGeom prst="rect">
            <a:avLst/>
          </a:prstGeom>
        </p:spPr>
        <p:txBody>
          <a:bodyPr vert="horz" lIns="91440" tIns="45720" rIns="91440" bIns="45720" rtlCol="0" anchor="b"/>
          <a:lstStyle>
            <a:defPPr>
              <a:defRPr lang="en-US"/>
            </a:defPPr>
            <a:lvl1pPr marL="0" algn="l" defTabSz="914400" rtl="0" eaLnBrk="1" latinLnBrk="0" hangingPunct="1">
              <a:defRPr sz="1200" b="1" i="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http://untavatar.org</a:t>
            </a:r>
            <a:endParaRPr lang="en-US" dirty="0"/>
          </a:p>
        </p:txBody>
      </p:sp>
    </p:spTree>
    <p:extLst>
      <p:ext uri="{BB962C8B-B14F-4D97-AF65-F5344CB8AC3E}">
        <p14:creationId xmlns:p14="http://schemas.microsoft.com/office/powerpoint/2010/main" val="24719643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5081" y="2286000"/>
            <a:ext cx="8229600" cy="3200400"/>
          </a:xfrm>
        </p:spPr>
        <p:txBody>
          <a:bodyPr>
            <a:normAutofit/>
          </a:bodyPr>
          <a:lstStyle/>
          <a:p>
            <a:pPr marL="0" indent="0" algn="ctr">
              <a:buNone/>
            </a:pPr>
            <a:r>
              <a:rPr lang="en-US" sz="2400" b="1" u="sng" dirty="0" smtClean="0">
                <a:solidFill>
                  <a:schemeClr val="accent2">
                    <a:lumMod val="50000"/>
                  </a:schemeClr>
                </a:solidFill>
              </a:rPr>
              <a:t>P-16 Council</a:t>
            </a:r>
          </a:p>
          <a:p>
            <a:pPr marL="0" indent="0" algn="ctr">
              <a:buNone/>
            </a:pPr>
            <a:endParaRPr lang="en-US" sz="800" u="sng" dirty="0" smtClean="0"/>
          </a:p>
          <a:p>
            <a:pPr marL="342900" lvl="1" indent="-342900">
              <a:lnSpc>
                <a:spcPct val="70000"/>
              </a:lnSpc>
            </a:pPr>
            <a:r>
              <a:rPr lang="en-US" sz="1900" b="1" dirty="0">
                <a:solidFill>
                  <a:schemeClr val="tx1">
                    <a:lumMod val="85000"/>
                    <a:lumOff val="15000"/>
                  </a:schemeClr>
                </a:solidFill>
              </a:rPr>
              <a:t>Provide regional college and career readiness student data and prepare the regional data PowerPoint</a:t>
            </a:r>
          </a:p>
          <a:p>
            <a:pPr marL="342900" lvl="1" indent="-342900">
              <a:lnSpc>
                <a:spcPct val="70000"/>
              </a:lnSpc>
            </a:pPr>
            <a:r>
              <a:rPr lang="en-US" sz="1900" b="1" dirty="0">
                <a:solidFill>
                  <a:schemeClr val="tx1">
                    <a:lumMod val="85000"/>
                    <a:lumOff val="15000"/>
                  </a:schemeClr>
                </a:solidFill>
              </a:rPr>
              <a:t>Serve as the recorder for the regional vertical alignment team and partnership</a:t>
            </a:r>
          </a:p>
          <a:p>
            <a:pPr marL="342900" lvl="1" indent="-342900">
              <a:lnSpc>
                <a:spcPct val="70000"/>
              </a:lnSpc>
            </a:pPr>
            <a:r>
              <a:rPr lang="en-US" sz="1900" b="1" dirty="0">
                <a:solidFill>
                  <a:schemeClr val="tx1">
                    <a:lumMod val="85000"/>
                    <a:lumOff val="15000"/>
                  </a:schemeClr>
                </a:solidFill>
              </a:rPr>
              <a:t>Receive and respond to periodic reports on the progress of the partnership</a:t>
            </a:r>
          </a:p>
          <a:p>
            <a:pPr marL="402336" lvl="1" indent="0">
              <a:buNone/>
            </a:pPr>
            <a:endParaRPr lang="en-US" dirty="0" smtClean="0"/>
          </a:p>
          <a:p>
            <a:pPr marL="0" indent="0">
              <a:buNone/>
            </a:pPr>
            <a:endParaRPr lang="en-US" u="sng" dirty="0" smtClean="0"/>
          </a:p>
        </p:txBody>
      </p:sp>
      <p:sp>
        <p:nvSpPr>
          <p:cNvPr id="2" name="Slide Number Placeholder 1"/>
          <p:cNvSpPr>
            <a:spLocks noGrp="1"/>
          </p:cNvSpPr>
          <p:nvPr>
            <p:ph type="sldNum" sz="quarter" idx="12"/>
          </p:nvPr>
        </p:nvSpPr>
        <p:spPr/>
        <p:txBody>
          <a:bodyPr/>
          <a:lstStyle/>
          <a:p>
            <a:fld id="{A79836AA-2E5C-4B78-BCFE-529AC8470618}" type="slidenum">
              <a:rPr lang="en-US" smtClean="0"/>
              <a:pPr/>
              <a:t>25</a:t>
            </a:fld>
            <a:endParaRPr lang="en-US" dirty="0"/>
          </a:p>
        </p:txBody>
      </p:sp>
      <p:sp>
        <p:nvSpPr>
          <p:cNvPr id="4" name="Footer Placeholder 3"/>
          <p:cNvSpPr>
            <a:spLocks noGrp="1"/>
          </p:cNvSpPr>
          <p:nvPr>
            <p:ph type="ftr" sz="quarter" idx="4294967295"/>
          </p:nvPr>
        </p:nvSpPr>
        <p:spPr>
          <a:xfrm>
            <a:off x="0" y="6400800"/>
            <a:ext cx="3859213" cy="228600"/>
          </a:xfrm>
        </p:spPr>
        <p:txBody>
          <a:bodyPr/>
          <a:lstStyle/>
          <a:p>
            <a:r>
              <a:rPr lang="en-US" dirty="0" smtClean="0"/>
              <a:t>http://untavatar.org</a:t>
            </a:r>
            <a:endParaRPr lang="en-US" dirty="0"/>
          </a:p>
        </p:txBody>
      </p:sp>
      <p:sp>
        <p:nvSpPr>
          <p:cNvPr id="6" name="Rounded Rectangle 4"/>
          <p:cNvSpPr/>
          <p:nvPr/>
        </p:nvSpPr>
        <p:spPr>
          <a:xfrm>
            <a:off x="504720" y="457200"/>
            <a:ext cx="8134561" cy="175260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spcBef>
                <a:spcPct val="0"/>
              </a:spcBef>
            </a:pPr>
            <a:r>
              <a:rPr lang="en-US" sz="4800" b="1" spc="300" dirty="0" smtClean="0">
                <a:solidFill>
                  <a:schemeClr val="bg1"/>
                </a:solidFill>
                <a:latin typeface="+mj-lt"/>
              </a:rPr>
              <a:t>AVATAR Partners</a:t>
            </a:r>
          </a:p>
          <a:p>
            <a:pPr lvl="0" algn="ctr" defTabSz="1778000" rtl="0">
              <a:spcBef>
                <a:spcPct val="0"/>
              </a:spcBef>
            </a:pPr>
            <a:r>
              <a:rPr lang="en-US" sz="3200" i="1" kern="1200" cap="none" dirty="0" smtClean="0">
                <a:solidFill>
                  <a:schemeClr val="bg1"/>
                </a:solidFill>
                <a:latin typeface="+mj-lt"/>
              </a:rPr>
              <a:t>Roles and Responsibilities </a:t>
            </a:r>
            <a:endParaRPr lang="en-US" sz="3200" i="1" kern="1200" cap="none" dirty="0">
              <a:solidFill>
                <a:schemeClr val="bg1"/>
              </a:solidFill>
              <a:latin typeface="+mj-lt"/>
            </a:endParaRPr>
          </a:p>
        </p:txBody>
      </p:sp>
    </p:spTree>
    <p:extLst>
      <p:ext uri="{BB962C8B-B14F-4D97-AF65-F5344CB8AC3E}">
        <p14:creationId xmlns:p14="http://schemas.microsoft.com/office/powerpoint/2010/main" val="28734591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8800" dirty="0" smtClean="0"/>
              <a:t>Use of Data</a:t>
            </a:r>
            <a:endParaRPr lang="en-US" sz="8800"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26</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1045" y="1981200"/>
            <a:ext cx="3555755" cy="3058491"/>
          </a:xfrm>
          <a:prstGeom prst="ellipse">
            <a:avLst/>
          </a:prstGeom>
          <a:ln>
            <a:noFill/>
          </a:ln>
          <a:effectLst>
            <a:softEdge rad="112500"/>
          </a:effectLst>
        </p:spPr>
      </p:pic>
      <p:sp>
        <p:nvSpPr>
          <p:cNvPr id="5" name="Footer Placeholder 4"/>
          <p:cNvSpPr txBox="1">
            <a:spLocks/>
          </p:cNvSpPr>
          <p:nvPr/>
        </p:nvSpPr>
        <p:spPr>
          <a:xfrm>
            <a:off x="533401" y="6324600"/>
            <a:ext cx="1905000" cy="381000"/>
          </a:xfrm>
          <a:prstGeom prst="rect">
            <a:avLst/>
          </a:prstGeom>
        </p:spPr>
        <p:txBody>
          <a:bodyPr vert="horz" lIns="91440" tIns="45720" rIns="91440" bIns="45720" rtlCol="0" anchor="b"/>
          <a:lstStyle>
            <a:defPPr>
              <a:defRPr lang="en-US"/>
            </a:defPPr>
            <a:lvl1pPr marL="0" algn="l" defTabSz="914400" rtl="0" eaLnBrk="1" latinLnBrk="0" hangingPunct="1">
              <a:defRPr sz="1200" b="1" i="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http://untavatar.org</a:t>
            </a:r>
            <a:endParaRPr lang="en-US" dirty="0"/>
          </a:p>
        </p:txBody>
      </p:sp>
    </p:spTree>
    <p:extLst>
      <p:ext uri="{BB962C8B-B14F-4D97-AF65-F5344CB8AC3E}">
        <p14:creationId xmlns:p14="http://schemas.microsoft.com/office/powerpoint/2010/main" val="34295141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Sources of Data Used by VATs</a:t>
            </a:r>
            <a:endParaRPr lang="en-US" b="1" dirty="0"/>
          </a:p>
        </p:txBody>
      </p:sp>
      <p:sp>
        <p:nvSpPr>
          <p:cNvPr id="3" name="Content Placeholder 2"/>
          <p:cNvSpPr>
            <a:spLocks noGrp="1"/>
          </p:cNvSpPr>
          <p:nvPr>
            <p:ph sz="half" idx="1"/>
          </p:nvPr>
        </p:nvSpPr>
        <p:spPr/>
        <p:txBody>
          <a:bodyPr>
            <a:normAutofit/>
          </a:bodyPr>
          <a:lstStyle/>
          <a:p>
            <a:r>
              <a:rPr lang="en-US" dirty="0" smtClean="0"/>
              <a:t>The </a:t>
            </a:r>
            <a:r>
              <a:rPr lang="en-US" b="1" dirty="0" smtClean="0"/>
              <a:t>Texas Education Agency (TEA)</a:t>
            </a:r>
            <a:r>
              <a:rPr lang="en-US" dirty="0" smtClean="0"/>
              <a:t> produces annually a Texas Academic Performance Report (TAPR) for each campus, district, and region, and for the state.  These reports provide student achievement and college readiness data by gender, ethnicity, and socioeconomic status. </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The </a:t>
            </a:r>
            <a:r>
              <a:rPr lang="en-US" b="1" dirty="0" smtClean="0"/>
              <a:t>Texas Higher Education Coordinating Board (THECB)</a:t>
            </a:r>
            <a:r>
              <a:rPr lang="en-US" dirty="0" smtClean="0"/>
              <a:t> produces an annual profile for each public college.  Data are available that show what colleges students attend by high school and  how they perform as well as admission, transfer, performance, and completion data for each college.</a:t>
            </a:r>
            <a:endParaRPr lang="en-US" dirty="0"/>
          </a:p>
        </p:txBody>
      </p:sp>
      <p:sp>
        <p:nvSpPr>
          <p:cNvPr id="6" name="Slide Number Placeholder 5"/>
          <p:cNvSpPr>
            <a:spLocks noGrp="1"/>
          </p:cNvSpPr>
          <p:nvPr>
            <p:ph type="sldNum" sz="quarter" idx="12"/>
          </p:nvPr>
        </p:nvSpPr>
        <p:spPr/>
        <p:txBody>
          <a:bodyPr/>
          <a:lstStyle/>
          <a:p>
            <a:fld id="{A79836AA-2E5C-4B78-BCFE-529AC8470618}" type="slidenum">
              <a:rPr lang="en-US" smtClean="0"/>
              <a:pPr/>
              <a:t>27</a:t>
            </a:fld>
            <a:endParaRPr lang="en-US" dirty="0"/>
          </a:p>
        </p:txBody>
      </p:sp>
      <p:sp>
        <p:nvSpPr>
          <p:cNvPr id="7" name="Footer Placeholder 4"/>
          <p:cNvSpPr txBox="1">
            <a:spLocks/>
          </p:cNvSpPr>
          <p:nvPr/>
        </p:nvSpPr>
        <p:spPr>
          <a:xfrm>
            <a:off x="533401" y="6324600"/>
            <a:ext cx="1905000" cy="381000"/>
          </a:xfrm>
          <a:prstGeom prst="rect">
            <a:avLst/>
          </a:prstGeom>
        </p:spPr>
        <p:txBody>
          <a:bodyPr vert="horz" lIns="91440" tIns="45720" rIns="91440" bIns="45720" rtlCol="0" anchor="b"/>
          <a:lstStyle>
            <a:defPPr>
              <a:defRPr lang="en-US"/>
            </a:defPPr>
            <a:lvl1pPr marL="0" algn="l" defTabSz="914400" rtl="0" eaLnBrk="1" latinLnBrk="0" hangingPunct="1">
              <a:defRPr sz="1200" b="1" i="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http://untavatar.org</a:t>
            </a:r>
            <a:endParaRPr lang="en-US" dirty="0"/>
          </a:p>
        </p:txBody>
      </p:sp>
      <p:sp>
        <p:nvSpPr>
          <p:cNvPr id="5" name="TextBox 4"/>
          <p:cNvSpPr txBox="1"/>
          <p:nvPr/>
        </p:nvSpPr>
        <p:spPr>
          <a:xfrm>
            <a:off x="990600" y="5673112"/>
            <a:ext cx="4648200" cy="646331"/>
          </a:xfrm>
          <a:prstGeom prst="rect">
            <a:avLst/>
          </a:prstGeom>
          <a:noFill/>
        </p:spPr>
        <p:txBody>
          <a:bodyPr wrap="square" rtlCol="0">
            <a:spAutoFit/>
          </a:bodyPr>
          <a:lstStyle/>
          <a:p>
            <a:r>
              <a:rPr lang="en-US" sz="3600" b="1" dirty="0" smtClean="0">
                <a:solidFill>
                  <a:schemeClr val="accent1"/>
                </a:solidFill>
              </a:rPr>
              <a:t>See Handout…</a:t>
            </a:r>
            <a:endParaRPr lang="en-US" sz="3600" b="1" dirty="0">
              <a:solidFill>
                <a:schemeClr val="accent1"/>
              </a:solidFill>
            </a:endParaRPr>
          </a:p>
        </p:txBody>
      </p:sp>
    </p:spTree>
    <p:extLst>
      <p:ext uri="{BB962C8B-B14F-4D97-AF65-F5344CB8AC3E}">
        <p14:creationId xmlns:p14="http://schemas.microsoft.com/office/powerpoint/2010/main" val="8341862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Slide Number Placeholder 4"/>
          <p:cNvSpPr>
            <a:spLocks noGrp="1"/>
          </p:cNvSpPr>
          <p:nvPr>
            <p:ph type="sldNum" sz="quarter" idx="12"/>
          </p:nvPr>
        </p:nvSpPr>
        <p:spPr/>
        <p:txBody>
          <a:bodyPr/>
          <a:lstStyle/>
          <a:p>
            <a:fld id="{A79836AA-2E5C-4B78-BCFE-529AC8470618}" type="slidenum">
              <a:rPr lang="en-US" smtClean="0"/>
              <a:pPr/>
              <a:t>28</a:t>
            </a:fld>
            <a:endParaRPr lang="en-US" dirty="0"/>
          </a:p>
        </p:txBody>
      </p:sp>
      <p:sp>
        <p:nvSpPr>
          <p:cNvPr id="6" name="Text Placeholder 5"/>
          <p:cNvSpPr>
            <a:spLocks noGrp="1"/>
          </p:cNvSpPr>
          <p:nvPr>
            <p:ph type="body" sz="quarter" idx="13"/>
          </p:nvPr>
        </p:nvSpPr>
        <p:spPr/>
        <p:txBody>
          <a:bodyPr/>
          <a:lstStyle/>
          <a:p>
            <a:endParaRPr lang="en-US"/>
          </a:p>
        </p:txBody>
      </p:sp>
      <p:graphicFrame>
        <p:nvGraphicFramePr>
          <p:cNvPr id="7" name="Chart 6"/>
          <p:cNvGraphicFramePr>
            <a:graphicFrameLocks/>
          </p:cNvGraphicFramePr>
          <p:nvPr>
            <p:extLst>
              <p:ext uri="{D42A27DB-BD31-4B8C-83A1-F6EECF244321}">
                <p14:modId xmlns:p14="http://schemas.microsoft.com/office/powerpoint/2010/main" val="399575384"/>
              </p:ext>
            </p:extLst>
          </p:nvPr>
        </p:nvGraphicFramePr>
        <p:xfrm>
          <a:off x="1" y="-8238"/>
          <a:ext cx="9144000" cy="68662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353705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Thinking Ahead… </a:t>
            </a:r>
            <a:endParaRPr lang="en-US" dirty="0"/>
          </a:p>
        </p:txBody>
      </p:sp>
      <p:sp>
        <p:nvSpPr>
          <p:cNvPr id="3" name="Content Placeholder 2"/>
          <p:cNvSpPr>
            <a:spLocks noGrp="1"/>
          </p:cNvSpPr>
          <p:nvPr>
            <p:ph sz="half" idx="1"/>
          </p:nvPr>
        </p:nvSpPr>
        <p:spPr>
          <a:xfrm>
            <a:off x="866440" y="2489199"/>
            <a:ext cx="7744160" cy="3530604"/>
          </a:xfrm>
        </p:spPr>
        <p:txBody>
          <a:bodyPr>
            <a:noAutofit/>
          </a:bodyPr>
          <a:lstStyle/>
          <a:p>
            <a:r>
              <a:rPr lang="en-US" sz="3600" dirty="0" smtClean="0"/>
              <a:t>What kind of data do you need for this process?</a:t>
            </a:r>
          </a:p>
          <a:p>
            <a:r>
              <a:rPr lang="en-US" sz="3600" dirty="0" smtClean="0"/>
              <a:t>Do you have access to this data?</a:t>
            </a:r>
          </a:p>
          <a:p>
            <a:r>
              <a:rPr lang="en-US" sz="3600" dirty="0" smtClean="0"/>
              <a:t>Who can help you with this task?</a:t>
            </a:r>
            <a:endParaRPr lang="en-US" sz="3600" dirty="0"/>
          </a:p>
        </p:txBody>
      </p:sp>
      <p:sp>
        <p:nvSpPr>
          <p:cNvPr id="5" name="Slide Number Placeholder 4"/>
          <p:cNvSpPr>
            <a:spLocks noGrp="1"/>
          </p:cNvSpPr>
          <p:nvPr>
            <p:ph type="sldNum" sz="quarter" idx="12"/>
          </p:nvPr>
        </p:nvSpPr>
        <p:spPr/>
        <p:txBody>
          <a:bodyPr/>
          <a:lstStyle/>
          <a:p>
            <a:fld id="{A79836AA-2E5C-4B78-BCFE-529AC8470618}" type="slidenum">
              <a:rPr lang="en-US" smtClean="0"/>
              <a:pPr/>
              <a:t>29</a:t>
            </a:fld>
            <a:endParaRPr lang="en-US" dirty="0"/>
          </a:p>
        </p:txBody>
      </p:sp>
      <p:sp>
        <p:nvSpPr>
          <p:cNvPr id="6" name="Text Placeholder 5"/>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964003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9836AA-2E5C-4B78-BCFE-529AC8470618}" type="slidenum">
              <a:rPr lang="en-US" smtClean="0"/>
              <a:pPr/>
              <a:t>3</a:t>
            </a:fld>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6100" t="3988" r="14006" b="9784"/>
          <a:stretch/>
        </p:blipFill>
        <p:spPr>
          <a:xfrm>
            <a:off x="1752600" y="1828800"/>
            <a:ext cx="5355191" cy="4446554"/>
          </a:xfrm>
          <a:prstGeom prst="ellipse">
            <a:avLst/>
          </a:prstGeom>
          <a:ln>
            <a:noFill/>
          </a:ln>
          <a:effectLst>
            <a:softEdge rad="112500"/>
          </a:effectLst>
        </p:spPr>
      </p:pic>
      <p:sp>
        <p:nvSpPr>
          <p:cNvPr id="9" name="Rounded Rectangle 4"/>
          <p:cNvSpPr/>
          <p:nvPr/>
        </p:nvSpPr>
        <p:spPr>
          <a:xfrm>
            <a:off x="578702" y="848053"/>
            <a:ext cx="7702985" cy="980747"/>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spcBef>
                <a:spcPct val="0"/>
              </a:spcBef>
            </a:pPr>
            <a:r>
              <a:rPr lang="en-US" sz="4400" b="1" spc="300" dirty="0" smtClean="0">
                <a:solidFill>
                  <a:schemeClr val="bg1"/>
                </a:solidFill>
                <a:latin typeface="+mj-lt"/>
              </a:rPr>
              <a:t> </a:t>
            </a:r>
            <a:r>
              <a:rPr lang="en-US" sz="3600" kern="1200" cap="none" dirty="0" smtClean="0">
                <a:solidFill>
                  <a:schemeClr val="bg1"/>
                </a:solidFill>
                <a:latin typeface="+mj-lt"/>
              </a:rPr>
              <a:t>Statewide Regional Partnerships</a:t>
            </a:r>
            <a:r>
              <a:rPr lang="en-US" sz="4400" kern="1200" cap="none" dirty="0" smtClean="0">
                <a:solidFill>
                  <a:schemeClr val="bg1"/>
                </a:solidFill>
                <a:latin typeface="+mj-lt"/>
              </a:rPr>
              <a:t>  </a:t>
            </a:r>
            <a:endParaRPr lang="en-US" sz="4400" kern="1200" cap="none" dirty="0">
              <a:solidFill>
                <a:schemeClr val="bg1"/>
              </a:solidFill>
              <a:latin typeface="+mj-lt"/>
            </a:endParaRPr>
          </a:p>
        </p:txBody>
      </p:sp>
      <p:sp>
        <p:nvSpPr>
          <p:cNvPr id="6" name="Footer Placeholder 4"/>
          <p:cNvSpPr txBox="1">
            <a:spLocks/>
          </p:cNvSpPr>
          <p:nvPr/>
        </p:nvSpPr>
        <p:spPr>
          <a:xfrm>
            <a:off x="533401" y="6324600"/>
            <a:ext cx="1905000" cy="381000"/>
          </a:xfrm>
          <a:prstGeom prst="rect">
            <a:avLst/>
          </a:prstGeom>
        </p:spPr>
        <p:txBody>
          <a:bodyPr vert="horz" lIns="91440" tIns="45720" rIns="91440" bIns="45720" rtlCol="0" anchor="b"/>
          <a:lstStyle>
            <a:defPPr>
              <a:defRPr lang="en-US"/>
            </a:defPPr>
            <a:lvl1pPr marL="0" algn="l" defTabSz="914400" rtl="0" eaLnBrk="1" latinLnBrk="0" hangingPunct="1">
              <a:defRPr sz="1200" b="1" i="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http://untavatar.org</a:t>
            </a:r>
            <a:endParaRPr lang="en-US" dirty="0"/>
          </a:p>
        </p:txBody>
      </p:sp>
    </p:spTree>
    <p:extLst>
      <p:ext uri="{BB962C8B-B14F-4D97-AF65-F5344CB8AC3E}">
        <p14:creationId xmlns:p14="http://schemas.microsoft.com/office/powerpoint/2010/main" val="5365619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Logistics</a:t>
            </a:r>
            <a:endParaRPr lang="en-US" dirty="0"/>
          </a:p>
        </p:txBody>
      </p:sp>
      <p:sp>
        <p:nvSpPr>
          <p:cNvPr id="5" name="Footer Placeholder 4"/>
          <p:cNvSpPr>
            <a:spLocks noGrp="1"/>
          </p:cNvSpPr>
          <p:nvPr>
            <p:ph type="ftr" sz="quarter" idx="11"/>
          </p:nvPr>
        </p:nvSpPr>
        <p:spPr/>
        <p:txBody>
          <a:bodyPr/>
          <a:lstStyle>
            <a:lvl1pPr>
              <a:defRPr sz="1200"/>
            </a:lvl1pPr>
          </a:lstStyle>
          <a:p>
            <a:r>
              <a:rPr lang="en-US" dirty="0" smtClean="0"/>
              <a:t>http://untavatar.org</a:t>
            </a:r>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30</a:t>
            </a:fld>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2057400"/>
            <a:ext cx="3630759" cy="272306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8818317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14600"/>
            <a:ext cx="8229600" cy="3725492"/>
          </a:xfrm>
        </p:spPr>
        <p:txBody>
          <a:bodyPr>
            <a:normAutofit/>
          </a:bodyPr>
          <a:lstStyle/>
          <a:p>
            <a:pPr marL="457200" lvl="1" indent="0">
              <a:buNone/>
            </a:pPr>
            <a:r>
              <a:rPr lang="en-US" sz="2000" b="1" dirty="0" smtClean="0">
                <a:solidFill>
                  <a:schemeClr val="tx1">
                    <a:lumMod val="85000"/>
                    <a:lumOff val="15000"/>
                  </a:schemeClr>
                </a:solidFill>
              </a:rPr>
              <a:t>     </a:t>
            </a:r>
          </a:p>
          <a:p>
            <a:pPr marL="742950" lvl="1" indent="-285750"/>
            <a:endParaRPr lang="en-US" dirty="0" smtClean="0">
              <a:solidFill>
                <a:schemeClr val="tx1">
                  <a:lumMod val="85000"/>
                  <a:lumOff val="15000"/>
                </a:schemeClr>
              </a:solidFill>
            </a:endParaRPr>
          </a:p>
          <a:p>
            <a:pPr marL="742950" lvl="1" indent="-285750"/>
            <a:endParaRPr lang="en-US" dirty="0">
              <a:solidFill>
                <a:schemeClr val="tx1">
                  <a:lumMod val="85000"/>
                  <a:lumOff val="15000"/>
                </a:schemeClr>
              </a:solidFill>
            </a:endParaRPr>
          </a:p>
          <a:p>
            <a:pPr marL="742950" lvl="1" indent="-285750"/>
            <a:endParaRPr lang="en-US" dirty="0">
              <a:solidFill>
                <a:schemeClr val="tx1">
                  <a:lumMod val="85000"/>
                  <a:lumOff val="15000"/>
                </a:schemeClr>
              </a:solidFill>
            </a:endParaRPr>
          </a:p>
          <a:p>
            <a:pPr marL="457200" lvl="1" indent="0">
              <a:buNone/>
            </a:pPr>
            <a:endParaRPr lang="en-US" dirty="0">
              <a:solidFill>
                <a:schemeClr val="tx1">
                  <a:lumMod val="85000"/>
                  <a:lumOff val="15000"/>
                </a:schemeClr>
              </a:solidFill>
            </a:endParaRPr>
          </a:p>
        </p:txBody>
      </p:sp>
      <p:sp>
        <p:nvSpPr>
          <p:cNvPr id="6" name="Footer Placeholder 4"/>
          <p:cNvSpPr>
            <a:spLocks noGrp="1"/>
          </p:cNvSpPr>
          <p:nvPr>
            <p:ph type="ftr" sz="quarter" idx="11"/>
          </p:nvPr>
        </p:nvSpPr>
        <p:spPr/>
        <p:txBody>
          <a:bodyPr/>
          <a:lstStyle>
            <a:lvl1pPr>
              <a:defRPr sz="1200"/>
            </a:lvl1pPr>
          </a:lstStyle>
          <a:p>
            <a:r>
              <a:rPr lang="en-US" dirty="0" smtClean="0"/>
              <a:t>http://untavatar.org</a:t>
            </a:r>
            <a:endParaRPr lang="en-US" dirty="0"/>
          </a:p>
        </p:txBody>
      </p:sp>
      <p:sp>
        <p:nvSpPr>
          <p:cNvPr id="2" name="Slide Number Placeholder 1"/>
          <p:cNvSpPr>
            <a:spLocks noGrp="1"/>
          </p:cNvSpPr>
          <p:nvPr>
            <p:ph type="sldNum" sz="quarter" idx="12"/>
          </p:nvPr>
        </p:nvSpPr>
        <p:spPr/>
        <p:txBody>
          <a:bodyPr/>
          <a:lstStyle/>
          <a:p>
            <a:fld id="{A79836AA-2E5C-4B78-BCFE-529AC8470618}" type="slidenum">
              <a:rPr lang="en-US" smtClean="0"/>
              <a:pPr/>
              <a:t>31</a:t>
            </a:fld>
            <a:endParaRPr lang="en-US" dirty="0"/>
          </a:p>
        </p:txBody>
      </p:sp>
      <p:sp>
        <p:nvSpPr>
          <p:cNvPr id="5" name="Rounded Rectangle 4"/>
          <p:cNvSpPr>
            <a:spLocks noGrp="1"/>
          </p:cNvSpPr>
          <p:nvPr>
            <p:ph type="title" idx="4294967295"/>
          </p:nvPr>
        </p:nvSpPr>
        <p:spPr>
          <a:xfrm>
            <a:off x="0" y="635000"/>
            <a:ext cx="9144000" cy="114300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4800" b="1" kern="1200" cap="none" spc="300" dirty="0" smtClean="0">
                <a:solidFill>
                  <a:schemeClr val="bg1"/>
                </a:solidFill>
                <a:latin typeface="+mj-lt"/>
              </a:rPr>
              <a:t>Meeting Logistics</a:t>
            </a:r>
          </a:p>
        </p:txBody>
      </p:sp>
      <p:sp>
        <p:nvSpPr>
          <p:cNvPr id="7" name="Content Placeholder 2"/>
          <p:cNvSpPr txBox="1">
            <a:spLocks/>
          </p:cNvSpPr>
          <p:nvPr/>
        </p:nvSpPr>
        <p:spPr>
          <a:xfrm>
            <a:off x="684871" y="2493571"/>
            <a:ext cx="7955826" cy="3879624"/>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2000" b="1" dirty="0" smtClean="0">
                <a:solidFill>
                  <a:schemeClr val="tx1">
                    <a:lumMod val="85000"/>
                    <a:lumOff val="15000"/>
                  </a:schemeClr>
                </a:solidFill>
              </a:rPr>
              <a:t>Meeting times</a:t>
            </a:r>
          </a:p>
          <a:p>
            <a:pPr lvl="1"/>
            <a:r>
              <a:rPr lang="en-US" b="1" dirty="0" smtClean="0">
                <a:solidFill>
                  <a:schemeClr val="tx1">
                    <a:lumMod val="85000"/>
                    <a:lumOff val="15000"/>
                  </a:schemeClr>
                </a:solidFill>
              </a:rPr>
              <a:t>Which time is best for you? AM? PM? After 4pm?</a:t>
            </a:r>
          </a:p>
          <a:p>
            <a:r>
              <a:rPr lang="en-US" b="1" dirty="0" smtClean="0">
                <a:solidFill>
                  <a:schemeClr val="tx1">
                    <a:lumMod val="85000"/>
                    <a:lumOff val="15000"/>
                  </a:schemeClr>
                </a:solidFill>
              </a:rPr>
              <a:t>Who will keep records in our meeting?</a:t>
            </a:r>
          </a:p>
          <a:p>
            <a:pPr lvl="1"/>
            <a:r>
              <a:rPr lang="en-US" b="1" dirty="0" smtClean="0">
                <a:solidFill>
                  <a:schemeClr val="tx1">
                    <a:lumMod val="85000"/>
                    <a:lumOff val="15000"/>
                  </a:schemeClr>
                </a:solidFill>
              </a:rPr>
              <a:t>Volunteer for record keeper?</a:t>
            </a:r>
          </a:p>
          <a:p>
            <a:r>
              <a:rPr lang="en-US" b="1" dirty="0" smtClean="0">
                <a:solidFill>
                  <a:schemeClr val="tx1">
                    <a:lumMod val="85000"/>
                    <a:lumOff val="15000"/>
                  </a:schemeClr>
                </a:solidFill>
              </a:rPr>
              <a:t>Communication:</a:t>
            </a:r>
          </a:p>
          <a:p>
            <a:pPr lvl="1"/>
            <a:r>
              <a:rPr lang="en-US" b="1" dirty="0" smtClean="0">
                <a:solidFill>
                  <a:schemeClr val="tx1">
                    <a:lumMod val="85000"/>
                    <a:lumOff val="15000"/>
                  </a:schemeClr>
                </a:solidFill>
              </a:rPr>
              <a:t>For direct communication with Group facilitator: Maris Peno</a:t>
            </a:r>
          </a:p>
          <a:p>
            <a:pPr lvl="2"/>
            <a:r>
              <a:rPr lang="en-US" b="1" dirty="0" smtClean="0">
                <a:solidFill>
                  <a:schemeClr val="tx1">
                    <a:lumMod val="85000"/>
                    <a:lumOff val="15000"/>
                  </a:schemeClr>
                </a:solidFill>
              </a:rPr>
              <a:t>Phone-(office) 409-951-1723; (cell) 409-658-6604</a:t>
            </a:r>
          </a:p>
          <a:p>
            <a:pPr lvl="2"/>
            <a:r>
              <a:rPr lang="en-US" b="1" dirty="0" smtClean="0">
                <a:solidFill>
                  <a:schemeClr val="tx1">
                    <a:lumMod val="85000"/>
                    <a:lumOff val="15000"/>
                  </a:schemeClr>
                </a:solidFill>
                <a:hlinkClick r:id="rId3"/>
              </a:rPr>
              <a:t>Email-mpeno@esc5.net</a:t>
            </a:r>
            <a:endParaRPr lang="en-US" b="1" dirty="0" smtClean="0">
              <a:solidFill>
                <a:schemeClr val="tx1">
                  <a:lumMod val="85000"/>
                  <a:lumOff val="15000"/>
                </a:schemeClr>
              </a:solidFill>
            </a:endParaRPr>
          </a:p>
          <a:p>
            <a:pPr lvl="1"/>
            <a:r>
              <a:rPr lang="en-US" b="1" dirty="0" smtClean="0">
                <a:solidFill>
                  <a:schemeClr val="tx1">
                    <a:lumMod val="85000"/>
                    <a:lumOff val="15000"/>
                  </a:schemeClr>
                </a:solidFill>
              </a:rPr>
              <a:t>To post Group Communication: Google Groups</a:t>
            </a:r>
          </a:p>
          <a:p>
            <a:pPr lvl="2"/>
            <a:r>
              <a:rPr lang="en-US" b="1" dirty="0" smtClean="0">
                <a:solidFill>
                  <a:schemeClr val="tx1">
                    <a:lumMod val="85000"/>
                    <a:lumOff val="15000"/>
                  </a:schemeClr>
                </a:solidFill>
              </a:rPr>
              <a:t>ELA- VATRegion5ELA@esc5.net</a:t>
            </a:r>
          </a:p>
          <a:p>
            <a:pPr lvl="2"/>
            <a:r>
              <a:rPr lang="en-US" b="1" dirty="0" smtClean="0">
                <a:solidFill>
                  <a:schemeClr val="tx1">
                    <a:lumMod val="85000"/>
                    <a:lumOff val="15000"/>
                  </a:schemeClr>
                </a:solidFill>
              </a:rPr>
              <a:t>Math- VATRegion5MATH@esc5.net</a:t>
            </a:r>
          </a:p>
          <a:p>
            <a:pPr marL="0" indent="0" algn="ctr">
              <a:buFont typeface="Wingdings 3" charset="2"/>
              <a:buNone/>
            </a:pPr>
            <a:endParaRPr lang="en-US" sz="3000" dirty="0" smtClean="0">
              <a:solidFill>
                <a:schemeClr val="tx1">
                  <a:lumMod val="85000"/>
                  <a:lumOff val="15000"/>
                </a:schemeClr>
              </a:solidFill>
            </a:endParaRPr>
          </a:p>
          <a:p>
            <a:pPr marL="0" indent="0" algn="ctr">
              <a:buFont typeface="Wingdings 3" charset="2"/>
              <a:buNone/>
            </a:pPr>
            <a:endParaRPr lang="en-US" sz="4400" dirty="0"/>
          </a:p>
        </p:txBody>
      </p:sp>
    </p:spTree>
    <p:extLst>
      <p:ext uri="{BB962C8B-B14F-4D97-AF65-F5344CB8AC3E}">
        <p14:creationId xmlns:p14="http://schemas.microsoft.com/office/powerpoint/2010/main" val="14123149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Norms</a:t>
            </a:r>
            <a:endParaRPr lang="en-US" dirty="0"/>
          </a:p>
        </p:txBody>
      </p:sp>
      <p:sp>
        <p:nvSpPr>
          <p:cNvPr id="5" name="Footer Placeholder 4"/>
          <p:cNvSpPr>
            <a:spLocks noGrp="1"/>
          </p:cNvSpPr>
          <p:nvPr>
            <p:ph type="ftr" sz="quarter" idx="11"/>
          </p:nvPr>
        </p:nvSpPr>
        <p:spPr/>
        <p:txBody>
          <a:bodyPr/>
          <a:lstStyle>
            <a:lvl1pPr>
              <a:defRPr sz="1200"/>
            </a:lvl1pPr>
          </a:lstStyle>
          <a:p>
            <a:r>
              <a:rPr lang="en-US" dirty="0" smtClean="0"/>
              <a:t>http://untavatar.org</a:t>
            </a:r>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32</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687906"/>
            <a:ext cx="3966912" cy="41597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7803471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4"/>
          <p:cNvSpPr/>
          <p:nvPr/>
        </p:nvSpPr>
        <p:spPr>
          <a:xfrm>
            <a:off x="503302" y="955848"/>
            <a:ext cx="8137395" cy="852205"/>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5400" b="1" kern="1200" cap="none" spc="300" dirty="0" smtClean="0">
                <a:solidFill>
                  <a:schemeClr val="bg1"/>
                </a:solidFill>
                <a:latin typeface="+mj-lt"/>
              </a:rPr>
              <a:t>Norms </a:t>
            </a:r>
          </a:p>
        </p:txBody>
      </p:sp>
      <p:sp>
        <p:nvSpPr>
          <p:cNvPr id="7" name="Content Placeholder 2"/>
          <p:cNvSpPr>
            <a:spLocks noGrp="1"/>
          </p:cNvSpPr>
          <p:nvPr>
            <p:ph idx="1"/>
          </p:nvPr>
        </p:nvSpPr>
        <p:spPr>
          <a:xfrm>
            <a:off x="684871" y="2493571"/>
            <a:ext cx="7955826" cy="3530599"/>
          </a:xfrm>
        </p:spPr>
        <p:txBody>
          <a:bodyPr>
            <a:normAutofit/>
          </a:bodyPr>
          <a:lstStyle/>
          <a:p>
            <a:r>
              <a:rPr lang="en-US" sz="2000" b="1" dirty="0" smtClean="0">
                <a:solidFill>
                  <a:schemeClr val="tx1">
                    <a:lumMod val="85000"/>
                    <a:lumOff val="15000"/>
                  </a:schemeClr>
                </a:solidFill>
              </a:rPr>
              <a:t>Norms encourage behaviors that will help a group do its work and discourage behaviors that interfere with a group’s effectiveness. </a:t>
            </a:r>
          </a:p>
          <a:p>
            <a:r>
              <a:rPr lang="en-US" sz="2000" b="1" dirty="0" smtClean="0">
                <a:solidFill>
                  <a:schemeClr val="tx1">
                    <a:lumMod val="85000"/>
                    <a:lumOff val="15000"/>
                  </a:schemeClr>
                </a:solidFill>
              </a:rPr>
              <a:t>VATs </a:t>
            </a:r>
            <a:r>
              <a:rPr lang="en-US" sz="2000" b="1" dirty="0">
                <a:solidFill>
                  <a:schemeClr val="tx1">
                    <a:lumMod val="85000"/>
                    <a:lumOff val="15000"/>
                  </a:schemeClr>
                </a:solidFill>
              </a:rPr>
              <a:t>cross the cultures of K-12 and higher education, which differ in their valuing of deliberation vs. efficiency and collaboration vs. individual achievement.  Norms, along with good will, can help you work across cultures.</a:t>
            </a:r>
          </a:p>
          <a:p>
            <a:pPr algn="ctr"/>
            <a:endParaRPr lang="en-US" sz="2000" b="1" dirty="0" smtClean="0">
              <a:solidFill>
                <a:schemeClr val="tx1">
                  <a:lumMod val="85000"/>
                  <a:lumOff val="15000"/>
                </a:schemeClr>
              </a:solidFill>
            </a:endParaRPr>
          </a:p>
          <a:p>
            <a:pPr marL="0" indent="0" algn="ctr">
              <a:buNone/>
            </a:pPr>
            <a:endParaRPr lang="en-US" sz="3000" dirty="0" smtClean="0">
              <a:solidFill>
                <a:schemeClr val="tx1">
                  <a:lumMod val="85000"/>
                  <a:lumOff val="15000"/>
                </a:schemeClr>
              </a:solidFill>
            </a:endParaRPr>
          </a:p>
          <a:p>
            <a:pPr marL="0" indent="0" algn="ctr">
              <a:buNone/>
            </a:pPr>
            <a:endParaRPr lang="en-US" sz="4400" dirty="0"/>
          </a:p>
        </p:txBody>
      </p:sp>
      <p:sp>
        <p:nvSpPr>
          <p:cNvPr id="5" name="Footer Placeholder 4"/>
          <p:cNvSpPr>
            <a:spLocks noGrp="1"/>
          </p:cNvSpPr>
          <p:nvPr>
            <p:ph type="ftr" sz="quarter" idx="11"/>
          </p:nvPr>
        </p:nvSpPr>
        <p:spPr/>
        <p:txBody>
          <a:bodyPr/>
          <a:lstStyle>
            <a:lvl1pPr>
              <a:defRPr sz="1200"/>
            </a:lvl1pPr>
          </a:lstStyle>
          <a:p>
            <a:r>
              <a:rPr lang="en-US" dirty="0" smtClean="0"/>
              <a:t>http://untavatar.org</a:t>
            </a:r>
            <a:endParaRPr lang="en-US" dirty="0"/>
          </a:p>
        </p:txBody>
      </p:sp>
      <p:sp>
        <p:nvSpPr>
          <p:cNvPr id="2" name="Slide Number Placeholder 1"/>
          <p:cNvSpPr>
            <a:spLocks noGrp="1"/>
          </p:cNvSpPr>
          <p:nvPr>
            <p:ph type="sldNum" sz="quarter" idx="12"/>
          </p:nvPr>
        </p:nvSpPr>
        <p:spPr/>
        <p:txBody>
          <a:bodyPr/>
          <a:lstStyle/>
          <a:p>
            <a:fld id="{A79836AA-2E5C-4B78-BCFE-529AC8470618}" type="slidenum">
              <a:rPr lang="en-US" smtClean="0"/>
              <a:pPr/>
              <a:t>33</a:t>
            </a:fld>
            <a:endParaRPr lang="en-US" dirty="0"/>
          </a:p>
        </p:txBody>
      </p:sp>
    </p:spTree>
    <p:extLst>
      <p:ext uri="{BB962C8B-B14F-4D97-AF65-F5344CB8AC3E}">
        <p14:creationId xmlns:p14="http://schemas.microsoft.com/office/powerpoint/2010/main" val="18368057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4"/>
          <p:cNvSpPr/>
          <p:nvPr/>
        </p:nvSpPr>
        <p:spPr>
          <a:xfrm>
            <a:off x="609600" y="1063417"/>
            <a:ext cx="8137395" cy="852205"/>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4800" b="1" spc="300" dirty="0" smtClean="0">
                <a:solidFill>
                  <a:schemeClr val="bg1"/>
                </a:solidFill>
                <a:latin typeface="+mj-lt"/>
              </a:rPr>
              <a:t>Functions of Norms</a:t>
            </a:r>
            <a:r>
              <a:rPr lang="en-US" sz="4800" b="1" kern="1200" cap="none" spc="300" dirty="0" smtClean="0">
                <a:solidFill>
                  <a:schemeClr val="bg1"/>
                </a:solidFill>
                <a:latin typeface="+mj-lt"/>
              </a:rPr>
              <a:t>  </a:t>
            </a:r>
          </a:p>
        </p:txBody>
      </p:sp>
      <p:sp>
        <p:nvSpPr>
          <p:cNvPr id="7" name="Content Placeholder 2"/>
          <p:cNvSpPr>
            <a:spLocks noGrp="1"/>
          </p:cNvSpPr>
          <p:nvPr>
            <p:ph idx="1"/>
          </p:nvPr>
        </p:nvSpPr>
        <p:spPr>
          <a:xfrm>
            <a:off x="457200" y="2438400"/>
            <a:ext cx="8161374" cy="3530599"/>
          </a:xfrm>
        </p:spPr>
        <p:txBody>
          <a:bodyPr>
            <a:normAutofit/>
          </a:bodyPr>
          <a:lstStyle/>
          <a:p>
            <a:r>
              <a:rPr lang="en-US" sz="2400" b="1" dirty="0" smtClean="0">
                <a:solidFill>
                  <a:schemeClr val="tx1">
                    <a:lumMod val="85000"/>
                    <a:lumOff val="15000"/>
                  </a:schemeClr>
                </a:solidFill>
              </a:rPr>
              <a:t>Standards or expectations by which individuals in a group have agreed to operate while working together  </a:t>
            </a:r>
          </a:p>
          <a:p>
            <a:r>
              <a:rPr lang="en-US" sz="2400" b="1" dirty="0" smtClean="0">
                <a:solidFill>
                  <a:schemeClr val="tx1">
                    <a:lumMod val="85000"/>
                    <a:lumOff val="15000"/>
                  </a:schemeClr>
                </a:solidFill>
              </a:rPr>
              <a:t>Maximize team productivity and effectiveness </a:t>
            </a:r>
          </a:p>
          <a:p>
            <a:r>
              <a:rPr lang="en-US" sz="2400" b="1" dirty="0" smtClean="0">
                <a:solidFill>
                  <a:schemeClr val="tx1">
                    <a:lumMod val="85000"/>
                    <a:lumOff val="15000"/>
                  </a:schemeClr>
                </a:solidFill>
              </a:rPr>
              <a:t>Ensure individuals are respected</a:t>
            </a:r>
          </a:p>
          <a:p>
            <a:r>
              <a:rPr lang="en-US" sz="2400" b="1" dirty="0" smtClean="0">
                <a:solidFill>
                  <a:schemeClr val="tx1">
                    <a:lumMod val="85000"/>
                    <a:lumOff val="15000"/>
                  </a:schemeClr>
                </a:solidFill>
              </a:rPr>
              <a:t>Place responsibility on individuals for expected behavior to build group community</a:t>
            </a:r>
          </a:p>
          <a:p>
            <a:endParaRPr lang="en-US" sz="2400" b="1" dirty="0" smtClean="0">
              <a:solidFill>
                <a:schemeClr val="tx1">
                  <a:lumMod val="85000"/>
                  <a:lumOff val="15000"/>
                </a:schemeClr>
              </a:solidFill>
            </a:endParaRPr>
          </a:p>
          <a:p>
            <a:endParaRPr lang="en-US" dirty="0" smtClean="0"/>
          </a:p>
          <a:p>
            <a:endParaRPr lang="en-US" dirty="0"/>
          </a:p>
        </p:txBody>
      </p:sp>
      <p:sp>
        <p:nvSpPr>
          <p:cNvPr id="5" name="Footer Placeholder 4"/>
          <p:cNvSpPr>
            <a:spLocks noGrp="1"/>
          </p:cNvSpPr>
          <p:nvPr>
            <p:ph type="ftr" sz="quarter" idx="11"/>
          </p:nvPr>
        </p:nvSpPr>
        <p:spPr/>
        <p:txBody>
          <a:bodyPr/>
          <a:lstStyle>
            <a:lvl1pPr>
              <a:defRPr sz="1200"/>
            </a:lvl1pPr>
          </a:lstStyle>
          <a:p>
            <a:r>
              <a:rPr lang="en-US" dirty="0" smtClean="0"/>
              <a:t>http://untavatar.org</a:t>
            </a:r>
            <a:endParaRPr lang="en-US" dirty="0"/>
          </a:p>
        </p:txBody>
      </p:sp>
      <p:sp>
        <p:nvSpPr>
          <p:cNvPr id="2" name="Slide Number Placeholder 1"/>
          <p:cNvSpPr>
            <a:spLocks noGrp="1"/>
          </p:cNvSpPr>
          <p:nvPr>
            <p:ph type="sldNum" sz="quarter" idx="12"/>
          </p:nvPr>
        </p:nvSpPr>
        <p:spPr/>
        <p:txBody>
          <a:bodyPr/>
          <a:lstStyle/>
          <a:p>
            <a:fld id="{A79836AA-2E5C-4B78-BCFE-529AC8470618}" type="slidenum">
              <a:rPr lang="en-US" smtClean="0"/>
              <a:pPr/>
              <a:t>34</a:t>
            </a:fld>
            <a:endParaRPr lang="en-US" dirty="0"/>
          </a:p>
        </p:txBody>
      </p:sp>
    </p:spTree>
    <p:extLst>
      <p:ext uri="{BB962C8B-B14F-4D97-AF65-F5344CB8AC3E}">
        <p14:creationId xmlns:p14="http://schemas.microsoft.com/office/powerpoint/2010/main" val="3629542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4"/>
          <p:cNvSpPr/>
          <p:nvPr/>
        </p:nvSpPr>
        <p:spPr>
          <a:xfrm>
            <a:off x="609600" y="1063417"/>
            <a:ext cx="8137395" cy="852205"/>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4800" b="1" kern="1200" cap="none" spc="300" dirty="0" smtClean="0">
                <a:solidFill>
                  <a:schemeClr val="bg1"/>
                </a:solidFill>
                <a:latin typeface="+mj-lt"/>
              </a:rPr>
              <a:t>Some Sample Norms </a:t>
            </a:r>
          </a:p>
        </p:txBody>
      </p:sp>
      <p:sp>
        <p:nvSpPr>
          <p:cNvPr id="7" name="Content Placeholder 2"/>
          <p:cNvSpPr>
            <a:spLocks noGrp="1"/>
          </p:cNvSpPr>
          <p:nvPr>
            <p:ph idx="1"/>
          </p:nvPr>
        </p:nvSpPr>
        <p:spPr>
          <a:xfrm>
            <a:off x="457200" y="2438400"/>
            <a:ext cx="8161374" cy="3530599"/>
          </a:xfrm>
        </p:spPr>
        <p:txBody>
          <a:bodyPr>
            <a:normAutofit fontScale="92500"/>
          </a:bodyPr>
          <a:lstStyle/>
          <a:p>
            <a:r>
              <a:rPr lang="en-US" sz="2400" b="1" dirty="0" smtClean="0">
                <a:solidFill>
                  <a:schemeClr val="tx1">
                    <a:lumMod val="85000"/>
                    <a:lumOff val="15000"/>
                  </a:schemeClr>
                </a:solidFill>
              </a:rPr>
              <a:t>Begin and end the meeting on time.</a:t>
            </a:r>
          </a:p>
          <a:p>
            <a:r>
              <a:rPr lang="en-US" sz="2400" b="1" dirty="0" smtClean="0">
                <a:solidFill>
                  <a:schemeClr val="tx1">
                    <a:lumMod val="85000"/>
                    <a:lumOff val="15000"/>
                  </a:schemeClr>
                </a:solidFill>
              </a:rPr>
              <a:t>Notify the leader if you must be late or absent.  </a:t>
            </a:r>
          </a:p>
          <a:p>
            <a:r>
              <a:rPr lang="en-US" sz="2400" b="1" dirty="0" smtClean="0">
                <a:solidFill>
                  <a:schemeClr val="tx1">
                    <a:lumMod val="85000"/>
                    <a:lumOff val="15000"/>
                  </a:schemeClr>
                </a:solidFill>
              </a:rPr>
              <a:t>Come prepared with assignments completed. </a:t>
            </a:r>
          </a:p>
          <a:p>
            <a:r>
              <a:rPr lang="en-US" sz="2400" b="1" dirty="0" smtClean="0">
                <a:solidFill>
                  <a:schemeClr val="tx1">
                    <a:lumMod val="85000"/>
                    <a:lumOff val="15000"/>
                  </a:schemeClr>
                </a:solidFill>
              </a:rPr>
              <a:t>Assure that everyone has a change to speak without being interrupted.  Set time limits if this is helpful.</a:t>
            </a:r>
          </a:p>
          <a:p>
            <a:r>
              <a:rPr lang="en-US" sz="2400" b="1" dirty="0" smtClean="0">
                <a:solidFill>
                  <a:schemeClr val="tx1">
                    <a:lumMod val="85000"/>
                    <a:lumOff val="15000"/>
                  </a:schemeClr>
                </a:solidFill>
              </a:rPr>
              <a:t>As each meeting ends, plan for sharing with partnership leaders at your institution (Department chair, dean, provost, principal, counselor, as appropriate).</a:t>
            </a:r>
          </a:p>
          <a:p>
            <a:endParaRPr lang="en-US" sz="2400" b="1" dirty="0" smtClean="0">
              <a:solidFill>
                <a:schemeClr val="tx1">
                  <a:lumMod val="85000"/>
                  <a:lumOff val="15000"/>
                </a:schemeClr>
              </a:solidFill>
            </a:endParaRPr>
          </a:p>
          <a:p>
            <a:endParaRPr lang="en-US" dirty="0"/>
          </a:p>
        </p:txBody>
      </p:sp>
      <p:sp>
        <p:nvSpPr>
          <p:cNvPr id="5" name="Footer Placeholder 4"/>
          <p:cNvSpPr>
            <a:spLocks noGrp="1"/>
          </p:cNvSpPr>
          <p:nvPr>
            <p:ph type="ftr" sz="quarter" idx="11"/>
          </p:nvPr>
        </p:nvSpPr>
        <p:spPr/>
        <p:txBody>
          <a:bodyPr/>
          <a:lstStyle>
            <a:lvl1pPr>
              <a:defRPr sz="1200"/>
            </a:lvl1pPr>
          </a:lstStyle>
          <a:p>
            <a:r>
              <a:rPr lang="en-US" dirty="0" smtClean="0"/>
              <a:t>http://untavatar.org</a:t>
            </a:r>
            <a:endParaRPr lang="en-US" dirty="0"/>
          </a:p>
        </p:txBody>
      </p:sp>
      <p:sp>
        <p:nvSpPr>
          <p:cNvPr id="2" name="Slide Number Placeholder 1"/>
          <p:cNvSpPr>
            <a:spLocks noGrp="1"/>
          </p:cNvSpPr>
          <p:nvPr>
            <p:ph type="sldNum" sz="quarter" idx="12"/>
          </p:nvPr>
        </p:nvSpPr>
        <p:spPr/>
        <p:txBody>
          <a:bodyPr/>
          <a:lstStyle/>
          <a:p>
            <a:fld id="{A79836AA-2E5C-4B78-BCFE-529AC8470618}" type="slidenum">
              <a:rPr lang="en-US" smtClean="0"/>
              <a:pPr/>
              <a:t>35</a:t>
            </a:fld>
            <a:endParaRPr lang="en-US" dirty="0"/>
          </a:p>
        </p:txBody>
      </p:sp>
    </p:spTree>
    <p:extLst>
      <p:ext uri="{BB962C8B-B14F-4D97-AF65-F5344CB8AC3E}">
        <p14:creationId xmlns:p14="http://schemas.microsoft.com/office/powerpoint/2010/main" val="37427729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 and Group</a:t>
            </a:r>
            <a:br>
              <a:rPr lang="en-US" dirty="0" smtClean="0"/>
            </a:br>
            <a:r>
              <a:rPr lang="en-US" dirty="0" smtClean="0"/>
              <a:t>Responsibilities</a:t>
            </a:r>
            <a:endParaRPr lang="en-US" dirty="0"/>
          </a:p>
        </p:txBody>
      </p:sp>
      <p:sp>
        <p:nvSpPr>
          <p:cNvPr id="5" name="Footer Placeholder 4"/>
          <p:cNvSpPr>
            <a:spLocks noGrp="1"/>
          </p:cNvSpPr>
          <p:nvPr>
            <p:ph type="ftr" sz="quarter" idx="11"/>
          </p:nvPr>
        </p:nvSpPr>
        <p:spPr/>
        <p:txBody>
          <a:bodyPr/>
          <a:lstStyle>
            <a:lvl1pPr>
              <a:defRPr sz="1200"/>
            </a:lvl1pPr>
          </a:lstStyle>
          <a:p>
            <a:r>
              <a:rPr lang="en-US" dirty="0" smtClean="0"/>
              <a:t>http://untavatar.org</a:t>
            </a:r>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36</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4724" y="2590800"/>
            <a:ext cx="3505200" cy="1981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302276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1500" y="1371600"/>
            <a:ext cx="7917873" cy="3293209"/>
          </a:xfrm>
          <a:prstGeom prst="rect">
            <a:avLst/>
          </a:prstGeom>
          <a:noFill/>
          <a:ln w="38100">
            <a:noFill/>
          </a:ln>
        </p:spPr>
        <p:txBody>
          <a:bodyPr wrap="square" rtlCol="0">
            <a:spAutoFit/>
          </a:bodyPr>
          <a:lstStyle/>
          <a:p>
            <a:pPr algn="ctr"/>
            <a:r>
              <a:rPr lang="en-US" sz="4000" dirty="0" smtClean="0">
                <a:effectLst>
                  <a:outerShdw blurRad="38100" dist="38100" dir="2700000" algn="tl">
                    <a:srgbClr val="000000">
                      <a:alpha val="43137"/>
                    </a:srgbClr>
                  </a:outerShdw>
                </a:effectLst>
                <a:latin typeface="+mj-lt"/>
              </a:rPr>
              <a:t>What </a:t>
            </a:r>
            <a:r>
              <a:rPr lang="en-US" sz="4000" dirty="0">
                <a:effectLst>
                  <a:outerShdw blurRad="38100" dist="38100" dir="2700000" algn="tl">
                    <a:srgbClr val="000000">
                      <a:alpha val="43137"/>
                    </a:srgbClr>
                  </a:outerShdw>
                </a:effectLst>
                <a:latin typeface="+mj-lt"/>
              </a:rPr>
              <a:t>I</a:t>
            </a:r>
            <a:r>
              <a:rPr lang="en-US" sz="4000" dirty="0" smtClean="0">
                <a:effectLst>
                  <a:outerShdw blurRad="38100" dist="38100" dir="2700000" algn="tl">
                    <a:srgbClr val="000000">
                      <a:alpha val="43137"/>
                    </a:srgbClr>
                  </a:outerShdw>
                </a:effectLst>
                <a:latin typeface="+mj-lt"/>
              </a:rPr>
              <a:t>s My </a:t>
            </a:r>
            <a:r>
              <a:rPr lang="en-US" sz="4000" dirty="0">
                <a:effectLst>
                  <a:outerShdw blurRad="38100" dist="38100" dir="2700000" algn="tl">
                    <a:srgbClr val="000000">
                      <a:alpha val="43137"/>
                    </a:srgbClr>
                  </a:outerShdw>
                </a:effectLst>
                <a:latin typeface="+mj-lt"/>
              </a:rPr>
              <a:t>R</a:t>
            </a:r>
            <a:r>
              <a:rPr lang="en-US" sz="4000" dirty="0" smtClean="0">
                <a:effectLst>
                  <a:outerShdw blurRad="38100" dist="38100" dir="2700000" algn="tl">
                    <a:srgbClr val="000000">
                      <a:alpha val="43137"/>
                    </a:srgbClr>
                  </a:outerShdw>
                </a:effectLst>
                <a:latin typeface="+mj-lt"/>
              </a:rPr>
              <a:t>ole as an </a:t>
            </a:r>
            <a:r>
              <a:rPr lang="en-US" sz="4000" b="1" dirty="0" smtClean="0">
                <a:effectLst>
                  <a:outerShdw blurRad="38100" dist="38100" dir="2700000" algn="tl">
                    <a:srgbClr val="000000">
                      <a:alpha val="43137"/>
                    </a:srgbClr>
                  </a:outerShdw>
                </a:effectLst>
                <a:latin typeface="+mj-lt"/>
              </a:rPr>
              <a:t>AVATAR Partner </a:t>
            </a:r>
            <a:r>
              <a:rPr lang="en-US" sz="4000" dirty="0" smtClean="0">
                <a:effectLst>
                  <a:outerShdw blurRad="38100" dist="38100" dir="2700000" algn="tl">
                    <a:srgbClr val="000000">
                      <a:alpha val="43137"/>
                    </a:srgbClr>
                  </a:outerShdw>
                </a:effectLst>
                <a:latin typeface="+mj-lt"/>
              </a:rPr>
              <a:t>or </a:t>
            </a:r>
            <a:r>
              <a:rPr lang="en-US" sz="4000" b="1" dirty="0" smtClean="0">
                <a:effectLst>
                  <a:outerShdw blurRad="38100" dist="38100" dir="2700000" algn="tl">
                    <a:srgbClr val="000000">
                      <a:alpha val="43137"/>
                    </a:srgbClr>
                  </a:outerShdw>
                </a:effectLst>
                <a:latin typeface="+mj-lt"/>
              </a:rPr>
              <a:t>Team Member</a:t>
            </a:r>
            <a:r>
              <a:rPr lang="en-US" sz="4000" dirty="0" smtClean="0">
                <a:effectLst>
                  <a:outerShdw blurRad="38100" dist="38100" dir="2700000" algn="tl">
                    <a:srgbClr val="000000">
                      <a:alpha val="43137"/>
                    </a:srgbClr>
                  </a:outerShdw>
                </a:effectLst>
                <a:latin typeface="+mj-lt"/>
              </a:rPr>
              <a:t>?</a:t>
            </a:r>
          </a:p>
          <a:p>
            <a:pPr algn="ctr"/>
            <a:endParaRPr lang="en-US" sz="3200" dirty="0" smtClean="0">
              <a:effectLst>
                <a:outerShdw blurRad="38100" dist="38100" dir="2700000" algn="tl">
                  <a:srgbClr val="000000">
                    <a:alpha val="43137"/>
                  </a:srgbClr>
                </a:outerShdw>
              </a:effectLst>
              <a:latin typeface="+mj-lt"/>
            </a:endParaRPr>
          </a:p>
          <a:p>
            <a:pPr algn="ctr"/>
            <a:r>
              <a:rPr lang="en-US" sz="3200" dirty="0" smtClean="0">
                <a:effectLst>
                  <a:outerShdw blurRad="38100" dist="38100" dir="2700000" algn="tl">
                    <a:srgbClr val="000000">
                      <a:alpha val="43137"/>
                    </a:srgbClr>
                  </a:outerShdw>
                </a:effectLst>
                <a:latin typeface="+mj-lt"/>
              </a:rPr>
              <a:t>What knowledge can you contribute?</a:t>
            </a:r>
          </a:p>
          <a:p>
            <a:pPr algn="ctr"/>
            <a:r>
              <a:rPr lang="en-US" sz="3200" dirty="0" smtClean="0">
                <a:effectLst>
                  <a:outerShdw blurRad="38100" dist="38100" dir="2700000" algn="tl">
                    <a:srgbClr val="000000">
                      <a:alpha val="43137"/>
                    </a:srgbClr>
                  </a:outerShdw>
                </a:effectLst>
                <a:latin typeface="+mj-lt"/>
              </a:rPr>
              <a:t>What skills can you bring to the group?</a:t>
            </a:r>
          </a:p>
          <a:p>
            <a:pPr algn="ctr"/>
            <a:endParaRPr lang="en-US" sz="3200" dirty="0">
              <a:effectLst>
                <a:outerShdw blurRad="38100" dist="38100" dir="2700000" algn="tl">
                  <a:srgbClr val="000000">
                    <a:alpha val="43137"/>
                  </a:srgbClr>
                </a:outerShdw>
              </a:effectLst>
              <a:latin typeface="+mj-lt"/>
            </a:endParaRPr>
          </a:p>
        </p:txBody>
      </p:sp>
      <p:sp>
        <p:nvSpPr>
          <p:cNvPr id="5" name="Footer Placeholder 4"/>
          <p:cNvSpPr>
            <a:spLocks noGrp="1"/>
          </p:cNvSpPr>
          <p:nvPr>
            <p:ph type="ftr" sz="quarter" idx="11"/>
          </p:nvPr>
        </p:nvSpPr>
        <p:spPr>
          <a:xfrm>
            <a:off x="546100" y="6400800"/>
            <a:ext cx="3859795" cy="228659"/>
          </a:xfrm>
        </p:spPr>
        <p:txBody>
          <a:bodyPr/>
          <a:lstStyle>
            <a:lvl1pPr>
              <a:defRPr sz="1200"/>
            </a:lvl1pPr>
          </a:lstStyle>
          <a:p>
            <a:r>
              <a:rPr lang="en-US" dirty="0" smtClean="0"/>
              <a:t>http://untavatar.org</a:t>
            </a:r>
            <a:endParaRPr lang="en-US" dirty="0"/>
          </a:p>
        </p:txBody>
      </p:sp>
      <p:sp>
        <p:nvSpPr>
          <p:cNvPr id="2" name="Slide Number Placeholder 1"/>
          <p:cNvSpPr>
            <a:spLocks noGrp="1"/>
          </p:cNvSpPr>
          <p:nvPr>
            <p:ph type="sldNum" sz="quarter" idx="12"/>
          </p:nvPr>
        </p:nvSpPr>
        <p:spPr/>
        <p:txBody>
          <a:bodyPr/>
          <a:lstStyle/>
          <a:p>
            <a:fld id="{A79836AA-2E5C-4B78-BCFE-529AC8470618}" type="slidenum">
              <a:rPr lang="en-US" smtClean="0"/>
              <a:pPr/>
              <a:t>37</a:t>
            </a:fld>
            <a:endParaRPr lang="en-US" dirty="0"/>
          </a:p>
        </p:txBody>
      </p:sp>
    </p:spTree>
    <p:extLst>
      <p:ext uri="{BB962C8B-B14F-4D97-AF65-F5344CB8AC3E}">
        <p14:creationId xmlns:p14="http://schemas.microsoft.com/office/powerpoint/2010/main" val="37467161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VATS draw on multiple knowledge bases.   Which of these do you know well?</a:t>
            </a:r>
            <a:endParaRPr lang="en-US" dirty="0"/>
          </a:p>
        </p:txBody>
      </p:sp>
      <p:sp>
        <p:nvSpPr>
          <p:cNvPr id="3" name="Content Placeholder 2"/>
          <p:cNvSpPr>
            <a:spLocks noGrp="1"/>
          </p:cNvSpPr>
          <p:nvPr>
            <p:ph sz="half" idx="1"/>
          </p:nvPr>
        </p:nvSpPr>
        <p:spPr/>
        <p:txBody>
          <a:bodyPr>
            <a:normAutofit fontScale="92500" lnSpcReduction="10000"/>
          </a:bodyPr>
          <a:lstStyle/>
          <a:p>
            <a:r>
              <a:rPr lang="en-US" b="1" dirty="0" smtClean="0"/>
              <a:t>Knowledge of content and pedagogy in your discipline</a:t>
            </a:r>
          </a:p>
          <a:p>
            <a:r>
              <a:rPr lang="en-US" b="1" dirty="0" smtClean="0"/>
              <a:t>Pedagogical content knowledge</a:t>
            </a:r>
          </a:p>
          <a:p>
            <a:r>
              <a:rPr lang="en-US" b="1" dirty="0" smtClean="0"/>
              <a:t>Knowledge of resources and technology in your discipline</a:t>
            </a:r>
          </a:p>
          <a:p>
            <a:r>
              <a:rPr lang="en-US" b="1" dirty="0" smtClean="0"/>
              <a:t>Knowledge of high school learners</a:t>
            </a:r>
          </a:p>
          <a:p>
            <a:r>
              <a:rPr lang="en-US" b="1" dirty="0" smtClean="0"/>
              <a:t>Knowledge of college learners</a:t>
            </a:r>
          </a:p>
          <a:p>
            <a:r>
              <a:rPr lang="en-US" b="1" dirty="0" smtClean="0"/>
              <a:t>Knowledge of instruction</a:t>
            </a:r>
            <a:endParaRPr lang="en-US" b="1" dirty="0"/>
          </a:p>
        </p:txBody>
      </p:sp>
      <p:sp>
        <p:nvSpPr>
          <p:cNvPr id="4" name="Content Placeholder 3"/>
          <p:cNvSpPr>
            <a:spLocks noGrp="1"/>
          </p:cNvSpPr>
          <p:nvPr>
            <p:ph sz="half" idx="2"/>
          </p:nvPr>
        </p:nvSpPr>
        <p:spPr/>
        <p:txBody>
          <a:bodyPr>
            <a:normAutofit fontScale="92500" lnSpcReduction="10000"/>
          </a:bodyPr>
          <a:lstStyle/>
          <a:p>
            <a:r>
              <a:rPr lang="en-US" b="1" dirty="0" smtClean="0"/>
              <a:t>Knowledge of state standards, the TEKS and/or the CCRS</a:t>
            </a:r>
          </a:p>
          <a:p>
            <a:r>
              <a:rPr lang="en-US" b="1" dirty="0" smtClean="0"/>
              <a:t>Knowledge of state assessments, STAAR/EOC and/or the TSI</a:t>
            </a:r>
          </a:p>
          <a:p>
            <a:r>
              <a:rPr lang="en-US" b="1" dirty="0" smtClean="0"/>
              <a:t>Knowledge of the state curriculum</a:t>
            </a:r>
          </a:p>
          <a:p>
            <a:r>
              <a:rPr lang="en-US" b="1" dirty="0" smtClean="0"/>
              <a:t>Knowledge of college readiness</a:t>
            </a:r>
          </a:p>
          <a:p>
            <a:r>
              <a:rPr lang="en-US" b="1" dirty="0" smtClean="0"/>
              <a:t>Knowledge of vertical alignment processes</a:t>
            </a:r>
            <a:endParaRPr lang="en-US" b="1" dirty="0"/>
          </a:p>
        </p:txBody>
      </p:sp>
      <p:sp>
        <p:nvSpPr>
          <p:cNvPr id="6" name="Footer Placeholder 4"/>
          <p:cNvSpPr>
            <a:spLocks noGrp="1"/>
          </p:cNvSpPr>
          <p:nvPr>
            <p:ph type="ftr" sz="quarter" idx="11"/>
          </p:nvPr>
        </p:nvSpPr>
        <p:spPr/>
        <p:txBody>
          <a:bodyPr/>
          <a:lstStyle>
            <a:lvl1pPr>
              <a:defRPr sz="1200"/>
            </a:lvl1pPr>
          </a:lstStyle>
          <a:p>
            <a:r>
              <a:rPr lang="en-US" dirty="0" smtClean="0"/>
              <a:t>http://untavatar.org</a:t>
            </a:r>
            <a:endParaRPr lang="en-US" dirty="0"/>
          </a:p>
        </p:txBody>
      </p:sp>
      <p:sp>
        <p:nvSpPr>
          <p:cNvPr id="5" name="Slide Number Placeholder 4"/>
          <p:cNvSpPr>
            <a:spLocks noGrp="1"/>
          </p:cNvSpPr>
          <p:nvPr>
            <p:ph type="sldNum" sz="quarter" idx="12"/>
          </p:nvPr>
        </p:nvSpPr>
        <p:spPr/>
        <p:txBody>
          <a:bodyPr/>
          <a:lstStyle/>
          <a:p>
            <a:fld id="{A79836AA-2E5C-4B78-BCFE-529AC8470618}" type="slidenum">
              <a:rPr lang="en-US" smtClean="0"/>
              <a:pPr/>
              <a:t>38</a:t>
            </a:fld>
            <a:endParaRPr lang="en-US" dirty="0"/>
          </a:p>
        </p:txBody>
      </p:sp>
    </p:spTree>
    <p:extLst>
      <p:ext uri="{BB962C8B-B14F-4D97-AF65-F5344CB8AC3E}">
        <p14:creationId xmlns:p14="http://schemas.microsoft.com/office/powerpoint/2010/main" val="25680124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787" y="533400"/>
            <a:ext cx="8216013" cy="1600199"/>
          </a:xfrm>
        </p:spPr>
        <p:txBody>
          <a:bodyPr>
            <a:normAutofit/>
          </a:bodyPr>
          <a:lstStyle/>
          <a:p>
            <a:r>
              <a:rPr lang="en-US" dirty="0" smtClean="0"/>
              <a:t>VATS draw on varied skills of members.   Which are your strengths?</a:t>
            </a:r>
            <a:endParaRPr lang="en-US" dirty="0"/>
          </a:p>
        </p:txBody>
      </p:sp>
      <p:sp>
        <p:nvSpPr>
          <p:cNvPr id="3" name="Content Placeholder 2"/>
          <p:cNvSpPr>
            <a:spLocks noGrp="1"/>
          </p:cNvSpPr>
          <p:nvPr>
            <p:ph sz="half" idx="1"/>
          </p:nvPr>
        </p:nvSpPr>
        <p:spPr/>
        <p:txBody>
          <a:bodyPr>
            <a:normAutofit fontScale="92500"/>
          </a:bodyPr>
          <a:lstStyle/>
          <a:p>
            <a:r>
              <a:rPr lang="en-US" b="1" dirty="0" smtClean="0"/>
              <a:t>Facilitator</a:t>
            </a:r>
          </a:p>
          <a:p>
            <a:r>
              <a:rPr lang="en-US" b="1" dirty="0" smtClean="0"/>
              <a:t>Deliberator</a:t>
            </a:r>
          </a:p>
          <a:p>
            <a:r>
              <a:rPr lang="en-US" b="1" dirty="0" smtClean="0"/>
              <a:t>Inquirer</a:t>
            </a:r>
          </a:p>
          <a:p>
            <a:r>
              <a:rPr lang="en-US" b="1" dirty="0" smtClean="0"/>
              <a:t>Summarizer</a:t>
            </a:r>
          </a:p>
          <a:p>
            <a:r>
              <a:rPr lang="en-US" b="1" dirty="0" smtClean="0"/>
              <a:t>Connector</a:t>
            </a:r>
          </a:p>
          <a:p>
            <a:r>
              <a:rPr lang="en-US" b="1" dirty="0" smtClean="0"/>
              <a:t>Organizer</a:t>
            </a:r>
          </a:p>
          <a:p>
            <a:r>
              <a:rPr lang="en-US" b="1" dirty="0" smtClean="0"/>
              <a:t>Visualizer</a:t>
            </a:r>
          </a:p>
          <a:p>
            <a:r>
              <a:rPr lang="en-US" b="1" dirty="0" smtClean="0"/>
              <a:t>Critic</a:t>
            </a:r>
          </a:p>
          <a:p>
            <a:r>
              <a:rPr lang="en-US" b="1" dirty="0" smtClean="0"/>
              <a:t>Encourager</a:t>
            </a:r>
            <a:endParaRPr lang="en-US" b="1" dirty="0"/>
          </a:p>
        </p:txBody>
      </p:sp>
      <p:sp>
        <p:nvSpPr>
          <p:cNvPr id="4" name="Content Placeholder 3"/>
          <p:cNvSpPr>
            <a:spLocks noGrp="1"/>
          </p:cNvSpPr>
          <p:nvPr>
            <p:ph sz="half" idx="2"/>
          </p:nvPr>
        </p:nvSpPr>
        <p:spPr>
          <a:xfrm>
            <a:off x="4016235" y="2466558"/>
            <a:ext cx="3636981" cy="3553245"/>
          </a:xfrm>
        </p:spPr>
        <p:txBody>
          <a:bodyPr>
            <a:normAutofit fontScale="92500"/>
          </a:bodyPr>
          <a:lstStyle/>
          <a:p>
            <a:r>
              <a:rPr lang="en-US" b="1" dirty="0" smtClean="0"/>
              <a:t>Do you focus on the big picture?</a:t>
            </a:r>
          </a:p>
          <a:p>
            <a:r>
              <a:rPr lang="en-US" b="1" dirty="0" smtClean="0"/>
              <a:t>Do you see the relevance of details?</a:t>
            </a:r>
          </a:p>
          <a:p>
            <a:r>
              <a:rPr lang="en-US" b="1" dirty="0" smtClean="0"/>
              <a:t>Do you have a good imagination?</a:t>
            </a:r>
          </a:p>
          <a:p>
            <a:r>
              <a:rPr lang="en-US" b="1" dirty="0" smtClean="0"/>
              <a:t>Are you committed to social justice?</a:t>
            </a:r>
          </a:p>
          <a:p>
            <a:r>
              <a:rPr lang="en-US" b="1" dirty="0" smtClean="0"/>
              <a:t>Can you imagine a future where all students teach their educational potentials?</a:t>
            </a:r>
            <a:endParaRPr lang="en-US" b="1" dirty="0"/>
          </a:p>
        </p:txBody>
      </p:sp>
      <p:sp>
        <p:nvSpPr>
          <p:cNvPr id="6" name="Footer Placeholder 4"/>
          <p:cNvSpPr>
            <a:spLocks noGrp="1"/>
          </p:cNvSpPr>
          <p:nvPr>
            <p:ph type="ftr" sz="quarter" idx="11"/>
          </p:nvPr>
        </p:nvSpPr>
        <p:spPr/>
        <p:txBody>
          <a:bodyPr/>
          <a:lstStyle>
            <a:lvl1pPr>
              <a:defRPr sz="1200"/>
            </a:lvl1pPr>
          </a:lstStyle>
          <a:p>
            <a:r>
              <a:rPr lang="en-US" dirty="0" smtClean="0"/>
              <a:t>http://untavatar.org</a:t>
            </a:r>
            <a:endParaRPr lang="en-US" dirty="0"/>
          </a:p>
        </p:txBody>
      </p:sp>
      <p:sp>
        <p:nvSpPr>
          <p:cNvPr id="5" name="Slide Number Placeholder 4"/>
          <p:cNvSpPr>
            <a:spLocks noGrp="1"/>
          </p:cNvSpPr>
          <p:nvPr>
            <p:ph type="sldNum" sz="quarter" idx="12"/>
          </p:nvPr>
        </p:nvSpPr>
        <p:spPr/>
        <p:txBody>
          <a:bodyPr/>
          <a:lstStyle/>
          <a:p>
            <a:fld id="{A79836AA-2E5C-4B78-BCFE-529AC8470618}" type="slidenum">
              <a:rPr lang="en-US" smtClean="0"/>
              <a:pPr/>
              <a:t>39</a:t>
            </a:fld>
            <a:endParaRPr lang="en-US" dirty="0"/>
          </a:p>
        </p:txBody>
      </p:sp>
    </p:spTree>
    <p:extLst>
      <p:ext uri="{BB962C8B-B14F-4D97-AF65-F5344CB8AC3E}">
        <p14:creationId xmlns:p14="http://schemas.microsoft.com/office/powerpoint/2010/main" val="8319015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Team Member Introductions</a:t>
            </a:r>
            <a:endParaRPr lang="en-US" dirty="0"/>
          </a:p>
        </p:txBody>
      </p:sp>
      <p:sp>
        <p:nvSpPr>
          <p:cNvPr id="3" name="Content Placeholder 2"/>
          <p:cNvSpPr>
            <a:spLocks noGrp="1"/>
          </p:cNvSpPr>
          <p:nvPr>
            <p:ph idx="1"/>
          </p:nvPr>
        </p:nvSpPr>
        <p:spPr>
          <a:xfrm>
            <a:off x="609600" y="2220454"/>
            <a:ext cx="7972759" cy="3530599"/>
          </a:xfrm>
        </p:spPr>
        <p:txBody>
          <a:bodyPr>
            <a:normAutofit lnSpcReduction="10000"/>
          </a:bodyPr>
          <a:lstStyle/>
          <a:p>
            <a:r>
              <a:rPr lang="en-US" sz="4300" b="1" dirty="0" smtClean="0"/>
              <a:t>Introductions:</a:t>
            </a:r>
          </a:p>
          <a:p>
            <a:pPr lvl="1"/>
            <a:r>
              <a:rPr lang="en-US" sz="3900" b="1" dirty="0" smtClean="0"/>
              <a:t>What institution/campus do you represent?</a:t>
            </a:r>
          </a:p>
          <a:p>
            <a:pPr lvl="1"/>
            <a:r>
              <a:rPr lang="en-US" sz="3900" b="1" dirty="0" smtClean="0"/>
              <a:t>What is your role with students?</a:t>
            </a:r>
          </a:p>
          <a:p>
            <a:pPr marL="0" indent="0">
              <a:buNone/>
            </a:pPr>
            <a:r>
              <a:rPr lang="en-US" sz="2000" b="1" dirty="0" smtClean="0"/>
              <a:t>           </a:t>
            </a:r>
            <a:endParaRPr lang="en-US" sz="2000" b="1"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4</a:t>
            </a:fld>
            <a:endParaRPr lang="en-US" dirty="0"/>
          </a:p>
        </p:txBody>
      </p:sp>
      <p:sp>
        <p:nvSpPr>
          <p:cNvPr id="6" name="Footer Placeholder 4"/>
          <p:cNvSpPr txBox="1">
            <a:spLocks/>
          </p:cNvSpPr>
          <p:nvPr/>
        </p:nvSpPr>
        <p:spPr>
          <a:xfrm>
            <a:off x="533401" y="6324600"/>
            <a:ext cx="1905000" cy="381000"/>
          </a:xfrm>
          <a:prstGeom prst="rect">
            <a:avLst/>
          </a:prstGeom>
        </p:spPr>
        <p:txBody>
          <a:bodyPr vert="horz" lIns="91440" tIns="45720" rIns="91440" bIns="45720" rtlCol="0" anchor="b"/>
          <a:lstStyle>
            <a:defPPr>
              <a:defRPr lang="en-US"/>
            </a:defPPr>
            <a:lvl1pPr marL="0" algn="l" defTabSz="914400" rtl="0" eaLnBrk="1" latinLnBrk="0" hangingPunct="1">
              <a:defRPr sz="1200" b="1" i="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http://untavatar.org</a:t>
            </a:r>
            <a:endParaRPr lang="en-US" dirty="0"/>
          </a:p>
        </p:txBody>
      </p:sp>
    </p:spTree>
    <p:extLst>
      <p:ext uri="{BB962C8B-B14F-4D97-AF65-F5344CB8AC3E}">
        <p14:creationId xmlns:p14="http://schemas.microsoft.com/office/powerpoint/2010/main" val="12548273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133600"/>
            <a:ext cx="8610600" cy="3825838"/>
          </a:xfrm>
        </p:spPr>
        <p:txBody>
          <a:bodyPr>
            <a:normAutofit fontScale="92500" lnSpcReduction="10000"/>
          </a:bodyPr>
          <a:lstStyle/>
          <a:p>
            <a:r>
              <a:rPr lang="en-US" sz="2800" b="1" dirty="0" smtClean="0">
                <a:solidFill>
                  <a:schemeClr val="tx1">
                    <a:lumMod val="85000"/>
                    <a:lumOff val="15000"/>
                  </a:schemeClr>
                </a:solidFill>
              </a:rPr>
              <a:t>Begin with the end in mind </a:t>
            </a:r>
          </a:p>
          <a:p>
            <a:pPr lvl="1"/>
            <a:r>
              <a:rPr lang="en-US" sz="2000" b="1" i="1" dirty="0" smtClean="0">
                <a:solidFill>
                  <a:schemeClr val="tx1">
                    <a:lumMod val="85000"/>
                    <a:lumOff val="15000"/>
                  </a:schemeClr>
                </a:solidFill>
              </a:rPr>
              <a:t>What do you want to achieve at each meeting?</a:t>
            </a:r>
          </a:p>
          <a:p>
            <a:r>
              <a:rPr lang="en-US" sz="2800" b="1" dirty="0" smtClean="0">
                <a:solidFill>
                  <a:schemeClr val="tx1">
                    <a:lumMod val="85000"/>
                    <a:lumOff val="15000"/>
                  </a:schemeClr>
                </a:solidFill>
              </a:rPr>
              <a:t>Participate actively</a:t>
            </a:r>
          </a:p>
          <a:p>
            <a:pPr lvl="1">
              <a:buFont typeface="Lucida Sans Unicode" pitchFamily="34" charset="0"/>
              <a:buChar char="₋"/>
            </a:pPr>
            <a:r>
              <a:rPr lang="en-US" sz="2400" b="1" dirty="0" smtClean="0">
                <a:solidFill>
                  <a:schemeClr val="tx1">
                    <a:lumMod val="85000"/>
                    <a:lumOff val="15000"/>
                  </a:schemeClr>
                </a:solidFill>
              </a:rPr>
              <a:t>Ask questions</a:t>
            </a:r>
          </a:p>
          <a:p>
            <a:pPr lvl="1">
              <a:buFont typeface="Lucida Sans Unicode" pitchFamily="34" charset="0"/>
              <a:buChar char="₋"/>
            </a:pPr>
            <a:r>
              <a:rPr lang="en-US" sz="2400" b="1" dirty="0" smtClean="0">
                <a:solidFill>
                  <a:schemeClr val="tx1">
                    <a:lumMod val="85000"/>
                    <a:lumOff val="15000"/>
                  </a:schemeClr>
                </a:solidFill>
              </a:rPr>
              <a:t>Share experiences and insights</a:t>
            </a:r>
          </a:p>
          <a:p>
            <a:pPr lvl="1">
              <a:buFont typeface="Lucida Sans Unicode" pitchFamily="34" charset="0"/>
              <a:buChar char="₋"/>
            </a:pPr>
            <a:r>
              <a:rPr lang="en-US" sz="2400" b="1" dirty="0" smtClean="0">
                <a:solidFill>
                  <a:schemeClr val="tx1">
                    <a:lumMod val="85000"/>
                    <a:lumOff val="15000"/>
                  </a:schemeClr>
                </a:solidFill>
              </a:rPr>
              <a:t>Make connections</a:t>
            </a:r>
          </a:p>
          <a:p>
            <a:pPr lvl="1">
              <a:buFont typeface="Lucida Sans Unicode" pitchFamily="34" charset="0"/>
              <a:buChar char="₋"/>
            </a:pPr>
            <a:r>
              <a:rPr lang="en-US" sz="2400" b="1" dirty="0" smtClean="0">
                <a:solidFill>
                  <a:schemeClr val="tx1">
                    <a:lumMod val="85000"/>
                    <a:lumOff val="15000"/>
                  </a:schemeClr>
                </a:solidFill>
              </a:rPr>
              <a:t>Help each other</a:t>
            </a:r>
            <a:endParaRPr lang="en-US" b="1" dirty="0" smtClean="0">
              <a:solidFill>
                <a:schemeClr val="tx1">
                  <a:lumMod val="85000"/>
                  <a:lumOff val="15000"/>
                </a:schemeClr>
              </a:solidFill>
            </a:endParaRPr>
          </a:p>
          <a:p>
            <a:r>
              <a:rPr lang="en-US" sz="2800" b="1" dirty="0" smtClean="0">
                <a:solidFill>
                  <a:schemeClr val="tx1">
                    <a:lumMod val="85000"/>
                    <a:lumOff val="15000"/>
                  </a:schemeClr>
                </a:solidFill>
              </a:rPr>
              <a:t>Tame the technology </a:t>
            </a:r>
            <a:r>
              <a:rPr lang="en-US" sz="2200" b="1" i="1" dirty="0" smtClean="0">
                <a:solidFill>
                  <a:schemeClr val="tx1">
                    <a:lumMod val="85000"/>
                    <a:lumOff val="15000"/>
                  </a:schemeClr>
                </a:solidFill>
              </a:rPr>
              <a:t>(Limit cell phone use, refrain from answering e-mails and surfing the web on laptops, iPad's, etc.)</a:t>
            </a:r>
          </a:p>
          <a:p>
            <a:endParaRPr lang="en-US" i="1" dirty="0" smtClean="0"/>
          </a:p>
        </p:txBody>
      </p:sp>
      <p:sp>
        <p:nvSpPr>
          <p:cNvPr id="5" name="Footer Placeholder 4"/>
          <p:cNvSpPr>
            <a:spLocks noGrp="1"/>
          </p:cNvSpPr>
          <p:nvPr>
            <p:ph type="ftr" sz="quarter" idx="11"/>
          </p:nvPr>
        </p:nvSpPr>
        <p:spPr/>
        <p:txBody>
          <a:bodyPr/>
          <a:lstStyle>
            <a:lvl1pPr>
              <a:defRPr sz="1200"/>
            </a:lvl1pPr>
          </a:lstStyle>
          <a:p>
            <a:r>
              <a:rPr lang="en-US" dirty="0" smtClean="0"/>
              <a:t>http://untavatar.org</a:t>
            </a:r>
            <a:endParaRPr lang="en-US" dirty="0"/>
          </a:p>
        </p:txBody>
      </p:sp>
      <p:sp>
        <p:nvSpPr>
          <p:cNvPr id="4" name="Slide Number Placeholder 3"/>
          <p:cNvSpPr>
            <a:spLocks noGrp="1"/>
          </p:cNvSpPr>
          <p:nvPr>
            <p:ph type="sldNum" sz="quarter" idx="12"/>
          </p:nvPr>
        </p:nvSpPr>
        <p:spPr/>
        <p:txBody>
          <a:bodyPr/>
          <a:lstStyle/>
          <a:p>
            <a:fld id="{6C9BBEF7-7293-46AE-9D35-8611E125A7BD}" type="slidenum">
              <a:rPr lang="en-US" smtClean="0"/>
              <a:pPr/>
              <a:t>40</a:t>
            </a:fld>
            <a:endParaRPr lang="en-US" dirty="0"/>
          </a:p>
        </p:txBody>
      </p:sp>
      <p:sp>
        <p:nvSpPr>
          <p:cNvPr id="8" name="Rounded Rectangle 4"/>
          <p:cNvSpPr/>
          <p:nvPr/>
        </p:nvSpPr>
        <p:spPr>
          <a:xfrm>
            <a:off x="457200" y="780644"/>
            <a:ext cx="8137395" cy="1200556"/>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3200" b="1" spc="300" dirty="0" smtClean="0">
                <a:solidFill>
                  <a:schemeClr val="bg1"/>
                </a:solidFill>
                <a:latin typeface="+mj-lt"/>
              </a:rPr>
              <a:t>Items Your Group May Want to Think About:</a:t>
            </a:r>
            <a:r>
              <a:rPr lang="en-US" sz="3200" b="1" kern="1200" cap="none" spc="300" dirty="0" smtClean="0">
                <a:solidFill>
                  <a:schemeClr val="bg1"/>
                </a:solidFill>
                <a:latin typeface="+mj-lt"/>
              </a:rPr>
              <a:t> </a:t>
            </a:r>
          </a:p>
        </p:txBody>
      </p:sp>
    </p:spTree>
    <p:extLst>
      <p:ext uri="{BB962C8B-B14F-4D97-AF65-F5344CB8AC3E}">
        <p14:creationId xmlns:p14="http://schemas.microsoft.com/office/powerpoint/2010/main" val="1780979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by Subject	</a:t>
            </a:r>
            <a:endParaRPr lang="en-US" dirty="0"/>
          </a:p>
        </p:txBody>
      </p:sp>
      <p:sp>
        <p:nvSpPr>
          <p:cNvPr id="3" name="Content Placeholder 2"/>
          <p:cNvSpPr>
            <a:spLocks noGrp="1"/>
          </p:cNvSpPr>
          <p:nvPr>
            <p:ph sz="half" idx="1"/>
          </p:nvPr>
        </p:nvSpPr>
        <p:spPr>
          <a:xfrm>
            <a:off x="866440" y="2489199"/>
            <a:ext cx="6982160" cy="3530604"/>
          </a:xfrm>
        </p:spPr>
        <p:txBody>
          <a:bodyPr>
            <a:normAutofit/>
          </a:bodyPr>
          <a:lstStyle/>
          <a:p>
            <a:r>
              <a:rPr lang="en-US" sz="3200" dirty="0" smtClean="0"/>
              <a:t>Answer the following questions:</a:t>
            </a:r>
          </a:p>
          <a:p>
            <a:pPr lvl="1"/>
            <a:r>
              <a:rPr lang="en-US" sz="2800" dirty="0" smtClean="0"/>
              <a:t>What is your knowledge base?</a:t>
            </a:r>
          </a:p>
          <a:p>
            <a:pPr lvl="1"/>
            <a:r>
              <a:rPr lang="en-US" sz="2800" dirty="0" smtClean="0"/>
              <a:t>What are your strengths?</a:t>
            </a:r>
          </a:p>
          <a:p>
            <a:pPr lvl="1"/>
            <a:r>
              <a:rPr lang="en-US" sz="2800" dirty="0" smtClean="0"/>
              <a:t>What barriers do you anticipate in this process? How might we overcome them?</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9836AA-2E5C-4B78-BCFE-529AC8470618}" type="slidenum">
              <a:rPr lang="en-US" smtClean="0"/>
              <a:pPr/>
              <a:t>41</a:t>
            </a:fld>
            <a:endParaRPr lang="en-US" dirty="0"/>
          </a:p>
        </p:txBody>
      </p:sp>
    </p:spTree>
    <p:extLst>
      <p:ext uri="{BB962C8B-B14F-4D97-AF65-F5344CB8AC3E}">
        <p14:creationId xmlns:p14="http://schemas.microsoft.com/office/powerpoint/2010/main" val="24405178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232" y="2254335"/>
            <a:ext cx="8486152" cy="4070265"/>
          </a:xfrm>
        </p:spPr>
        <p:txBody>
          <a:bodyPr>
            <a:normAutofit lnSpcReduction="10000"/>
          </a:bodyPr>
          <a:lstStyle/>
          <a:p>
            <a:r>
              <a:rPr lang="en-US" sz="2800" b="1" dirty="0" smtClean="0">
                <a:solidFill>
                  <a:schemeClr val="tx1">
                    <a:lumMod val="85000"/>
                    <a:lumOff val="15000"/>
                  </a:schemeClr>
                </a:solidFill>
              </a:rPr>
              <a:t>Put the VAT meeting times on your calendar.</a:t>
            </a:r>
          </a:p>
          <a:p>
            <a:r>
              <a:rPr lang="en-US" sz="2600" b="1" dirty="0" smtClean="0">
                <a:solidFill>
                  <a:schemeClr val="tx1">
                    <a:lumMod val="85000"/>
                    <a:lumOff val="15000"/>
                  </a:schemeClr>
                </a:solidFill>
              </a:rPr>
              <a:t>Complete any assignments given. (Slide 43)</a:t>
            </a:r>
          </a:p>
          <a:p>
            <a:r>
              <a:rPr lang="en-US" sz="2800" b="1" dirty="0" smtClean="0">
                <a:solidFill>
                  <a:schemeClr val="tx1">
                    <a:lumMod val="85000"/>
                    <a:lumOff val="15000"/>
                  </a:schemeClr>
                </a:solidFill>
              </a:rPr>
              <a:t>Do you need any more team members to make this process more successful?</a:t>
            </a:r>
          </a:p>
          <a:p>
            <a:pPr lvl="1"/>
            <a:r>
              <a:rPr lang="en-US" sz="2600" b="1" dirty="0" smtClean="0">
                <a:solidFill>
                  <a:schemeClr val="tx1">
                    <a:lumMod val="85000"/>
                    <a:lumOff val="15000"/>
                  </a:schemeClr>
                </a:solidFill>
              </a:rPr>
              <a:t>Who can you recruit or appoint to be a part of this team?</a:t>
            </a:r>
          </a:p>
          <a:p>
            <a:r>
              <a:rPr lang="en-US" sz="2800" b="1" dirty="0" smtClean="0">
                <a:solidFill>
                  <a:schemeClr val="tx1">
                    <a:lumMod val="85000"/>
                    <a:lumOff val="15000"/>
                  </a:schemeClr>
                </a:solidFill>
              </a:rPr>
              <a:t>Do you need partners who may be part of your feeder pattern but are missing from the table?</a:t>
            </a:r>
          </a:p>
          <a:p>
            <a:endParaRPr lang="en-US" sz="2200" b="1" i="1" dirty="0" smtClean="0">
              <a:solidFill>
                <a:schemeClr val="tx1">
                  <a:lumMod val="85000"/>
                  <a:lumOff val="15000"/>
                </a:schemeClr>
              </a:solidFill>
            </a:endParaRPr>
          </a:p>
          <a:p>
            <a:endParaRPr lang="en-US" i="1" dirty="0" smtClean="0"/>
          </a:p>
        </p:txBody>
      </p:sp>
      <p:sp>
        <p:nvSpPr>
          <p:cNvPr id="5" name="Footer Placeholder 4"/>
          <p:cNvSpPr>
            <a:spLocks noGrp="1"/>
          </p:cNvSpPr>
          <p:nvPr>
            <p:ph type="ftr" sz="quarter" idx="11"/>
          </p:nvPr>
        </p:nvSpPr>
        <p:spPr/>
        <p:txBody>
          <a:bodyPr/>
          <a:lstStyle>
            <a:lvl1pPr>
              <a:defRPr sz="1200"/>
            </a:lvl1pPr>
          </a:lstStyle>
          <a:p>
            <a:r>
              <a:rPr lang="en-US" dirty="0" smtClean="0"/>
              <a:t>http://untavatar.org</a:t>
            </a:r>
            <a:endParaRPr lang="en-US" dirty="0"/>
          </a:p>
        </p:txBody>
      </p:sp>
      <p:sp>
        <p:nvSpPr>
          <p:cNvPr id="4" name="Slide Number Placeholder 3"/>
          <p:cNvSpPr>
            <a:spLocks noGrp="1"/>
          </p:cNvSpPr>
          <p:nvPr>
            <p:ph type="sldNum" sz="quarter" idx="12"/>
          </p:nvPr>
        </p:nvSpPr>
        <p:spPr/>
        <p:txBody>
          <a:bodyPr/>
          <a:lstStyle/>
          <a:p>
            <a:fld id="{6C9BBEF7-7293-46AE-9D35-8611E125A7BD}" type="slidenum">
              <a:rPr lang="en-US" smtClean="0"/>
              <a:pPr/>
              <a:t>42</a:t>
            </a:fld>
            <a:endParaRPr lang="en-US" dirty="0"/>
          </a:p>
        </p:txBody>
      </p:sp>
      <p:sp>
        <p:nvSpPr>
          <p:cNvPr id="8" name="Rounded Rectangle 4"/>
          <p:cNvSpPr/>
          <p:nvPr/>
        </p:nvSpPr>
        <p:spPr>
          <a:xfrm>
            <a:off x="503302" y="819540"/>
            <a:ext cx="8137395" cy="852205"/>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4400" b="1" spc="300" dirty="0" smtClean="0">
                <a:solidFill>
                  <a:schemeClr val="bg1"/>
                </a:solidFill>
                <a:latin typeface="+mj-lt"/>
              </a:rPr>
              <a:t>Next Steps</a:t>
            </a:r>
            <a:r>
              <a:rPr lang="en-US" sz="4400" b="1" kern="1200" cap="none" spc="300" dirty="0" smtClean="0">
                <a:solidFill>
                  <a:schemeClr val="bg1"/>
                </a:solidFill>
                <a:latin typeface="+mj-lt"/>
              </a:rPr>
              <a:t> </a:t>
            </a:r>
          </a:p>
        </p:txBody>
      </p:sp>
    </p:spTree>
    <p:extLst>
      <p:ext uri="{BB962C8B-B14F-4D97-AF65-F5344CB8AC3E}">
        <p14:creationId xmlns:p14="http://schemas.microsoft.com/office/powerpoint/2010/main" val="3842321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3237" y="2133600"/>
            <a:ext cx="8482078" cy="3987799"/>
          </a:xfrm>
        </p:spPr>
        <p:txBody>
          <a:bodyPr>
            <a:normAutofit/>
          </a:bodyPr>
          <a:lstStyle/>
          <a:p>
            <a:r>
              <a:rPr lang="en-US" sz="2000" b="1" dirty="0" smtClean="0"/>
              <a:t>Data needed to complete this process for your district or IHE</a:t>
            </a:r>
          </a:p>
          <a:p>
            <a:r>
              <a:rPr lang="en-US" sz="2000" b="1" dirty="0" smtClean="0"/>
              <a:t>Familiarize yourself and your team with the text of TEC Section 28.014 and College Readiness </a:t>
            </a:r>
            <a:r>
              <a:rPr lang="en-US" sz="2000" b="1" smtClean="0"/>
              <a:t>Standards </a:t>
            </a:r>
          </a:p>
          <a:p>
            <a:r>
              <a:rPr lang="en-US" sz="2000" b="1" smtClean="0"/>
              <a:t>Explore </a:t>
            </a:r>
            <a:r>
              <a:rPr lang="en-US" sz="2000" b="1" dirty="0" smtClean="0"/>
              <a:t>the Avatar Website – </a:t>
            </a:r>
            <a:r>
              <a:rPr lang="en-US" sz="2000" b="1" dirty="0" smtClean="0">
                <a:hlinkClick r:id="rId3"/>
              </a:rPr>
              <a:t>www.untavatar.org</a:t>
            </a:r>
            <a:endParaRPr lang="en-US" sz="2000" b="1" dirty="0" smtClean="0"/>
          </a:p>
          <a:p>
            <a:pPr lvl="1"/>
            <a:r>
              <a:rPr lang="en-US" sz="2000" b="1" dirty="0" smtClean="0"/>
              <a:t>Select Files</a:t>
            </a:r>
          </a:p>
          <a:p>
            <a:pPr lvl="1"/>
            <a:r>
              <a:rPr lang="en-US" sz="2000" b="1" dirty="0" smtClean="0"/>
              <a:t>College Prep Courses</a:t>
            </a:r>
          </a:p>
          <a:p>
            <a:r>
              <a:rPr lang="en-US" sz="2000" b="1" dirty="0" smtClean="0"/>
              <a:t>Gather any courses you would like to present to the group for consideration (ELA/MATH College Prep courses already developed)</a:t>
            </a:r>
          </a:p>
          <a:p>
            <a:r>
              <a:rPr lang="en-US" sz="2000" b="1" dirty="0" smtClean="0"/>
              <a:t>Complete the College Prep Course Considerations form</a:t>
            </a:r>
            <a:endParaRPr lang="en-US" sz="2000" b="1" dirty="0"/>
          </a:p>
        </p:txBody>
      </p:sp>
      <p:sp>
        <p:nvSpPr>
          <p:cNvPr id="3" name="Footer Placeholder 2"/>
          <p:cNvSpPr>
            <a:spLocks noGrp="1"/>
          </p:cNvSpPr>
          <p:nvPr>
            <p:ph type="ftr" sz="quarter" idx="11"/>
          </p:nvPr>
        </p:nvSpPr>
        <p:spPr/>
        <p:txBody>
          <a:bodyPr/>
          <a:lstStyle/>
          <a:p>
            <a:r>
              <a:rPr lang="en-US" dirty="0" smtClean="0"/>
              <a:t>http://www.untavatar.org</a:t>
            </a:r>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43</a:t>
            </a:fld>
            <a:endParaRPr lang="en-US" dirty="0"/>
          </a:p>
        </p:txBody>
      </p:sp>
      <p:sp>
        <p:nvSpPr>
          <p:cNvPr id="5" name="Rounded Rectangle 4"/>
          <p:cNvSpPr/>
          <p:nvPr/>
        </p:nvSpPr>
        <p:spPr>
          <a:xfrm>
            <a:off x="503302" y="819540"/>
            <a:ext cx="8137395" cy="852205"/>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4400" b="1" spc="300" dirty="0" smtClean="0">
                <a:solidFill>
                  <a:schemeClr val="bg1"/>
                </a:solidFill>
                <a:latin typeface="+mj-lt"/>
              </a:rPr>
              <a:t>Assignments</a:t>
            </a:r>
            <a:endParaRPr lang="en-US" sz="4400" b="1" kern="1200" cap="none" spc="300" dirty="0" smtClean="0">
              <a:solidFill>
                <a:schemeClr val="bg1"/>
              </a:solidFill>
              <a:latin typeface="+mj-lt"/>
            </a:endParaRPr>
          </a:p>
        </p:txBody>
      </p:sp>
    </p:spTree>
    <p:extLst>
      <p:ext uri="{BB962C8B-B14F-4D97-AF65-F5344CB8AC3E}">
        <p14:creationId xmlns:p14="http://schemas.microsoft.com/office/powerpoint/2010/main" val="38324165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2609" y="381000"/>
            <a:ext cx="6934200" cy="1752600"/>
          </a:xfrm>
        </p:spPr>
        <p:txBody>
          <a:bodyPr>
            <a:normAutofit/>
          </a:bodyPr>
          <a:lstStyle/>
          <a:p>
            <a:r>
              <a:rPr lang="en-US" sz="3600" b="1" spc="300" dirty="0" smtClean="0"/>
              <a:t>Steps toward AVATAR Outcomes </a:t>
            </a:r>
            <a:endParaRPr lang="en-US" sz="3600" b="1" spc="300" dirty="0"/>
          </a:p>
        </p:txBody>
      </p:sp>
      <p:sp>
        <p:nvSpPr>
          <p:cNvPr id="5" name="Content Placeholder 6"/>
          <p:cNvSpPr>
            <a:spLocks noGrp="1"/>
          </p:cNvSpPr>
          <p:nvPr>
            <p:ph idx="1"/>
          </p:nvPr>
        </p:nvSpPr>
        <p:spPr>
          <a:xfrm>
            <a:off x="279298" y="2132045"/>
            <a:ext cx="8534401" cy="4486730"/>
          </a:xfrm>
        </p:spPr>
        <p:txBody>
          <a:bodyPr>
            <a:normAutofit fontScale="70000" lnSpcReduction="20000"/>
          </a:bodyPr>
          <a:lstStyle/>
          <a:p>
            <a:pPr>
              <a:spcBef>
                <a:spcPts val="0"/>
              </a:spcBef>
              <a:spcAft>
                <a:spcPts val="600"/>
              </a:spcAft>
              <a:buFont typeface="Wingdings" panose="05000000000000000000" pitchFamily="2" charset="2"/>
              <a:buChar char="q"/>
            </a:pPr>
            <a:r>
              <a:rPr lang="en-US" sz="2800" dirty="0" smtClean="0">
                <a:solidFill>
                  <a:schemeClr val="tx1">
                    <a:lumMod val="85000"/>
                    <a:lumOff val="15000"/>
                  </a:schemeClr>
                </a:solidFill>
              </a:rPr>
              <a:t>Facilitator Meeting 1</a:t>
            </a:r>
          </a:p>
          <a:p>
            <a:pPr lvl="1">
              <a:spcBef>
                <a:spcPts val="0"/>
              </a:spcBef>
              <a:spcAft>
                <a:spcPts val="600"/>
              </a:spcAft>
              <a:buFont typeface="Wingdings" panose="05000000000000000000" pitchFamily="2" charset="2"/>
              <a:buChar char="q"/>
            </a:pPr>
            <a:r>
              <a:rPr lang="en-US" sz="2600" dirty="0" smtClean="0">
                <a:solidFill>
                  <a:schemeClr val="tx1">
                    <a:lumMod val="85000"/>
                    <a:lumOff val="15000"/>
                  </a:schemeClr>
                </a:solidFill>
              </a:rPr>
              <a:t>Identify key leaders and educators who make up a </a:t>
            </a:r>
            <a:r>
              <a:rPr lang="en-US" sz="2600" b="1" dirty="0" smtClean="0">
                <a:solidFill>
                  <a:schemeClr val="tx1">
                    <a:lumMod val="85000"/>
                    <a:lumOff val="15000"/>
                  </a:schemeClr>
                </a:solidFill>
              </a:rPr>
              <a:t>regional “pipeline” </a:t>
            </a:r>
            <a:r>
              <a:rPr lang="en-US" sz="2600" dirty="0" smtClean="0">
                <a:solidFill>
                  <a:schemeClr val="tx1">
                    <a:lumMod val="85000"/>
                    <a:lumOff val="15000"/>
                  </a:schemeClr>
                </a:solidFill>
              </a:rPr>
              <a:t>needed for students to be college and career </a:t>
            </a:r>
            <a:r>
              <a:rPr lang="en-US" sz="2700" dirty="0" smtClean="0">
                <a:solidFill>
                  <a:schemeClr val="tx1">
                    <a:lumMod val="85000"/>
                    <a:lumOff val="15000"/>
                  </a:schemeClr>
                </a:solidFill>
              </a:rPr>
              <a:t>ready and successful</a:t>
            </a:r>
          </a:p>
          <a:p>
            <a:pPr lvl="1">
              <a:spcBef>
                <a:spcPts val="0"/>
              </a:spcBef>
              <a:spcAft>
                <a:spcPts val="600"/>
              </a:spcAft>
              <a:buFont typeface="Wingdings" panose="05000000000000000000" pitchFamily="2" charset="2"/>
              <a:buChar char="q"/>
            </a:pPr>
            <a:r>
              <a:rPr lang="en-US" sz="2700" dirty="0" smtClean="0">
                <a:solidFill>
                  <a:schemeClr val="tx1">
                    <a:lumMod val="85000"/>
                    <a:lumOff val="15000"/>
                  </a:schemeClr>
                </a:solidFill>
              </a:rPr>
              <a:t>Establish Understanding of the </a:t>
            </a:r>
            <a:r>
              <a:rPr lang="en-US" sz="2700" b="1" dirty="0" smtClean="0">
                <a:solidFill>
                  <a:schemeClr val="tx1">
                    <a:lumMod val="85000"/>
                    <a:lumOff val="15000"/>
                  </a:schemeClr>
                </a:solidFill>
              </a:rPr>
              <a:t>AVATAR Process</a:t>
            </a:r>
          </a:p>
          <a:p>
            <a:pPr>
              <a:spcBef>
                <a:spcPts val="0"/>
              </a:spcBef>
              <a:spcAft>
                <a:spcPts val="600"/>
              </a:spcAft>
              <a:buFont typeface="Wingdings" panose="05000000000000000000" pitchFamily="2" charset="2"/>
              <a:buChar char="q"/>
            </a:pPr>
            <a:r>
              <a:rPr lang="en-US" sz="2900" dirty="0" smtClean="0">
                <a:solidFill>
                  <a:schemeClr val="tx1">
                    <a:lumMod val="85000"/>
                    <a:lumOff val="15000"/>
                  </a:schemeClr>
                </a:solidFill>
              </a:rPr>
              <a:t>Facilitator Meeting 2</a:t>
            </a:r>
          </a:p>
          <a:p>
            <a:pPr lvl="1">
              <a:spcBef>
                <a:spcPts val="0"/>
              </a:spcBef>
              <a:spcAft>
                <a:spcPts val="600"/>
              </a:spcAft>
              <a:buFont typeface="Wingdings" panose="05000000000000000000" pitchFamily="2" charset="2"/>
              <a:buChar char="q"/>
            </a:pPr>
            <a:r>
              <a:rPr lang="en-US" sz="2700" dirty="0" smtClean="0">
                <a:solidFill>
                  <a:schemeClr val="tx1">
                    <a:lumMod val="85000"/>
                    <a:lumOff val="15000"/>
                  </a:schemeClr>
                </a:solidFill>
              </a:rPr>
              <a:t>Use</a:t>
            </a:r>
            <a:r>
              <a:rPr lang="en-US" sz="2700" b="1" dirty="0" smtClean="0">
                <a:solidFill>
                  <a:schemeClr val="tx1">
                    <a:lumMod val="85000"/>
                    <a:lumOff val="15000"/>
                  </a:schemeClr>
                </a:solidFill>
              </a:rPr>
              <a:t> </a:t>
            </a:r>
            <a:r>
              <a:rPr lang="en-US" sz="2700" b="1" dirty="0">
                <a:solidFill>
                  <a:schemeClr val="tx1">
                    <a:lumMod val="85000"/>
                    <a:lumOff val="15000"/>
                  </a:schemeClr>
                </a:solidFill>
              </a:rPr>
              <a:t>regional data</a:t>
            </a:r>
            <a:r>
              <a:rPr lang="en-US" sz="2700" dirty="0">
                <a:solidFill>
                  <a:schemeClr val="tx1">
                    <a:lumMod val="85000"/>
                    <a:lumOff val="15000"/>
                  </a:schemeClr>
                </a:solidFill>
              </a:rPr>
              <a:t> to guide </a:t>
            </a:r>
            <a:r>
              <a:rPr lang="en-US" sz="2700" dirty="0" smtClean="0">
                <a:solidFill>
                  <a:schemeClr val="tx1">
                    <a:lumMod val="85000"/>
                    <a:lumOff val="15000"/>
                  </a:schemeClr>
                </a:solidFill>
              </a:rPr>
              <a:t>decision-making</a:t>
            </a:r>
            <a:endParaRPr lang="en-US" sz="2600" dirty="0" smtClean="0">
              <a:solidFill>
                <a:schemeClr val="tx1">
                  <a:lumMod val="85000"/>
                  <a:lumOff val="15000"/>
                </a:schemeClr>
              </a:solidFill>
            </a:endParaRPr>
          </a:p>
          <a:p>
            <a:pPr lvl="1">
              <a:spcBef>
                <a:spcPts val="0"/>
              </a:spcBef>
              <a:spcAft>
                <a:spcPts val="600"/>
              </a:spcAft>
              <a:buFont typeface="Wingdings" panose="05000000000000000000" pitchFamily="2" charset="2"/>
              <a:buChar char="q"/>
            </a:pPr>
            <a:r>
              <a:rPr lang="en-US" sz="2600" dirty="0" smtClean="0">
                <a:solidFill>
                  <a:schemeClr val="tx1">
                    <a:lumMod val="85000"/>
                    <a:lumOff val="15000"/>
                  </a:schemeClr>
                </a:solidFill>
              </a:rPr>
              <a:t>Establish </a:t>
            </a:r>
            <a:r>
              <a:rPr lang="en-US" sz="2600" b="1" dirty="0" smtClean="0">
                <a:solidFill>
                  <a:schemeClr val="tx1">
                    <a:lumMod val="85000"/>
                    <a:lumOff val="15000"/>
                  </a:schemeClr>
                </a:solidFill>
              </a:rPr>
              <a:t>shared </a:t>
            </a:r>
            <a:r>
              <a:rPr lang="en-US" sz="2600" b="1" dirty="0">
                <a:solidFill>
                  <a:schemeClr val="tx1">
                    <a:lumMod val="85000"/>
                    <a:lumOff val="15000"/>
                  </a:schemeClr>
                </a:solidFill>
              </a:rPr>
              <a:t>regional college and career readiness </a:t>
            </a:r>
            <a:r>
              <a:rPr lang="en-US" sz="2600" b="1" dirty="0" smtClean="0">
                <a:solidFill>
                  <a:schemeClr val="tx1">
                    <a:lumMod val="85000"/>
                    <a:lumOff val="15000"/>
                  </a:schemeClr>
                </a:solidFill>
              </a:rPr>
              <a:t>foundation and understanding of  HB 5 College Prep Course Guidelines</a:t>
            </a:r>
            <a:endParaRPr lang="en-US" sz="900" dirty="0" smtClean="0">
              <a:solidFill>
                <a:schemeClr val="tx1">
                  <a:lumMod val="85000"/>
                  <a:lumOff val="15000"/>
                </a:schemeClr>
              </a:solidFill>
            </a:endParaRPr>
          </a:p>
          <a:p>
            <a:pPr lvl="1">
              <a:spcBef>
                <a:spcPts val="0"/>
              </a:spcBef>
              <a:spcAft>
                <a:spcPts val="600"/>
              </a:spcAft>
              <a:buFont typeface="Wingdings" panose="05000000000000000000" pitchFamily="2" charset="2"/>
              <a:buChar char="q"/>
            </a:pPr>
            <a:r>
              <a:rPr lang="en-US" sz="2600" dirty="0" smtClean="0">
                <a:solidFill>
                  <a:schemeClr val="tx1">
                    <a:lumMod val="85000"/>
                    <a:lumOff val="15000"/>
                  </a:schemeClr>
                </a:solidFill>
              </a:rPr>
              <a:t>Design and </a:t>
            </a:r>
            <a:r>
              <a:rPr lang="en-US" sz="2600" dirty="0">
                <a:solidFill>
                  <a:schemeClr val="tx1">
                    <a:lumMod val="85000"/>
                    <a:lumOff val="15000"/>
                  </a:schemeClr>
                </a:solidFill>
              </a:rPr>
              <a:t>implement a </a:t>
            </a:r>
            <a:r>
              <a:rPr lang="en-US" sz="2600" b="1" dirty="0">
                <a:solidFill>
                  <a:schemeClr val="tx1">
                    <a:lumMod val="85000"/>
                    <a:lumOff val="15000"/>
                  </a:schemeClr>
                </a:solidFill>
              </a:rPr>
              <a:t>vertical alignment action plan</a:t>
            </a:r>
            <a:r>
              <a:rPr lang="en-US" sz="2600" dirty="0">
                <a:solidFill>
                  <a:schemeClr val="tx1">
                    <a:lumMod val="85000"/>
                    <a:lumOff val="15000"/>
                  </a:schemeClr>
                </a:solidFill>
              </a:rPr>
              <a:t> </a:t>
            </a:r>
            <a:r>
              <a:rPr lang="en-US" sz="2600" dirty="0" smtClean="0">
                <a:solidFill>
                  <a:schemeClr val="tx1">
                    <a:lumMod val="85000"/>
                    <a:lumOff val="15000"/>
                  </a:schemeClr>
                </a:solidFill>
              </a:rPr>
              <a:t>which will include critical conversations around specific courses needed for students to make academic progress</a:t>
            </a:r>
          </a:p>
          <a:p>
            <a:pPr>
              <a:spcBef>
                <a:spcPts val="0"/>
              </a:spcBef>
              <a:spcAft>
                <a:spcPts val="600"/>
              </a:spcAft>
              <a:buFont typeface="Wingdings" panose="05000000000000000000" pitchFamily="2" charset="2"/>
              <a:buChar char="q"/>
            </a:pPr>
            <a:r>
              <a:rPr lang="en-US" sz="2900" dirty="0" smtClean="0">
                <a:solidFill>
                  <a:schemeClr val="tx1">
                    <a:lumMod val="85000"/>
                    <a:lumOff val="15000"/>
                  </a:schemeClr>
                </a:solidFill>
              </a:rPr>
              <a:t>VAT Meetings…Creating, Evaluating, Processing, Collaborating</a:t>
            </a:r>
          </a:p>
          <a:p>
            <a:pPr>
              <a:spcBef>
                <a:spcPts val="0"/>
              </a:spcBef>
              <a:spcAft>
                <a:spcPts val="600"/>
              </a:spcAft>
              <a:buFont typeface="Wingdings" panose="05000000000000000000" pitchFamily="2" charset="2"/>
              <a:buChar char="q"/>
            </a:pPr>
            <a:r>
              <a:rPr lang="en-US" sz="2800" dirty="0" smtClean="0">
                <a:solidFill>
                  <a:schemeClr val="tx1">
                    <a:lumMod val="85000"/>
                    <a:lumOff val="15000"/>
                  </a:schemeClr>
                </a:solidFill>
              </a:rPr>
              <a:t>Facilitator Meeting </a:t>
            </a:r>
            <a:r>
              <a:rPr lang="en-US" sz="2800" dirty="0">
                <a:solidFill>
                  <a:schemeClr val="tx1">
                    <a:lumMod val="85000"/>
                    <a:lumOff val="15000"/>
                  </a:schemeClr>
                </a:solidFill>
              </a:rPr>
              <a:t>3</a:t>
            </a:r>
            <a:endParaRPr lang="en-US" sz="2800" dirty="0" smtClean="0">
              <a:solidFill>
                <a:schemeClr val="tx1">
                  <a:lumMod val="85000"/>
                  <a:lumOff val="15000"/>
                </a:schemeClr>
              </a:solidFill>
            </a:endParaRPr>
          </a:p>
          <a:p>
            <a:pPr lvl="1">
              <a:spcBef>
                <a:spcPts val="0"/>
              </a:spcBef>
              <a:spcAft>
                <a:spcPts val="600"/>
              </a:spcAft>
              <a:buFont typeface="Wingdings" panose="05000000000000000000" pitchFamily="2" charset="2"/>
              <a:buChar char="q"/>
            </a:pPr>
            <a:r>
              <a:rPr lang="en-US" sz="2600" dirty="0" smtClean="0">
                <a:solidFill>
                  <a:schemeClr val="tx1">
                    <a:lumMod val="85000"/>
                    <a:lumOff val="15000"/>
                  </a:schemeClr>
                </a:solidFill>
              </a:rPr>
              <a:t>Design and </a:t>
            </a:r>
            <a:r>
              <a:rPr lang="en-US" sz="2600" dirty="0">
                <a:solidFill>
                  <a:schemeClr val="tx1">
                    <a:lumMod val="85000"/>
                    <a:lumOff val="15000"/>
                  </a:schemeClr>
                </a:solidFill>
              </a:rPr>
              <a:t>implement a </a:t>
            </a:r>
            <a:r>
              <a:rPr lang="en-US" sz="2600" b="1" dirty="0">
                <a:solidFill>
                  <a:schemeClr val="tx1">
                    <a:lumMod val="85000"/>
                    <a:lumOff val="15000"/>
                  </a:schemeClr>
                </a:solidFill>
              </a:rPr>
              <a:t>sustainability </a:t>
            </a:r>
            <a:r>
              <a:rPr lang="en-US" sz="2600" b="1" dirty="0" smtClean="0">
                <a:solidFill>
                  <a:schemeClr val="tx1">
                    <a:lumMod val="85000"/>
                    <a:lumOff val="15000"/>
                  </a:schemeClr>
                </a:solidFill>
              </a:rPr>
              <a:t>plan</a:t>
            </a:r>
            <a:endParaRPr lang="en-US" sz="2200" b="1" dirty="0">
              <a:solidFill>
                <a:schemeClr val="tx1">
                  <a:lumMod val="85000"/>
                  <a:lumOff val="15000"/>
                </a:schemeClr>
              </a:solidFill>
            </a:endParaRPr>
          </a:p>
        </p:txBody>
      </p:sp>
      <p:sp>
        <p:nvSpPr>
          <p:cNvPr id="4" name="Slide Number Placeholder 3"/>
          <p:cNvSpPr>
            <a:spLocks noGrp="1"/>
          </p:cNvSpPr>
          <p:nvPr>
            <p:ph type="sldNum" sz="quarter" idx="12"/>
          </p:nvPr>
        </p:nvSpPr>
        <p:spPr/>
        <p:txBody>
          <a:bodyPr/>
          <a:lstStyle/>
          <a:p>
            <a:fld id="{A79836AA-2E5C-4B78-BCFE-529AC8470618}" type="slidenum">
              <a:rPr lang="en-US" smtClean="0"/>
              <a:pPr/>
              <a:t>44</a:t>
            </a:fld>
            <a:endParaRPr lang="en-US" dirty="0"/>
          </a:p>
        </p:txBody>
      </p:sp>
      <p:sp>
        <p:nvSpPr>
          <p:cNvPr id="6" name="Footer Placeholder 4"/>
          <p:cNvSpPr txBox="1">
            <a:spLocks/>
          </p:cNvSpPr>
          <p:nvPr/>
        </p:nvSpPr>
        <p:spPr>
          <a:xfrm>
            <a:off x="533401" y="6324600"/>
            <a:ext cx="1905000" cy="381000"/>
          </a:xfrm>
          <a:prstGeom prst="rect">
            <a:avLst/>
          </a:prstGeom>
        </p:spPr>
        <p:txBody>
          <a:bodyPr vert="horz" lIns="91440" tIns="45720" rIns="91440" bIns="45720" rtlCol="0" anchor="b"/>
          <a:lstStyle>
            <a:defPPr>
              <a:defRPr lang="en-US"/>
            </a:defPPr>
            <a:lvl1pPr marL="0" algn="l" defTabSz="914400" rtl="0" eaLnBrk="1" latinLnBrk="0" hangingPunct="1">
              <a:defRPr sz="1200" b="1" i="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http://untavatar.org</a:t>
            </a:r>
            <a:endParaRPr lang="en-US" dirty="0"/>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298" y="2505547"/>
            <a:ext cx="360000" cy="2700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298" y="3189624"/>
            <a:ext cx="360000" cy="270000"/>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298" y="2091471"/>
            <a:ext cx="360000" cy="270000"/>
          </a:xfrm>
          <a:prstGeom prst="rect">
            <a:avLst/>
          </a:prstGeom>
        </p:spPr>
      </p:pic>
    </p:spTree>
    <p:extLst>
      <p:ext uri="{BB962C8B-B14F-4D97-AF65-F5344CB8AC3E}">
        <p14:creationId xmlns:p14="http://schemas.microsoft.com/office/powerpoint/2010/main" val="14941530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sz="4800" b="1" dirty="0" smtClean="0"/>
              <a:t>Rationale &amp; Purpose</a:t>
            </a:r>
            <a:endParaRPr lang="en-US" sz="4800" b="1"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5</a:t>
            </a:fld>
            <a:endParaRPr lang="en-US" dirty="0"/>
          </a:p>
        </p:txBody>
      </p:sp>
      <p:sp>
        <p:nvSpPr>
          <p:cNvPr id="5" name="Footer Placeholder 4"/>
          <p:cNvSpPr txBox="1">
            <a:spLocks/>
          </p:cNvSpPr>
          <p:nvPr/>
        </p:nvSpPr>
        <p:spPr>
          <a:xfrm>
            <a:off x="533401" y="6324600"/>
            <a:ext cx="1905000" cy="381000"/>
          </a:xfrm>
          <a:prstGeom prst="rect">
            <a:avLst/>
          </a:prstGeom>
        </p:spPr>
        <p:txBody>
          <a:bodyPr vert="horz" lIns="91440" tIns="45720" rIns="91440" bIns="45720" rtlCol="0" anchor="b"/>
          <a:lstStyle>
            <a:defPPr>
              <a:defRPr lang="en-US"/>
            </a:defPPr>
            <a:lvl1pPr marL="0" algn="l" defTabSz="914400" rtl="0" eaLnBrk="1" latinLnBrk="0" hangingPunct="1">
              <a:defRPr sz="1200" b="1" i="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http://untavatar.org</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1752600"/>
            <a:ext cx="3669324" cy="2819400"/>
          </a:xfrm>
          <a:prstGeom prst="rect">
            <a:avLst/>
          </a:prstGeom>
        </p:spPr>
      </p:pic>
    </p:spTree>
    <p:extLst>
      <p:ext uri="{BB962C8B-B14F-4D97-AF65-F5344CB8AC3E}">
        <p14:creationId xmlns:p14="http://schemas.microsoft.com/office/powerpoint/2010/main" val="3395913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66440" y="2489201"/>
            <a:ext cx="8048959" cy="3530599"/>
          </a:xfrm>
        </p:spPr>
        <p:txBody>
          <a:bodyPr>
            <a:normAutofit/>
          </a:bodyPr>
          <a:lstStyle/>
          <a:p>
            <a:pPr marL="514350" indent="-514350">
              <a:buFont typeface="Wingdings 3" charset="2"/>
              <a:buAutoNum type="arabicPeriod"/>
            </a:pPr>
            <a:r>
              <a:rPr lang="en-US" sz="2000" b="1" dirty="0">
                <a:solidFill>
                  <a:schemeClr val="tx1"/>
                </a:solidFill>
              </a:rPr>
              <a:t>Expand awareness </a:t>
            </a:r>
            <a:r>
              <a:rPr lang="en-US" sz="2000" b="1" dirty="0" smtClean="0">
                <a:solidFill>
                  <a:schemeClr val="tx1"/>
                </a:solidFill>
              </a:rPr>
              <a:t>of career and college readiness and vertical alignment.</a:t>
            </a:r>
            <a:endParaRPr lang="en-US" sz="2000" b="1" dirty="0">
              <a:solidFill>
                <a:schemeClr val="tx1"/>
              </a:solidFill>
            </a:endParaRPr>
          </a:p>
          <a:p>
            <a:pPr marL="514350" indent="-514350">
              <a:buFont typeface="Wingdings 3" charset="2"/>
              <a:buAutoNum type="arabicPeriod"/>
            </a:pPr>
            <a:r>
              <a:rPr lang="en-US" sz="2000" b="1" dirty="0" smtClean="0">
                <a:solidFill>
                  <a:schemeClr val="tx1"/>
                </a:solidFill>
              </a:rPr>
              <a:t>Create regional </a:t>
            </a:r>
            <a:r>
              <a:rPr lang="en-US" sz="2000" b="1" dirty="0">
                <a:solidFill>
                  <a:schemeClr val="tx1"/>
                </a:solidFill>
              </a:rPr>
              <a:t>vertical alignment </a:t>
            </a:r>
            <a:r>
              <a:rPr lang="en-US" sz="2000" b="1" dirty="0" smtClean="0">
                <a:solidFill>
                  <a:schemeClr val="tx1"/>
                </a:solidFill>
              </a:rPr>
              <a:t>initiatives.</a:t>
            </a:r>
            <a:endParaRPr lang="en-US" sz="2000" b="1" dirty="0">
              <a:solidFill>
                <a:schemeClr val="tx1"/>
              </a:solidFill>
            </a:endParaRPr>
          </a:p>
          <a:p>
            <a:pPr marL="514350" indent="-514350">
              <a:buAutoNum type="arabicPeriod"/>
            </a:pPr>
            <a:r>
              <a:rPr lang="en-US" sz="2000" b="1" dirty="0" smtClean="0">
                <a:solidFill>
                  <a:schemeClr val="tx1"/>
                </a:solidFill>
              </a:rPr>
              <a:t>Implement </a:t>
            </a:r>
            <a:r>
              <a:rPr lang="en-US" sz="2000" b="1" dirty="0">
                <a:solidFill>
                  <a:schemeClr val="tx1"/>
                </a:solidFill>
              </a:rPr>
              <a:t>strategies to close regional </a:t>
            </a:r>
            <a:r>
              <a:rPr lang="en-US" sz="2000" b="1" dirty="0" smtClean="0">
                <a:solidFill>
                  <a:schemeClr val="tx1"/>
                </a:solidFill>
              </a:rPr>
              <a:t>academic course </a:t>
            </a:r>
            <a:r>
              <a:rPr lang="en-US" sz="2000" b="1" dirty="0">
                <a:solidFill>
                  <a:schemeClr val="tx1"/>
                </a:solidFill>
              </a:rPr>
              <a:t>and expectation </a:t>
            </a:r>
            <a:r>
              <a:rPr lang="en-US" sz="2000" b="1" dirty="0" smtClean="0">
                <a:solidFill>
                  <a:schemeClr val="tx1"/>
                </a:solidFill>
              </a:rPr>
              <a:t>gaps.</a:t>
            </a:r>
            <a:endParaRPr lang="en-US" sz="2000" b="1" dirty="0">
              <a:solidFill>
                <a:schemeClr val="tx1"/>
              </a:solidFill>
            </a:endParaRPr>
          </a:p>
          <a:p>
            <a:pPr marL="514350" indent="-514350">
              <a:buAutoNum type="arabicPeriod"/>
            </a:pPr>
            <a:r>
              <a:rPr lang="en-US" sz="2000" b="1" dirty="0">
                <a:solidFill>
                  <a:schemeClr val="tx1"/>
                </a:solidFill>
              </a:rPr>
              <a:t>Identify processes to assess and celebrate regional </a:t>
            </a:r>
            <a:r>
              <a:rPr lang="en-US" sz="2000" b="1" dirty="0" smtClean="0">
                <a:solidFill>
                  <a:schemeClr val="tx1"/>
                </a:solidFill>
              </a:rPr>
              <a:t>progress.</a:t>
            </a:r>
          </a:p>
          <a:p>
            <a:pPr marL="514350" indent="-514350">
              <a:buAutoNum type="arabicPeriod"/>
            </a:pPr>
            <a:r>
              <a:rPr lang="en-US" sz="2000" b="1" dirty="0" smtClean="0">
                <a:solidFill>
                  <a:schemeClr val="tx1"/>
                </a:solidFill>
              </a:rPr>
              <a:t>Share </a:t>
            </a:r>
            <a:r>
              <a:rPr lang="en-US" sz="2000" b="1" dirty="0">
                <a:solidFill>
                  <a:schemeClr val="tx1"/>
                </a:solidFill>
              </a:rPr>
              <a:t>best </a:t>
            </a:r>
            <a:r>
              <a:rPr lang="en-US" sz="2000" b="1" dirty="0">
                <a:solidFill>
                  <a:schemeClr val="tx1">
                    <a:lumMod val="85000"/>
                    <a:lumOff val="15000"/>
                  </a:schemeClr>
                </a:solidFill>
              </a:rPr>
              <a:t>practices </a:t>
            </a:r>
            <a:r>
              <a:rPr lang="en-US" sz="2000" b="1" dirty="0" smtClean="0">
                <a:solidFill>
                  <a:schemeClr val="tx1">
                    <a:lumMod val="85000"/>
                    <a:lumOff val="15000"/>
                  </a:schemeClr>
                </a:solidFill>
              </a:rPr>
              <a:t>statewide.</a:t>
            </a:r>
            <a:endParaRPr lang="en-US" sz="2000" b="1" dirty="0">
              <a:solidFill>
                <a:schemeClr val="tx1">
                  <a:lumMod val="85000"/>
                  <a:lumOff val="15000"/>
                </a:schemeClr>
              </a:solidFill>
            </a:endParaRPr>
          </a:p>
          <a:p>
            <a:endParaRPr lang="en-US" sz="2000" dirty="0"/>
          </a:p>
        </p:txBody>
      </p:sp>
      <p:sp>
        <p:nvSpPr>
          <p:cNvPr id="2" name="Slide Number Placeholder 1"/>
          <p:cNvSpPr>
            <a:spLocks noGrp="1"/>
          </p:cNvSpPr>
          <p:nvPr>
            <p:ph type="sldNum" sz="quarter" idx="12"/>
          </p:nvPr>
        </p:nvSpPr>
        <p:spPr/>
        <p:txBody>
          <a:bodyPr/>
          <a:lstStyle/>
          <a:p>
            <a:fld id="{A79836AA-2E5C-4B78-BCFE-529AC8470618}" type="slidenum">
              <a:rPr lang="en-US" smtClean="0"/>
              <a:pPr/>
              <a:t>6</a:t>
            </a:fld>
            <a:endParaRPr lang="en-US" dirty="0"/>
          </a:p>
        </p:txBody>
      </p:sp>
      <p:sp>
        <p:nvSpPr>
          <p:cNvPr id="5" name="Footer Placeholder 4"/>
          <p:cNvSpPr>
            <a:spLocks noGrp="1"/>
          </p:cNvSpPr>
          <p:nvPr>
            <p:ph type="ftr" sz="quarter" idx="4294967295"/>
          </p:nvPr>
        </p:nvSpPr>
        <p:spPr>
          <a:xfrm>
            <a:off x="0" y="6324600"/>
            <a:ext cx="1905000" cy="381000"/>
          </a:xfrm>
        </p:spPr>
        <p:txBody>
          <a:bodyPr/>
          <a:lstStyle/>
          <a:p>
            <a:r>
              <a:rPr lang="en-US" dirty="0" smtClean="0"/>
              <a:t>http://untavatar.org</a:t>
            </a:r>
            <a:endParaRPr lang="en-US" dirty="0"/>
          </a:p>
        </p:txBody>
      </p:sp>
      <p:sp>
        <p:nvSpPr>
          <p:cNvPr id="4" name="TextBox 3"/>
          <p:cNvSpPr txBox="1"/>
          <p:nvPr/>
        </p:nvSpPr>
        <p:spPr>
          <a:xfrm>
            <a:off x="822959" y="793377"/>
            <a:ext cx="7543801" cy="923330"/>
          </a:xfrm>
          <a:prstGeom prst="rect">
            <a:avLst/>
          </a:prstGeom>
          <a:noFill/>
        </p:spPr>
        <p:txBody>
          <a:bodyPr wrap="square" rtlCol="0">
            <a:spAutoFit/>
          </a:bodyPr>
          <a:lstStyle/>
          <a:p>
            <a:r>
              <a:rPr lang="en-US" sz="5400" dirty="0" smtClean="0">
                <a:solidFill>
                  <a:schemeClr val="bg1"/>
                </a:solidFill>
                <a:latin typeface="+mj-lt"/>
              </a:rPr>
              <a:t>AVATAR Goals</a:t>
            </a:r>
            <a:endParaRPr lang="en-US" sz="5400" dirty="0">
              <a:solidFill>
                <a:schemeClr val="bg1"/>
              </a:solidFill>
              <a:latin typeface="+mj-lt"/>
            </a:endParaRPr>
          </a:p>
        </p:txBody>
      </p:sp>
    </p:spTree>
    <p:extLst>
      <p:ext uri="{BB962C8B-B14F-4D97-AF65-F5344CB8AC3E}">
        <p14:creationId xmlns:p14="http://schemas.microsoft.com/office/powerpoint/2010/main" val="24893996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AVATAR Rationale</a:t>
            </a:r>
            <a:endParaRPr lang="en-US" sz="3600" dirty="0"/>
          </a:p>
        </p:txBody>
      </p:sp>
      <p:sp>
        <p:nvSpPr>
          <p:cNvPr id="3" name="Content Placeholder 2"/>
          <p:cNvSpPr>
            <a:spLocks noGrp="1"/>
          </p:cNvSpPr>
          <p:nvPr>
            <p:ph idx="1"/>
          </p:nvPr>
        </p:nvSpPr>
        <p:spPr>
          <a:xfrm>
            <a:off x="457200" y="2213083"/>
            <a:ext cx="8334042" cy="4131733"/>
          </a:xfrm>
        </p:spPr>
        <p:txBody>
          <a:bodyPr>
            <a:normAutofit fontScale="92500"/>
          </a:bodyPr>
          <a:lstStyle/>
          <a:p>
            <a:pPr marL="0" indent="0" algn="ctr">
              <a:buNone/>
            </a:pPr>
            <a:r>
              <a:rPr lang="en-US" sz="3600" b="1" dirty="0">
                <a:solidFill>
                  <a:schemeClr val="tx1"/>
                </a:solidFill>
                <a:latin typeface="+mj-lt"/>
              </a:rPr>
              <a:t>The AVATAR Process is built on Critical Conversations between secondary and postsecondary leaders and educators. The conversation is structured and facilitated in order to achieve course vertical alignment in </a:t>
            </a:r>
            <a:r>
              <a:rPr lang="en-US" sz="3600" b="1" dirty="0" smtClean="0">
                <a:solidFill>
                  <a:schemeClr val="tx1"/>
                </a:solidFill>
                <a:latin typeface="+mj-lt"/>
              </a:rPr>
              <a:t>content, cross-disciplinary, and college preparatory skills</a:t>
            </a:r>
            <a:r>
              <a:rPr lang="en-US" sz="3600" b="1" dirty="0">
                <a:solidFill>
                  <a:schemeClr val="tx1"/>
                </a:solidFill>
                <a:latin typeface="+mj-lt"/>
              </a:rPr>
              <a:t>. </a:t>
            </a:r>
            <a:endParaRPr lang="en-US" sz="3600" dirty="0">
              <a:solidFill>
                <a:schemeClr val="tx1"/>
              </a:solidFill>
              <a:latin typeface="+mj-lt"/>
            </a:endParaRPr>
          </a:p>
        </p:txBody>
      </p:sp>
      <p:sp>
        <p:nvSpPr>
          <p:cNvPr id="4" name="Slide Number Placeholder 3"/>
          <p:cNvSpPr>
            <a:spLocks noGrp="1"/>
          </p:cNvSpPr>
          <p:nvPr>
            <p:ph type="sldNum" sz="quarter" idx="12"/>
          </p:nvPr>
        </p:nvSpPr>
        <p:spPr/>
        <p:txBody>
          <a:bodyPr/>
          <a:lstStyle/>
          <a:p>
            <a:fld id="{A79836AA-2E5C-4B78-BCFE-529AC8470618}" type="slidenum">
              <a:rPr lang="en-US" smtClean="0"/>
              <a:pPr/>
              <a:t>7</a:t>
            </a:fld>
            <a:endParaRPr lang="en-US" dirty="0"/>
          </a:p>
        </p:txBody>
      </p:sp>
      <p:sp>
        <p:nvSpPr>
          <p:cNvPr id="5" name="Footer Placeholder 4"/>
          <p:cNvSpPr txBox="1">
            <a:spLocks/>
          </p:cNvSpPr>
          <p:nvPr/>
        </p:nvSpPr>
        <p:spPr>
          <a:xfrm>
            <a:off x="533401" y="6324600"/>
            <a:ext cx="1905000" cy="381000"/>
          </a:xfrm>
          <a:prstGeom prst="rect">
            <a:avLst/>
          </a:prstGeom>
        </p:spPr>
        <p:txBody>
          <a:bodyPr vert="horz" lIns="91440" tIns="45720" rIns="91440" bIns="45720" rtlCol="0" anchor="b"/>
          <a:lstStyle>
            <a:defPPr>
              <a:defRPr lang="en-US"/>
            </a:defPPr>
            <a:lvl1pPr marL="0" algn="l" defTabSz="914400" rtl="0" eaLnBrk="1" latinLnBrk="0" hangingPunct="1">
              <a:defRPr sz="1200" b="1" i="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http://untavatar.org</a:t>
            </a:r>
            <a:endParaRPr lang="en-US" dirty="0"/>
          </a:p>
        </p:txBody>
      </p:sp>
    </p:spTree>
    <p:extLst>
      <p:ext uri="{BB962C8B-B14F-4D97-AF65-F5344CB8AC3E}">
        <p14:creationId xmlns:p14="http://schemas.microsoft.com/office/powerpoint/2010/main" val="27087090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1676400"/>
            <a:ext cx="3810000" cy="3594101"/>
          </a:xfrm>
        </p:spPr>
        <p:txBody>
          <a:bodyPr/>
          <a:lstStyle/>
          <a:p>
            <a:pPr algn="ctr"/>
            <a:r>
              <a:rPr lang="en-US" dirty="0" smtClean="0"/>
              <a:t>Benefits and Challenges </a:t>
            </a:r>
            <a:br>
              <a:rPr lang="en-US" dirty="0" smtClean="0"/>
            </a:br>
            <a:r>
              <a:rPr lang="en-US" dirty="0" smtClean="0"/>
              <a:t>of  </a:t>
            </a:r>
            <a:br>
              <a:rPr lang="en-US" dirty="0" smtClean="0"/>
            </a:br>
            <a:r>
              <a:rPr lang="en-US" dirty="0" smtClean="0"/>
              <a:t>VAT Membership</a:t>
            </a:r>
            <a:endParaRPr lang="en-US" dirty="0"/>
          </a:p>
        </p:txBody>
      </p:sp>
      <p:sp>
        <p:nvSpPr>
          <p:cNvPr id="5" name="Footer Placeholder 4"/>
          <p:cNvSpPr>
            <a:spLocks noGrp="1"/>
          </p:cNvSpPr>
          <p:nvPr>
            <p:ph type="ftr" sz="quarter" idx="11"/>
          </p:nvPr>
        </p:nvSpPr>
        <p:spPr/>
        <p:txBody>
          <a:bodyPr/>
          <a:lstStyle>
            <a:lvl1pPr>
              <a:defRPr sz="1200"/>
            </a:lvl1pPr>
          </a:lstStyle>
          <a:p>
            <a:r>
              <a:rPr lang="en-US" dirty="0" smtClean="0"/>
              <a:t>http://untavatar.org</a:t>
            </a:r>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8</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4602" y="1676400"/>
            <a:ext cx="2724150" cy="3810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0068767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927099"/>
            <a:ext cx="7667959" cy="709865"/>
          </a:xfrm>
        </p:spPr>
        <p:txBody>
          <a:bodyPr>
            <a:normAutofit fontScale="90000"/>
          </a:bodyPr>
          <a:lstStyle/>
          <a:p>
            <a:pPr lvl="0"/>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AVATAR </a:t>
            </a:r>
            <a:r>
              <a:rPr lang="en-US" b="1" dirty="0">
                <a:effectLst>
                  <a:outerShdw blurRad="38100" dist="38100" dir="2700000" algn="tl">
                    <a:srgbClr val="000000">
                      <a:alpha val="43137"/>
                    </a:srgbClr>
                  </a:outerShdw>
                </a:effectLst>
              </a:rPr>
              <a:t>Partner &amp; Team Benefits </a:t>
            </a:r>
            <a:r>
              <a:rPr lang="en-US" b="1" u="sng" dirty="0">
                <a:effectLst>
                  <a:outerShdw blurRad="38100" dist="38100" dir="2700000" algn="tl">
                    <a:srgbClr val="000000">
                      <a:alpha val="43137"/>
                    </a:srgbClr>
                  </a:outerShdw>
                </a:effectLst>
              </a:rPr>
              <a:t/>
            </a:r>
            <a:br>
              <a:rPr lang="en-US" b="1" u="sng" dirty="0">
                <a:effectLst>
                  <a:outerShdw blurRad="38100" dist="38100" dir="2700000" algn="tl">
                    <a:srgbClr val="000000">
                      <a:alpha val="43137"/>
                    </a:srgbClr>
                  </a:outerShdw>
                </a:effectLst>
              </a:rPr>
            </a:br>
            <a:endParaRPr lang="en-US" dirty="0"/>
          </a:p>
        </p:txBody>
      </p:sp>
      <p:sp>
        <p:nvSpPr>
          <p:cNvPr id="3" name="Text Placeholder 2"/>
          <p:cNvSpPr>
            <a:spLocks noGrp="1"/>
          </p:cNvSpPr>
          <p:nvPr>
            <p:ph type="body" idx="1"/>
          </p:nvPr>
        </p:nvSpPr>
        <p:spPr/>
        <p:txBody>
          <a:bodyPr>
            <a:normAutofit/>
          </a:bodyPr>
          <a:lstStyle/>
          <a:p>
            <a:r>
              <a:rPr lang="en-US" dirty="0" smtClean="0"/>
              <a:t>Regional Partners will</a:t>
            </a:r>
            <a:endParaRPr lang="en-US" dirty="0"/>
          </a:p>
        </p:txBody>
      </p:sp>
      <p:sp>
        <p:nvSpPr>
          <p:cNvPr id="4" name="Content Placeholder 3"/>
          <p:cNvSpPr>
            <a:spLocks noGrp="1"/>
          </p:cNvSpPr>
          <p:nvPr>
            <p:ph sz="half" idx="2"/>
          </p:nvPr>
        </p:nvSpPr>
        <p:spPr/>
        <p:txBody>
          <a:bodyPr>
            <a:normAutofit fontScale="92500" lnSpcReduction="20000"/>
          </a:bodyPr>
          <a:lstStyle/>
          <a:p>
            <a:r>
              <a:rPr lang="en-US" dirty="0" smtClean="0"/>
              <a:t>Collaborate across K-12 education, higher education, and with business and the community, as required by HB 5.</a:t>
            </a:r>
          </a:p>
          <a:p>
            <a:r>
              <a:rPr lang="en-US" dirty="0" smtClean="0"/>
              <a:t>Take ownership for college and career readiness of a common group of students.</a:t>
            </a:r>
          </a:p>
          <a:p>
            <a:r>
              <a:rPr lang="en-US" dirty="0" smtClean="0"/>
              <a:t>Build capacity to improve  alignment of K-12 and college core curriculum.</a:t>
            </a:r>
          </a:p>
          <a:p>
            <a:endParaRPr lang="en-US" dirty="0"/>
          </a:p>
        </p:txBody>
      </p:sp>
      <p:sp>
        <p:nvSpPr>
          <p:cNvPr id="5" name="Text Placeholder 4"/>
          <p:cNvSpPr>
            <a:spLocks noGrp="1"/>
          </p:cNvSpPr>
          <p:nvPr>
            <p:ph type="body" sz="quarter" idx="3"/>
          </p:nvPr>
        </p:nvSpPr>
        <p:spPr/>
        <p:txBody>
          <a:bodyPr/>
          <a:lstStyle/>
          <a:p>
            <a:r>
              <a:rPr lang="en-US" dirty="0" smtClean="0"/>
              <a:t>Team Members will</a:t>
            </a:r>
            <a:endParaRPr lang="en-US" dirty="0"/>
          </a:p>
        </p:txBody>
      </p:sp>
      <p:sp>
        <p:nvSpPr>
          <p:cNvPr id="6" name="Content Placeholder 5"/>
          <p:cNvSpPr>
            <a:spLocks noGrp="1"/>
          </p:cNvSpPr>
          <p:nvPr>
            <p:ph sz="quarter" idx="4"/>
          </p:nvPr>
        </p:nvSpPr>
        <p:spPr/>
        <p:txBody>
          <a:bodyPr>
            <a:normAutofit fontScale="85000" lnSpcReduction="10000"/>
          </a:bodyPr>
          <a:lstStyle/>
          <a:p>
            <a:r>
              <a:rPr lang="en-US" dirty="0" smtClean="0"/>
              <a:t>Develop relationships with colleagues at other levels of education and in careers related to the discipline.</a:t>
            </a:r>
          </a:p>
          <a:p>
            <a:r>
              <a:rPr lang="en-US" dirty="0" smtClean="0"/>
              <a:t>Apply principles of vertical alignment across K-12 and higher education in your discipline.</a:t>
            </a:r>
          </a:p>
          <a:p>
            <a:r>
              <a:rPr lang="en-US" dirty="0" smtClean="0"/>
              <a:t>Lead professional development of colleagues in the partnership.</a:t>
            </a:r>
          </a:p>
          <a:p>
            <a:r>
              <a:rPr lang="en-US" dirty="0" smtClean="0"/>
              <a:t>Help students make successful college and career transitions.</a:t>
            </a:r>
            <a:endParaRPr lang="en-US" dirty="0"/>
          </a:p>
        </p:txBody>
      </p:sp>
      <p:sp>
        <p:nvSpPr>
          <p:cNvPr id="8" name="Footer Placeholder 4"/>
          <p:cNvSpPr>
            <a:spLocks noGrp="1"/>
          </p:cNvSpPr>
          <p:nvPr>
            <p:ph type="ftr" sz="quarter" idx="11"/>
          </p:nvPr>
        </p:nvSpPr>
        <p:spPr/>
        <p:txBody>
          <a:bodyPr/>
          <a:lstStyle>
            <a:lvl1pPr>
              <a:defRPr sz="1200"/>
            </a:lvl1pPr>
          </a:lstStyle>
          <a:p>
            <a:r>
              <a:rPr lang="en-US" dirty="0" smtClean="0"/>
              <a:t>http://untavatar.org</a:t>
            </a:r>
            <a:endParaRPr lang="en-US" dirty="0"/>
          </a:p>
        </p:txBody>
      </p:sp>
      <p:sp>
        <p:nvSpPr>
          <p:cNvPr id="7" name="Slide Number Placeholder 6"/>
          <p:cNvSpPr>
            <a:spLocks noGrp="1"/>
          </p:cNvSpPr>
          <p:nvPr>
            <p:ph type="sldNum" sz="quarter" idx="12"/>
          </p:nvPr>
        </p:nvSpPr>
        <p:spPr/>
        <p:txBody>
          <a:bodyPr/>
          <a:lstStyle/>
          <a:p>
            <a:fld id="{A79836AA-2E5C-4B78-BCFE-529AC8470618}" type="slidenum">
              <a:rPr lang="en-US" smtClean="0"/>
              <a:pPr/>
              <a:t>9</a:t>
            </a:fld>
            <a:endParaRPr lang="en-US" dirty="0"/>
          </a:p>
        </p:txBody>
      </p:sp>
    </p:spTree>
    <p:extLst>
      <p:ext uri="{BB962C8B-B14F-4D97-AF65-F5344CB8AC3E}">
        <p14:creationId xmlns:p14="http://schemas.microsoft.com/office/powerpoint/2010/main" val="6036008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4088</TotalTime>
  <Words>3805</Words>
  <Application>Microsoft Office PowerPoint</Application>
  <PresentationFormat>On-screen Show (4:3)</PresentationFormat>
  <Paragraphs>497</Paragraphs>
  <Slides>44</Slides>
  <Notes>44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Adobe Gurmukhi</vt:lpstr>
      <vt:lpstr>Arial</vt:lpstr>
      <vt:lpstr>Bodoni MT</vt:lpstr>
      <vt:lpstr>Bodoni MT Black</vt:lpstr>
      <vt:lpstr>Calibri</vt:lpstr>
      <vt:lpstr>Century Gothic</vt:lpstr>
      <vt:lpstr>Felix Titling</vt:lpstr>
      <vt:lpstr>Lucida Sans Unicode</vt:lpstr>
      <vt:lpstr>Times New Roman</vt:lpstr>
      <vt:lpstr>Wingdings</vt:lpstr>
      <vt:lpstr>Wingdings 3</vt:lpstr>
      <vt:lpstr>Ion Boardroom</vt:lpstr>
      <vt:lpstr>Region 5 ESC VAT</vt:lpstr>
      <vt:lpstr>Overview</vt:lpstr>
      <vt:lpstr>PowerPoint Presentation</vt:lpstr>
      <vt:lpstr>Team Member Introductions</vt:lpstr>
      <vt:lpstr>Rationale &amp; Purpose</vt:lpstr>
      <vt:lpstr>PowerPoint Presentation</vt:lpstr>
      <vt:lpstr>AVATAR Rationale</vt:lpstr>
      <vt:lpstr>Benefits and Challenges  of   VAT Membership</vt:lpstr>
      <vt:lpstr> AVATAR Partner &amp; Team Benefits  </vt:lpstr>
      <vt:lpstr> AVATAR Partner &amp; Team Challenges  </vt:lpstr>
      <vt:lpstr>PowerPoint Presentation</vt:lpstr>
      <vt:lpstr>Our Focus – College Prep Courses (TEC Section 28.014)</vt:lpstr>
      <vt:lpstr>Our Focus - Continued</vt:lpstr>
      <vt:lpstr>Our Focus - Continued</vt:lpstr>
      <vt:lpstr>Our Focus - Continued</vt:lpstr>
      <vt:lpstr>Questions to consider…</vt:lpstr>
      <vt:lpstr>Partners and Roles</vt:lpstr>
      <vt:lpstr>PowerPoint Presentation</vt:lpstr>
      <vt:lpstr>AVATAR  Vertical Alignment Teams</vt:lpstr>
      <vt:lpstr>PowerPoint Presentation</vt:lpstr>
      <vt:lpstr>PowerPoint Presentation</vt:lpstr>
      <vt:lpstr>PowerPoint Presentation</vt:lpstr>
      <vt:lpstr>PowerPoint Presentation</vt:lpstr>
      <vt:lpstr>PowerPoint Presentation</vt:lpstr>
      <vt:lpstr>PowerPoint Presentation</vt:lpstr>
      <vt:lpstr>Use of Data</vt:lpstr>
      <vt:lpstr>Sources of Data Used by VATs</vt:lpstr>
      <vt:lpstr>PowerPoint Presentation</vt:lpstr>
      <vt:lpstr>Thinking Ahead… </vt:lpstr>
      <vt:lpstr>Group Logistics</vt:lpstr>
      <vt:lpstr>Meeting Logistics</vt:lpstr>
      <vt:lpstr>Group Norms</vt:lpstr>
      <vt:lpstr>PowerPoint Presentation</vt:lpstr>
      <vt:lpstr>PowerPoint Presentation</vt:lpstr>
      <vt:lpstr>PowerPoint Presentation</vt:lpstr>
      <vt:lpstr>Individual and Group Responsibilities</vt:lpstr>
      <vt:lpstr>PowerPoint Presentation</vt:lpstr>
      <vt:lpstr>VATS draw on multiple knowledge bases.   Which of these do you know well?</vt:lpstr>
      <vt:lpstr>VATS draw on varied skills of members.   Which are your strengths?</vt:lpstr>
      <vt:lpstr>PowerPoint Presentation</vt:lpstr>
      <vt:lpstr>Group by Subject </vt:lpstr>
      <vt:lpstr>PowerPoint Presentation</vt:lpstr>
      <vt:lpstr>PowerPoint Presentation</vt:lpstr>
      <vt:lpstr>Steps toward AVATAR Outcomes </vt:lpstr>
    </vt:vector>
  </TitlesOfParts>
  <Company>University of North Texas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One</dc:title>
  <dc:creator>Summer</dc:creator>
  <cp:lastModifiedBy>Maris Peno</cp:lastModifiedBy>
  <cp:revision>277</cp:revision>
  <cp:lastPrinted>2015-01-21T16:54:22Z</cp:lastPrinted>
  <dcterms:created xsi:type="dcterms:W3CDTF">2012-08-21T16:02:43Z</dcterms:created>
  <dcterms:modified xsi:type="dcterms:W3CDTF">2015-06-29T18:25:32Z</dcterms:modified>
</cp:coreProperties>
</file>