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7" r:id="rId2"/>
    <p:sldId id="258" r:id="rId3"/>
    <p:sldId id="285" r:id="rId4"/>
    <p:sldId id="286" r:id="rId5"/>
    <p:sldId id="271" r:id="rId6"/>
    <p:sldId id="287" r:id="rId7"/>
    <p:sldId id="288" r:id="rId8"/>
    <p:sldId id="289" r:id="rId9"/>
    <p:sldId id="290" r:id="rId10"/>
    <p:sldId id="291" r:id="rId11"/>
    <p:sldId id="292" r:id="rId12"/>
    <p:sldId id="262" r:id="rId13"/>
    <p:sldId id="293" r:id="rId14"/>
    <p:sldId id="294" r:id="rId15"/>
    <p:sldId id="275" r:id="rId16"/>
    <p:sldId id="277" r:id="rId17"/>
    <p:sldId id="295" r:id="rId18"/>
    <p:sldId id="325" r:id="rId19"/>
    <p:sldId id="326" r:id="rId20"/>
    <p:sldId id="327" r:id="rId21"/>
    <p:sldId id="328" r:id="rId22"/>
    <p:sldId id="329" r:id="rId23"/>
    <p:sldId id="330" r:id="rId24"/>
    <p:sldId id="331" r:id="rId25"/>
    <p:sldId id="332" r:id="rId26"/>
    <p:sldId id="334" r:id="rId27"/>
    <p:sldId id="335" r:id="rId28"/>
    <p:sldId id="336" r:id="rId29"/>
    <p:sldId id="337" r:id="rId30"/>
    <p:sldId id="278" r:id="rId31"/>
    <p:sldId id="296" r:id="rId32"/>
    <p:sldId id="297" r:id="rId33"/>
    <p:sldId id="298" r:id="rId34"/>
    <p:sldId id="299" r:id="rId35"/>
    <p:sldId id="300" r:id="rId36"/>
    <p:sldId id="306" r:id="rId37"/>
    <p:sldId id="301" r:id="rId38"/>
    <p:sldId id="302" r:id="rId39"/>
    <p:sldId id="303" r:id="rId40"/>
    <p:sldId id="304" r:id="rId41"/>
    <p:sldId id="305" r:id="rId42"/>
    <p:sldId id="307" r:id="rId43"/>
    <p:sldId id="308" r:id="rId44"/>
    <p:sldId id="310" r:id="rId45"/>
    <p:sldId id="311" r:id="rId46"/>
    <p:sldId id="312" r:id="rId47"/>
    <p:sldId id="313" r:id="rId48"/>
    <p:sldId id="314" r:id="rId49"/>
    <p:sldId id="315" r:id="rId50"/>
    <p:sldId id="316" r:id="rId51"/>
    <p:sldId id="317" r:id="rId52"/>
    <p:sldId id="318" r:id="rId53"/>
    <p:sldId id="319" r:id="rId54"/>
    <p:sldId id="309" r:id="rId55"/>
    <p:sldId id="320" r:id="rId56"/>
    <p:sldId id="321" r:id="rId57"/>
    <p:sldId id="322" r:id="rId58"/>
    <p:sldId id="323" r:id="rId59"/>
    <p:sldId id="324" r:id="rId60"/>
    <p:sldId id="28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23A"/>
    <a:srgbClr val="F8F8F8"/>
    <a:srgbClr val="A6B3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99286" autoAdjust="0"/>
  </p:normalViewPr>
  <p:slideViewPr>
    <p:cSldViewPr>
      <p:cViewPr>
        <p:scale>
          <a:sx n="90" d="100"/>
          <a:sy n="90" d="100"/>
        </p:scale>
        <p:origin x="-954" y="-372"/>
      </p:cViewPr>
      <p:guideLst>
        <p:guide orient="horz" pos="2160"/>
        <p:guide pos="2880"/>
      </p:guideLst>
    </p:cSldViewPr>
  </p:slideViewPr>
  <p:notesTextViewPr>
    <p:cViewPr>
      <p:scale>
        <a:sx n="1" d="1"/>
        <a:sy n="1" d="1"/>
      </p:scale>
      <p:origin x="0" y="0"/>
    </p:cViewPr>
  </p:notesTextViewPr>
  <p:sorterViewPr>
    <p:cViewPr>
      <p:scale>
        <a:sx n="100" d="100"/>
        <a:sy n="100" d="100"/>
      </p:scale>
      <p:origin x="0" y="31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6F34A-3115-483B-8B25-4526CF31B08E}" type="doc">
      <dgm:prSet loTypeId="urn:microsoft.com/office/officeart/2005/8/layout/hierarchy3" loCatId="hierarchy" qsTypeId="urn:microsoft.com/office/officeart/2005/8/quickstyle/simple4" qsCatId="simple" csTypeId="urn:microsoft.com/office/officeart/2005/8/colors/accent2_1" csCatId="accent2" phldr="1"/>
      <dgm:spPr/>
      <dgm:t>
        <a:bodyPr/>
        <a:lstStyle/>
        <a:p>
          <a:endParaRPr lang="en-US"/>
        </a:p>
      </dgm:t>
    </dgm:pt>
    <dgm:pt modelId="{1A73716C-7CF1-413F-99CF-8320E4C265C9}">
      <dgm:prSet phldrT="[Text]"/>
      <dgm:spPr>
        <a:solidFill>
          <a:schemeClr val="tx1">
            <a:lumMod val="85000"/>
            <a:lumOff val="15000"/>
          </a:schemeClr>
        </a:solidFill>
        <a:ln>
          <a:solidFill>
            <a:schemeClr val="tx1">
              <a:lumMod val="85000"/>
              <a:lumOff val="15000"/>
            </a:schemeClr>
          </a:solidFill>
        </a:ln>
        <a:effectLst/>
      </dgm:spPr>
      <dgm:t>
        <a:bodyPr/>
        <a:lstStyle/>
        <a:p>
          <a:r>
            <a:rPr lang="en-US" b="1" dirty="0" smtClean="0">
              <a:solidFill>
                <a:schemeClr val="bg1"/>
              </a:solidFill>
              <a:effectLst/>
              <a:latin typeface="Cambria" pitchFamily="18" charset="0"/>
            </a:rPr>
            <a:t>Texas</a:t>
          </a:r>
          <a:endParaRPr lang="en-US" b="1" dirty="0">
            <a:solidFill>
              <a:schemeClr val="bg1"/>
            </a:solidFill>
            <a:effectLst/>
            <a:latin typeface="Cambria" pitchFamily="18" charset="0"/>
          </a:endParaRPr>
        </a:p>
      </dgm:t>
    </dgm:pt>
    <dgm:pt modelId="{9643492A-3C41-456D-8085-AAB1C988B434}" type="parTrans" cxnId="{DF91EF7F-B0A7-4F8E-8858-08D713C9EE7A}">
      <dgm:prSet/>
      <dgm:spPr/>
      <dgm:t>
        <a:bodyPr/>
        <a:lstStyle/>
        <a:p>
          <a:endParaRPr lang="en-US"/>
        </a:p>
      </dgm:t>
    </dgm:pt>
    <dgm:pt modelId="{955BF05F-A835-483A-AD4C-3EEBA9C180F5}" type="sibTrans" cxnId="{DF91EF7F-B0A7-4F8E-8858-08D713C9EE7A}">
      <dgm:prSet/>
      <dgm:spPr/>
      <dgm:t>
        <a:bodyPr/>
        <a:lstStyle/>
        <a:p>
          <a:endParaRPr lang="en-US"/>
        </a:p>
      </dgm:t>
    </dgm:pt>
    <dgm:pt modelId="{93A3D0B0-1F4E-4521-A133-1D6A4299D669}">
      <dgm:prSet phldrT="[Text]"/>
      <dgm:spPr>
        <a:noFill/>
        <a:ln>
          <a:solidFill>
            <a:srgbClr val="798D37"/>
          </a:solidFill>
        </a:ln>
      </dgm:spPr>
      <dgm:t>
        <a:bodyPr/>
        <a:lstStyle/>
        <a:p>
          <a:r>
            <a:rPr lang="en-US" dirty="0" smtClean="0"/>
            <a:t>22.6%</a:t>
          </a:r>
          <a:endParaRPr lang="en-US" dirty="0"/>
        </a:p>
      </dgm:t>
    </dgm:pt>
    <dgm:pt modelId="{3038CC21-2152-4BBE-94C2-A37B7FE67D86}" type="parTrans" cxnId="{B52940C6-79AF-4ED6-96DA-E4B4A53DF2BD}">
      <dgm:prSet/>
      <dgm:spPr>
        <a:ln>
          <a:solidFill>
            <a:srgbClr val="798D37"/>
          </a:solidFill>
        </a:ln>
      </dgm:spPr>
      <dgm:t>
        <a:bodyPr/>
        <a:lstStyle/>
        <a:p>
          <a:endParaRPr lang="en-US"/>
        </a:p>
      </dgm:t>
    </dgm:pt>
    <dgm:pt modelId="{134BF0D6-0D26-4534-A5A2-E52F3DE712F6}" type="sibTrans" cxnId="{B52940C6-79AF-4ED6-96DA-E4B4A53DF2BD}">
      <dgm:prSet/>
      <dgm:spPr/>
      <dgm:t>
        <a:bodyPr/>
        <a:lstStyle/>
        <a:p>
          <a:endParaRPr lang="en-US"/>
        </a:p>
      </dgm:t>
    </dgm:pt>
    <dgm:pt modelId="{5FFE6630-F9FC-42C8-AAFA-D12659794315}">
      <dgm:prSet phldrT="[Text]"/>
      <dgm:spPr>
        <a:noFill/>
        <a:ln>
          <a:solidFill>
            <a:srgbClr val="798D37"/>
          </a:solidFill>
        </a:ln>
      </dgm:spPr>
      <dgm:t>
        <a:bodyPr/>
        <a:lstStyle/>
        <a:p>
          <a:r>
            <a:rPr lang="en-US" dirty="0" smtClean="0"/>
            <a:t>6.5%</a:t>
          </a:r>
          <a:endParaRPr lang="en-US" dirty="0"/>
        </a:p>
      </dgm:t>
    </dgm:pt>
    <dgm:pt modelId="{09810570-AAE1-4647-BCCB-B4BAA2043AA2}" type="parTrans" cxnId="{C91E0E73-9C8E-4711-88E0-44343A077215}">
      <dgm:prSet/>
      <dgm:spPr>
        <a:ln>
          <a:solidFill>
            <a:srgbClr val="798D37"/>
          </a:solidFill>
        </a:ln>
      </dgm:spPr>
      <dgm:t>
        <a:bodyPr/>
        <a:lstStyle/>
        <a:p>
          <a:endParaRPr lang="en-US"/>
        </a:p>
      </dgm:t>
    </dgm:pt>
    <dgm:pt modelId="{D87208D8-09E3-4A3C-A12B-AF3634A89868}" type="sibTrans" cxnId="{C91E0E73-9C8E-4711-88E0-44343A077215}">
      <dgm:prSet/>
      <dgm:spPr/>
      <dgm:t>
        <a:bodyPr/>
        <a:lstStyle/>
        <a:p>
          <a:endParaRPr lang="en-US"/>
        </a:p>
      </dgm:t>
    </dgm:pt>
    <dgm:pt modelId="{292E8519-E78F-4506-BB9F-899CC959A3FA}">
      <dgm:prSet phldrT="[Text]"/>
      <dgm:spPr>
        <a:solidFill>
          <a:schemeClr val="tx1">
            <a:lumMod val="85000"/>
            <a:lumOff val="15000"/>
          </a:schemeClr>
        </a:solidFill>
        <a:ln>
          <a:solidFill>
            <a:schemeClr val="tx1">
              <a:lumMod val="85000"/>
              <a:lumOff val="15000"/>
            </a:schemeClr>
          </a:solidFill>
        </a:ln>
        <a:effectLst/>
      </dgm:spPr>
      <dgm:t>
        <a:bodyPr/>
        <a:lstStyle/>
        <a:p>
          <a:r>
            <a:rPr lang="en-US" b="1" dirty="0" smtClean="0">
              <a:solidFill>
                <a:schemeClr val="bg1"/>
              </a:solidFill>
              <a:effectLst/>
              <a:latin typeface="Cambria" pitchFamily="18" charset="0"/>
            </a:rPr>
            <a:t>State Ranking</a:t>
          </a:r>
          <a:endParaRPr lang="en-US" b="1" dirty="0">
            <a:solidFill>
              <a:schemeClr val="bg1"/>
            </a:solidFill>
            <a:effectLst/>
            <a:latin typeface="Cambria" pitchFamily="18" charset="0"/>
          </a:endParaRPr>
        </a:p>
      </dgm:t>
    </dgm:pt>
    <dgm:pt modelId="{22CB3E61-DDFF-4DF5-A601-48BD8798231E}" type="parTrans" cxnId="{6762D252-5B64-4DE4-A47B-C32DECD551F8}">
      <dgm:prSet/>
      <dgm:spPr/>
      <dgm:t>
        <a:bodyPr/>
        <a:lstStyle/>
        <a:p>
          <a:endParaRPr lang="en-US"/>
        </a:p>
      </dgm:t>
    </dgm:pt>
    <dgm:pt modelId="{48ECA759-BE1C-44F7-9DFB-E8E69A34BD77}" type="sibTrans" cxnId="{6762D252-5B64-4DE4-A47B-C32DECD551F8}">
      <dgm:prSet/>
      <dgm:spPr/>
      <dgm:t>
        <a:bodyPr/>
        <a:lstStyle/>
        <a:p>
          <a:endParaRPr lang="en-US"/>
        </a:p>
      </dgm:t>
    </dgm:pt>
    <dgm:pt modelId="{E830D04A-7098-4639-9A43-24AA2742B8E2}">
      <dgm:prSet phldrT="[Text]"/>
      <dgm:spPr>
        <a:noFill/>
        <a:ln>
          <a:solidFill>
            <a:srgbClr val="798D37"/>
          </a:solidFill>
        </a:ln>
      </dgm:spPr>
      <dgm:t>
        <a:bodyPr/>
        <a:lstStyle/>
        <a:p>
          <a:r>
            <a:rPr lang="en-US" dirty="0" smtClean="0"/>
            <a:t>21st</a:t>
          </a:r>
          <a:endParaRPr lang="en-US" dirty="0"/>
        </a:p>
      </dgm:t>
    </dgm:pt>
    <dgm:pt modelId="{04AD930D-8BFF-44C5-9800-E6B10B686CC0}" type="parTrans" cxnId="{9E1020A8-D9E5-403F-859C-D4BC36F32FFF}">
      <dgm:prSet/>
      <dgm:spPr>
        <a:ln>
          <a:solidFill>
            <a:srgbClr val="798D37"/>
          </a:solidFill>
        </a:ln>
      </dgm:spPr>
      <dgm:t>
        <a:bodyPr/>
        <a:lstStyle/>
        <a:p>
          <a:endParaRPr lang="en-US"/>
        </a:p>
      </dgm:t>
    </dgm:pt>
    <dgm:pt modelId="{EE9E0DCF-DCEE-4677-93F0-8A8243D24B3E}" type="sibTrans" cxnId="{9E1020A8-D9E5-403F-859C-D4BC36F32FFF}">
      <dgm:prSet/>
      <dgm:spPr/>
      <dgm:t>
        <a:bodyPr/>
        <a:lstStyle/>
        <a:p>
          <a:endParaRPr lang="en-US"/>
        </a:p>
      </dgm:t>
    </dgm:pt>
    <dgm:pt modelId="{B0083294-6F00-426F-BA14-0BFAF2F347DB}">
      <dgm:prSet phldrT="[Text]"/>
      <dgm:spPr>
        <a:noFill/>
        <a:ln>
          <a:solidFill>
            <a:srgbClr val="798D37"/>
          </a:solidFill>
        </a:ln>
      </dgm:spPr>
      <dgm:t>
        <a:bodyPr/>
        <a:lstStyle/>
        <a:p>
          <a:r>
            <a:rPr lang="en-US" dirty="0" smtClean="0"/>
            <a:t>44th</a:t>
          </a:r>
          <a:endParaRPr lang="en-US" dirty="0"/>
        </a:p>
      </dgm:t>
    </dgm:pt>
    <dgm:pt modelId="{8E4A887A-B918-488C-ABC0-BA7F9418750D}" type="parTrans" cxnId="{8E5E3046-50F2-4409-8913-F6E4FD69A26A}">
      <dgm:prSet/>
      <dgm:spPr>
        <a:ln>
          <a:solidFill>
            <a:srgbClr val="798D37"/>
          </a:solidFill>
        </a:ln>
      </dgm:spPr>
      <dgm:t>
        <a:bodyPr/>
        <a:lstStyle/>
        <a:p>
          <a:endParaRPr lang="en-US"/>
        </a:p>
      </dgm:t>
    </dgm:pt>
    <dgm:pt modelId="{06F16700-F7C6-4546-A481-961A1C0A97FE}" type="sibTrans" cxnId="{8E5E3046-50F2-4409-8913-F6E4FD69A26A}">
      <dgm:prSet/>
      <dgm:spPr/>
      <dgm:t>
        <a:bodyPr/>
        <a:lstStyle/>
        <a:p>
          <a:endParaRPr lang="en-US"/>
        </a:p>
      </dgm:t>
    </dgm:pt>
    <dgm:pt modelId="{E2724741-ACFC-45A8-BD74-4AE0D7C8A1A3}">
      <dgm:prSet phldrT="[Text]"/>
      <dgm:spPr>
        <a:noFill/>
        <a:ln>
          <a:solidFill>
            <a:srgbClr val="798D37"/>
          </a:solidFill>
        </a:ln>
      </dgm:spPr>
      <dgm:t>
        <a:bodyPr/>
        <a:lstStyle/>
        <a:p>
          <a:r>
            <a:rPr lang="en-US" dirty="0" smtClean="0"/>
            <a:t>25th</a:t>
          </a:r>
          <a:endParaRPr lang="en-US" dirty="0"/>
        </a:p>
      </dgm:t>
    </dgm:pt>
    <dgm:pt modelId="{DB6BF9CC-4820-4F93-866D-D3A565FB3F49}" type="parTrans" cxnId="{73787765-2261-4085-9A5B-521CE842E072}">
      <dgm:prSet/>
      <dgm:spPr>
        <a:ln>
          <a:solidFill>
            <a:srgbClr val="798D37"/>
          </a:solidFill>
        </a:ln>
      </dgm:spPr>
      <dgm:t>
        <a:bodyPr/>
        <a:lstStyle/>
        <a:p>
          <a:endParaRPr lang="en-US"/>
        </a:p>
      </dgm:t>
    </dgm:pt>
    <dgm:pt modelId="{F5A3FBCB-60E7-4E17-95F8-EB676B2FC91D}" type="sibTrans" cxnId="{73787765-2261-4085-9A5B-521CE842E072}">
      <dgm:prSet/>
      <dgm:spPr/>
      <dgm:t>
        <a:bodyPr/>
        <a:lstStyle/>
        <a:p>
          <a:endParaRPr lang="en-US"/>
        </a:p>
      </dgm:t>
    </dgm:pt>
    <dgm:pt modelId="{7D2B79A7-6C12-4189-9C81-C4314FC3E524}">
      <dgm:prSet phldrT="[Text]"/>
      <dgm:spPr>
        <a:noFill/>
        <a:ln>
          <a:solidFill>
            <a:srgbClr val="798D37"/>
          </a:solidFill>
        </a:ln>
      </dgm:spPr>
      <dgm:t>
        <a:bodyPr/>
        <a:lstStyle/>
        <a:p>
          <a:r>
            <a:rPr lang="en-US" dirty="0" smtClean="0"/>
            <a:t>17.7%</a:t>
          </a:r>
          <a:endParaRPr lang="en-US" dirty="0"/>
        </a:p>
      </dgm:t>
    </dgm:pt>
    <dgm:pt modelId="{3D7A558B-280A-4B3F-B813-C0C03BFEDA63}" type="parTrans" cxnId="{B22600B6-3265-41E3-B521-95EBA73729C1}">
      <dgm:prSet/>
      <dgm:spPr>
        <a:ln>
          <a:solidFill>
            <a:srgbClr val="798D37"/>
          </a:solidFill>
        </a:ln>
      </dgm:spPr>
      <dgm:t>
        <a:bodyPr/>
        <a:lstStyle/>
        <a:p>
          <a:endParaRPr lang="en-US"/>
        </a:p>
      </dgm:t>
    </dgm:pt>
    <dgm:pt modelId="{50375648-DF74-49F4-8ABC-C23A69EDA793}" type="sibTrans" cxnId="{B22600B6-3265-41E3-B521-95EBA73729C1}">
      <dgm:prSet/>
      <dgm:spPr/>
      <dgm:t>
        <a:bodyPr/>
        <a:lstStyle/>
        <a:p>
          <a:endParaRPr lang="en-US"/>
        </a:p>
      </dgm:t>
    </dgm:pt>
    <dgm:pt modelId="{135CCEE2-4CAD-439F-BB1C-E98FF5FC1968}" type="pres">
      <dgm:prSet presAssocID="{9916F34A-3115-483B-8B25-4526CF31B08E}" presName="diagram" presStyleCnt="0">
        <dgm:presLayoutVars>
          <dgm:chPref val="1"/>
          <dgm:dir/>
          <dgm:animOne val="branch"/>
          <dgm:animLvl val="lvl"/>
          <dgm:resizeHandles/>
        </dgm:presLayoutVars>
      </dgm:prSet>
      <dgm:spPr/>
      <dgm:t>
        <a:bodyPr/>
        <a:lstStyle/>
        <a:p>
          <a:endParaRPr lang="en-US"/>
        </a:p>
      </dgm:t>
    </dgm:pt>
    <dgm:pt modelId="{5B457E24-9119-43D3-8680-DE34A4E46435}" type="pres">
      <dgm:prSet presAssocID="{1A73716C-7CF1-413F-99CF-8320E4C265C9}" presName="root" presStyleCnt="0"/>
      <dgm:spPr/>
    </dgm:pt>
    <dgm:pt modelId="{736CEE2D-2E8D-4783-AA8B-4E5983F3BF99}" type="pres">
      <dgm:prSet presAssocID="{1A73716C-7CF1-413F-99CF-8320E4C265C9}" presName="rootComposite" presStyleCnt="0"/>
      <dgm:spPr/>
    </dgm:pt>
    <dgm:pt modelId="{9EED85A9-D1A1-4619-908D-797DD51A935E}" type="pres">
      <dgm:prSet presAssocID="{1A73716C-7CF1-413F-99CF-8320E4C265C9}" presName="rootText" presStyleLbl="node1" presStyleIdx="0" presStyleCnt="2"/>
      <dgm:spPr/>
      <dgm:t>
        <a:bodyPr/>
        <a:lstStyle/>
        <a:p>
          <a:endParaRPr lang="en-US"/>
        </a:p>
      </dgm:t>
    </dgm:pt>
    <dgm:pt modelId="{A8A60A2D-4409-41A7-A6AD-07A65A5D8BBA}" type="pres">
      <dgm:prSet presAssocID="{1A73716C-7CF1-413F-99CF-8320E4C265C9}" presName="rootConnector" presStyleLbl="node1" presStyleIdx="0" presStyleCnt="2"/>
      <dgm:spPr/>
      <dgm:t>
        <a:bodyPr/>
        <a:lstStyle/>
        <a:p>
          <a:endParaRPr lang="en-US"/>
        </a:p>
      </dgm:t>
    </dgm:pt>
    <dgm:pt modelId="{6AD1288A-97C3-4FDC-B17D-17386CE695B3}" type="pres">
      <dgm:prSet presAssocID="{1A73716C-7CF1-413F-99CF-8320E4C265C9}" presName="childShape" presStyleCnt="0"/>
      <dgm:spPr/>
    </dgm:pt>
    <dgm:pt modelId="{844D02DF-60A1-4063-8EC6-DC9BE16BB1D9}" type="pres">
      <dgm:prSet presAssocID="{3038CC21-2152-4BBE-94C2-A37B7FE67D86}" presName="Name13" presStyleLbl="parChTrans1D2" presStyleIdx="0" presStyleCnt="6"/>
      <dgm:spPr/>
      <dgm:t>
        <a:bodyPr/>
        <a:lstStyle/>
        <a:p>
          <a:endParaRPr lang="en-US"/>
        </a:p>
      </dgm:t>
    </dgm:pt>
    <dgm:pt modelId="{45248F0C-602B-44CE-B355-314B48D9E2E9}" type="pres">
      <dgm:prSet presAssocID="{93A3D0B0-1F4E-4521-A133-1D6A4299D669}" presName="childText" presStyleLbl="bgAcc1" presStyleIdx="0" presStyleCnt="6">
        <dgm:presLayoutVars>
          <dgm:bulletEnabled val="1"/>
        </dgm:presLayoutVars>
      </dgm:prSet>
      <dgm:spPr/>
      <dgm:t>
        <a:bodyPr/>
        <a:lstStyle/>
        <a:p>
          <a:endParaRPr lang="en-US"/>
        </a:p>
      </dgm:t>
    </dgm:pt>
    <dgm:pt modelId="{A4D2EAAE-29D3-43CA-B00B-36E3343976EC}" type="pres">
      <dgm:prSet presAssocID="{09810570-AAE1-4647-BCCB-B4BAA2043AA2}" presName="Name13" presStyleLbl="parChTrans1D2" presStyleIdx="1" presStyleCnt="6"/>
      <dgm:spPr/>
      <dgm:t>
        <a:bodyPr/>
        <a:lstStyle/>
        <a:p>
          <a:endParaRPr lang="en-US"/>
        </a:p>
      </dgm:t>
    </dgm:pt>
    <dgm:pt modelId="{F8416080-6715-4A9C-A368-B2843288E018}" type="pres">
      <dgm:prSet presAssocID="{5FFE6630-F9FC-42C8-AAFA-D12659794315}" presName="childText" presStyleLbl="bgAcc1" presStyleIdx="1" presStyleCnt="6">
        <dgm:presLayoutVars>
          <dgm:bulletEnabled val="1"/>
        </dgm:presLayoutVars>
      </dgm:prSet>
      <dgm:spPr/>
      <dgm:t>
        <a:bodyPr/>
        <a:lstStyle/>
        <a:p>
          <a:endParaRPr lang="en-US"/>
        </a:p>
      </dgm:t>
    </dgm:pt>
    <dgm:pt modelId="{C7858ABF-35A5-409F-9700-5F921EF1E9A2}" type="pres">
      <dgm:prSet presAssocID="{3D7A558B-280A-4B3F-B813-C0C03BFEDA63}" presName="Name13" presStyleLbl="parChTrans1D2" presStyleIdx="2" presStyleCnt="6"/>
      <dgm:spPr/>
      <dgm:t>
        <a:bodyPr/>
        <a:lstStyle/>
        <a:p>
          <a:endParaRPr lang="en-US"/>
        </a:p>
      </dgm:t>
    </dgm:pt>
    <dgm:pt modelId="{C0E62509-9F73-4866-AADC-47F88954CC09}" type="pres">
      <dgm:prSet presAssocID="{7D2B79A7-6C12-4189-9C81-C4314FC3E524}" presName="childText" presStyleLbl="bgAcc1" presStyleIdx="2" presStyleCnt="6">
        <dgm:presLayoutVars>
          <dgm:bulletEnabled val="1"/>
        </dgm:presLayoutVars>
      </dgm:prSet>
      <dgm:spPr/>
      <dgm:t>
        <a:bodyPr/>
        <a:lstStyle/>
        <a:p>
          <a:endParaRPr lang="en-US"/>
        </a:p>
      </dgm:t>
    </dgm:pt>
    <dgm:pt modelId="{8BD68068-75E3-46F7-8FFB-CC8422C73D62}" type="pres">
      <dgm:prSet presAssocID="{292E8519-E78F-4506-BB9F-899CC959A3FA}" presName="root" presStyleCnt="0"/>
      <dgm:spPr/>
    </dgm:pt>
    <dgm:pt modelId="{4F985200-0809-48DA-8501-237790F6478A}" type="pres">
      <dgm:prSet presAssocID="{292E8519-E78F-4506-BB9F-899CC959A3FA}" presName="rootComposite" presStyleCnt="0"/>
      <dgm:spPr/>
    </dgm:pt>
    <dgm:pt modelId="{35E7133C-D73F-42B9-A2EF-A40EA9DCA30C}" type="pres">
      <dgm:prSet presAssocID="{292E8519-E78F-4506-BB9F-899CC959A3FA}" presName="rootText" presStyleLbl="node1" presStyleIdx="1" presStyleCnt="2"/>
      <dgm:spPr/>
      <dgm:t>
        <a:bodyPr/>
        <a:lstStyle/>
        <a:p>
          <a:endParaRPr lang="en-US"/>
        </a:p>
      </dgm:t>
    </dgm:pt>
    <dgm:pt modelId="{22F898BD-BE3D-460D-BFD0-1261135F6B2B}" type="pres">
      <dgm:prSet presAssocID="{292E8519-E78F-4506-BB9F-899CC959A3FA}" presName="rootConnector" presStyleLbl="node1" presStyleIdx="1" presStyleCnt="2"/>
      <dgm:spPr/>
      <dgm:t>
        <a:bodyPr/>
        <a:lstStyle/>
        <a:p>
          <a:endParaRPr lang="en-US"/>
        </a:p>
      </dgm:t>
    </dgm:pt>
    <dgm:pt modelId="{C8C5FE33-8FDC-4655-A8BC-4156AC0B5E00}" type="pres">
      <dgm:prSet presAssocID="{292E8519-E78F-4506-BB9F-899CC959A3FA}" presName="childShape" presStyleCnt="0"/>
      <dgm:spPr/>
    </dgm:pt>
    <dgm:pt modelId="{4AB3ED23-5FAE-462C-9B91-B669020B8C0D}" type="pres">
      <dgm:prSet presAssocID="{04AD930D-8BFF-44C5-9800-E6B10B686CC0}" presName="Name13" presStyleLbl="parChTrans1D2" presStyleIdx="3" presStyleCnt="6"/>
      <dgm:spPr/>
      <dgm:t>
        <a:bodyPr/>
        <a:lstStyle/>
        <a:p>
          <a:endParaRPr lang="en-US"/>
        </a:p>
      </dgm:t>
    </dgm:pt>
    <dgm:pt modelId="{24149D99-0A16-4E89-B096-8A3DEFACBBF3}" type="pres">
      <dgm:prSet presAssocID="{E830D04A-7098-4639-9A43-24AA2742B8E2}" presName="childText" presStyleLbl="bgAcc1" presStyleIdx="3" presStyleCnt="6">
        <dgm:presLayoutVars>
          <dgm:bulletEnabled val="1"/>
        </dgm:presLayoutVars>
      </dgm:prSet>
      <dgm:spPr/>
      <dgm:t>
        <a:bodyPr/>
        <a:lstStyle/>
        <a:p>
          <a:endParaRPr lang="en-US"/>
        </a:p>
      </dgm:t>
    </dgm:pt>
    <dgm:pt modelId="{3A600FA1-B2E3-440F-9F21-8BFB006D3011}" type="pres">
      <dgm:prSet presAssocID="{8E4A887A-B918-488C-ABC0-BA7F9418750D}" presName="Name13" presStyleLbl="parChTrans1D2" presStyleIdx="4" presStyleCnt="6"/>
      <dgm:spPr/>
      <dgm:t>
        <a:bodyPr/>
        <a:lstStyle/>
        <a:p>
          <a:endParaRPr lang="en-US"/>
        </a:p>
      </dgm:t>
    </dgm:pt>
    <dgm:pt modelId="{265AE00C-60E3-471E-848D-65E7BC74F434}" type="pres">
      <dgm:prSet presAssocID="{B0083294-6F00-426F-BA14-0BFAF2F347DB}" presName="childText" presStyleLbl="bgAcc1" presStyleIdx="4" presStyleCnt="6">
        <dgm:presLayoutVars>
          <dgm:bulletEnabled val="1"/>
        </dgm:presLayoutVars>
      </dgm:prSet>
      <dgm:spPr/>
      <dgm:t>
        <a:bodyPr/>
        <a:lstStyle/>
        <a:p>
          <a:endParaRPr lang="en-US"/>
        </a:p>
      </dgm:t>
    </dgm:pt>
    <dgm:pt modelId="{9AF49112-7DF0-45A0-B668-743D0FE68492}" type="pres">
      <dgm:prSet presAssocID="{DB6BF9CC-4820-4F93-866D-D3A565FB3F49}" presName="Name13" presStyleLbl="parChTrans1D2" presStyleIdx="5" presStyleCnt="6"/>
      <dgm:spPr/>
      <dgm:t>
        <a:bodyPr/>
        <a:lstStyle/>
        <a:p>
          <a:endParaRPr lang="en-US"/>
        </a:p>
      </dgm:t>
    </dgm:pt>
    <dgm:pt modelId="{2DBE15A4-08E1-47CE-AB69-E2C248E1B550}" type="pres">
      <dgm:prSet presAssocID="{E2724741-ACFC-45A8-BD74-4AE0D7C8A1A3}" presName="childText" presStyleLbl="bgAcc1" presStyleIdx="5" presStyleCnt="6">
        <dgm:presLayoutVars>
          <dgm:bulletEnabled val="1"/>
        </dgm:presLayoutVars>
      </dgm:prSet>
      <dgm:spPr/>
      <dgm:t>
        <a:bodyPr/>
        <a:lstStyle/>
        <a:p>
          <a:endParaRPr lang="en-US"/>
        </a:p>
      </dgm:t>
    </dgm:pt>
  </dgm:ptLst>
  <dgm:cxnLst>
    <dgm:cxn modelId="{6458B243-838A-4007-B86B-9A45BD8F9A6E}" type="presOf" srcId="{3038CC21-2152-4BBE-94C2-A37B7FE67D86}" destId="{844D02DF-60A1-4063-8EC6-DC9BE16BB1D9}" srcOrd="0" destOrd="0" presId="urn:microsoft.com/office/officeart/2005/8/layout/hierarchy3"/>
    <dgm:cxn modelId="{108B68D7-CC79-4637-9094-6F07F08DFAAA}" type="presOf" srcId="{09810570-AAE1-4647-BCCB-B4BAA2043AA2}" destId="{A4D2EAAE-29D3-43CA-B00B-36E3343976EC}" srcOrd="0" destOrd="0" presId="urn:microsoft.com/office/officeart/2005/8/layout/hierarchy3"/>
    <dgm:cxn modelId="{6762D252-5B64-4DE4-A47B-C32DECD551F8}" srcId="{9916F34A-3115-483B-8B25-4526CF31B08E}" destId="{292E8519-E78F-4506-BB9F-899CC959A3FA}" srcOrd="1" destOrd="0" parTransId="{22CB3E61-DDFF-4DF5-A601-48BD8798231E}" sibTransId="{48ECA759-BE1C-44F7-9DFB-E8E69A34BD77}"/>
    <dgm:cxn modelId="{E14B1B8D-80B4-46A6-9113-974D2E71B4AD}" type="presOf" srcId="{8E4A887A-B918-488C-ABC0-BA7F9418750D}" destId="{3A600FA1-B2E3-440F-9F21-8BFB006D3011}" srcOrd="0" destOrd="0" presId="urn:microsoft.com/office/officeart/2005/8/layout/hierarchy3"/>
    <dgm:cxn modelId="{DF91EF7F-B0A7-4F8E-8858-08D713C9EE7A}" srcId="{9916F34A-3115-483B-8B25-4526CF31B08E}" destId="{1A73716C-7CF1-413F-99CF-8320E4C265C9}" srcOrd="0" destOrd="0" parTransId="{9643492A-3C41-456D-8085-AAB1C988B434}" sibTransId="{955BF05F-A835-483A-AD4C-3EEBA9C180F5}"/>
    <dgm:cxn modelId="{B52940C6-79AF-4ED6-96DA-E4B4A53DF2BD}" srcId="{1A73716C-7CF1-413F-99CF-8320E4C265C9}" destId="{93A3D0B0-1F4E-4521-A133-1D6A4299D669}" srcOrd="0" destOrd="0" parTransId="{3038CC21-2152-4BBE-94C2-A37B7FE67D86}" sibTransId="{134BF0D6-0D26-4534-A5A2-E52F3DE712F6}"/>
    <dgm:cxn modelId="{72F958BE-0797-4847-A682-9DADA6591ECB}" type="presOf" srcId="{1A73716C-7CF1-413F-99CF-8320E4C265C9}" destId="{A8A60A2D-4409-41A7-A6AD-07A65A5D8BBA}" srcOrd="1" destOrd="0" presId="urn:microsoft.com/office/officeart/2005/8/layout/hierarchy3"/>
    <dgm:cxn modelId="{1652650A-6645-457D-859E-83BE5218C6EF}" type="presOf" srcId="{1A73716C-7CF1-413F-99CF-8320E4C265C9}" destId="{9EED85A9-D1A1-4619-908D-797DD51A935E}" srcOrd="0" destOrd="0" presId="urn:microsoft.com/office/officeart/2005/8/layout/hierarchy3"/>
    <dgm:cxn modelId="{C91E0E73-9C8E-4711-88E0-44343A077215}" srcId="{1A73716C-7CF1-413F-99CF-8320E4C265C9}" destId="{5FFE6630-F9FC-42C8-AAFA-D12659794315}" srcOrd="1" destOrd="0" parTransId="{09810570-AAE1-4647-BCCB-B4BAA2043AA2}" sibTransId="{D87208D8-09E3-4A3C-A12B-AF3634A89868}"/>
    <dgm:cxn modelId="{2A407DB2-CC0D-4E24-B201-216B24A9EE6F}" type="presOf" srcId="{292E8519-E78F-4506-BB9F-899CC959A3FA}" destId="{22F898BD-BE3D-460D-BFD0-1261135F6B2B}" srcOrd="1" destOrd="0" presId="urn:microsoft.com/office/officeart/2005/8/layout/hierarchy3"/>
    <dgm:cxn modelId="{B22600B6-3265-41E3-B521-95EBA73729C1}" srcId="{1A73716C-7CF1-413F-99CF-8320E4C265C9}" destId="{7D2B79A7-6C12-4189-9C81-C4314FC3E524}" srcOrd="2" destOrd="0" parTransId="{3D7A558B-280A-4B3F-B813-C0C03BFEDA63}" sibTransId="{50375648-DF74-49F4-8ABC-C23A69EDA793}"/>
    <dgm:cxn modelId="{EF9E6619-9424-4B7F-9A12-F9B7CC5A49D0}" type="presOf" srcId="{93A3D0B0-1F4E-4521-A133-1D6A4299D669}" destId="{45248F0C-602B-44CE-B355-314B48D9E2E9}" srcOrd="0" destOrd="0" presId="urn:microsoft.com/office/officeart/2005/8/layout/hierarchy3"/>
    <dgm:cxn modelId="{5B36DB5E-E462-4DB0-BB57-683E2440B2D1}" type="presOf" srcId="{E830D04A-7098-4639-9A43-24AA2742B8E2}" destId="{24149D99-0A16-4E89-B096-8A3DEFACBBF3}" srcOrd="0" destOrd="0" presId="urn:microsoft.com/office/officeart/2005/8/layout/hierarchy3"/>
    <dgm:cxn modelId="{E5705593-5DD9-408F-B90D-0DBAB64AB4A9}" type="presOf" srcId="{5FFE6630-F9FC-42C8-AAFA-D12659794315}" destId="{F8416080-6715-4A9C-A368-B2843288E018}" srcOrd="0" destOrd="0" presId="urn:microsoft.com/office/officeart/2005/8/layout/hierarchy3"/>
    <dgm:cxn modelId="{579A23E1-F0A7-4DFC-A8D0-5A5F1AFFBB1F}" type="presOf" srcId="{E2724741-ACFC-45A8-BD74-4AE0D7C8A1A3}" destId="{2DBE15A4-08E1-47CE-AB69-E2C248E1B550}" srcOrd="0" destOrd="0" presId="urn:microsoft.com/office/officeart/2005/8/layout/hierarchy3"/>
    <dgm:cxn modelId="{4A5E3797-CBBF-4F43-9200-6A874FB920CF}" type="presOf" srcId="{7D2B79A7-6C12-4189-9C81-C4314FC3E524}" destId="{C0E62509-9F73-4866-AADC-47F88954CC09}" srcOrd="0" destOrd="0" presId="urn:microsoft.com/office/officeart/2005/8/layout/hierarchy3"/>
    <dgm:cxn modelId="{EF38A262-CF53-4DC0-B5C7-50CBA781FA66}" type="presOf" srcId="{3D7A558B-280A-4B3F-B813-C0C03BFEDA63}" destId="{C7858ABF-35A5-409F-9700-5F921EF1E9A2}" srcOrd="0" destOrd="0" presId="urn:microsoft.com/office/officeart/2005/8/layout/hierarchy3"/>
    <dgm:cxn modelId="{EFAB5476-6C7F-44E7-8A8C-63B7067B7101}" type="presOf" srcId="{B0083294-6F00-426F-BA14-0BFAF2F347DB}" destId="{265AE00C-60E3-471E-848D-65E7BC74F434}" srcOrd="0" destOrd="0" presId="urn:microsoft.com/office/officeart/2005/8/layout/hierarchy3"/>
    <dgm:cxn modelId="{16104775-2ADD-4943-B3FD-4FB43FF5EF7A}" type="presOf" srcId="{9916F34A-3115-483B-8B25-4526CF31B08E}" destId="{135CCEE2-4CAD-439F-BB1C-E98FF5FC1968}" srcOrd="0" destOrd="0" presId="urn:microsoft.com/office/officeart/2005/8/layout/hierarchy3"/>
    <dgm:cxn modelId="{8E5E3046-50F2-4409-8913-F6E4FD69A26A}" srcId="{292E8519-E78F-4506-BB9F-899CC959A3FA}" destId="{B0083294-6F00-426F-BA14-0BFAF2F347DB}" srcOrd="1" destOrd="0" parTransId="{8E4A887A-B918-488C-ABC0-BA7F9418750D}" sibTransId="{06F16700-F7C6-4546-A481-961A1C0A97FE}"/>
    <dgm:cxn modelId="{C031223F-F551-406F-83D9-C9256038DD16}" type="presOf" srcId="{DB6BF9CC-4820-4F93-866D-D3A565FB3F49}" destId="{9AF49112-7DF0-45A0-B668-743D0FE68492}" srcOrd="0" destOrd="0" presId="urn:microsoft.com/office/officeart/2005/8/layout/hierarchy3"/>
    <dgm:cxn modelId="{73787765-2261-4085-9A5B-521CE842E072}" srcId="{292E8519-E78F-4506-BB9F-899CC959A3FA}" destId="{E2724741-ACFC-45A8-BD74-4AE0D7C8A1A3}" srcOrd="2" destOrd="0" parTransId="{DB6BF9CC-4820-4F93-866D-D3A565FB3F49}" sibTransId="{F5A3FBCB-60E7-4E17-95F8-EB676B2FC91D}"/>
    <dgm:cxn modelId="{6367C51D-BEDE-45B6-8F69-88207D59C5B5}" type="presOf" srcId="{292E8519-E78F-4506-BB9F-899CC959A3FA}" destId="{35E7133C-D73F-42B9-A2EF-A40EA9DCA30C}" srcOrd="0" destOrd="0" presId="urn:microsoft.com/office/officeart/2005/8/layout/hierarchy3"/>
    <dgm:cxn modelId="{9E1020A8-D9E5-403F-859C-D4BC36F32FFF}" srcId="{292E8519-E78F-4506-BB9F-899CC959A3FA}" destId="{E830D04A-7098-4639-9A43-24AA2742B8E2}" srcOrd="0" destOrd="0" parTransId="{04AD930D-8BFF-44C5-9800-E6B10B686CC0}" sibTransId="{EE9E0DCF-DCEE-4677-93F0-8A8243D24B3E}"/>
    <dgm:cxn modelId="{FB3C13D5-1504-4FE7-8F3F-20AA6EC9A448}" type="presOf" srcId="{04AD930D-8BFF-44C5-9800-E6B10B686CC0}" destId="{4AB3ED23-5FAE-462C-9B91-B669020B8C0D}" srcOrd="0" destOrd="0" presId="urn:microsoft.com/office/officeart/2005/8/layout/hierarchy3"/>
    <dgm:cxn modelId="{682A8FB7-0DF5-461A-926F-F428B044272A}" type="presParOf" srcId="{135CCEE2-4CAD-439F-BB1C-E98FF5FC1968}" destId="{5B457E24-9119-43D3-8680-DE34A4E46435}" srcOrd="0" destOrd="0" presId="urn:microsoft.com/office/officeart/2005/8/layout/hierarchy3"/>
    <dgm:cxn modelId="{B164A556-A671-45AE-A1CC-139648AE78CE}" type="presParOf" srcId="{5B457E24-9119-43D3-8680-DE34A4E46435}" destId="{736CEE2D-2E8D-4783-AA8B-4E5983F3BF99}" srcOrd="0" destOrd="0" presId="urn:microsoft.com/office/officeart/2005/8/layout/hierarchy3"/>
    <dgm:cxn modelId="{C8F3E318-B8F0-4BA1-B0FC-B8F43604AE44}" type="presParOf" srcId="{736CEE2D-2E8D-4783-AA8B-4E5983F3BF99}" destId="{9EED85A9-D1A1-4619-908D-797DD51A935E}" srcOrd="0" destOrd="0" presId="urn:microsoft.com/office/officeart/2005/8/layout/hierarchy3"/>
    <dgm:cxn modelId="{E0BE0737-952D-4F1A-8200-C012EA79331B}" type="presParOf" srcId="{736CEE2D-2E8D-4783-AA8B-4E5983F3BF99}" destId="{A8A60A2D-4409-41A7-A6AD-07A65A5D8BBA}" srcOrd="1" destOrd="0" presId="urn:microsoft.com/office/officeart/2005/8/layout/hierarchy3"/>
    <dgm:cxn modelId="{273A1050-7BC7-48F3-86D7-24ABF9131097}" type="presParOf" srcId="{5B457E24-9119-43D3-8680-DE34A4E46435}" destId="{6AD1288A-97C3-4FDC-B17D-17386CE695B3}" srcOrd="1" destOrd="0" presId="urn:microsoft.com/office/officeart/2005/8/layout/hierarchy3"/>
    <dgm:cxn modelId="{1761088D-22C7-4EDB-87C5-79E92B40A499}" type="presParOf" srcId="{6AD1288A-97C3-4FDC-B17D-17386CE695B3}" destId="{844D02DF-60A1-4063-8EC6-DC9BE16BB1D9}" srcOrd="0" destOrd="0" presId="urn:microsoft.com/office/officeart/2005/8/layout/hierarchy3"/>
    <dgm:cxn modelId="{B6104C16-125D-4887-98BB-FCFDC9A7FE1F}" type="presParOf" srcId="{6AD1288A-97C3-4FDC-B17D-17386CE695B3}" destId="{45248F0C-602B-44CE-B355-314B48D9E2E9}" srcOrd="1" destOrd="0" presId="urn:microsoft.com/office/officeart/2005/8/layout/hierarchy3"/>
    <dgm:cxn modelId="{C2D1E08B-9A03-411F-94AF-624ACD32BBF9}" type="presParOf" srcId="{6AD1288A-97C3-4FDC-B17D-17386CE695B3}" destId="{A4D2EAAE-29D3-43CA-B00B-36E3343976EC}" srcOrd="2" destOrd="0" presId="urn:microsoft.com/office/officeart/2005/8/layout/hierarchy3"/>
    <dgm:cxn modelId="{BF924C6B-94B8-46AC-BE7E-33CEAEDE480A}" type="presParOf" srcId="{6AD1288A-97C3-4FDC-B17D-17386CE695B3}" destId="{F8416080-6715-4A9C-A368-B2843288E018}" srcOrd="3" destOrd="0" presId="urn:microsoft.com/office/officeart/2005/8/layout/hierarchy3"/>
    <dgm:cxn modelId="{2D3FF3C9-3719-4B85-800D-1EBE3AE014DC}" type="presParOf" srcId="{6AD1288A-97C3-4FDC-B17D-17386CE695B3}" destId="{C7858ABF-35A5-409F-9700-5F921EF1E9A2}" srcOrd="4" destOrd="0" presId="urn:microsoft.com/office/officeart/2005/8/layout/hierarchy3"/>
    <dgm:cxn modelId="{56202E6C-186B-4A3F-B715-0C3ED78BCE1F}" type="presParOf" srcId="{6AD1288A-97C3-4FDC-B17D-17386CE695B3}" destId="{C0E62509-9F73-4866-AADC-47F88954CC09}" srcOrd="5" destOrd="0" presId="urn:microsoft.com/office/officeart/2005/8/layout/hierarchy3"/>
    <dgm:cxn modelId="{0C950D18-DE37-4F94-A800-61207F6DD71A}" type="presParOf" srcId="{135CCEE2-4CAD-439F-BB1C-E98FF5FC1968}" destId="{8BD68068-75E3-46F7-8FFB-CC8422C73D62}" srcOrd="1" destOrd="0" presId="urn:microsoft.com/office/officeart/2005/8/layout/hierarchy3"/>
    <dgm:cxn modelId="{73D28F4F-1825-48D5-AB5C-95391C3ED02E}" type="presParOf" srcId="{8BD68068-75E3-46F7-8FFB-CC8422C73D62}" destId="{4F985200-0809-48DA-8501-237790F6478A}" srcOrd="0" destOrd="0" presId="urn:microsoft.com/office/officeart/2005/8/layout/hierarchy3"/>
    <dgm:cxn modelId="{C0CEBED9-6E45-4F2D-B93D-73D0F53577A3}" type="presParOf" srcId="{4F985200-0809-48DA-8501-237790F6478A}" destId="{35E7133C-D73F-42B9-A2EF-A40EA9DCA30C}" srcOrd="0" destOrd="0" presId="urn:microsoft.com/office/officeart/2005/8/layout/hierarchy3"/>
    <dgm:cxn modelId="{33881769-E6B8-4D23-8C12-C935E994AF0B}" type="presParOf" srcId="{4F985200-0809-48DA-8501-237790F6478A}" destId="{22F898BD-BE3D-460D-BFD0-1261135F6B2B}" srcOrd="1" destOrd="0" presId="urn:microsoft.com/office/officeart/2005/8/layout/hierarchy3"/>
    <dgm:cxn modelId="{007E599F-2AD1-4772-877A-FD7FE7ED80DC}" type="presParOf" srcId="{8BD68068-75E3-46F7-8FFB-CC8422C73D62}" destId="{C8C5FE33-8FDC-4655-A8BC-4156AC0B5E00}" srcOrd="1" destOrd="0" presId="urn:microsoft.com/office/officeart/2005/8/layout/hierarchy3"/>
    <dgm:cxn modelId="{DB04EB23-B1ED-4EB0-879A-6CBC7AB2353F}" type="presParOf" srcId="{C8C5FE33-8FDC-4655-A8BC-4156AC0B5E00}" destId="{4AB3ED23-5FAE-462C-9B91-B669020B8C0D}" srcOrd="0" destOrd="0" presId="urn:microsoft.com/office/officeart/2005/8/layout/hierarchy3"/>
    <dgm:cxn modelId="{D0886F59-441F-4C1E-9B86-056A7978ADBA}" type="presParOf" srcId="{C8C5FE33-8FDC-4655-A8BC-4156AC0B5E00}" destId="{24149D99-0A16-4E89-B096-8A3DEFACBBF3}" srcOrd="1" destOrd="0" presId="urn:microsoft.com/office/officeart/2005/8/layout/hierarchy3"/>
    <dgm:cxn modelId="{A7A8EB8E-A0AC-4C7F-A713-40D46067EC36}" type="presParOf" srcId="{C8C5FE33-8FDC-4655-A8BC-4156AC0B5E00}" destId="{3A600FA1-B2E3-440F-9F21-8BFB006D3011}" srcOrd="2" destOrd="0" presId="urn:microsoft.com/office/officeart/2005/8/layout/hierarchy3"/>
    <dgm:cxn modelId="{72483DFA-D669-4386-B304-74E32B28A037}" type="presParOf" srcId="{C8C5FE33-8FDC-4655-A8BC-4156AC0B5E00}" destId="{265AE00C-60E3-471E-848D-65E7BC74F434}" srcOrd="3" destOrd="0" presId="urn:microsoft.com/office/officeart/2005/8/layout/hierarchy3"/>
    <dgm:cxn modelId="{F6A81EAF-110F-4DCB-B461-71FAA95C489E}" type="presParOf" srcId="{C8C5FE33-8FDC-4655-A8BC-4156AC0B5E00}" destId="{9AF49112-7DF0-45A0-B668-743D0FE68492}" srcOrd="4" destOrd="0" presId="urn:microsoft.com/office/officeart/2005/8/layout/hierarchy3"/>
    <dgm:cxn modelId="{D7EBCD26-7A2C-4F12-87BA-DFC9A2A1A505}" type="presParOf" srcId="{C8C5FE33-8FDC-4655-A8BC-4156AC0B5E00}" destId="{2DBE15A4-08E1-47CE-AB69-E2C248E1B55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B31FFDA-602C-D446-978F-7F3B64EA5291}" type="doc">
      <dgm:prSet loTypeId="urn:microsoft.com/office/officeart/2005/8/layout/venn1" loCatId="" qsTypeId="urn:microsoft.com/office/officeart/2005/8/quickstyle/3D3" qsCatId="3D" csTypeId="urn:microsoft.com/office/officeart/2005/8/colors/accent3_5" csCatId="accent3" phldr="1"/>
      <dgm:spPr/>
      <dgm:t>
        <a:bodyPr/>
        <a:lstStyle/>
        <a:p>
          <a:endParaRPr lang="en-US"/>
        </a:p>
      </dgm:t>
    </dgm:pt>
    <dgm:pt modelId="{802FC989-8C2F-3747-9C8F-33490C577B98}">
      <dgm:prSet phldrT="[Text]"/>
      <dgm:spPr/>
      <dgm:t>
        <a:bodyPr/>
        <a:lstStyle/>
        <a:p>
          <a:r>
            <a:rPr lang="en-US" dirty="0" smtClean="0"/>
            <a:t>College and Career Readiness Standards</a:t>
          </a:r>
          <a:endParaRPr lang="en-US" dirty="0"/>
        </a:p>
      </dgm:t>
    </dgm:pt>
    <dgm:pt modelId="{3E44EA61-9D48-234D-AE8B-683DFD4CCCC7}" type="parTrans" cxnId="{91D539EA-AA29-1048-8305-EB91BEF5B8B1}">
      <dgm:prSet/>
      <dgm:spPr/>
      <dgm:t>
        <a:bodyPr/>
        <a:lstStyle/>
        <a:p>
          <a:endParaRPr lang="en-US"/>
        </a:p>
      </dgm:t>
    </dgm:pt>
    <dgm:pt modelId="{5F9371D2-2823-9D40-951D-9FF9C5DA7943}" type="sibTrans" cxnId="{91D539EA-AA29-1048-8305-EB91BEF5B8B1}">
      <dgm:prSet/>
      <dgm:spPr/>
      <dgm:t>
        <a:bodyPr/>
        <a:lstStyle/>
        <a:p>
          <a:endParaRPr lang="en-US"/>
        </a:p>
      </dgm:t>
    </dgm:pt>
    <dgm:pt modelId="{BB7A3DB8-5F26-6F45-A84A-771C8DE1B6C2}">
      <dgm:prSet phldrT="[Text]"/>
      <dgm:spPr/>
      <dgm:t>
        <a:bodyPr/>
        <a:lstStyle/>
        <a:p>
          <a:r>
            <a:rPr lang="en-US" dirty="0" smtClean="0"/>
            <a:t>College Algebra</a:t>
          </a:r>
          <a:endParaRPr lang="en-US" dirty="0"/>
        </a:p>
      </dgm:t>
    </dgm:pt>
    <dgm:pt modelId="{BFDF0588-486F-844C-A333-2B635105E197}" type="parTrans" cxnId="{062B82AB-CE90-FF45-A094-58435115276C}">
      <dgm:prSet/>
      <dgm:spPr/>
      <dgm:t>
        <a:bodyPr/>
        <a:lstStyle/>
        <a:p>
          <a:endParaRPr lang="en-US"/>
        </a:p>
      </dgm:t>
    </dgm:pt>
    <dgm:pt modelId="{C16C2742-41F1-8146-83DB-0EA5EA8DD3F2}" type="sibTrans" cxnId="{062B82AB-CE90-FF45-A094-58435115276C}">
      <dgm:prSet/>
      <dgm:spPr/>
      <dgm:t>
        <a:bodyPr/>
        <a:lstStyle/>
        <a:p>
          <a:endParaRPr lang="en-US"/>
        </a:p>
      </dgm:t>
    </dgm:pt>
    <dgm:pt modelId="{2E667D31-7D7B-A142-997C-6530BF6E0A01}">
      <dgm:prSet phldrT="[Text]"/>
      <dgm:spPr/>
      <dgm:t>
        <a:bodyPr/>
        <a:lstStyle/>
        <a:p>
          <a:r>
            <a:rPr lang="en-US" dirty="0" smtClean="0"/>
            <a:t>Grade 8-Algebra II TEKS</a:t>
          </a:r>
          <a:endParaRPr lang="en-US" dirty="0"/>
        </a:p>
      </dgm:t>
    </dgm:pt>
    <dgm:pt modelId="{F84898D5-C457-A847-8F37-86EDF4A527A9}" type="parTrans" cxnId="{757BE05F-A3BC-1D4F-B5FF-D396389C7E18}">
      <dgm:prSet/>
      <dgm:spPr/>
      <dgm:t>
        <a:bodyPr/>
        <a:lstStyle/>
        <a:p>
          <a:endParaRPr lang="en-US"/>
        </a:p>
      </dgm:t>
    </dgm:pt>
    <dgm:pt modelId="{DA7A590F-EA76-D043-9AFD-B29928D226B7}" type="sibTrans" cxnId="{757BE05F-A3BC-1D4F-B5FF-D396389C7E18}">
      <dgm:prSet/>
      <dgm:spPr/>
      <dgm:t>
        <a:bodyPr/>
        <a:lstStyle/>
        <a:p>
          <a:endParaRPr lang="en-US"/>
        </a:p>
      </dgm:t>
    </dgm:pt>
    <dgm:pt modelId="{39CC0321-B4F1-484A-858B-AF2705F49F77}" type="pres">
      <dgm:prSet presAssocID="{FB31FFDA-602C-D446-978F-7F3B64EA5291}" presName="compositeShape" presStyleCnt="0">
        <dgm:presLayoutVars>
          <dgm:chMax val="7"/>
          <dgm:dir/>
          <dgm:resizeHandles val="exact"/>
        </dgm:presLayoutVars>
      </dgm:prSet>
      <dgm:spPr/>
      <dgm:t>
        <a:bodyPr/>
        <a:lstStyle/>
        <a:p>
          <a:endParaRPr lang="en-US"/>
        </a:p>
      </dgm:t>
    </dgm:pt>
    <dgm:pt modelId="{5FF36E11-4871-5044-86CE-CCB5A43F1B52}" type="pres">
      <dgm:prSet presAssocID="{802FC989-8C2F-3747-9C8F-33490C577B98}" presName="circ1" presStyleLbl="vennNode1" presStyleIdx="0" presStyleCnt="3"/>
      <dgm:spPr/>
      <dgm:t>
        <a:bodyPr/>
        <a:lstStyle/>
        <a:p>
          <a:endParaRPr lang="en-US"/>
        </a:p>
      </dgm:t>
    </dgm:pt>
    <dgm:pt modelId="{11131D49-E611-E441-A6C3-49F0EFC41C1C}" type="pres">
      <dgm:prSet presAssocID="{802FC989-8C2F-3747-9C8F-33490C577B98}" presName="circ1Tx" presStyleLbl="revTx" presStyleIdx="0" presStyleCnt="0">
        <dgm:presLayoutVars>
          <dgm:chMax val="0"/>
          <dgm:chPref val="0"/>
          <dgm:bulletEnabled val="1"/>
        </dgm:presLayoutVars>
      </dgm:prSet>
      <dgm:spPr/>
      <dgm:t>
        <a:bodyPr/>
        <a:lstStyle/>
        <a:p>
          <a:endParaRPr lang="en-US"/>
        </a:p>
      </dgm:t>
    </dgm:pt>
    <dgm:pt modelId="{4BA7D005-AE3F-B74B-82E9-71898F93D71D}" type="pres">
      <dgm:prSet presAssocID="{BB7A3DB8-5F26-6F45-A84A-771C8DE1B6C2}" presName="circ2" presStyleLbl="vennNode1" presStyleIdx="1" presStyleCnt="3"/>
      <dgm:spPr/>
      <dgm:t>
        <a:bodyPr/>
        <a:lstStyle/>
        <a:p>
          <a:endParaRPr lang="en-US"/>
        </a:p>
      </dgm:t>
    </dgm:pt>
    <dgm:pt modelId="{DBAD7435-B93A-DD4A-A272-8973F5F63DE9}" type="pres">
      <dgm:prSet presAssocID="{BB7A3DB8-5F26-6F45-A84A-771C8DE1B6C2}" presName="circ2Tx" presStyleLbl="revTx" presStyleIdx="0" presStyleCnt="0">
        <dgm:presLayoutVars>
          <dgm:chMax val="0"/>
          <dgm:chPref val="0"/>
          <dgm:bulletEnabled val="1"/>
        </dgm:presLayoutVars>
      </dgm:prSet>
      <dgm:spPr/>
      <dgm:t>
        <a:bodyPr/>
        <a:lstStyle/>
        <a:p>
          <a:endParaRPr lang="en-US"/>
        </a:p>
      </dgm:t>
    </dgm:pt>
    <dgm:pt modelId="{475CA09B-47ED-9445-B6AB-12868DE731AB}" type="pres">
      <dgm:prSet presAssocID="{2E667D31-7D7B-A142-997C-6530BF6E0A01}" presName="circ3" presStyleLbl="vennNode1" presStyleIdx="2" presStyleCnt="3"/>
      <dgm:spPr/>
      <dgm:t>
        <a:bodyPr/>
        <a:lstStyle/>
        <a:p>
          <a:endParaRPr lang="en-US"/>
        </a:p>
      </dgm:t>
    </dgm:pt>
    <dgm:pt modelId="{C3407D9B-5AAC-3B4D-B867-6FBE51B15FFA}" type="pres">
      <dgm:prSet presAssocID="{2E667D31-7D7B-A142-997C-6530BF6E0A01}" presName="circ3Tx" presStyleLbl="revTx" presStyleIdx="0" presStyleCnt="0">
        <dgm:presLayoutVars>
          <dgm:chMax val="0"/>
          <dgm:chPref val="0"/>
          <dgm:bulletEnabled val="1"/>
        </dgm:presLayoutVars>
      </dgm:prSet>
      <dgm:spPr/>
      <dgm:t>
        <a:bodyPr/>
        <a:lstStyle/>
        <a:p>
          <a:endParaRPr lang="en-US"/>
        </a:p>
      </dgm:t>
    </dgm:pt>
  </dgm:ptLst>
  <dgm:cxnLst>
    <dgm:cxn modelId="{1BAE2E05-20C2-42B5-946D-F6BE5D17A71F}" type="presOf" srcId="{BB7A3DB8-5F26-6F45-A84A-771C8DE1B6C2}" destId="{4BA7D005-AE3F-B74B-82E9-71898F93D71D}" srcOrd="0" destOrd="0" presId="urn:microsoft.com/office/officeart/2005/8/layout/venn1"/>
    <dgm:cxn modelId="{52ED6C43-301B-4539-938D-31DCFA088072}" type="presOf" srcId="{2E667D31-7D7B-A142-997C-6530BF6E0A01}" destId="{C3407D9B-5AAC-3B4D-B867-6FBE51B15FFA}" srcOrd="1" destOrd="0" presId="urn:microsoft.com/office/officeart/2005/8/layout/venn1"/>
    <dgm:cxn modelId="{26CC367F-7473-4612-AA60-E4F45931DFE5}" type="presOf" srcId="{802FC989-8C2F-3747-9C8F-33490C577B98}" destId="{11131D49-E611-E441-A6C3-49F0EFC41C1C}" srcOrd="1" destOrd="0" presId="urn:microsoft.com/office/officeart/2005/8/layout/venn1"/>
    <dgm:cxn modelId="{757BE05F-A3BC-1D4F-B5FF-D396389C7E18}" srcId="{FB31FFDA-602C-D446-978F-7F3B64EA5291}" destId="{2E667D31-7D7B-A142-997C-6530BF6E0A01}" srcOrd="2" destOrd="0" parTransId="{F84898D5-C457-A847-8F37-86EDF4A527A9}" sibTransId="{DA7A590F-EA76-D043-9AFD-B29928D226B7}"/>
    <dgm:cxn modelId="{C1093F14-C5B6-4CFF-879F-4EBF8FD47A36}" type="presOf" srcId="{2E667D31-7D7B-A142-997C-6530BF6E0A01}" destId="{475CA09B-47ED-9445-B6AB-12868DE731AB}" srcOrd="0" destOrd="0" presId="urn:microsoft.com/office/officeart/2005/8/layout/venn1"/>
    <dgm:cxn modelId="{365537BA-D9BB-4913-82B3-2758230FD36F}" type="presOf" srcId="{FB31FFDA-602C-D446-978F-7F3B64EA5291}" destId="{39CC0321-B4F1-484A-858B-AF2705F49F77}" srcOrd="0" destOrd="0" presId="urn:microsoft.com/office/officeart/2005/8/layout/venn1"/>
    <dgm:cxn modelId="{91D539EA-AA29-1048-8305-EB91BEF5B8B1}" srcId="{FB31FFDA-602C-D446-978F-7F3B64EA5291}" destId="{802FC989-8C2F-3747-9C8F-33490C577B98}" srcOrd="0" destOrd="0" parTransId="{3E44EA61-9D48-234D-AE8B-683DFD4CCCC7}" sibTransId="{5F9371D2-2823-9D40-951D-9FF9C5DA7943}"/>
    <dgm:cxn modelId="{C0524E94-8859-4B76-B7D4-36C39D3E6800}" type="presOf" srcId="{BB7A3DB8-5F26-6F45-A84A-771C8DE1B6C2}" destId="{DBAD7435-B93A-DD4A-A272-8973F5F63DE9}" srcOrd="1" destOrd="0" presId="urn:microsoft.com/office/officeart/2005/8/layout/venn1"/>
    <dgm:cxn modelId="{062B82AB-CE90-FF45-A094-58435115276C}" srcId="{FB31FFDA-602C-D446-978F-7F3B64EA5291}" destId="{BB7A3DB8-5F26-6F45-A84A-771C8DE1B6C2}" srcOrd="1" destOrd="0" parTransId="{BFDF0588-486F-844C-A333-2B635105E197}" sibTransId="{C16C2742-41F1-8146-83DB-0EA5EA8DD3F2}"/>
    <dgm:cxn modelId="{79A8CEE5-A12F-4329-B8E9-29D8A5FBD569}" type="presOf" srcId="{802FC989-8C2F-3747-9C8F-33490C577B98}" destId="{5FF36E11-4871-5044-86CE-CCB5A43F1B52}" srcOrd="0" destOrd="0" presId="urn:microsoft.com/office/officeart/2005/8/layout/venn1"/>
    <dgm:cxn modelId="{08151AC3-0EB2-466D-9C03-6B550AA2CA9F}" type="presParOf" srcId="{39CC0321-B4F1-484A-858B-AF2705F49F77}" destId="{5FF36E11-4871-5044-86CE-CCB5A43F1B52}" srcOrd="0" destOrd="0" presId="urn:microsoft.com/office/officeart/2005/8/layout/venn1"/>
    <dgm:cxn modelId="{B52030F7-6D41-46E7-BBBA-2912FE76C3AE}" type="presParOf" srcId="{39CC0321-B4F1-484A-858B-AF2705F49F77}" destId="{11131D49-E611-E441-A6C3-49F0EFC41C1C}" srcOrd="1" destOrd="0" presId="urn:microsoft.com/office/officeart/2005/8/layout/venn1"/>
    <dgm:cxn modelId="{E5FBDAAC-6944-4312-8428-66033176AE32}" type="presParOf" srcId="{39CC0321-B4F1-484A-858B-AF2705F49F77}" destId="{4BA7D005-AE3F-B74B-82E9-71898F93D71D}" srcOrd="2" destOrd="0" presId="urn:microsoft.com/office/officeart/2005/8/layout/venn1"/>
    <dgm:cxn modelId="{6E78ADA5-4B3A-42D3-8056-798058DF1E2C}" type="presParOf" srcId="{39CC0321-B4F1-484A-858B-AF2705F49F77}" destId="{DBAD7435-B93A-DD4A-A272-8973F5F63DE9}" srcOrd="3" destOrd="0" presId="urn:microsoft.com/office/officeart/2005/8/layout/venn1"/>
    <dgm:cxn modelId="{870D456B-2DC5-4A5A-98EC-BDF156736105}" type="presParOf" srcId="{39CC0321-B4F1-484A-858B-AF2705F49F77}" destId="{475CA09B-47ED-9445-B6AB-12868DE731AB}" srcOrd="4" destOrd="0" presId="urn:microsoft.com/office/officeart/2005/8/layout/venn1"/>
    <dgm:cxn modelId="{24466681-2CB9-43E3-8DC2-7702F59C9281}" type="presParOf" srcId="{39CC0321-B4F1-484A-858B-AF2705F49F77}" destId="{C3407D9B-5AAC-3B4D-B867-6FBE51B15FFA}"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D85A9-D1A1-4619-908D-797DD51A935E}">
      <dsp:nvSpPr>
        <dsp:cNvPr id="0" name=""/>
        <dsp:cNvSpPr/>
      </dsp:nvSpPr>
      <dsp:spPr>
        <a:xfrm>
          <a:off x="1972009" y="1147"/>
          <a:ext cx="1904702" cy="952351"/>
        </a:xfrm>
        <a:prstGeom prst="roundRect">
          <a:avLst>
            <a:gd name="adj" fmla="val 10000"/>
          </a:avLst>
        </a:prstGeom>
        <a:solidFill>
          <a:schemeClr val="tx1">
            <a:lumMod val="85000"/>
            <a:lumOff val="15000"/>
          </a:schemeClr>
        </a:solidFill>
        <a:ln>
          <a:solidFill>
            <a:schemeClr val="tx1">
              <a:lumMod val="85000"/>
              <a:lumOff val="1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effectLst/>
              <a:latin typeface="Cambria" pitchFamily="18" charset="0"/>
            </a:rPr>
            <a:t>Texas</a:t>
          </a:r>
          <a:endParaRPr lang="en-US" sz="3000" b="1" kern="1200" dirty="0">
            <a:solidFill>
              <a:schemeClr val="bg1"/>
            </a:solidFill>
            <a:effectLst/>
            <a:latin typeface="Cambria" pitchFamily="18" charset="0"/>
          </a:endParaRPr>
        </a:p>
      </dsp:txBody>
      <dsp:txXfrm>
        <a:off x="1999902" y="29040"/>
        <a:ext cx="1848916" cy="896565"/>
      </dsp:txXfrm>
    </dsp:sp>
    <dsp:sp modelId="{844D02DF-60A1-4063-8EC6-DC9BE16BB1D9}">
      <dsp:nvSpPr>
        <dsp:cNvPr id="0" name=""/>
        <dsp:cNvSpPr/>
      </dsp:nvSpPr>
      <dsp:spPr>
        <a:xfrm>
          <a:off x="2162480" y="953498"/>
          <a:ext cx="190470" cy="714263"/>
        </a:xfrm>
        <a:custGeom>
          <a:avLst/>
          <a:gdLst/>
          <a:ahLst/>
          <a:cxnLst/>
          <a:rect l="0" t="0" r="0" b="0"/>
          <a:pathLst>
            <a:path>
              <a:moveTo>
                <a:pt x="0" y="0"/>
              </a:moveTo>
              <a:lnTo>
                <a:pt x="0" y="714263"/>
              </a:lnTo>
              <a:lnTo>
                <a:pt x="190470" y="714263"/>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45248F0C-602B-44CE-B355-314B48D9E2E9}">
      <dsp:nvSpPr>
        <dsp:cNvPr id="0" name=""/>
        <dsp:cNvSpPr/>
      </dsp:nvSpPr>
      <dsp:spPr>
        <a:xfrm>
          <a:off x="2352950" y="1191586"/>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22.6%</a:t>
          </a:r>
          <a:endParaRPr lang="en-US" sz="4100" kern="1200" dirty="0"/>
        </a:p>
      </dsp:txBody>
      <dsp:txXfrm>
        <a:off x="2380843" y="1219479"/>
        <a:ext cx="1467975" cy="896565"/>
      </dsp:txXfrm>
    </dsp:sp>
    <dsp:sp modelId="{A4D2EAAE-29D3-43CA-B00B-36E3343976EC}">
      <dsp:nvSpPr>
        <dsp:cNvPr id="0" name=""/>
        <dsp:cNvSpPr/>
      </dsp:nvSpPr>
      <dsp:spPr>
        <a:xfrm>
          <a:off x="2162480" y="953498"/>
          <a:ext cx="190470" cy="1904702"/>
        </a:xfrm>
        <a:custGeom>
          <a:avLst/>
          <a:gdLst/>
          <a:ahLst/>
          <a:cxnLst/>
          <a:rect l="0" t="0" r="0" b="0"/>
          <a:pathLst>
            <a:path>
              <a:moveTo>
                <a:pt x="0" y="0"/>
              </a:moveTo>
              <a:lnTo>
                <a:pt x="0" y="1904702"/>
              </a:lnTo>
              <a:lnTo>
                <a:pt x="190470" y="1904702"/>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F8416080-6715-4A9C-A368-B2843288E018}">
      <dsp:nvSpPr>
        <dsp:cNvPr id="0" name=""/>
        <dsp:cNvSpPr/>
      </dsp:nvSpPr>
      <dsp:spPr>
        <a:xfrm>
          <a:off x="2352950" y="2382025"/>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6.5%</a:t>
          </a:r>
          <a:endParaRPr lang="en-US" sz="4100" kern="1200" dirty="0"/>
        </a:p>
      </dsp:txBody>
      <dsp:txXfrm>
        <a:off x="2380843" y="2409918"/>
        <a:ext cx="1467975" cy="896565"/>
      </dsp:txXfrm>
    </dsp:sp>
    <dsp:sp modelId="{C7858ABF-35A5-409F-9700-5F921EF1E9A2}">
      <dsp:nvSpPr>
        <dsp:cNvPr id="0" name=""/>
        <dsp:cNvSpPr/>
      </dsp:nvSpPr>
      <dsp:spPr>
        <a:xfrm>
          <a:off x="2162480" y="953498"/>
          <a:ext cx="190470" cy="3095141"/>
        </a:xfrm>
        <a:custGeom>
          <a:avLst/>
          <a:gdLst/>
          <a:ahLst/>
          <a:cxnLst/>
          <a:rect l="0" t="0" r="0" b="0"/>
          <a:pathLst>
            <a:path>
              <a:moveTo>
                <a:pt x="0" y="0"/>
              </a:moveTo>
              <a:lnTo>
                <a:pt x="0" y="3095141"/>
              </a:lnTo>
              <a:lnTo>
                <a:pt x="190470" y="3095141"/>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C0E62509-9F73-4866-AADC-47F88954CC09}">
      <dsp:nvSpPr>
        <dsp:cNvPr id="0" name=""/>
        <dsp:cNvSpPr/>
      </dsp:nvSpPr>
      <dsp:spPr>
        <a:xfrm>
          <a:off x="2352950" y="3572464"/>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17.7%</a:t>
          </a:r>
          <a:endParaRPr lang="en-US" sz="4100" kern="1200" dirty="0"/>
        </a:p>
      </dsp:txBody>
      <dsp:txXfrm>
        <a:off x="2380843" y="3600357"/>
        <a:ext cx="1467975" cy="896565"/>
      </dsp:txXfrm>
    </dsp:sp>
    <dsp:sp modelId="{35E7133C-D73F-42B9-A2EF-A40EA9DCA30C}">
      <dsp:nvSpPr>
        <dsp:cNvPr id="0" name=""/>
        <dsp:cNvSpPr/>
      </dsp:nvSpPr>
      <dsp:spPr>
        <a:xfrm>
          <a:off x="4352887" y="1147"/>
          <a:ext cx="1904702" cy="952351"/>
        </a:xfrm>
        <a:prstGeom prst="roundRect">
          <a:avLst>
            <a:gd name="adj" fmla="val 10000"/>
          </a:avLst>
        </a:prstGeom>
        <a:solidFill>
          <a:schemeClr val="tx1">
            <a:lumMod val="85000"/>
            <a:lumOff val="15000"/>
          </a:schemeClr>
        </a:solidFill>
        <a:ln>
          <a:solidFill>
            <a:schemeClr val="tx1">
              <a:lumMod val="85000"/>
              <a:lumOff val="1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effectLst/>
              <a:latin typeface="Cambria" pitchFamily="18" charset="0"/>
            </a:rPr>
            <a:t>State Ranking</a:t>
          </a:r>
          <a:endParaRPr lang="en-US" sz="3000" b="1" kern="1200" dirty="0">
            <a:solidFill>
              <a:schemeClr val="bg1"/>
            </a:solidFill>
            <a:effectLst/>
            <a:latin typeface="Cambria" pitchFamily="18" charset="0"/>
          </a:endParaRPr>
        </a:p>
      </dsp:txBody>
      <dsp:txXfrm>
        <a:off x="4380780" y="29040"/>
        <a:ext cx="1848916" cy="896565"/>
      </dsp:txXfrm>
    </dsp:sp>
    <dsp:sp modelId="{4AB3ED23-5FAE-462C-9B91-B669020B8C0D}">
      <dsp:nvSpPr>
        <dsp:cNvPr id="0" name=""/>
        <dsp:cNvSpPr/>
      </dsp:nvSpPr>
      <dsp:spPr>
        <a:xfrm>
          <a:off x="4543358" y="953498"/>
          <a:ext cx="190470" cy="714263"/>
        </a:xfrm>
        <a:custGeom>
          <a:avLst/>
          <a:gdLst/>
          <a:ahLst/>
          <a:cxnLst/>
          <a:rect l="0" t="0" r="0" b="0"/>
          <a:pathLst>
            <a:path>
              <a:moveTo>
                <a:pt x="0" y="0"/>
              </a:moveTo>
              <a:lnTo>
                <a:pt x="0" y="714263"/>
              </a:lnTo>
              <a:lnTo>
                <a:pt x="190470" y="714263"/>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24149D99-0A16-4E89-B096-8A3DEFACBBF3}">
      <dsp:nvSpPr>
        <dsp:cNvPr id="0" name=""/>
        <dsp:cNvSpPr/>
      </dsp:nvSpPr>
      <dsp:spPr>
        <a:xfrm>
          <a:off x="4733828" y="1191586"/>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21st</a:t>
          </a:r>
          <a:endParaRPr lang="en-US" sz="4100" kern="1200" dirty="0"/>
        </a:p>
      </dsp:txBody>
      <dsp:txXfrm>
        <a:off x="4761721" y="1219479"/>
        <a:ext cx="1467975" cy="896565"/>
      </dsp:txXfrm>
    </dsp:sp>
    <dsp:sp modelId="{3A600FA1-B2E3-440F-9F21-8BFB006D3011}">
      <dsp:nvSpPr>
        <dsp:cNvPr id="0" name=""/>
        <dsp:cNvSpPr/>
      </dsp:nvSpPr>
      <dsp:spPr>
        <a:xfrm>
          <a:off x="4543358" y="953498"/>
          <a:ext cx="190470" cy="1904702"/>
        </a:xfrm>
        <a:custGeom>
          <a:avLst/>
          <a:gdLst/>
          <a:ahLst/>
          <a:cxnLst/>
          <a:rect l="0" t="0" r="0" b="0"/>
          <a:pathLst>
            <a:path>
              <a:moveTo>
                <a:pt x="0" y="0"/>
              </a:moveTo>
              <a:lnTo>
                <a:pt x="0" y="1904702"/>
              </a:lnTo>
              <a:lnTo>
                <a:pt x="190470" y="1904702"/>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265AE00C-60E3-471E-848D-65E7BC74F434}">
      <dsp:nvSpPr>
        <dsp:cNvPr id="0" name=""/>
        <dsp:cNvSpPr/>
      </dsp:nvSpPr>
      <dsp:spPr>
        <a:xfrm>
          <a:off x="4733828" y="2382025"/>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44th</a:t>
          </a:r>
          <a:endParaRPr lang="en-US" sz="4100" kern="1200" dirty="0"/>
        </a:p>
      </dsp:txBody>
      <dsp:txXfrm>
        <a:off x="4761721" y="2409918"/>
        <a:ext cx="1467975" cy="896565"/>
      </dsp:txXfrm>
    </dsp:sp>
    <dsp:sp modelId="{9AF49112-7DF0-45A0-B668-743D0FE68492}">
      <dsp:nvSpPr>
        <dsp:cNvPr id="0" name=""/>
        <dsp:cNvSpPr/>
      </dsp:nvSpPr>
      <dsp:spPr>
        <a:xfrm>
          <a:off x="4543358" y="953498"/>
          <a:ext cx="190470" cy="3095141"/>
        </a:xfrm>
        <a:custGeom>
          <a:avLst/>
          <a:gdLst/>
          <a:ahLst/>
          <a:cxnLst/>
          <a:rect l="0" t="0" r="0" b="0"/>
          <a:pathLst>
            <a:path>
              <a:moveTo>
                <a:pt x="0" y="0"/>
              </a:moveTo>
              <a:lnTo>
                <a:pt x="0" y="3095141"/>
              </a:lnTo>
              <a:lnTo>
                <a:pt x="190470" y="3095141"/>
              </a:lnTo>
            </a:path>
          </a:pathLst>
        </a:custGeom>
        <a:noFill/>
        <a:ln w="9525" cap="flat" cmpd="sng" algn="ctr">
          <a:solidFill>
            <a:srgbClr val="798D37"/>
          </a:solidFill>
          <a:prstDash val="solid"/>
        </a:ln>
        <a:effectLst/>
      </dsp:spPr>
      <dsp:style>
        <a:lnRef idx="1">
          <a:scrgbClr r="0" g="0" b="0"/>
        </a:lnRef>
        <a:fillRef idx="0">
          <a:scrgbClr r="0" g="0" b="0"/>
        </a:fillRef>
        <a:effectRef idx="0">
          <a:scrgbClr r="0" g="0" b="0"/>
        </a:effectRef>
        <a:fontRef idx="minor"/>
      </dsp:style>
    </dsp:sp>
    <dsp:sp modelId="{2DBE15A4-08E1-47CE-AB69-E2C248E1B550}">
      <dsp:nvSpPr>
        <dsp:cNvPr id="0" name=""/>
        <dsp:cNvSpPr/>
      </dsp:nvSpPr>
      <dsp:spPr>
        <a:xfrm>
          <a:off x="4733828" y="3572464"/>
          <a:ext cx="1523761" cy="952351"/>
        </a:xfrm>
        <a:prstGeom prst="roundRect">
          <a:avLst>
            <a:gd name="adj" fmla="val 10000"/>
          </a:avLst>
        </a:prstGeom>
        <a:noFill/>
        <a:ln w="9525" cap="flat" cmpd="sng" algn="ctr">
          <a:solidFill>
            <a:srgbClr val="798D37"/>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25th</a:t>
          </a:r>
          <a:endParaRPr lang="en-US" sz="4100" kern="1200" dirty="0"/>
        </a:p>
      </dsp:txBody>
      <dsp:txXfrm>
        <a:off x="4761721" y="3600357"/>
        <a:ext cx="1467975" cy="896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4FEE8D-9BFF-4682-856C-70C3B668124C}" type="datetimeFigureOut">
              <a:rPr lang="en-US" smtClean="0"/>
              <a:t>7/1/2013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F41EF7-B03C-45A5-AA89-80D248245AB5}" type="slidenum">
              <a:rPr lang="en-US" smtClean="0"/>
              <a:t>‹#›</a:t>
            </a:fld>
            <a:endParaRPr lang="en-US"/>
          </a:p>
        </p:txBody>
      </p:sp>
    </p:spTree>
    <p:extLst>
      <p:ext uri="{BB962C8B-B14F-4D97-AF65-F5344CB8AC3E}">
        <p14:creationId xmlns:p14="http://schemas.microsoft.com/office/powerpoint/2010/main" val="2374468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1DE22-CE05-4CBE-8A5B-E0A975147EB4}" type="datetimeFigureOut">
              <a:rPr lang="en-US" smtClean="0"/>
              <a:t>7/1/2013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BB61A-CCC6-447B-8B70-FDFFA099C474}" type="slidenum">
              <a:rPr lang="en-US" smtClean="0"/>
              <a:t>‹#›</a:t>
            </a:fld>
            <a:endParaRPr lang="en-US"/>
          </a:p>
        </p:txBody>
      </p:sp>
    </p:spTree>
    <p:extLst>
      <p:ext uri="{BB962C8B-B14F-4D97-AF65-F5344CB8AC3E}">
        <p14:creationId xmlns:p14="http://schemas.microsoft.com/office/powerpoint/2010/main" val="386013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a:t>
            </a:r>
            <a:endParaRPr lang="en-US" dirty="0"/>
          </a:p>
        </p:txBody>
      </p:sp>
      <p:sp>
        <p:nvSpPr>
          <p:cNvPr id="4" name="Slide Number Placeholder 3"/>
          <p:cNvSpPr>
            <a:spLocks noGrp="1"/>
          </p:cNvSpPr>
          <p:nvPr>
            <p:ph type="sldNum" sz="quarter" idx="10"/>
          </p:nvPr>
        </p:nvSpPr>
        <p:spPr/>
        <p:txBody>
          <a:bodyPr/>
          <a:lstStyle/>
          <a:p>
            <a:fld id="{560B711B-59B8-4754-AF99-AF1E06286DA4}" type="slidenum">
              <a:rPr lang="en-US" smtClean="0"/>
              <a:t>17</a:t>
            </a:fld>
            <a:endParaRPr lang="en-US"/>
          </a:p>
        </p:txBody>
      </p:sp>
    </p:spTree>
    <p:extLst>
      <p:ext uri="{BB962C8B-B14F-4D97-AF65-F5344CB8AC3E}">
        <p14:creationId xmlns:p14="http://schemas.microsoft.com/office/powerpoint/2010/main" val="303753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Summarizing</a:t>
            </a:r>
            <a:r>
              <a:rPr lang="en-US" baseline="0" dirty="0" smtClean="0"/>
              <a:t> selection of team:</a:t>
            </a:r>
          </a:p>
          <a:p>
            <a:r>
              <a:rPr lang="en-US" baseline="0" dirty="0" smtClean="0"/>
              <a:t>--The composition of our team “evolved.”</a:t>
            </a:r>
          </a:p>
          <a:p>
            <a:endParaRPr lang="en-US" baseline="0" dirty="0" smtClean="0"/>
          </a:p>
          <a:p>
            <a:r>
              <a:rPr lang="en-US" baseline="0" dirty="0" smtClean="0"/>
              <a:t>--If you are starting a team from scratch, I suggest:</a:t>
            </a:r>
            <a:endParaRPr lang="en-US" dirty="0" smtClean="0"/>
          </a:p>
          <a:p>
            <a:r>
              <a:rPr lang="en-US" dirty="0" smtClean="0"/>
              <a:t>1.</a:t>
            </a:r>
            <a:r>
              <a:rPr lang="en-US" baseline="0" dirty="0" smtClean="0"/>
              <a:t>  </a:t>
            </a:r>
            <a:r>
              <a:rPr lang="en-US" dirty="0" smtClean="0"/>
              <a:t>Base the project</a:t>
            </a:r>
            <a:r>
              <a:rPr lang="en-US" baseline="0" dirty="0" smtClean="0"/>
              <a:t>’s focus on academic need from your data.</a:t>
            </a:r>
          </a:p>
          <a:p>
            <a:r>
              <a:rPr lang="en-US" baseline="0" dirty="0" smtClean="0"/>
              <a:t>2.  Build upon existing relationships.</a:t>
            </a:r>
          </a:p>
          <a:p>
            <a:r>
              <a:rPr lang="en-US" baseline="0" dirty="0" smtClean="0"/>
              <a:t>3.  Recruit IHE’s and HS’s based upon feeder patterns.  [For us, this provided relevance and the data was manageable.]</a:t>
            </a:r>
          </a:p>
          <a:p>
            <a:endParaRPr lang="en-US" dirty="0"/>
          </a:p>
        </p:txBody>
      </p:sp>
      <p:sp>
        <p:nvSpPr>
          <p:cNvPr id="4" name="Slide Number Placeholder 3"/>
          <p:cNvSpPr>
            <a:spLocks noGrp="1"/>
          </p:cNvSpPr>
          <p:nvPr>
            <p:ph type="sldNum" sz="quarter" idx="10"/>
          </p:nvPr>
        </p:nvSpPr>
        <p:spPr/>
        <p:txBody>
          <a:bodyPr/>
          <a:lstStyle/>
          <a:p>
            <a:fld id="{048C38E0-FB0C-4757-9FDD-16875E2F865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350734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regional</a:t>
            </a:r>
            <a:r>
              <a:rPr lang="en-US" baseline="0" dirty="0" smtClean="0"/>
              <a:t> academic performance to establish your project’s focus (public schools’ and higher educations’).</a:t>
            </a:r>
          </a:p>
          <a:p>
            <a:endParaRPr lang="en-US" baseline="0" dirty="0" smtClean="0"/>
          </a:p>
          <a:p>
            <a:r>
              <a:rPr lang="en-US" baseline="0" dirty="0" smtClean="0"/>
              <a:t>--Use AVATAR Training Modules to reinforce the need for curriculum alignment and provide existing research RE college readiness.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--Gregg Lawler will go into greater detail RE other resources our team reviewed and discussed:  </a:t>
            </a:r>
          </a:p>
          <a:p>
            <a:endParaRPr lang="en-US" baseline="0" dirty="0" smtClean="0"/>
          </a:p>
          <a:p>
            <a:r>
              <a:rPr lang="en-US" dirty="0" smtClean="0"/>
              <a:t>	-Our IHE</a:t>
            </a:r>
            <a:r>
              <a:rPr lang="en-US" baseline="0" dirty="0" smtClean="0"/>
              <a:t> partners provided data on HS partners’ graduates:</a:t>
            </a:r>
          </a:p>
          <a:p>
            <a:r>
              <a:rPr lang="en-US" baseline="0" dirty="0" smtClean="0"/>
              <a:t>		Numbers of students who enroll in developmental math classes and their outcomes: drops, completers, grades earned.</a:t>
            </a:r>
          </a:p>
          <a:p>
            <a:r>
              <a:rPr lang="en-US" baseline="0" dirty="0" smtClean="0"/>
              <a:t>		Numbers of students who enroll in College Algebra classes and their outcomes: drops, completers, grades earned.</a:t>
            </a:r>
          </a:p>
          <a:p>
            <a:r>
              <a:rPr lang="en-US" baseline="0" dirty="0" smtClean="0"/>
              <a:t>	A high school teacher said this data was “eye-opening” to her and her colleagues.</a:t>
            </a:r>
          </a:p>
          <a:p>
            <a:endParaRPr lang="en-US" baseline="0" dirty="0" smtClean="0"/>
          </a:p>
          <a:p>
            <a:r>
              <a:rPr lang="en-US" baseline="0" dirty="0" smtClean="0"/>
              <a:t>	-College Syllabi</a:t>
            </a:r>
          </a:p>
          <a:p>
            <a:r>
              <a:rPr lang="en-US" baseline="0" dirty="0" smtClean="0"/>
              <a:t>	-College and High School textbooks</a:t>
            </a:r>
          </a:p>
          <a:p>
            <a:r>
              <a:rPr lang="en-US" baseline="0" dirty="0" smtClean="0"/>
              <a:t>	-College test review materials</a:t>
            </a:r>
          </a:p>
          <a:p>
            <a:r>
              <a:rPr lang="en-US" baseline="0" dirty="0" smtClean="0"/>
              <a:t>	-High School six weeks and semester tests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48C38E0-FB0C-4757-9FDD-16875E2F865E}"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350734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--Gregg</a:t>
            </a:r>
            <a:r>
              <a:rPr lang="en-US" baseline="0" dirty="0" smtClean="0"/>
              <a:t> Lawler will discuss these plans in greater detail.</a:t>
            </a:r>
          </a:p>
          <a:p>
            <a:endParaRPr lang="en-US" baseline="0" dirty="0" smtClean="0"/>
          </a:p>
          <a:p>
            <a:r>
              <a:rPr lang="en-US" baseline="0" dirty="0" smtClean="0"/>
              <a:t>--We’ll look at collaborating with our existing P16 Content Coordinators to possibly apply lessons learned in math work to science, ELA, and social studies.</a:t>
            </a:r>
          </a:p>
        </p:txBody>
      </p:sp>
      <p:sp>
        <p:nvSpPr>
          <p:cNvPr id="4" name="Slide Number Placeholder 3"/>
          <p:cNvSpPr>
            <a:spLocks noGrp="1"/>
          </p:cNvSpPr>
          <p:nvPr>
            <p:ph type="sldNum" sz="quarter" idx="10"/>
          </p:nvPr>
        </p:nvSpPr>
        <p:spPr/>
        <p:txBody>
          <a:bodyPr/>
          <a:lstStyle/>
          <a:p>
            <a:fld id="{048C38E0-FB0C-4757-9FDD-16875E2F865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50734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48C38E0-FB0C-4757-9FDD-16875E2F865E}"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95049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of alignment with CCRS led to critical conversations about instruction, grading practices, individual teacher expectations vs. professors’ expectations, student reading deficiencies, testing,</a:t>
            </a:r>
            <a:r>
              <a:rPr lang="en-US" baseline="0" dirty="0" smtClean="0"/>
              <a:t> test makeup, etc.</a:t>
            </a:r>
            <a:endParaRPr lang="en-US" dirty="0"/>
          </a:p>
        </p:txBody>
      </p:sp>
      <p:sp>
        <p:nvSpPr>
          <p:cNvPr id="4" name="Slide Number Placeholder 3"/>
          <p:cNvSpPr>
            <a:spLocks noGrp="1"/>
          </p:cNvSpPr>
          <p:nvPr>
            <p:ph type="sldNum" sz="quarter" idx="10"/>
          </p:nvPr>
        </p:nvSpPr>
        <p:spPr/>
        <p:txBody>
          <a:bodyPr/>
          <a:lstStyle/>
          <a:p>
            <a:fld id="{211BB61A-CCC6-447B-8B70-FDFFA099C474}" type="slidenum">
              <a:rPr lang="en-US" smtClean="0"/>
              <a:t>56</a:t>
            </a:fld>
            <a:endParaRPr lang="en-US"/>
          </a:p>
        </p:txBody>
      </p:sp>
    </p:spTree>
    <p:extLst>
      <p:ext uri="{BB962C8B-B14F-4D97-AF65-F5344CB8AC3E}">
        <p14:creationId xmlns:p14="http://schemas.microsoft.com/office/powerpoint/2010/main" val="1014506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Brainstorming</a:t>
            </a:r>
            <a:r>
              <a:rPr lang="en-US" baseline="0" dirty="0" smtClean="0"/>
              <a:t> about College Readiness in the district </a:t>
            </a:r>
            <a:r>
              <a:rPr lang="en-US" baseline="0" dirty="0" err="1" smtClean="0"/>
              <a:t>vs</a:t>
            </a:r>
            <a:r>
              <a:rPr lang="en-US" baseline="0" dirty="0" smtClean="0"/>
              <a:t> college readiness at ACCD &amp; UTSA</a:t>
            </a:r>
          </a:p>
          <a:p>
            <a:endParaRPr lang="en-US" baseline="0" dirty="0" smtClean="0"/>
          </a:p>
          <a:p>
            <a:r>
              <a:rPr lang="en-US" baseline="0" dirty="0" smtClean="0"/>
              <a:t>Explain some of the long term and short term ideas on the page</a:t>
            </a:r>
          </a:p>
          <a:p>
            <a:endParaRPr lang="en-US" baseline="0" dirty="0" smtClean="0"/>
          </a:p>
          <a:p>
            <a:r>
              <a:rPr lang="en-US" baseline="0" dirty="0" smtClean="0"/>
              <a:t>Transition to next slide = focus areas based on district </a:t>
            </a:r>
            <a:r>
              <a:rPr lang="en-US" baseline="0" smtClean="0"/>
              <a:t>strategy discussion</a:t>
            </a:r>
            <a:endParaRPr lang="en-US" dirty="0"/>
          </a:p>
        </p:txBody>
      </p:sp>
      <p:sp>
        <p:nvSpPr>
          <p:cNvPr id="4" name="Slide Number Placeholder 3"/>
          <p:cNvSpPr>
            <a:spLocks noGrp="1"/>
          </p:cNvSpPr>
          <p:nvPr>
            <p:ph type="sldNum" sz="quarter" idx="10"/>
          </p:nvPr>
        </p:nvSpPr>
        <p:spPr/>
        <p:txBody>
          <a:bodyPr/>
          <a:lstStyle/>
          <a:p>
            <a:fld id="{211BB61A-CCC6-447B-8B70-FDFFA099C474}" type="slidenum">
              <a:rPr lang="en-US" smtClean="0"/>
              <a:t>58</a:t>
            </a:fld>
            <a:endParaRPr lang="en-US"/>
          </a:p>
        </p:txBody>
      </p:sp>
    </p:spTree>
    <p:extLst>
      <p:ext uri="{BB962C8B-B14F-4D97-AF65-F5344CB8AC3E}">
        <p14:creationId xmlns:p14="http://schemas.microsoft.com/office/powerpoint/2010/main" val="1014506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discussions</a:t>
            </a:r>
            <a:r>
              <a:rPr lang="en-US" baseline="0" dirty="0" smtClean="0"/>
              <a:t> about CCRS alignment, professors and teachers realized that in order to change the culture of expectation for students in their district, they would need to make parents more aware of changes to grading policies, grading practices, and student work/expectations.  The VAT determined that a survey of college readiness would give them more information about all stakeholders’ understanding of CCRS and the potential for change in the district.  It would also allow the VAT to make recommendations to the C&amp;I department, the Board, and the K-12 system for real change in the district.</a:t>
            </a:r>
          </a:p>
          <a:p>
            <a:endParaRPr lang="en-US" dirty="0" smtClean="0"/>
          </a:p>
          <a:p>
            <a:r>
              <a:rPr lang="en-US" dirty="0" smtClean="0"/>
              <a:t>Our</a:t>
            </a:r>
            <a:r>
              <a:rPr lang="en-US" baseline="0" dirty="0" smtClean="0"/>
              <a:t> ELAR teachers and specialist supported the math teachers and professors during critical conversations – leading to discussion about the true nature of the difficulties for students.  As math teachers explained student difficulties, ELAR team identified decoding issues, vocabulary deficiencies, and writing/speaking deficiencies.  ELAR team focused on a literacy support guide for math teachers.</a:t>
            </a:r>
          </a:p>
          <a:p>
            <a:endParaRPr lang="en-US" baseline="0" dirty="0" smtClean="0"/>
          </a:p>
          <a:p>
            <a:r>
              <a:rPr lang="en-US" baseline="0" dirty="0" smtClean="0"/>
              <a:t>In sharing AVATAR practices around the region – by P-16+, UTSA P-20 Initiatives, and ESC-20 – more districts inquired about setting up the VAT structures for their own teachers.  Coordinators determined that a professional development sharing to support other structures in the region could support the P-16 pipeline in the region.</a:t>
            </a:r>
          </a:p>
          <a:p>
            <a:endParaRPr lang="en-US" dirty="0"/>
          </a:p>
        </p:txBody>
      </p:sp>
      <p:sp>
        <p:nvSpPr>
          <p:cNvPr id="4" name="Slide Number Placeholder 3"/>
          <p:cNvSpPr>
            <a:spLocks noGrp="1"/>
          </p:cNvSpPr>
          <p:nvPr>
            <p:ph type="sldNum" sz="quarter" idx="10"/>
          </p:nvPr>
        </p:nvSpPr>
        <p:spPr/>
        <p:txBody>
          <a:bodyPr/>
          <a:lstStyle/>
          <a:p>
            <a:fld id="{211BB61A-CCC6-447B-8B70-FDFFA099C474}" type="slidenum">
              <a:rPr lang="en-US" smtClean="0"/>
              <a:t>59</a:t>
            </a:fld>
            <a:endParaRPr lang="en-US"/>
          </a:p>
        </p:txBody>
      </p:sp>
    </p:spTree>
    <p:extLst>
      <p:ext uri="{BB962C8B-B14F-4D97-AF65-F5344CB8AC3E}">
        <p14:creationId xmlns:p14="http://schemas.microsoft.com/office/powerpoint/2010/main" val="101450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18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share</a:t>
            </a:r>
            <a:r>
              <a:rPr lang="en-US" baseline="0" dirty="0" smtClean="0"/>
              <a:t> with you:</a:t>
            </a:r>
          </a:p>
          <a:p>
            <a:r>
              <a:rPr lang="en-US" baseline="0" dirty="0" smtClean="0"/>
              <a:t>	-How Region 16’s team was selected</a:t>
            </a:r>
          </a:p>
          <a:p>
            <a:r>
              <a:rPr lang="en-US" baseline="0" dirty="0" smtClean="0"/>
              <a:t>	-Resources we have utilized</a:t>
            </a:r>
          </a:p>
          <a:p>
            <a:r>
              <a:rPr lang="en-US" baseline="0" dirty="0" smtClean="0"/>
              <a:t>	-Our current and future plans</a:t>
            </a:r>
            <a:endParaRPr lang="en-US" dirty="0"/>
          </a:p>
        </p:txBody>
      </p:sp>
      <p:sp>
        <p:nvSpPr>
          <p:cNvPr id="4" name="Slide Number Placeholder 3"/>
          <p:cNvSpPr>
            <a:spLocks noGrp="1"/>
          </p:cNvSpPr>
          <p:nvPr>
            <p:ph type="sldNum" sz="quarter" idx="10"/>
          </p:nvPr>
        </p:nvSpPr>
        <p:spPr/>
        <p:txBody>
          <a:bodyPr/>
          <a:lstStyle/>
          <a:p>
            <a:fld id="{048C38E0-FB0C-4757-9FDD-16875E2F865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07846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C38E0-FB0C-4757-9FDD-16875E2F865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369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looked like it would line up with </a:t>
            </a:r>
            <a:r>
              <a:rPr lang="en-US" smtClean="0"/>
              <a:t>our P16 Council’s current vertical </a:t>
            </a:r>
            <a:r>
              <a:rPr lang="en-US" dirty="0" smtClean="0"/>
              <a:t>alignment efforts.</a:t>
            </a:r>
          </a:p>
          <a:p>
            <a:endParaRPr lang="en-US" dirty="0" smtClean="0"/>
          </a:p>
          <a:p>
            <a:r>
              <a:rPr lang="en-US" dirty="0" smtClean="0"/>
              <a:t>--The</a:t>
            </a:r>
            <a:r>
              <a:rPr lang="en-US" baseline="0" dirty="0" smtClean="0"/>
              <a:t> Executive Committee of the Texas Panhandle P16 Council </a:t>
            </a:r>
            <a:r>
              <a:rPr lang="en-US" baseline="0" dirty="0" err="1" smtClean="0"/>
              <a:t>OK’ed</a:t>
            </a:r>
            <a:r>
              <a:rPr lang="en-US" baseline="0" dirty="0" smtClean="0"/>
              <a:t> and directed that our project focus on math as our region’s greatest need.</a:t>
            </a:r>
          </a:p>
          <a:p>
            <a:endParaRPr lang="en-US" baseline="0" dirty="0" smtClean="0"/>
          </a:p>
          <a:p>
            <a:r>
              <a:rPr lang="en-US" baseline="0" dirty="0" smtClean="0"/>
              <a:t>--Original team members were recruited based upon established relationships from P16 work.</a:t>
            </a:r>
            <a:endParaRPr lang="en-US" dirty="0"/>
          </a:p>
        </p:txBody>
      </p:sp>
      <p:sp>
        <p:nvSpPr>
          <p:cNvPr id="4" name="Slide Number Placeholder 3"/>
          <p:cNvSpPr>
            <a:spLocks noGrp="1"/>
          </p:cNvSpPr>
          <p:nvPr>
            <p:ph type="sldNum" sz="quarter" idx="10"/>
          </p:nvPr>
        </p:nvSpPr>
        <p:spPr/>
        <p:txBody>
          <a:bodyPr/>
          <a:lstStyle/>
          <a:p>
            <a:fld id="{048C38E0-FB0C-4757-9FDD-16875E2F865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2702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C38E0-FB0C-4757-9FDD-16875E2F865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9236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C38E0-FB0C-4757-9FDD-16875E2F865E}"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98584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two IHEs</a:t>
            </a:r>
            <a:r>
              <a:rPr lang="en-US" baseline="0" dirty="0" smtClean="0"/>
              <a:t> were very willing to participate because of previously established relationships through our P16 work.</a:t>
            </a:r>
            <a:endParaRPr lang="en-US" dirty="0"/>
          </a:p>
        </p:txBody>
      </p:sp>
      <p:sp>
        <p:nvSpPr>
          <p:cNvPr id="4" name="Slide Number Placeholder 3"/>
          <p:cNvSpPr>
            <a:spLocks noGrp="1"/>
          </p:cNvSpPr>
          <p:nvPr>
            <p:ph type="sldNum" sz="quarter" idx="10"/>
          </p:nvPr>
        </p:nvSpPr>
        <p:spPr/>
        <p:txBody>
          <a:bodyPr/>
          <a:lstStyle/>
          <a:p>
            <a:fld id="{048C38E0-FB0C-4757-9FDD-16875E2F865E}"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78590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high schools were asked to participate because of the feeder patterns from them to IHEs: both two-year and four-year.</a:t>
            </a:r>
          </a:p>
          <a:p>
            <a:endParaRPr lang="en-US" dirty="0" smtClean="0"/>
          </a:p>
          <a:p>
            <a:r>
              <a:rPr lang="en-US" dirty="0" smtClean="0"/>
              <a:t>--ESC-established relationships</a:t>
            </a:r>
            <a:r>
              <a:rPr lang="en-US" baseline="0" dirty="0" smtClean="0"/>
              <a:t> helped bring these HSs into the project.</a:t>
            </a:r>
            <a:endParaRPr lang="en-US" dirty="0"/>
          </a:p>
        </p:txBody>
      </p:sp>
      <p:sp>
        <p:nvSpPr>
          <p:cNvPr id="4" name="Slide Number Placeholder 3"/>
          <p:cNvSpPr>
            <a:spLocks noGrp="1"/>
          </p:cNvSpPr>
          <p:nvPr>
            <p:ph type="sldNum" sz="quarter" idx="10"/>
          </p:nvPr>
        </p:nvSpPr>
        <p:spPr/>
        <p:txBody>
          <a:bodyPr/>
          <a:lstStyle/>
          <a:p>
            <a:fld id="{048C38E0-FB0C-4757-9FDD-16875E2F865E}"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71898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61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6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84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3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16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59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6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77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85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87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6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F8182-0F9C-4FAC-A5C0-CDD1E5078CDF}"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9AAF9-0DB0-42B8-A64F-A5BB306627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981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wmf"/><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http://www.ntp16.notlb.com/avata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epiconline.org/files/pdf/20110228_ASU.pdf" TargetMode="External"/><Relationship Id="rId5" Type="http://schemas.openxmlformats.org/officeDocument/2006/relationships/hyperlink" Target="http://www.ntp16.notlb.com/avatar/files/resources" TargetMode="Externa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wmf"/><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wmf"/><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4.jpg"/></Relationships>
</file>

<file path=ppt/slides/_rels/slide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bg1">
                <a:lumMod val="85000"/>
                <a:alpha val="93000"/>
              </a:schemeClr>
            </a:gs>
            <a:gs pos="71000">
              <a:schemeClr val="bg1">
                <a:lumMod val="75000"/>
                <a:alpha val="93000"/>
              </a:schemeClr>
            </a:gs>
            <a:gs pos="92000">
              <a:schemeClr val="bg1">
                <a:lumMod val="65000"/>
                <a:alpha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ounded Rectangle 7"/>
          <p:cNvSpPr/>
          <p:nvPr/>
        </p:nvSpPr>
        <p:spPr>
          <a:xfrm>
            <a:off x="304800" y="76200"/>
            <a:ext cx="8534400" cy="3048000"/>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 y="3048000"/>
            <a:ext cx="9143999" cy="2819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smtClean="0">
                <a:solidFill>
                  <a:schemeClr val="accent2">
                    <a:lumMod val="50000"/>
                  </a:schemeClr>
                </a:solidFill>
                <a:latin typeface="Bookman Old Style" pitchFamily="18" charset="0"/>
                <a:ea typeface="Batang" pitchFamily="18" charset="-127"/>
                <a:cs typeface="Arial" pitchFamily="34" charset="0"/>
              </a:rPr>
              <a:t>PRESENTERS</a:t>
            </a:r>
            <a:r>
              <a:rPr lang="en-US" sz="1800" b="1" u="sng" dirty="0" smtClean="0">
                <a:solidFill>
                  <a:schemeClr val="accent2">
                    <a:lumMod val="50000"/>
                  </a:schemeClr>
                </a:solidFill>
                <a:latin typeface="Bookman Old Style" pitchFamily="18" charset="0"/>
                <a:ea typeface="Batang" pitchFamily="18" charset="-127"/>
                <a:cs typeface="Arial" pitchFamily="34" charset="0"/>
              </a:rPr>
              <a:t>: </a:t>
            </a:r>
            <a:endParaRPr lang="en-US" sz="1050" u="sng" dirty="0" smtClean="0">
              <a:solidFill>
                <a:schemeClr val="accent2">
                  <a:lumMod val="50000"/>
                </a:schemeClr>
              </a:solidFill>
              <a:latin typeface="Bookman Old Style" pitchFamily="18" charset="0"/>
              <a:ea typeface="Batang" pitchFamily="18" charset="-127"/>
              <a:cs typeface="Arial" pitchFamily="34" charset="0"/>
            </a:endParaRPr>
          </a:p>
          <a:p>
            <a:r>
              <a:rPr lang="en-US" sz="2200" dirty="0" smtClean="0">
                <a:solidFill>
                  <a:schemeClr val="tx1">
                    <a:lumMod val="75000"/>
                    <a:lumOff val="25000"/>
                  </a:schemeClr>
                </a:solidFill>
                <a:latin typeface="Arial Rounded MT Bold" pitchFamily="34" charset="0"/>
                <a:ea typeface="Batang" pitchFamily="18" charset="-127"/>
                <a:cs typeface="Arial" pitchFamily="34" charset="0"/>
              </a:rPr>
              <a:t>Robin Adkins</a:t>
            </a:r>
            <a:r>
              <a:rPr lang="en-US" sz="2200" b="1" dirty="0" smtClean="0">
                <a:solidFill>
                  <a:schemeClr val="tx1">
                    <a:lumMod val="75000"/>
                    <a:lumOff val="25000"/>
                  </a:schemeClr>
                </a:solidFill>
                <a:latin typeface="Arial" pitchFamily="34" charset="0"/>
                <a:ea typeface="Batang" pitchFamily="18" charset="-127"/>
                <a:cs typeface="Arial" pitchFamily="34" charset="0"/>
              </a:rPr>
              <a:t>, </a:t>
            </a:r>
            <a:r>
              <a:rPr lang="en-US" sz="2200" i="1" dirty="0" smtClean="0">
                <a:solidFill>
                  <a:schemeClr val="tx1">
                    <a:lumMod val="75000"/>
                    <a:lumOff val="25000"/>
                  </a:schemeClr>
                </a:solidFill>
                <a:latin typeface="Arial" pitchFamily="34" charset="0"/>
                <a:ea typeface="Batang" pitchFamily="18" charset="-127"/>
                <a:cs typeface="Arial" pitchFamily="34" charset="0"/>
              </a:rPr>
              <a:t>ESC Region 16</a:t>
            </a:r>
          </a:p>
          <a:p>
            <a:r>
              <a:rPr lang="en-US" sz="2200" dirty="0" smtClean="0">
                <a:solidFill>
                  <a:schemeClr val="tx1">
                    <a:lumMod val="75000"/>
                    <a:lumOff val="25000"/>
                  </a:schemeClr>
                </a:solidFill>
                <a:latin typeface="Arial Rounded MT Bold" pitchFamily="34" charset="0"/>
                <a:ea typeface="Batang" pitchFamily="18" charset="-127"/>
                <a:cs typeface="Arial" pitchFamily="34" charset="0"/>
              </a:rPr>
              <a:t>Mary Harris</a:t>
            </a:r>
            <a:r>
              <a:rPr lang="en-US" sz="2200" b="1" dirty="0" smtClean="0">
                <a:solidFill>
                  <a:schemeClr val="tx1">
                    <a:lumMod val="75000"/>
                    <a:lumOff val="25000"/>
                  </a:schemeClr>
                </a:solidFill>
                <a:latin typeface="Arial" pitchFamily="34" charset="0"/>
                <a:ea typeface="Batang" pitchFamily="18" charset="-127"/>
                <a:cs typeface="Arial" pitchFamily="34" charset="0"/>
              </a:rPr>
              <a:t>, </a:t>
            </a:r>
            <a:r>
              <a:rPr lang="en-US" sz="2200" i="1" dirty="0" smtClean="0">
                <a:solidFill>
                  <a:schemeClr val="tx1">
                    <a:lumMod val="75000"/>
                    <a:lumOff val="25000"/>
                  </a:schemeClr>
                </a:solidFill>
                <a:latin typeface="Arial" pitchFamily="34" charset="0"/>
                <a:ea typeface="Batang" pitchFamily="18" charset="-127"/>
                <a:cs typeface="Arial" pitchFamily="34" charset="0"/>
              </a:rPr>
              <a:t>University of North Texas</a:t>
            </a:r>
          </a:p>
          <a:p>
            <a:r>
              <a:rPr lang="en-US" sz="2200" dirty="0" smtClean="0">
                <a:solidFill>
                  <a:schemeClr val="tx1">
                    <a:lumMod val="75000"/>
                    <a:lumOff val="25000"/>
                  </a:schemeClr>
                </a:solidFill>
                <a:latin typeface="Arial Rounded MT Bold" pitchFamily="34" charset="0"/>
                <a:ea typeface="Batang" pitchFamily="18" charset="-127"/>
                <a:cs typeface="Arial" pitchFamily="34" charset="0"/>
              </a:rPr>
              <a:t>Paul Johnson</a:t>
            </a:r>
            <a:r>
              <a:rPr lang="en-US" sz="2200" b="1" dirty="0" smtClean="0">
                <a:solidFill>
                  <a:schemeClr val="tx1">
                    <a:lumMod val="75000"/>
                    <a:lumOff val="25000"/>
                  </a:schemeClr>
                </a:solidFill>
                <a:latin typeface="Arial" pitchFamily="34" charset="0"/>
                <a:ea typeface="Batang" pitchFamily="18" charset="-127"/>
                <a:cs typeface="Arial" pitchFamily="34" charset="0"/>
              </a:rPr>
              <a:t>, </a:t>
            </a:r>
            <a:r>
              <a:rPr lang="en-US" sz="2200" i="1" dirty="0" smtClean="0">
                <a:solidFill>
                  <a:schemeClr val="tx1">
                    <a:lumMod val="75000"/>
                    <a:lumOff val="25000"/>
                  </a:schemeClr>
                </a:solidFill>
                <a:latin typeface="Arial" pitchFamily="34" charset="0"/>
                <a:ea typeface="Batang" pitchFamily="18" charset="-127"/>
                <a:cs typeface="Arial" pitchFamily="34" charset="0"/>
              </a:rPr>
              <a:t>Del Mar College</a:t>
            </a:r>
          </a:p>
          <a:p>
            <a:r>
              <a:rPr lang="en-US" sz="2200" dirty="0" smtClean="0">
                <a:solidFill>
                  <a:schemeClr val="tx1">
                    <a:lumMod val="75000"/>
                    <a:lumOff val="25000"/>
                  </a:schemeClr>
                </a:solidFill>
                <a:latin typeface="Arial Rounded MT Bold" pitchFamily="34" charset="0"/>
                <a:ea typeface="Batang" pitchFamily="18" charset="-127"/>
                <a:cs typeface="Arial" pitchFamily="34" charset="0"/>
              </a:rPr>
              <a:t>Jean Keller</a:t>
            </a:r>
            <a:r>
              <a:rPr lang="en-US" sz="2200" b="1" dirty="0" smtClean="0">
                <a:solidFill>
                  <a:schemeClr val="tx1">
                    <a:lumMod val="75000"/>
                    <a:lumOff val="25000"/>
                  </a:schemeClr>
                </a:solidFill>
                <a:latin typeface="Arial" pitchFamily="34" charset="0"/>
                <a:ea typeface="Batang" pitchFamily="18" charset="-127"/>
                <a:cs typeface="Arial" pitchFamily="34" charset="0"/>
              </a:rPr>
              <a:t>, </a:t>
            </a:r>
            <a:r>
              <a:rPr lang="en-US" sz="2200" i="1" dirty="0" smtClean="0">
                <a:solidFill>
                  <a:schemeClr val="tx1">
                    <a:lumMod val="75000"/>
                    <a:lumOff val="25000"/>
                  </a:schemeClr>
                </a:solidFill>
                <a:latin typeface="Arial" pitchFamily="34" charset="0"/>
                <a:ea typeface="Batang" pitchFamily="18" charset="-127"/>
                <a:cs typeface="Arial" pitchFamily="34" charset="0"/>
              </a:rPr>
              <a:t>University of North Texas</a:t>
            </a:r>
          </a:p>
          <a:p>
            <a:r>
              <a:rPr lang="en-US" sz="2200" dirty="0" smtClean="0">
                <a:solidFill>
                  <a:schemeClr val="tx1">
                    <a:lumMod val="75000"/>
                    <a:lumOff val="25000"/>
                  </a:schemeClr>
                </a:solidFill>
                <a:latin typeface="Arial Rounded MT Bold" pitchFamily="34" charset="0"/>
                <a:ea typeface="Batang" pitchFamily="18" charset="-127"/>
                <a:cs typeface="Arial" pitchFamily="34" charset="0"/>
              </a:rPr>
              <a:t>Gregg Lawler</a:t>
            </a:r>
            <a:r>
              <a:rPr lang="en-US" sz="2200" b="1" dirty="0" smtClean="0">
                <a:solidFill>
                  <a:schemeClr val="tx1">
                    <a:lumMod val="75000"/>
                    <a:lumOff val="25000"/>
                  </a:schemeClr>
                </a:solidFill>
                <a:latin typeface="Arial" pitchFamily="34" charset="0"/>
                <a:ea typeface="Batang" pitchFamily="18" charset="-127"/>
                <a:cs typeface="Arial" pitchFamily="34" charset="0"/>
              </a:rPr>
              <a:t>, </a:t>
            </a:r>
            <a:r>
              <a:rPr lang="en-US" sz="2200" i="1" dirty="0" smtClean="0">
                <a:solidFill>
                  <a:schemeClr val="tx1">
                    <a:lumMod val="75000"/>
                    <a:lumOff val="25000"/>
                  </a:schemeClr>
                </a:solidFill>
                <a:latin typeface="Arial" pitchFamily="34" charset="0"/>
                <a:ea typeface="Batang" pitchFamily="18" charset="-127"/>
                <a:cs typeface="Arial" pitchFamily="34" charset="0"/>
              </a:rPr>
              <a:t>West Texas A&amp;M University</a:t>
            </a:r>
          </a:p>
          <a:p>
            <a:r>
              <a:rPr lang="en-US" sz="2200" dirty="0" err="1" smtClean="0">
                <a:solidFill>
                  <a:schemeClr val="tx1">
                    <a:lumMod val="75000"/>
                    <a:lumOff val="25000"/>
                  </a:schemeClr>
                </a:solidFill>
                <a:latin typeface="Arial Rounded MT Bold" pitchFamily="34" charset="0"/>
                <a:ea typeface="Batang" pitchFamily="18" charset="-127"/>
                <a:cs typeface="Arial" pitchFamily="34" charset="0"/>
              </a:rPr>
              <a:t>Ravae</a:t>
            </a:r>
            <a:r>
              <a:rPr lang="en-US" sz="2200" dirty="0" smtClean="0">
                <a:solidFill>
                  <a:schemeClr val="tx1">
                    <a:lumMod val="75000"/>
                    <a:lumOff val="25000"/>
                  </a:schemeClr>
                </a:solidFill>
                <a:latin typeface="Arial Rounded MT Bold" pitchFamily="34" charset="0"/>
                <a:ea typeface="Batang" pitchFamily="18" charset="-127"/>
                <a:cs typeface="Arial" pitchFamily="34" charset="0"/>
              </a:rPr>
              <a:t> </a:t>
            </a:r>
            <a:r>
              <a:rPr lang="en-US" sz="2200" dirty="0" err="1" smtClean="0">
                <a:solidFill>
                  <a:schemeClr val="tx1">
                    <a:lumMod val="75000"/>
                    <a:lumOff val="25000"/>
                  </a:schemeClr>
                </a:solidFill>
                <a:latin typeface="Arial Rounded MT Bold" pitchFamily="34" charset="0"/>
                <a:ea typeface="Batang" pitchFamily="18" charset="-127"/>
                <a:cs typeface="Arial" pitchFamily="34" charset="0"/>
              </a:rPr>
              <a:t>Shaeffer</a:t>
            </a:r>
            <a:r>
              <a:rPr lang="en-US" sz="2200" b="1" dirty="0" smtClean="0">
                <a:solidFill>
                  <a:schemeClr val="tx1">
                    <a:lumMod val="75000"/>
                    <a:lumOff val="25000"/>
                  </a:schemeClr>
                </a:solidFill>
                <a:latin typeface="Arial" pitchFamily="34" charset="0"/>
                <a:ea typeface="Batang" pitchFamily="18" charset="-127"/>
                <a:cs typeface="Arial" pitchFamily="34" charset="0"/>
              </a:rPr>
              <a:t>, </a:t>
            </a:r>
            <a:r>
              <a:rPr lang="en-US" sz="2200" i="1" dirty="0" smtClean="0">
                <a:solidFill>
                  <a:schemeClr val="tx1">
                    <a:lumMod val="75000"/>
                    <a:lumOff val="25000"/>
                  </a:schemeClr>
                </a:solidFill>
                <a:latin typeface="Arial" pitchFamily="34" charset="0"/>
                <a:ea typeface="Batang" pitchFamily="18" charset="-127"/>
                <a:cs typeface="Arial" pitchFamily="34" charset="0"/>
              </a:rPr>
              <a:t>ESC Region 20</a:t>
            </a:r>
            <a:endParaRPr lang="en-US" sz="2200" i="1" dirty="0" smtClean="0">
              <a:solidFill>
                <a:srgbClr val="4F4F4F"/>
              </a:solidFill>
              <a:latin typeface="Arial" pitchFamily="34" charset="0"/>
              <a:ea typeface="Batang" pitchFamily="18" charset="-127"/>
              <a:cs typeface="Arial" pitchFamily="34" charset="0"/>
            </a:endParaRPr>
          </a:p>
        </p:txBody>
      </p:sp>
      <p:sp>
        <p:nvSpPr>
          <p:cNvPr id="4" name="Rounded Rectangle 3"/>
          <p:cNvSpPr/>
          <p:nvPr/>
        </p:nvSpPr>
        <p:spPr>
          <a:xfrm>
            <a:off x="457200" y="228600"/>
            <a:ext cx="8229600" cy="2743200"/>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2901" y="194608"/>
            <a:ext cx="8458199" cy="1938992"/>
          </a:xfrm>
          <a:prstGeom prst="rect">
            <a:avLst/>
          </a:prstGeom>
          <a:noFill/>
        </p:spPr>
        <p:txBody>
          <a:bodyPr wrap="square" rtlCol="0">
            <a:spAutoFit/>
          </a:bodyPr>
          <a:lstStyle/>
          <a:p>
            <a:pPr algn="ctr"/>
            <a:r>
              <a:rPr lang="en-US" sz="4000" b="1" dirty="0" smtClean="0">
                <a:solidFill>
                  <a:schemeClr val="tx1">
                    <a:lumMod val="85000"/>
                    <a:lumOff val="15000"/>
                  </a:schemeClr>
                </a:solidFill>
                <a:effectLst>
                  <a:outerShdw blurRad="38100" dist="38100" dir="2700000" algn="tl">
                    <a:srgbClr val="000000">
                      <a:alpha val="43137"/>
                    </a:srgbClr>
                  </a:outerShdw>
                </a:effectLst>
                <a:latin typeface="Bookman Old Style" pitchFamily="18" charset="0"/>
              </a:rPr>
              <a:t>Rethinking Core </a:t>
            </a:r>
          </a:p>
          <a:p>
            <a:pPr algn="ctr"/>
            <a:r>
              <a:rPr lang="en-US" sz="4000" b="1" dirty="0" smtClean="0">
                <a:solidFill>
                  <a:schemeClr val="tx1">
                    <a:lumMod val="85000"/>
                    <a:lumOff val="15000"/>
                  </a:schemeClr>
                </a:solidFill>
                <a:effectLst>
                  <a:outerShdw blurRad="38100" dist="38100" dir="2700000" algn="tl">
                    <a:srgbClr val="000000">
                      <a:alpha val="43137"/>
                    </a:srgbClr>
                  </a:outerShdw>
                </a:effectLst>
                <a:latin typeface="Bookman Old Style" pitchFamily="18" charset="0"/>
              </a:rPr>
              <a:t>Mathematics through </a:t>
            </a:r>
          </a:p>
          <a:p>
            <a:pPr algn="ctr"/>
            <a:r>
              <a:rPr lang="en-US" sz="4000" b="1" dirty="0" smtClean="0">
                <a:solidFill>
                  <a:schemeClr val="tx1">
                    <a:lumMod val="85000"/>
                    <a:lumOff val="15000"/>
                  </a:schemeClr>
                </a:solidFill>
                <a:effectLst>
                  <a:outerShdw blurRad="38100" dist="38100" dir="2700000" algn="tl">
                    <a:srgbClr val="000000">
                      <a:alpha val="43137"/>
                    </a:srgbClr>
                  </a:outerShdw>
                </a:effectLst>
                <a:latin typeface="Bookman Old Style" pitchFamily="18" charset="0"/>
              </a:rPr>
              <a:t>Vertical Curriculum Alignment</a:t>
            </a:r>
            <a:endParaRPr lang="en-US" sz="4400" b="1" dirty="0">
              <a:solidFill>
                <a:schemeClr val="tx1">
                  <a:lumMod val="85000"/>
                  <a:lumOff val="15000"/>
                </a:schemeClr>
              </a:solidFill>
              <a:effectLst>
                <a:outerShdw blurRad="38100" dist="38100" dir="2700000" algn="tl">
                  <a:srgbClr val="000000">
                    <a:alpha val="43137"/>
                  </a:srgbClr>
                </a:outerShdw>
              </a:effectLst>
              <a:latin typeface="Bookman Old Style"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6863" y="5728883"/>
            <a:ext cx="2310275" cy="1129117"/>
          </a:xfrm>
          <a:prstGeom prst="rect">
            <a:avLst/>
          </a:prstGeom>
        </p:spPr>
      </p:pic>
      <p:sp>
        <p:nvSpPr>
          <p:cNvPr id="3" name="TextBox 2"/>
          <p:cNvSpPr txBox="1"/>
          <p:nvPr/>
        </p:nvSpPr>
        <p:spPr>
          <a:xfrm>
            <a:off x="710418" y="2111514"/>
            <a:ext cx="7772400" cy="707886"/>
          </a:xfrm>
          <a:prstGeom prst="rect">
            <a:avLst/>
          </a:prstGeom>
          <a:noFill/>
        </p:spPr>
        <p:txBody>
          <a:bodyPr wrap="square" rtlCol="0">
            <a:spAutoFit/>
          </a:bodyPr>
          <a:lstStyle/>
          <a:p>
            <a:pPr algn="ctr"/>
            <a:r>
              <a:rPr lang="en-US" sz="2000" b="1" dirty="0" smtClean="0">
                <a:solidFill>
                  <a:schemeClr val="tx1">
                    <a:lumMod val="50000"/>
                    <a:lumOff val="50000"/>
                  </a:schemeClr>
                </a:solidFill>
                <a:latin typeface="Arial Black" pitchFamily="34" charset="0"/>
                <a:cs typeface="Arial" pitchFamily="34" charset="0"/>
              </a:rPr>
              <a:t>Cisco College Core Curriculum Conference (C</a:t>
            </a:r>
            <a:r>
              <a:rPr lang="en-US" sz="2000" b="1" baseline="30000" dirty="0" smtClean="0">
                <a:solidFill>
                  <a:schemeClr val="tx1">
                    <a:lumMod val="50000"/>
                    <a:lumOff val="50000"/>
                  </a:schemeClr>
                </a:solidFill>
                <a:latin typeface="Arial Black" pitchFamily="34" charset="0"/>
                <a:cs typeface="Arial" pitchFamily="34" charset="0"/>
              </a:rPr>
              <a:t>5</a:t>
            </a:r>
            <a:r>
              <a:rPr lang="en-US" sz="2000" b="1" dirty="0" smtClean="0">
                <a:solidFill>
                  <a:schemeClr val="tx1">
                    <a:lumMod val="50000"/>
                    <a:lumOff val="50000"/>
                  </a:schemeClr>
                </a:solidFill>
                <a:latin typeface="Arial Black" pitchFamily="34" charset="0"/>
                <a:cs typeface="Arial" pitchFamily="34" charset="0"/>
              </a:rPr>
              <a:t>) </a:t>
            </a:r>
          </a:p>
          <a:p>
            <a:pPr algn="ctr"/>
            <a:r>
              <a:rPr lang="en-US" sz="2000" b="1" dirty="0" smtClean="0">
                <a:solidFill>
                  <a:schemeClr val="tx1">
                    <a:lumMod val="50000"/>
                    <a:lumOff val="50000"/>
                  </a:schemeClr>
                </a:solidFill>
                <a:latin typeface="Arial Black" pitchFamily="34" charset="0"/>
                <a:cs typeface="Arial" pitchFamily="34" charset="0"/>
              </a:rPr>
              <a:t>May 15 – 17, 2013 	Abilene, Texas</a:t>
            </a:r>
            <a:endParaRPr lang="en-US" sz="1600" b="1" dirty="0">
              <a:solidFill>
                <a:schemeClr val="tx1">
                  <a:lumMod val="50000"/>
                  <a:lumOff val="50000"/>
                </a:schemeClr>
              </a:solidFill>
              <a:latin typeface="Arial Black" pitchFamily="34" charset="0"/>
              <a:cs typeface="Arial" pitchFamily="34" charset="0"/>
            </a:endParaRPr>
          </a:p>
        </p:txBody>
      </p:sp>
    </p:spTree>
    <p:extLst>
      <p:ext uri="{BB962C8B-B14F-4D97-AF65-F5344CB8AC3E}">
        <p14:creationId xmlns:p14="http://schemas.microsoft.com/office/powerpoint/2010/main" val="256504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4" grpId="0" animBg="1"/>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6653249"/>
            <a:ext cx="9144000" cy="280951"/>
            <a:chOff x="0" y="6629400"/>
            <a:chExt cx="9144000" cy="280951"/>
          </a:xfrm>
        </p:grpSpPr>
        <p:grpSp>
          <p:nvGrpSpPr>
            <p:cNvPr id="58" name="Group 57"/>
            <p:cNvGrpSpPr/>
            <p:nvPr/>
          </p:nvGrpSpPr>
          <p:grpSpPr>
            <a:xfrm>
              <a:off x="0" y="6629400"/>
              <a:ext cx="9144000" cy="228602"/>
              <a:chOff x="0" y="6629400"/>
              <a:chExt cx="9144000" cy="228602"/>
            </a:xfrm>
          </p:grpSpPr>
          <p:sp>
            <p:nvSpPr>
              <p:cNvPr id="60" name="Rectangle 59"/>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3" name="Rectangle 8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 name="Picture 58"/>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7" name="Title 6"/>
          <p:cNvSpPr>
            <a:spLocks noGrp="1"/>
          </p:cNvSpPr>
          <p:nvPr>
            <p:ph type="title"/>
          </p:nvPr>
        </p:nvSpPr>
        <p:spPr>
          <a:xfrm>
            <a:off x="-17151" y="76200"/>
            <a:ext cx="9144000" cy="910343"/>
          </a:xfrm>
        </p:spPr>
        <p:txBody>
          <a:bodyPr>
            <a:normAutofit fontScale="90000"/>
          </a:bodyPr>
          <a:lstStyle/>
          <a:p>
            <a:pPr algn="ctr"/>
            <a:r>
              <a:rPr lang="en-US" sz="4400" i="1" u="sng" cap="none"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Students Needing Remediation</a:t>
            </a:r>
            <a:br>
              <a:rPr lang="en-US" sz="4400" i="1" u="sng" cap="none"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br>
            <a:r>
              <a:rPr lang="en-US" sz="3600"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
            </a:r>
            <a:br>
              <a:rPr lang="en-US" sz="3600"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br>
            <a:r>
              <a:rPr lang="en-US" sz="3100" dirty="0" smtClean="0"/>
              <a:t/>
            </a:r>
            <a:br>
              <a:rPr lang="en-US" sz="3100" dirty="0" smtClean="0"/>
            </a:br>
            <a:endParaRPr lang="en-US" sz="3200" dirty="0"/>
          </a:p>
        </p:txBody>
      </p:sp>
      <p:sp>
        <p:nvSpPr>
          <p:cNvPr id="10" name="TextBox 9"/>
          <p:cNvSpPr txBox="1"/>
          <p:nvPr/>
        </p:nvSpPr>
        <p:spPr>
          <a:xfrm>
            <a:off x="-11724" y="6433653"/>
            <a:ext cx="5269523" cy="215444"/>
          </a:xfrm>
          <a:prstGeom prst="rect">
            <a:avLst/>
          </a:prstGeom>
          <a:noFill/>
        </p:spPr>
        <p:txBody>
          <a:bodyPr wrap="square" rtlCol="0">
            <a:spAutoFit/>
          </a:bodyPr>
          <a:lstStyle/>
          <a:p>
            <a:r>
              <a:rPr lang="en-US" sz="800" b="1" dirty="0" smtClean="0">
                <a:effectLst>
                  <a:outerShdw blurRad="38100" dist="38100" dir="2700000" algn="tl">
                    <a:srgbClr val="000000">
                      <a:alpha val="43137"/>
                    </a:srgbClr>
                  </a:outerShdw>
                </a:effectLst>
              </a:rPr>
              <a:t>Source</a:t>
            </a:r>
            <a:r>
              <a:rPr lang="en-US" sz="800" b="1" dirty="0" smtClean="0">
                <a:effectLst>
                  <a:outerShdw blurRad="38100" dist="38100" dir="2700000" algn="tl" rotWithShape="0">
                    <a:srgbClr val="000000">
                      <a:alpha val="43137"/>
                    </a:srgbClr>
                  </a:outerShdw>
                </a:effectLst>
              </a:rPr>
              <a:t>:  Remediation:  Higher Education’s Bridge to Nowhere - Texas State Profile,  Complete College America 2012</a:t>
            </a:r>
            <a:endParaRPr lang="en-US" sz="800" b="1" dirty="0">
              <a:effectLst>
                <a:outerShdw blurRad="38100" dist="38100" dir="2700000" algn="tl" rotWithShape="0">
                  <a:srgbClr val="000000">
                    <a:alpha val="43137"/>
                  </a:srgbClr>
                </a:outerShdw>
              </a:effectLst>
            </a:endParaRPr>
          </a:p>
        </p:txBody>
      </p:sp>
      <p:graphicFrame>
        <p:nvGraphicFramePr>
          <p:cNvPr id="18" name="Table 17"/>
          <p:cNvGraphicFramePr>
            <a:graphicFrameLocks noGrp="1"/>
          </p:cNvGraphicFramePr>
          <p:nvPr>
            <p:extLst>
              <p:ext uri="{D42A27DB-BD31-4B8C-83A1-F6EECF244321}">
                <p14:modId xmlns:p14="http://schemas.microsoft.com/office/powerpoint/2010/main" val="2132434299"/>
              </p:ext>
            </p:extLst>
          </p:nvPr>
        </p:nvGraphicFramePr>
        <p:xfrm>
          <a:off x="152400" y="2057400"/>
          <a:ext cx="3935575" cy="1854200"/>
        </p:xfrm>
        <a:graphic>
          <a:graphicData uri="http://schemas.openxmlformats.org/drawingml/2006/table">
            <a:tbl>
              <a:tblPr firstRow="1" bandRow="1">
                <a:tableStyleId>{8799B23B-EC83-4686-B30A-512413B5E67A}</a:tableStyleId>
              </a:tblPr>
              <a:tblGrid>
                <a:gridCol w="1828800"/>
                <a:gridCol w="2106775"/>
              </a:tblGrid>
              <a:tr h="370840">
                <a:tc>
                  <a:txBody>
                    <a:bodyPr/>
                    <a:lstStyle/>
                    <a:p>
                      <a:r>
                        <a:rPr lang="en-US" i="1" dirty="0" smtClean="0"/>
                        <a:t>Ethnicity</a:t>
                      </a:r>
                      <a:endParaRPr lang="en-US" i="1" dirty="0"/>
                    </a:p>
                  </a:txBody>
                  <a:tcPr/>
                </a:tc>
                <a:tc>
                  <a:txBody>
                    <a:bodyPr/>
                    <a:lstStyle/>
                    <a:p>
                      <a:r>
                        <a:rPr lang="en-US" i="1" dirty="0" smtClean="0"/>
                        <a:t>Two-Year</a:t>
                      </a:r>
                      <a:r>
                        <a:rPr lang="en-US" i="1" baseline="0" dirty="0" smtClean="0"/>
                        <a:t> Colleges</a:t>
                      </a:r>
                      <a:endParaRPr lang="en-US" i="1" dirty="0"/>
                    </a:p>
                  </a:txBody>
                  <a:tcPr/>
                </a:tc>
              </a:tr>
              <a:tr h="370840">
                <a:tc>
                  <a:txBody>
                    <a:bodyPr/>
                    <a:lstStyle/>
                    <a:p>
                      <a:r>
                        <a:rPr lang="en-US" dirty="0" smtClean="0"/>
                        <a:t>African-American</a:t>
                      </a:r>
                      <a:endParaRPr lang="en-US" dirty="0"/>
                    </a:p>
                  </a:txBody>
                  <a:tcPr/>
                </a:tc>
                <a:tc>
                  <a:txBody>
                    <a:bodyPr/>
                    <a:lstStyle/>
                    <a:p>
                      <a:r>
                        <a:rPr lang="en-US" dirty="0" smtClean="0"/>
                        <a:t>67%</a:t>
                      </a:r>
                      <a:endParaRPr lang="en-US" dirty="0"/>
                    </a:p>
                  </a:txBody>
                  <a:tcPr/>
                </a:tc>
              </a:tr>
              <a:tr h="370840">
                <a:tc>
                  <a:txBody>
                    <a:bodyPr/>
                    <a:lstStyle/>
                    <a:p>
                      <a:r>
                        <a:rPr lang="en-US" dirty="0" smtClean="0"/>
                        <a:t>Latino</a:t>
                      </a:r>
                      <a:endParaRPr lang="en-US" dirty="0"/>
                    </a:p>
                  </a:txBody>
                  <a:tcPr/>
                </a:tc>
                <a:tc>
                  <a:txBody>
                    <a:bodyPr/>
                    <a:lstStyle/>
                    <a:p>
                      <a:r>
                        <a:rPr lang="en-US" dirty="0" smtClean="0"/>
                        <a:t>59%</a:t>
                      </a:r>
                      <a:endParaRPr lang="en-US" dirty="0"/>
                    </a:p>
                  </a:txBody>
                  <a:tcPr/>
                </a:tc>
              </a:tr>
              <a:tr h="370840">
                <a:tc>
                  <a:txBody>
                    <a:bodyPr/>
                    <a:lstStyle/>
                    <a:p>
                      <a:r>
                        <a:rPr lang="en-US" dirty="0" smtClean="0"/>
                        <a:t>White</a:t>
                      </a:r>
                      <a:endParaRPr lang="en-US" dirty="0"/>
                    </a:p>
                  </a:txBody>
                  <a:tcPr/>
                </a:tc>
                <a:tc>
                  <a:txBody>
                    <a:bodyPr/>
                    <a:lstStyle/>
                    <a:p>
                      <a:r>
                        <a:rPr lang="en-US" dirty="0" smtClean="0"/>
                        <a:t>43%</a:t>
                      </a:r>
                      <a:endParaRPr lang="en-US" dirty="0"/>
                    </a:p>
                  </a:txBody>
                  <a:tcPr/>
                </a:tc>
              </a:tr>
              <a:tr h="370840">
                <a:tc>
                  <a:txBody>
                    <a:bodyPr/>
                    <a:lstStyle/>
                    <a:p>
                      <a:r>
                        <a:rPr lang="en-US" dirty="0" smtClean="0"/>
                        <a:t>Other</a:t>
                      </a:r>
                      <a:endParaRPr lang="en-US" dirty="0"/>
                    </a:p>
                  </a:txBody>
                  <a:tcPr/>
                </a:tc>
                <a:tc>
                  <a:txBody>
                    <a:bodyPr/>
                    <a:lstStyle/>
                    <a:p>
                      <a:r>
                        <a:rPr lang="en-US" dirty="0" smtClean="0"/>
                        <a:t>47%</a:t>
                      </a:r>
                      <a:endParaRPr lang="en-US" dirty="0"/>
                    </a:p>
                  </a:txBody>
                  <a:tcPr/>
                </a:tc>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1677549104"/>
              </p:ext>
            </p:extLst>
          </p:nvPr>
        </p:nvGraphicFramePr>
        <p:xfrm>
          <a:off x="5181600" y="4003040"/>
          <a:ext cx="3810000" cy="1483360"/>
        </p:xfrm>
        <a:graphic>
          <a:graphicData uri="http://schemas.openxmlformats.org/drawingml/2006/table">
            <a:tbl>
              <a:tblPr firstRow="1" bandRow="1">
                <a:tableStyleId>{8799B23B-EC83-4686-B30A-512413B5E67A}</a:tableStyleId>
              </a:tblPr>
              <a:tblGrid>
                <a:gridCol w="1828800"/>
                <a:gridCol w="1981200"/>
              </a:tblGrid>
              <a:tr h="370840">
                <a:tc>
                  <a:txBody>
                    <a:bodyPr/>
                    <a:lstStyle/>
                    <a:p>
                      <a:r>
                        <a:rPr lang="en-US" i="1" dirty="0" smtClean="0"/>
                        <a:t>Age</a:t>
                      </a:r>
                      <a:endParaRPr lang="en-US" i="1" dirty="0"/>
                    </a:p>
                  </a:txBody>
                  <a:tcPr/>
                </a:tc>
                <a:tc>
                  <a:txBody>
                    <a:bodyPr/>
                    <a:lstStyle/>
                    <a:p>
                      <a:r>
                        <a:rPr lang="en-US" i="1" dirty="0" smtClean="0"/>
                        <a:t>Four-Year</a:t>
                      </a:r>
                      <a:r>
                        <a:rPr lang="en-US" i="1" baseline="0" dirty="0" smtClean="0"/>
                        <a:t> Colleges</a:t>
                      </a:r>
                      <a:endParaRPr lang="en-US" i="1" dirty="0"/>
                    </a:p>
                  </a:txBody>
                  <a:tcPr/>
                </a:tc>
              </a:tr>
              <a:tr h="370840">
                <a:tc>
                  <a:txBody>
                    <a:bodyPr/>
                    <a:lstStyle/>
                    <a:p>
                      <a:r>
                        <a:rPr lang="en-US" dirty="0" smtClean="0"/>
                        <a:t>17-19</a:t>
                      </a:r>
                      <a:endParaRPr lang="en-US" dirty="0"/>
                    </a:p>
                  </a:txBody>
                  <a:tcPr/>
                </a:tc>
                <a:tc>
                  <a:txBody>
                    <a:bodyPr/>
                    <a:lstStyle/>
                    <a:p>
                      <a:r>
                        <a:rPr lang="en-US" dirty="0" smtClean="0"/>
                        <a:t>22%</a:t>
                      </a:r>
                      <a:endParaRPr lang="en-US" dirty="0"/>
                    </a:p>
                  </a:txBody>
                  <a:tcPr/>
                </a:tc>
              </a:tr>
              <a:tr h="370840">
                <a:tc>
                  <a:txBody>
                    <a:bodyPr/>
                    <a:lstStyle/>
                    <a:p>
                      <a:r>
                        <a:rPr lang="en-US" dirty="0" smtClean="0"/>
                        <a:t>20-24</a:t>
                      </a:r>
                      <a:endParaRPr lang="en-US" dirty="0"/>
                    </a:p>
                  </a:txBody>
                  <a:tcPr/>
                </a:tc>
                <a:tc>
                  <a:txBody>
                    <a:bodyPr/>
                    <a:lstStyle/>
                    <a:p>
                      <a:r>
                        <a:rPr lang="en-US" dirty="0" smtClean="0"/>
                        <a:t>39%</a:t>
                      </a:r>
                      <a:endParaRPr lang="en-US" dirty="0"/>
                    </a:p>
                  </a:txBody>
                  <a:tcPr/>
                </a:tc>
              </a:tr>
              <a:tr h="370840">
                <a:tc>
                  <a:txBody>
                    <a:bodyPr/>
                    <a:lstStyle/>
                    <a:p>
                      <a:r>
                        <a:rPr lang="en-US" dirty="0" smtClean="0"/>
                        <a:t>25+</a:t>
                      </a:r>
                      <a:endParaRPr lang="en-US" dirty="0"/>
                    </a:p>
                  </a:txBody>
                  <a:tcPr/>
                </a:tc>
                <a:tc>
                  <a:txBody>
                    <a:bodyPr/>
                    <a:lstStyle/>
                    <a:p>
                      <a:r>
                        <a:rPr lang="en-US" dirty="0" smtClean="0"/>
                        <a:t>49%</a:t>
                      </a:r>
                      <a:endParaRPr lang="en-US" dirty="0"/>
                    </a:p>
                  </a:txBody>
                  <a:tcPr/>
                </a:tc>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1635093399"/>
              </p:ext>
            </p:extLst>
          </p:nvPr>
        </p:nvGraphicFramePr>
        <p:xfrm>
          <a:off x="152400" y="5588000"/>
          <a:ext cx="3962400" cy="736600"/>
        </p:xfrm>
        <a:graphic>
          <a:graphicData uri="http://schemas.openxmlformats.org/drawingml/2006/table">
            <a:tbl>
              <a:tblPr firstRow="1" bandRow="1">
                <a:tableStyleId>{8799B23B-EC83-4686-B30A-512413B5E67A}</a:tableStyleId>
              </a:tblPr>
              <a:tblGrid>
                <a:gridCol w="1828800"/>
                <a:gridCol w="2133600"/>
              </a:tblGrid>
              <a:tr h="350520">
                <a:tc>
                  <a:txBody>
                    <a:bodyPr/>
                    <a:lstStyle/>
                    <a:p>
                      <a:r>
                        <a:rPr lang="en-US" i="1" dirty="0" smtClean="0"/>
                        <a:t>Income</a:t>
                      </a:r>
                      <a:endParaRPr lang="en-US" i="1" dirty="0"/>
                    </a:p>
                  </a:txBody>
                  <a:tcPr/>
                </a:tc>
                <a:tc>
                  <a:txBody>
                    <a:bodyPr/>
                    <a:lstStyle/>
                    <a:p>
                      <a:r>
                        <a:rPr lang="en-US" i="1" dirty="0" smtClean="0"/>
                        <a:t>Two-Year</a:t>
                      </a:r>
                      <a:r>
                        <a:rPr lang="en-US" i="1" baseline="0" dirty="0" smtClean="0"/>
                        <a:t> Colleges</a:t>
                      </a:r>
                      <a:endParaRPr lang="en-US" i="1" dirty="0"/>
                    </a:p>
                  </a:txBody>
                  <a:tcPr/>
                </a:tc>
              </a:tr>
              <a:tr h="370840">
                <a:tc>
                  <a:txBody>
                    <a:bodyPr/>
                    <a:lstStyle/>
                    <a:p>
                      <a:r>
                        <a:rPr lang="en-US" dirty="0" smtClean="0"/>
                        <a:t>Low</a:t>
                      </a:r>
                      <a:r>
                        <a:rPr lang="en-US" baseline="0" dirty="0" smtClean="0"/>
                        <a:t> Income</a:t>
                      </a:r>
                      <a:endParaRPr lang="en-US" dirty="0"/>
                    </a:p>
                  </a:txBody>
                  <a:tcPr/>
                </a:tc>
                <a:tc>
                  <a:txBody>
                    <a:bodyPr/>
                    <a:lstStyle/>
                    <a:p>
                      <a:r>
                        <a:rPr lang="en-US" dirty="0" smtClean="0"/>
                        <a:t>64%</a:t>
                      </a:r>
                      <a:endParaRPr lang="en-US" dirty="0"/>
                    </a:p>
                  </a:txBody>
                  <a:tcPr/>
                </a:tc>
              </a:tr>
            </a:tbl>
          </a:graphicData>
        </a:graphic>
      </p:graphicFrame>
      <p:grpSp>
        <p:nvGrpSpPr>
          <p:cNvPr id="4" name="Group 3"/>
          <p:cNvGrpSpPr/>
          <p:nvPr/>
        </p:nvGrpSpPr>
        <p:grpSpPr>
          <a:xfrm>
            <a:off x="103025" y="1295400"/>
            <a:ext cx="4773775" cy="923330"/>
            <a:chOff x="560225" y="1930400"/>
            <a:chExt cx="4773775" cy="923330"/>
          </a:xfrm>
        </p:grpSpPr>
        <p:sp>
          <p:nvSpPr>
            <p:cNvPr id="2" name="Rectangle 1"/>
            <p:cNvSpPr/>
            <p:nvPr/>
          </p:nvSpPr>
          <p:spPr>
            <a:xfrm>
              <a:off x="560225" y="1930400"/>
              <a:ext cx="2084225" cy="923330"/>
            </a:xfrm>
            <a:prstGeom prst="rect">
              <a:avLst/>
            </a:prstGeom>
            <a:noFill/>
          </p:spPr>
          <p:txBody>
            <a:bodyPr wrap="none" lIns="91440" tIns="45720" rIns="91440" bIns="45720">
              <a:spAutoFit/>
            </a:bodyPr>
            <a:lstStyle/>
            <a:p>
              <a:pPr algn="ctr"/>
              <a:r>
                <a:rPr lang="en-US" sz="5400" b="1" cap="none" spc="0" dirty="0" smtClean="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rPr>
                <a:t>51.0 %</a:t>
              </a:r>
              <a:endParaRPr lang="en-US" sz="5400" b="1" cap="none" spc="0" dirty="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endParaRPr>
            </a:p>
          </p:txBody>
        </p:sp>
        <p:sp>
          <p:nvSpPr>
            <p:cNvPr id="3" name="TextBox 2"/>
            <p:cNvSpPr txBox="1"/>
            <p:nvPr/>
          </p:nvSpPr>
          <p:spPr>
            <a:xfrm>
              <a:off x="2541425" y="2039443"/>
              <a:ext cx="2792575" cy="646331"/>
            </a:xfrm>
            <a:prstGeom prst="rect">
              <a:avLst/>
            </a:prstGeom>
            <a:noFill/>
          </p:spPr>
          <p:txBody>
            <a:bodyPr wrap="square" rtlCol="0">
              <a:spAutoFit/>
            </a:bodyPr>
            <a:lstStyle/>
            <a:p>
              <a:r>
                <a:rPr lang="en-US" b="1" dirty="0">
                  <a:solidFill>
                    <a:schemeClr val="tx1">
                      <a:lumMod val="85000"/>
                      <a:lumOff val="15000"/>
                    </a:schemeClr>
                  </a:solidFill>
                </a:rPr>
                <a:t>E</a:t>
              </a:r>
              <a:r>
                <a:rPr lang="en-US" b="1" dirty="0" smtClean="0">
                  <a:solidFill>
                    <a:schemeClr val="tx1">
                      <a:lumMod val="85000"/>
                      <a:lumOff val="15000"/>
                    </a:schemeClr>
                  </a:solidFill>
                </a:rPr>
                <a:t>ntering enrolled in remediation</a:t>
              </a:r>
              <a:endParaRPr lang="en-US" b="1" dirty="0">
                <a:solidFill>
                  <a:schemeClr val="tx1">
                    <a:lumMod val="85000"/>
                    <a:lumOff val="15000"/>
                  </a:schemeClr>
                </a:solidFill>
              </a:endParaRPr>
            </a:p>
          </p:txBody>
        </p:sp>
      </p:grpSp>
      <p:grpSp>
        <p:nvGrpSpPr>
          <p:cNvPr id="5" name="Group 4"/>
          <p:cNvGrpSpPr/>
          <p:nvPr/>
        </p:nvGrpSpPr>
        <p:grpSpPr>
          <a:xfrm>
            <a:off x="5105400" y="1286470"/>
            <a:ext cx="4724400" cy="923330"/>
            <a:chOff x="5029200" y="2056880"/>
            <a:chExt cx="4724400" cy="923330"/>
          </a:xfrm>
        </p:grpSpPr>
        <p:sp>
          <p:nvSpPr>
            <p:cNvPr id="17" name="Rectangle 16"/>
            <p:cNvSpPr/>
            <p:nvPr/>
          </p:nvSpPr>
          <p:spPr>
            <a:xfrm>
              <a:off x="5029200" y="2056880"/>
              <a:ext cx="2084225" cy="923330"/>
            </a:xfrm>
            <a:prstGeom prst="rect">
              <a:avLst/>
            </a:prstGeom>
            <a:noFill/>
          </p:spPr>
          <p:txBody>
            <a:bodyPr wrap="none" lIns="91440" tIns="45720" rIns="91440" bIns="45720">
              <a:spAutoFit/>
            </a:bodyPr>
            <a:lstStyle/>
            <a:p>
              <a:pPr algn="ctr"/>
              <a:r>
                <a:rPr lang="en-US" sz="5400" b="1" cap="none" spc="0" dirty="0" smtClean="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rPr>
                <a:t>22.5 %</a:t>
              </a:r>
              <a:endParaRPr lang="en-US" sz="5400" b="1" cap="none" spc="0" dirty="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endParaRPr>
            </a:p>
          </p:txBody>
        </p:sp>
        <p:sp>
          <p:nvSpPr>
            <p:cNvPr id="19" name="TextBox 18"/>
            <p:cNvSpPr txBox="1"/>
            <p:nvPr/>
          </p:nvSpPr>
          <p:spPr>
            <a:xfrm>
              <a:off x="6961025" y="2195379"/>
              <a:ext cx="2792575" cy="646331"/>
            </a:xfrm>
            <a:prstGeom prst="rect">
              <a:avLst/>
            </a:prstGeom>
            <a:noFill/>
          </p:spPr>
          <p:txBody>
            <a:bodyPr wrap="square" rtlCol="0">
              <a:spAutoFit/>
            </a:bodyPr>
            <a:lstStyle/>
            <a:p>
              <a:r>
                <a:rPr lang="en-US" b="1" dirty="0">
                  <a:solidFill>
                    <a:schemeClr val="tx1">
                      <a:lumMod val="85000"/>
                      <a:lumOff val="15000"/>
                    </a:schemeClr>
                  </a:solidFill>
                </a:rPr>
                <a:t>E</a:t>
              </a:r>
              <a:r>
                <a:rPr lang="en-US" b="1" dirty="0" smtClean="0">
                  <a:solidFill>
                    <a:schemeClr val="tx1">
                      <a:lumMod val="85000"/>
                      <a:lumOff val="15000"/>
                    </a:schemeClr>
                  </a:solidFill>
                </a:rPr>
                <a:t>ntering enrolled in remediation</a:t>
              </a:r>
              <a:endParaRPr lang="en-US" b="1" dirty="0">
                <a:solidFill>
                  <a:schemeClr val="tx1">
                    <a:lumMod val="85000"/>
                    <a:lumOff val="15000"/>
                  </a:schemeClr>
                </a:solidFill>
              </a:endParaRPr>
            </a:p>
          </p:txBody>
        </p:sp>
      </p:grpSp>
      <p:graphicFrame>
        <p:nvGraphicFramePr>
          <p:cNvPr id="22" name="Table 21"/>
          <p:cNvGraphicFramePr>
            <a:graphicFrameLocks noGrp="1"/>
          </p:cNvGraphicFramePr>
          <p:nvPr>
            <p:extLst>
              <p:ext uri="{D42A27DB-BD31-4B8C-83A1-F6EECF244321}">
                <p14:modId xmlns:p14="http://schemas.microsoft.com/office/powerpoint/2010/main" val="2575412734"/>
              </p:ext>
            </p:extLst>
          </p:nvPr>
        </p:nvGraphicFramePr>
        <p:xfrm>
          <a:off x="5179324" y="2044345"/>
          <a:ext cx="3812276" cy="1887575"/>
        </p:xfrm>
        <a:graphic>
          <a:graphicData uri="http://schemas.openxmlformats.org/drawingml/2006/table">
            <a:tbl>
              <a:tblPr firstRow="1" bandRow="1">
                <a:tableStyleId>{8799B23B-EC83-4686-B30A-512413B5E67A}</a:tableStyleId>
              </a:tblPr>
              <a:tblGrid>
                <a:gridCol w="1831076"/>
                <a:gridCol w="1981200"/>
              </a:tblGrid>
              <a:tr h="370840">
                <a:tc>
                  <a:txBody>
                    <a:bodyPr/>
                    <a:lstStyle/>
                    <a:p>
                      <a:r>
                        <a:rPr lang="en-US" i="1" dirty="0" smtClean="0"/>
                        <a:t>Ethnicity</a:t>
                      </a:r>
                      <a:endParaRPr lang="en-US" i="1" dirty="0"/>
                    </a:p>
                  </a:txBody>
                  <a:tcPr/>
                </a:tc>
                <a:tc>
                  <a:txBody>
                    <a:bodyPr/>
                    <a:lstStyle/>
                    <a:p>
                      <a:r>
                        <a:rPr lang="en-US" i="1" dirty="0" smtClean="0"/>
                        <a:t>Four-Year</a:t>
                      </a:r>
                      <a:r>
                        <a:rPr lang="en-US" i="1" baseline="0" dirty="0" smtClean="0"/>
                        <a:t> Colleges</a:t>
                      </a:r>
                      <a:endParaRPr lang="en-US" i="1" dirty="0"/>
                    </a:p>
                  </a:txBody>
                  <a:tcPr/>
                </a:tc>
              </a:tr>
              <a:tr h="404215">
                <a:tc>
                  <a:txBody>
                    <a:bodyPr/>
                    <a:lstStyle/>
                    <a:p>
                      <a:r>
                        <a:rPr lang="en-US" dirty="0" smtClean="0"/>
                        <a:t>African-American</a:t>
                      </a:r>
                      <a:endParaRPr lang="en-US" dirty="0"/>
                    </a:p>
                  </a:txBody>
                  <a:tcPr/>
                </a:tc>
                <a:tc>
                  <a:txBody>
                    <a:bodyPr/>
                    <a:lstStyle/>
                    <a:p>
                      <a:r>
                        <a:rPr lang="en-US" dirty="0" smtClean="0"/>
                        <a:t>45%</a:t>
                      </a:r>
                      <a:endParaRPr lang="en-US" dirty="0"/>
                    </a:p>
                  </a:txBody>
                  <a:tcPr/>
                </a:tc>
              </a:tr>
              <a:tr h="370840">
                <a:tc>
                  <a:txBody>
                    <a:bodyPr/>
                    <a:lstStyle/>
                    <a:p>
                      <a:r>
                        <a:rPr lang="en-US" dirty="0" smtClean="0"/>
                        <a:t>Latino</a:t>
                      </a:r>
                      <a:endParaRPr lang="en-US" dirty="0"/>
                    </a:p>
                  </a:txBody>
                  <a:tcPr/>
                </a:tc>
                <a:tc>
                  <a:txBody>
                    <a:bodyPr/>
                    <a:lstStyle/>
                    <a:p>
                      <a:r>
                        <a:rPr lang="en-US" dirty="0" smtClean="0"/>
                        <a:t>34%</a:t>
                      </a:r>
                      <a:endParaRPr lang="en-US" dirty="0"/>
                    </a:p>
                  </a:txBody>
                  <a:tcPr/>
                </a:tc>
              </a:tr>
              <a:tr h="370840">
                <a:tc>
                  <a:txBody>
                    <a:bodyPr/>
                    <a:lstStyle/>
                    <a:p>
                      <a:r>
                        <a:rPr lang="en-US" dirty="0" smtClean="0"/>
                        <a:t>White</a:t>
                      </a:r>
                      <a:endParaRPr lang="en-US" dirty="0"/>
                    </a:p>
                  </a:txBody>
                  <a:tcPr/>
                </a:tc>
                <a:tc>
                  <a:txBody>
                    <a:bodyPr/>
                    <a:lstStyle/>
                    <a:p>
                      <a:r>
                        <a:rPr lang="en-US" dirty="0" smtClean="0"/>
                        <a:t>13%</a:t>
                      </a:r>
                    </a:p>
                  </a:txBody>
                  <a:tcPr/>
                </a:tc>
              </a:tr>
              <a:tr h="370840">
                <a:tc>
                  <a:txBody>
                    <a:bodyPr/>
                    <a:lstStyle/>
                    <a:p>
                      <a:r>
                        <a:rPr lang="en-US" dirty="0" smtClean="0"/>
                        <a:t>Other</a:t>
                      </a:r>
                      <a:endParaRPr lang="en-US" dirty="0"/>
                    </a:p>
                  </a:txBody>
                  <a:tcPr/>
                </a:tc>
                <a:tc>
                  <a:txBody>
                    <a:bodyPr/>
                    <a:lstStyle/>
                    <a:p>
                      <a:r>
                        <a:rPr lang="en-US" dirty="0" smtClean="0"/>
                        <a:t>13%</a:t>
                      </a:r>
                    </a:p>
                  </a:txBody>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970017919"/>
              </p:ext>
            </p:extLst>
          </p:nvPr>
        </p:nvGraphicFramePr>
        <p:xfrm>
          <a:off x="152400" y="4038600"/>
          <a:ext cx="3962400" cy="1483360"/>
        </p:xfrm>
        <a:graphic>
          <a:graphicData uri="http://schemas.openxmlformats.org/drawingml/2006/table">
            <a:tbl>
              <a:tblPr firstRow="1" bandRow="1">
                <a:tableStyleId>{8799B23B-EC83-4686-B30A-512413B5E67A}</a:tableStyleId>
              </a:tblPr>
              <a:tblGrid>
                <a:gridCol w="1828800"/>
                <a:gridCol w="2133600"/>
              </a:tblGrid>
              <a:tr h="370840">
                <a:tc>
                  <a:txBody>
                    <a:bodyPr/>
                    <a:lstStyle/>
                    <a:p>
                      <a:r>
                        <a:rPr lang="en-US" i="1" dirty="0" smtClean="0"/>
                        <a:t>Age</a:t>
                      </a:r>
                      <a:endParaRPr lang="en-US" i="1" dirty="0"/>
                    </a:p>
                  </a:txBody>
                  <a:tcPr/>
                </a:tc>
                <a:tc>
                  <a:txBody>
                    <a:bodyPr/>
                    <a:lstStyle/>
                    <a:p>
                      <a:r>
                        <a:rPr lang="en-US" i="1" dirty="0" smtClean="0"/>
                        <a:t>Two-Year</a:t>
                      </a:r>
                      <a:r>
                        <a:rPr lang="en-US" i="1" baseline="0" dirty="0" smtClean="0"/>
                        <a:t> Colleges</a:t>
                      </a:r>
                      <a:endParaRPr lang="en-US" i="1" dirty="0"/>
                    </a:p>
                  </a:txBody>
                  <a:tcPr/>
                </a:tc>
              </a:tr>
              <a:tr h="370840">
                <a:tc>
                  <a:txBody>
                    <a:bodyPr/>
                    <a:lstStyle/>
                    <a:p>
                      <a:r>
                        <a:rPr lang="en-US" dirty="0" smtClean="0"/>
                        <a:t>17-19</a:t>
                      </a:r>
                      <a:endParaRPr lang="en-US" dirty="0"/>
                    </a:p>
                  </a:txBody>
                  <a:tcPr/>
                </a:tc>
                <a:tc>
                  <a:txBody>
                    <a:bodyPr/>
                    <a:lstStyle/>
                    <a:p>
                      <a:r>
                        <a:rPr lang="en-US" dirty="0" smtClean="0"/>
                        <a:t>52%</a:t>
                      </a:r>
                      <a:endParaRPr lang="en-US" dirty="0"/>
                    </a:p>
                  </a:txBody>
                  <a:tcPr/>
                </a:tc>
              </a:tr>
              <a:tr h="370840">
                <a:tc>
                  <a:txBody>
                    <a:bodyPr/>
                    <a:lstStyle/>
                    <a:p>
                      <a:r>
                        <a:rPr lang="en-US" dirty="0" smtClean="0"/>
                        <a:t>20-24</a:t>
                      </a:r>
                      <a:endParaRPr lang="en-US" dirty="0"/>
                    </a:p>
                  </a:txBody>
                  <a:tcPr/>
                </a:tc>
                <a:tc>
                  <a:txBody>
                    <a:bodyPr/>
                    <a:lstStyle/>
                    <a:p>
                      <a:r>
                        <a:rPr lang="en-US" dirty="0" smtClean="0"/>
                        <a:t>51%</a:t>
                      </a:r>
                      <a:endParaRPr lang="en-US" dirty="0"/>
                    </a:p>
                  </a:txBody>
                  <a:tcPr/>
                </a:tc>
              </a:tr>
              <a:tr h="370840">
                <a:tc>
                  <a:txBody>
                    <a:bodyPr/>
                    <a:lstStyle/>
                    <a:p>
                      <a:r>
                        <a:rPr lang="en-US" dirty="0" smtClean="0"/>
                        <a:t>25+</a:t>
                      </a:r>
                      <a:endParaRPr lang="en-US" dirty="0"/>
                    </a:p>
                  </a:txBody>
                  <a:tcPr/>
                </a:tc>
                <a:tc>
                  <a:txBody>
                    <a:bodyPr/>
                    <a:lstStyle/>
                    <a:p>
                      <a:r>
                        <a:rPr lang="en-US" dirty="0" smtClean="0"/>
                        <a:t>48%</a:t>
                      </a:r>
                      <a:endParaRPr lang="en-US" dirty="0"/>
                    </a:p>
                  </a:txBody>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706448050"/>
              </p:ext>
            </p:extLst>
          </p:nvPr>
        </p:nvGraphicFramePr>
        <p:xfrm>
          <a:off x="5170325" y="5540615"/>
          <a:ext cx="3821275" cy="783985"/>
        </p:xfrm>
        <a:graphic>
          <a:graphicData uri="http://schemas.openxmlformats.org/drawingml/2006/table">
            <a:tbl>
              <a:tblPr firstRow="1" bandRow="1">
                <a:tableStyleId>{8799B23B-EC83-4686-B30A-512413B5E67A}</a:tableStyleId>
              </a:tblPr>
              <a:tblGrid>
                <a:gridCol w="1840075"/>
                <a:gridCol w="1981200"/>
              </a:tblGrid>
              <a:tr h="413145">
                <a:tc>
                  <a:txBody>
                    <a:bodyPr/>
                    <a:lstStyle/>
                    <a:p>
                      <a:r>
                        <a:rPr lang="en-US" i="1" dirty="0" smtClean="0"/>
                        <a:t>Income</a:t>
                      </a:r>
                      <a:endParaRPr lang="en-US" i="1" dirty="0"/>
                    </a:p>
                  </a:txBody>
                  <a:tcPr/>
                </a:tc>
                <a:tc>
                  <a:txBody>
                    <a:bodyPr/>
                    <a:lstStyle/>
                    <a:p>
                      <a:r>
                        <a:rPr lang="en-US" i="1" dirty="0" smtClean="0"/>
                        <a:t>Four-Year</a:t>
                      </a:r>
                      <a:r>
                        <a:rPr lang="en-US" i="1" baseline="0" dirty="0" smtClean="0"/>
                        <a:t> Colleges</a:t>
                      </a:r>
                      <a:endParaRPr lang="en-US" i="1" dirty="0"/>
                    </a:p>
                  </a:txBody>
                  <a:tcPr/>
                </a:tc>
              </a:tr>
              <a:tr h="370840">
                <a:tc>
                  <a:txBody>
                    <a:bodyPr/>
                    <a:lstStyle/>
                    <a:p>
                      <a:r>
                        <a:rPr lang="en-US" dirty="0" smtClean="0"/>
                        <a:t>Low</a:t>
                      </a:r>
                      <a:r>
                        <a:rPr lang="en-US" baseline="0" dirty="0" smtClean="0"/>
                        <a:t> Income</a:t>
                      </a:r>
                      <a:endParaRPr lang="en-US" dirty="0"/>
                    </a:p>
                  </a:txBody>
                  <a:tcPr/>
                </a:tc>
                <a:tc>
                  <a:txBody>
                    <a:bodyPr/>
                    <a:lstStyle/>
                    <a:p>
                      <a:r>
                        <a:rPr lang="en-US" dirty="0" smtClean="0"/>
                        <a:t>35%</a:t>
                      </a:r>
                      <a:endParaRPr lang="en-US" dirty="0"/>
                    </a:p>
                  </a:txBody>
                  <a:tcPr/>
                </a:tc>
              </a:tr>
            </a:tbl>
          </a:graphicData>
        </a:graphic>
      </p:graphicFrame>
      <p:sp>
        <p:nvSpPr>
          <p:cNvPr id="6" name="TextBox 5"/>
          <p:cNvSpPr txBox="1"/>
          <p:nvPr/>
        </p:nvSpPr>
        <p:spPr>
          <a:xfrm>
            <a:off x="533400" y="1002268"/>
            <a:ext cx="3048000" cy="369332"/>
          </a:xfrm>
          <a:prstGeom prst="rect">
            <a:avLst/>
          </a:prstGeom>
          <a:noFill/>
        </p:spPr>
        <p:txBody>
          <a:bodyPr wrap="square" rtlCol="0">
            <a:spAutoFit/>
          </a:bodyPr>
          <a:lstStyle/>
          <a:p>
            <a:pPr algn="ctr"/>
            <a:r>
              <a:rPr lang="en-US" b="1" u="sng" dirty="0" smtClean="0">
                <a:latin typeface="Cambria" pitchFamily="18" charset="0"/>
              </a:rPr>
              <a:t>TWO-YEAR COLLEGE</a:t>
            </a:r>
            <a:endParaRPr lang="en-US" b="1" u="sng" dirty="0">
              <a:latin typeface="Cambria" pitchFamily="18" charset="0"/>
            </a:endParaRPr>
          </a:p>
        </p:txBody>
      </p:sp>
      <p:sp>
        <p:nvSpPr>
          <p:cNvPr id="25" name="TextBox 24"/>
          <p:cNvSpPr txBox="1"/>
          <p:nvPr/>
        </p:nvSpPr>
        <p:spPr>
          <a:xfrm>
            <a:off x="5513225" y="1002268"/>
            <a:ext cx="3048000" cy="369332"/>
          </a:xfrm>
          <a:prstGeom prst="rect">
            <a:avLst/>
          </a:prstGeom>
          <a:noFill/>
        </p:spPr>
        <p:txBody>
          <a:bodyPr wrap="square" rtlCol="0">
            <a:spAutoFit/>
          </a:bodyPr>
          <a:lstStyle/>
          <a:p>
            <a:pPr algn="ctr"/>
            <a:r>
              <a:rPr lang="en-US" b="1" u="sng" dirty="0" smtClean="0">
                <a:latin typeface="Cambria" pitchFamily="18" charset="0"/>
              </a:rPr>
              <a:t>FOUR-YEAR COLLEGE</a:t>
            </a:r>
            <a:endParaRPr lang="en-US" b="1" u="sng" dirty="0">
              <a:latin typeface="Cambria" pitchFamily="18" charset="0"/>
            </a:endParaRPr>
          </a:p>
        </p:txBody>
      </p:sp>
    </p:spTree>
    <p:extLst>
      <p:ext uri="{BB962C8B-B14F-4D97-AF65-F5344CB8AC3E}">
        <p14:creationId xmlns:p14="http://schemas.microsoft.com/office/powerpoint/2010/main" val="228778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866900" y="1981200"/>
            <a:ext cx="5410200" cy="1107996"/>
          </a:xfrm>
          <a:prstGeom prst="rect">
            <a:avLst/>
          </a:prstGeom>
          <a:noFill/>
        </p:spPr>
        <p:txBody>
          <a:bodyPr wrap="square" rtlCol="0">
            <a:spAutoFit/>
          </a:bodyPr>
          <a:lstStyle/>
          <a:p>
            <a:pPr lvl="1" algn="ctr"/>
            <a:r>
              <a:rPr lang="en-US" sz="66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How Does</a:t>
            </a:r>
            <a:endParaRPr lang="en-US" sz="66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cxnSp>
        <p:nvCxnSpPr>
          <p:cNvPr id="6" name="Straight Connector 5"/>
          <p:cNvCxnSpPr/>
          <p:nvPr/>
        </p:nvCxnSpPr>
        <p:spPr>
          <a:xfrm>
            <a:off x="1371600" y="4038600"/>
            <a:ext cx="6400800" cy="0"/>
          </a:xfrm>
          <a:prstGeom prst="line">
            <a:avLst/>
          </a:prstGeom>
          <a:ln w="38100">
            <a:solidFill>
              <a:srgbClr val="4F4F4F"/>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1371600" y="4191000"/>
            <a:ext cx="6400800" cy="152400"/>
          </a:xfrm>
          <a:prstGeom prst="rect">
            <a:avLst/>
          </a:prstGeom>
          <a:solidFill>
            <a:srgbClr val="6F8636"/>
          </a:solidFill>
          <a:ln>
            <a:solidFill>
              <a:srgbClr val="6F8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609174" y="2819400"/>
            <a:ext cx="6315626" cy="1152298"/>
            <a:chOff x="1766061" y="2971800"/>
            <a:chExt cx="6315626" cy="1152298"/>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1766061" y="2971800"/>
              <a:ext cx="2962826" cy="1066800"/>
            </a:xfrm>
            <a:prstGeom prst="rect">
              <a:avLst/>
            </a:prstGeom>
          </p:spPr>
        </p:pic>
        <p:sp>
          <p:nvSpPr>
            <p:cNvPr id="3" name="TextBox 2"/>
            <p:cNvSpPr txBox="1"/>
            <p:nvPr/>
          </p:nvSpPr>
          <p:spPr>
            <a:xfrm>
              <a:off x="4728887" y="3016102"/>
              <a:ext cx="3352800" cy="1107996"/>
            </a:xfrm>
            <a:prstGeom prst="rect">
              <a:avLst/>
            </a:prstGeom>
            <a:noFill/>
          </p:spPr>
          <p:txBody>
            <a:bodyPr wrap="square" rtlCol="0">
              <a:spAutoFit/>
            </a:bodyPr>
            <a:lstStyle/>
            <a:p>
              <a:r>
                <a:rPr lang="en-US" sz="66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Work?</a:t>
              </a:r>
              <a:endParaRPr lang="en-US" sz="66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360557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19562" y="1224920"/>
            <a:ext cx="1828800" cy="1838325"/>
            <a:chOff x="0" y="0"/>
            <a:chExt cx="1828800" cy="1838325"/>
          </a:xfrm>
        </p:grpSpPr>
        <p:cxnSp>
          <p:nvCxnSpPr>
            <p:cNvPr id="40" name="Straight Connector 39"/>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41" name="Straight Connector 40"/>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42" name="Flowchart: Decision 41"/>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43"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72" name="Group 71"/>
          <p:cNvGrpSpPr/>
          <p:nvPr/>
        </p:nvGrpSpPr>
        <p:grpSpPr>
          <a:xfrm>
            <a:off x="5250753" y="2501761"/>
            <a:ext cx="1876425" cy="2466975"/>
            <a:chOff x="5250753" y="2501761"/>
            <a:chExt cx="1876425" cy="2466975"/>
          </a:xfrm>
        </p:grpSpPr>
        <p:grpSp>
          <p:nvGrpSpPr>
            <p:cNvPr id="71" name="Group 70"/>
            <p:cNvGrpSpPr/>
            <p:nvPr/>
          </p:nvGrpSpPr>
          <p:grpSpPr>
            <a:xfrm>
              <a:off x="5250753" y="2501761"/>
              <a:ext cx="1876425" cy="2466975"/>
              <a:chOff x="5250753" y="2501761"/>
              <a:chExt cx="1876425" cy="2466975"/>
            </a:xfrm>
          </p:grpSpPr>
          <p:sp>
            <p:nvSpPr>
              <p:cNvPr id="37" name="Flowchart: Decision 36"/>
              <p:cNvSpPr/>
              <p:nvPr/>
            </p:nvSpPr>
            <p:spPr>
              <a:xfrm>
                <a:off x="5250753" y="2501761"/>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grpSp>
            <p:nvGrpSpPr>
              <p:cNvPr id="70" name="Group 69"/>
              <p:cNvGrpSpPr/>
              <p:nvPr/>
            </p:nvGrpSpPr>
            <p:grpSpPr>
              <a:xfrm>
                <a:off x="5631753" y="2863711"/>
                <a:ext cx="1495425" cy="2105025"/>
                <a:chOff x="5631753" y="2863711"/>
                <a:chExt cx="1495425" cy="2105025"/>
              </a:xfrm>
            </p:grpSpPr>
            <p:cxnSp>
              <p:nvCxnSpPr>
                <p:cNvPr id="36" name="Straight Connector 35"/>
                <p:cNvCxnSpPr/>
                <p:nvPr/>
              </p:nvCxnSpPr>
              <p:spPr>
                <a:xfrm>
                  <a:off x="7079553" y="3136438"/>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8" name="Straight Connector 37"/>
                <p:cNvCxnSpPr/>
                <p:nvPr/>
              </p:nvCxnSpPr>
              <p:spPr>
                <a:xfrm>
                  <a:off x="6155628" y="3768586"/>
                  <a:ext cx="0" cy="1200150"/>
                </a:xfrm>
                <a:prstGeom prst="line">
                  <a:avLst/>
                </a:prstGeom>
                <a:noFill/>
                <a:ln w="28575" cap="flat" cmpd="sng" algn="ctr">
                  <a:solidFill>
                    <a:sysClr val="windowText" lastClr="000000">
                      <a:shade val="95000"/>
                      <a:satMod val="105000"/>
                    </a:sysClr>
                  </a:solidFill>
                  <a:prstDash val="solid"/>
                </a:ln>
                <a:effectLst/>
              </p:spPr>
            </p:cxnSp>
            <p:sp>
              <p:nvSpPr>
                <p:cNvPr id="39" name="Text Box 20"/>
                <p:cNvSpPr txBox="1"/>
                <p:nvPr/>
              </p:nvSpPr>
              <p:spPr>
                <a:xfrm>
                  <a:off x="5631753" y="2863711"/>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grpSp>
        <p:cxnSp>
          <p:nvCxnSpPr>
            <p:cNvPr id="35" name="Straight Connector 34"/>
            <p:cNvCxnSpPr/>
            <p:nvPr/>
          </p:nvCxnSpPr>
          <p:spPr>
            <a:xfrm>
              <a:off x="5250753" y="3158986"/>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8" name="Group 7"/>
          <p:cNvGrpSpPr/>
          <p:nvPr/>
        </p:nvGrpSpPr>
        <p:grpSpPr>
          <a:xfrm>
            <a:off x="2016822" y="2480630"/>
            <a:ext cx="1831340" cy="2465069"/>
            <a:chOff x="0" y="0"/>
            <a:chExt cx="1831924" cy="2465680"/>
          </a:xfrm>
        </p:grpSpPr>
        <p:grpSp>
          <p:nvGrpSpPr>
            <p:cNvPr id="23" name="Group 22"/>
            <p:cNvGrpSpPr/>
            <p:nvPr/>
          </p:nvGrpSpPr>
          <p:grpSpPr>
            <a:xfrm>
              <a:off x="0" y="0"/>
              <a:ext cx="1831924" cy="2465680"/>
              <a:chOff x="0" y="0"/>
              <a:chExt cx="1831924" cy="2465680"/>
            </a:xfrm>
          </p:grpSpPr>
          <p:sp>
            <p:nvSpPr>
              <p:cNvPr id="25" name="Flowchart: Decision 24"/>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6" name="Straight Connector 25"/>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7" name="Straight Connector 26"/>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28"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24" name="Straight Connector 23"/>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69" name="Group 68"/>
          <p:cNvGrpSpPr/>
          <p:nvPr/>
        </p:nvGrpSpPr>
        <p:grpSpPr>
          <a:xfrm>
            <a:off x="3829112" y="2507788"/>
            <a:ext cx="1428750" cy="2635161"/>
            <a:chOff x="3829112" y="2507788"/>
            <a:chExt cx="1428750" cy="2635161"/>
          </a:xfrm>
        </p:grpSpPr>
        <p:cxnSp>
          <p:nvCxnSpPr>
            <p:cNvPr id="11" name="Straight Connector 10"/>
            <p:cNvCxnSpPr/>
            <p:nvPr/>
          </p:nvCxnSpPr>
          <p:spPr>
            <a:xfrm>
              <a:off x="3829112" y="3136438"/>
              <a:ext cx="0" cy="149505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3" name="Straight Connector 12"/>
            <p:cNvCxnSpPr/>
            <p:nvPr/>
          </p:nvCxnSpPr>
          <p:spPr>
            <a:xfrm flipH="1">
              <a:off x="3829112" y="2507788"/>
              <a:ext cx="713106" cy="630555"/>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4" name="Straight Connector 13"/>
            <p:cNvCxnSpPr/>
            <p:nvPr/>
          </p:nvCxnSpPr>
          <p:spPr>
            <a:xfrm flipH="1" flipV="1">
              <a:off x="4543487" y="2507788"/>
              <a:ext cx="713740" cy="628016"/>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5" name="Straight Connector 14"/>
            <p:cNvCxnSpPr/>
            <p:nvPr/>
          </p:nvCxnSpPr>
          <p:spPr>
            <a:xfrm>
              <a:off x="5257862" y="3136438"/>
              <a:ext cx="0" cy="149505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6" name="Straight Connector 15"/>
            <p:cNvCxnSpPr/>
            <p:nvPr/>
          </p:nvCxnSpPr>
          <p:spPr>
            <a:xfrm flipH="1" flipV="1">
              <a:off x="3829112" y="4536613"/>
              <a:ext cx="713740" cy="502920"/>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7" name="Straight Connector 16"/>
            <p:cNvCxnSpPr/>
            <p:nvPr/>
          </p:nvCxnSpPr>
          <p:spPr>
            <a:xfrm flipH="1">
              <a:off x="4418393" y="4527088"/>
              <a:ext cx="839469" cy="615861"/>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gr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9725" y="3165216"/>
            <a:ext cx="1084550" cy="530060"/>
          </a:xfrm>
          <a:prstGeom prst="rect">
            <a:avLst/>
          </a:prstGeom>
        </p:spPr>
      </p:pic>
      <p:sp>
        <p:nvSpPr>
          <p:cNvPr id="48" name="TextBox 47"/>
          <p:cNvSpPr txBox="1"/>
          <p:nvPr/>
        </p:nvSpPr>
        <p:spPr>
          <a:xfrm>
            <a:off x="3867150" y="3603758"/>
            <a:ext cx="1409700" cy="923330"/>
          </a:xfrm>
          <a:prstGeom prst="rect">
            <a:avLst/>
          </a:prstGeom>
          <a:noFill/>
        </p:spPr>
        <p:txBody>
          <a:bodyPr wrap="square" rtlCol="0">
            <a:spAutoFit/>
          </a:bodyPr>
          <a:lstStyle/>
          <a:p>
            <a:pPr algn="ctr"/>
            <a:r>
              <a:rPr lang="en-US" b="1" i="1" dirty="0" smtClean="0">
                <a:solidFill>
                  <a:srgbClr val="798D37"/>
                </a:solidFill>
                <a:latin typeface="Cambria" pitchFamily="18" charset="0"/>
              </a:rPr>
              <a:t>Scaffolding</a:t>
            </a:r>
          </a:p>
          <a:p>
            <a:pPr algn="ctr"/>
            <a:r>
              <a:rPr lang="en-US" b="1" i="1" dirty="0" smtClean="0">
                <a:solidFill>
                  <a:srgbClr val="798D37"/>
                </a:solidFill>
                <a:latin typeface="Cambria" pitchFamily="18" charset="0"/>
              </a:rPr>
              <a:t>Student</a:t>
            </a:r>
          </a:p>
          <a:p>
            <a:pPr algn="ctr"/>
            <a:r>
              <a:rPr lang="en-US" b="1" i="1" dirty="0" smtClean="0">
                <a:solidFill>
                  <a:srgbClr val="798D37"/>
                </a:solidFill>
                <a:latin typeface="Cambria" pitchFamily="18" charset="0"/>
              </a:rPr>
              <a:t>Success</a:t>
            </a:r>
            <a:endParaRPr lang="en-US" b="1" i="1" dirty="0">
              <a:solidFill>
                <a:srgbClr val="798D37"/>
              </a:solidFill>
              <a:latin typeface="Cambria" pitchFamily="18" charset="0"/>
            </a:endParaRPr>
          </a:p>
        </p:txBody>
      </p:sp>
      <p:grpSp>
        <p:nvGrpSpPr>
          <p:cNvPr id="7" name="Group 6"/>
          <p:cNvGrpSpPr/>
          <p:nvPr/>
        </p:nvGrpSpPr>
        <p:grpSpPr>
          <a:xfrm>
            <a:off x="4532692" y="4438099"/>
            <a:ext cx="1828800" cy="2466975"/>
            <a:chOff x="0" y="0"/>
            <a:chExt cx="1828800" cy="2466975"/>
          </a:xfrm>
        </p:grpSpPr>
        <p:sp>
          <p:nvSpPr>
            <p:cNvPr id="29" name="Flowchart: Decision 28"/>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0" name="Straight Connector 29"/>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1" name="Straight Connector 30"/>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2" name="Straight Connector 31"/>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33" name="Text Box 42"/>
            <p:cNvSpPr txBox="1"/>
            <p:nvPr/>
          </p:nvSpPr>
          <p:spPr>
            <a:xfrm>
              <a:off x="200025" y="333375"/>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grpSp>
        <p:nvGrpSpPr>
          <p:cNvPr id="9" name="Group 8"/>
          <p:cNvGrpSpPr/>
          <p:nvPr/>
        </p:nvGrpSpPr>
        <p:grpSpPr>
          <a:xfrm>
            <a:off x="2714687" y="4438099"/>
            <a:ext cx="1828800" cy="2447925"/>
            <a:chOff x="0" y="0"/>
            <a:chExt cx="1828800" cy="2447925"/>
          </a:xfrm>
        </p:grpSpPr>
        <p:sp>
          <p:nvSpPr>
            <p:cNvPr id="18" name="Flowchart: Decision 1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9" name="Straight Connector 18"/>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0" name="Straight Connector 19"/>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21"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22" name="Straight Connector 21"/>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sp>
        <p:nvSpPr>
          <p:cNvPr id="50" name="Rounded Rectangle 49"/>
          <p:cNvSpPr/>
          <p:nvPr/>
        </p:nvSpPr>
        <p:spPr>
          <a:xfrm>
            <a:off x="0" y="1"/>
            <a:ext cx="9144000" cy="6858000"/>
          </a:xfrm>
          <a:prstGeom prst="roundRect">
            <a:avLst/>
          </a:prstGeom>
          <a:noFill/>
          <a:ln w="38100">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070318" y="0"/>
            <a:ext cx="7003365" cy="1268484"/>
            <a:chOff x="1195688" y="94976"/>
            <a:chExt cx="7003365" cy="1268484"/>
          </a:xfrm>
        </p:grpSpPr>
        <p:sp>
          <p:nvSpPr>
            <p:cNvPr id="45" name="Title 1"/>
            <p:cNvSpPr txBox="1">
              <a:spLocks/>
            </p:cNvSpPr>
            <p:nvPr/>
          </p:nvSpPr>
          <p:spPr>
            <a:xfrm>
              <a:off x="1195688" y="220460"/>
              <a:ext cx="3810000"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smtClean="0">
                  <a:solidFill>
                    <a:schemeClr val="accent2">
                      <a:lumMod val="50000"/>
                    </a:schemeClr>
                  </a:solidFill>
                  <a:latin typeface="Bookman Old Style" pitchFamily="18" charset="0"/>
                </a:rPr>
                <a:t>Partnerships &amp; Teams:</a:t>
              </a:r>
              <a:endParaRPr lang="en-US" sz="4800" b="1" dirty="0">
                <a:solidFill>
                  <a:schemeClr val="accent2">
                    <a:lumMod val="50000"/>
                  </a:schemeClr>
                </a:solidFill>
                <a:latin typeface="Bookman Old Style" pitchFamily="18" charset="0"/>
              </a:endParaRPr>
            </a:p>
          </p:txBody>
        </p:sp>
        <p:pic>
          <p:nvPicPr>
            <p:cNvPr id="49" name="Picture 48"/>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4998654" y="94976"/>
              <a:ext cx="3200399" cy="1268483"/>
            </a:xfrm>
            <a:prstGeom prst="rect">
              <a:avLst/>
            </a:prstGeom>
          </p:spPr>
        </p:pic>
      </p:grpSp>
    </p:spTree>
    <p:extLst>
      <p:ext uri="{BB962C8B-B14F-4D97-AF65-F5344CB8AC3E}">
        <p14:creationId xmlns:p14="http://schemas.microsoft.com/office/powerpoint/2010/main" val="35457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1000"/>
                                        <p:tgtEl>
                                          <p:spTgt spid="72"/>
                                        </p:tgtEl>
                                      </p:cBhvr>
                                    </p:animEffect>
                                    <p:anim calcmode="lin" valueType="num">
                                      <p:cBhvr>
                                        <p:cTn id="27" dur="1000" fill="hold"/>
                                        <p:tgtEl>
                                          <p:spTgt spid="72"/>
                                        </p:tgtEl>
                                        <p:attrNameLst>
                                          <p:attrName>ppt_x</p:attrName>
                                        </p:attrNameLst>
                                      </p:cBhvr>
                                      <p:tavLst>
                                        <p:tav tm="0">
                                          <p:val>
                                            <p:strVal val="#ppt_x"/>
                                          </p:val>
                                        </p:tav>
                                        <p:tav tm="100000">
                                          <p:val>
                                            <p:strVal val="#ppt_x"/>
                                          </p:val>
                                        </p:tav>
                                      </p:tavLst>
                                    </p:anim>
                                    <p:anim calcmode="lin" valueType="num">
                                      <p:cBhvr>
                                        <p:cTn id="2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6" presetClass="entr" presetSubtype="37"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arn(outVertical)">
                                      <p:cBhvr>
                                        <p:cTn id="46" dur="500"/>
                                        <p:tgtEl>
                                          <p:spTgt spid="48"/>
                                        </p:tgtEl>
                                      </p:cBhvr>
                                    </p:animEffect>
                                  </p:childTnLst>
                                </p:cTn>
                              </p:par>
                              <p:par>
                                <p:cTn id="47" presetID="16" presetClass="entr" presetSubtype="21"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arn(inVertical)">
                                      <p:cBhvr>
                                        <p:cTn id="4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53000"/>
          </a:xfrm>
        </p:spPr>
        <p:txBody>
          <a:bodyPr>
            <a:normAutofit fontScale="77500" lnSpcReduction="20000"/>
          </a:bodyPr>
          <a:lstStyle/>
          <a:p>
            <a:pPr marL="0" lvl="0" indent="0" algn="ctr">
              <a:spcBef>
                <a:spcPts val="0"/>
              </a:spcBef>
              <a:spcAft>
                <a:spcPts val="600"/>
              </a:spcAft>
              <a:buNone/>
            </a:pPr>
            <a:endParaRPr lang="en-US" sz="2600" dirty="0">
              <a:solidFill>
                <a:schemeClr val="tx1">
                  <a:lumMod val="85000"/>
                  <a:lumOff val="15000"/>
                </a:schemeClr>
              </a:solidFill>
              <a:latin typeface="Cambria" pitchFamily="18" charset="0"/>
            </a:endParaRPr>
          </a:p>
          <a:p>
            <a:pPr lvl="0">
              <a:spcBef>
                <a:spcPts val="0"/>
              </a:spcBef>
              <a:spcAft>
                <a:spcPts val="600"/>
              </a:spcAft>
              <a:buFontTx/>
              <a:buAutoNum type="arabicPeriod"/>
            </a:pPr>
            <a:r>
              <a:rPr lang="en-US" sz="4000" dirty="0" smtClean="0">
                <a:solidFill>
                  <a:schemeClr val="tx1">
                    <a:lumMod val="85000"/>
                    <a:lumOff val="15000"/>
                  </a:schemeClr>
                </a:solidFill>
                <a:latin typeface="Cambria" pitchFamily="18" charset="0"/>
              </a:rPr>
              <a:t>Establish a </a:t>
            </a:r>
            <a:r>
              <a:rPr lang="en-US" sz="4000" b="1" dirty="0" smtClean="0">
                <a:solidFill>
                  <a:schemeClr val="tx1">
                    <a:lumMod val="85000"/>
                    <a:lumOff val="15000"/>
                  </a:schemeClr>
                </a:solidFill>
                <a:latin typeface="Cambria" pitchFamily="18" charset="0"/>
              </a:rPr>
              <a:t>shared </a:t>
            </a:r>
            <a:r>
              <a:rPr lang="en-US" sz="4000" b="1" dirty="0">
                <a:solidFill>
                  <a:schemeClr val="tx1">
                    <a:lumMod val="85000"/>
                    <a:lumOff val="15000"/>
                  </a:schemeClr>
                </a:solidFill>
                <a:latin typeface="Cambria" pitchFamily="18" charset="0"/>
              </a:rPr>
              <a:t>regional college and career </a:t>
            </a:r>
            <a:r>
              <a:rPr lang="en-US" sz="4000" b="1" dirty="0" smtClean="0">
                <a:solidFill>
                  <a:schemeClr val="tx1">
                    <a:lumMod val="85000"/>
                    <a:lumOff val="15000"/>
                  </a:schemeClr>
                </a:solidFill>
                <a:latin typeface="Cambria" pitchFamily="18" charset="0"/>
              </a:rPr>
              <a:t>readiness foundation and understandings.</a:t>
            </a:r>
            <a:endParaRPr lang="en-US" sz="4000" b="1" dirty="0">
              <a:solidFill>
                <a:schemeClr val="tx1">
                  <a:lumMod val="85000"/>
                  <a:lumOff val="15000"/>
                </a:schemeClr>
              </a:solidFill>
              <a:latin typeface="Cambria" pitchFamily="18" charset="0"/>
            </a:endParaRPr>
          </a:p>
          <a:p>
            <a:pPr lvl="0">
              <a:spcBef>
                <a:spcPts val="0"/>
              </a:spcBef>
              <a:spcAft>
                <a:spcPts val="600"/>
              </a:spcAft>
              <a:buFontTx/>
              <a:buAutoNum type="arabicPeriod"/>
            </a:pPr>
            <a:endParaRPr lang="en-US" sz="1400" b="1" dirty="0">
              <a:solidFill>
                <a:schemeClr val="tx1">
                  <a:lumMod val="85000"/>
                  <a:lumOff val="15000"/>
                </a:schemeClr>
              </a:solidFill>
              <a:latin typeface="Cambria" pitchFamily="18" charset="0"/>
            </a:endParaRPr>
          </a:p>
          <a:p>
            <a:pPr lvl="0">
              <a:spcBef>
                <a:spcPts val="0"/>
              </a:spcBef>
              <a:spcAft>
                <a:spcPts val="600"/>
              </a:spcAft>
              <a:buFontTx/>
              <a:buAutoNum type="arabicPeriod"/>
            </a:pPr>
            <a:r>
              <a:rPr lang="en-US" sz="4000" dirty="0" smtClean="0">
                <a:solidFill>
                  <a:schemeClr val="tx1">
                    <a:lumMod val="85000"/>
                    <a:lumOff val="15000"/>
                  </a:schemeClr>
                </a:solidFill>
                <a:latin typeface="Cambria" pitchFamily="18" charset="0"/>
              </a:rPr>
              <a:t>Use</a:t>
            </a:r>
            <a:r>
              <a:rPr lang="en-US" sz="4000" b="1" dirty="0" smtClean="0">
                <a:solidFill>
                  <a:schemeClr val="tx1">
                    <a:lumMod val="85000"/>
                    <a:lumOff val="15000"/>
                  </a:schemeClr>
                </a:solidFill>
                <a:latin typeface="Cambria" pitchFamily="18" charset="0"/>
              </a:rPr>
              <a:t> </a:t>
            </a:r>
            <a:r>
              <a:rPr lang="en-US" sz="4000" b="1" dirty="0">
                <a:solidFill>
                  <a:schemeClr val="tx1">
                    <a:lumMod val="85000"/>
                    <a:lumOff val="15000"/>
                  </a:schemeClr>
                </a:solidFill>
                <a:latin typeface="Cambria" pitchFamily="18" charset="0"/>
              </a:rPr>
              <a:t>regional data</a:t>
            </a:r>
            <a:r>
              <a:rPr lang="en-US" sz="4000" dirty="0">
                <a:solidFill>
                  <a:schemeClr val="tx1">
                    <a:lumMod val="85000"/>
                    <a:lumOff val="15000"/>
                  </a:schemeClr>
                </a:solidFill>
                <a:latin typeface="Cambria" pitchFamily="18" charset="0"/>
              </a:rPr>
              <a:t> to guide </a:t>
            </a:r>
            <a:r>
              <a:rPr lang="en-US" sz="4000" dirty="0" smtClean="0">
                <a:solidFill>
                  <a:schemeClr val="tx1">
                    <a:lumMod val="85000"/>
                    <a:lumOff val="15000"/>
                  </a:schemeClr>
                </a:solidFill>
                <a:latin typeface="Cambria" pitchFamily="18" charset="0"/>
              </a:rPr>
              <a:t>decision-making.</a:t>
            </a:r>
            <a:endParaRPr lang="en-US" sz="4000" dirty="0">
              <a:solidFill>
                <a:schemeClr val="tx1">
                  <a:lumMod val="85000"/>
                  <a:lumOff val="15000"/>
                </a:schemeClr>
              </a:solidFill>
              <a:latin typeface="Cambria" pitchFamily="18" charset="0"/>
            </a:endParaRPr>
          </a:p>
          <a:p>
            <a:pPr lvl="0">
              <a:spcBef>
                <a:spcPts val="0"/>
              </a:spcBef>
              <a:spcAft>
                <a:spcPts val="600"/>
              </a:spcAft>
              <a:buFontTx/>
              <a:buAutoNum type="arabicPeriod"/>
            </a:pPr>
            <a:endParaRPr lang="en-US" sz="1400" dirty="0">
              <a:solidFill>
                <a:schemeClr val="tx1">
                  <a:lumMod val="85000"/>
                  <a:lumOff val="15000"/>
                </a:schemeClr>
              </a:solidFill>
              <a:latin typeface="Cambria" pitchFamily="18" charset="0"/>
            </a:endParaRPr>
          </a:p>
          <a:p>
            <a:pPr lvl="0">
              <a:spcBef>
                <a:spcPts val="0"/>
              </a:spcBef>
              <a:spcAft>
                <a:spcPts val="600"/>
              </a:spcAft>
              <a:buFontTx/>
              <a:buAutoNum type="arabicPeriod"/>
            </a:pPr>
            <a:r>
              <a:rPr lang="en-US" sz="4000" dirty="0" smtClean="0">
                <a:solidFill>
                  <a:schemeClr val="tx1">
                    <a:lumMod val="85000"/>
                    <a:lumOff val="15000"/>
                  </a:schemeClr>
                </a:solidFill>
                <a:latin typeface="Cambria" pitchFamily="18" charset="0"/>
              </a:rPr>
              <a:t>Design </a:t>
            </a:r>
            <a:r>
              <a:rPr lang="en-US" sz="4000" dirty="0">
                <a:solidFill>
                  <a:schemeClr val="tx1">
                    <a:lumMod val="85000"/>
                    <a:lumOff val="15000"/>
                  </a:schemeClr>
                </a:solidFill>
                <a:latin typeface="Cambria" pitchFamily="18" charset="0"/>
              </a:rPr>
              <a:t>and </a:t>
            </a:r>
            <a:r>
              <a:rPr lang="en-US" sz="4000" dirty="0" smtClean="0">
                <a:solidFill>
                  <a:schemeClr val="tx1">
                    <a:lumMod val="85000"/>
                    <a:lumOff val="15000"/>
                  </a:schemeClr>
                </a:solidFill>
                <a:latin typeface="Cambria" pitchFamily="18" charset="0"/>
              </a:rPr>
              <a:t>implement </a:t>
            </a:r>
            <a:r>
              <a:rPr lang="en-US" sz="4000" dirty="0">
                <a:solidFill>
                  <a:schemeClr val="tx1">
                    <a:lumMod val="85000"/>
                    <a:lumOff val="15000"/>
                  </a:schemeClr>
                </a:solidFill>
                <a:latin typeface="Cambria" pitchFamily="18" charset="0"/>
              </a:rPr>
              <a:t>a </a:t>
            </a:r>
            <a:r>
              <a:rPr lang="en-US" sz="4000" b="1" dirty="0">
                <a:solidFill>
                  <a:schemeClr val="tx1">
                    <a:lumMod val="85000"/>
                    <a:lumOff val="15000"/>
                  </a:schemeClr>
                </a:solidFill>
                <a:latin typeface="Cambria" pitchFamily="18" charset="0"/>
              </a:rPr>
              <a:t>vertical alignment action plan</a:t>
            </a:r>
            <a:r>
              <a:rPr lang="en-US" sz="4000" dirty="0">
                <a:solidFill>
                  <a:schemeClr val="tx1">
                    <a:lumMod val="85000"/>
                    <a:lumOff val="15000"/>
                  </a:schemeClr>
                </a:solidFill>
                <a:latin typeface="Cambria" pitchFamily="18" charset="0"/>
              </a:rPr>
              <a:t> which </a:t>
            </a:r>
            <a:r>
              <a:rPr lang="en-US" sz="4000" dirty="0" smtClean="0">
                <a:solidFill>
                  <a:schemeClr val="tx1">
                    <a:lumMod val="85000"/>
                    <a:lumOff val="15000"/>
                  </a:schemeClr>
                </a:solidFill>
                <a:latin typeface="Cambria" pitchFamily="18" charset="0"/>
              </a:rPr>
              <a:t>includes </a:t>
            </a:r>
            <a:r>
              <a:rPr lang="en-US" sz="4000" dirty="0">
                <a:solidFill>
                  <a:schemeClr val="tx1">
                    <a:lumMod val="85000"/>
                    <a:lumOff val="15000"/>
                  </a:schemeClr>
                </a:solidFill>
                <a:latin typeface="Cambria" pitchFamily="18" charset="0"/>
              </a:rPr>
              <a:t>critical </a:t>
            </a:r>
            <a:r>
              <a:rPr lang="en-US" sz="4000" dirty="0" smtClean="0">
                <a:solidFill>
                  <a:schemeClr val="tx1">
                    <a:lumMod val="85000"/>
                    <a:lumOff val="15000"/>
                  </a:schemeClr>
                </a:solidFill>
                <a:latin typeface="Cambria" pitchFamily="18" charset="0"/>
              </a:rPr>
              <a:t>conversations.</a:t>
            </a:r>
            <a:endParaRPr lang="en-US" sz="4000" dirty="0">
              <a:solidFill>
                <a:schemeClr val="tx1">
                  <a:lumMod val="85000"/>
                  <a:lumOff val="15000"/>
                </a:schemeClr>
              </a:solidFill>
              <a:latin typeface="Cambria" pitchFamily="18" charset="0"/>
            </a:endParaRPr>
          </a:p>
          <a:p>
            <a:pPr lvl="0">
              <a:spcBef>
                <a:spcPts val="0"/>
              </a:spcBef>
              <a:spcAft>
                <a:spcPts val="600"/>
              </a:spcAft>
              <a:buFontTx/>
              <a:buAutoNum type="arabicPeriod"/>
            </a:pPr>
            <a:endParaRPr lang="en-US" sz="1400" dirty="0">
              <a:solidFill>
                <a:schemeClr val="tx1">
                  <a:lumMod val="85000"/>
                  <a:lumOff val="15000"/>
                </a:schemeClr>
              </a:solidFill>
              <a:latin typeface="Cambria" pitchFamily="18" charset="0"/>
            </a:endParaRPr>
          </a:p>
          <a:p>
            <a:pPr lvl="0">
              <a:spcBef>
                <a:spcPts val="0"/>
              </a:spcBef>
              <a:spcAft>
                <a:spcPts val="600"/>
              </a:spcAft>
              <a:buFontTx/>
              <a:buAutoNum type="arabicPeriod"/>
            </a:pPr>
            <a:r>
              <a:rPr lang="en-US" sz="4000" dirty="0" smtClean="0">
                <a:solidFill>
                  <a:schemeClr val="tx1">
                    <a:lumMod val="85000"/>
                    <a:lumOff val="15000"/>
                  </a:schemeClr>
                </a:solidFill>
                <a:latin typeface="Cambria" pitchFamily="18" charset="0"/>
              </a:rPr>
              <a:t>Design </a:t>
            </a:r>
            <a:r>
              <a:rPr lang="en-US" sz="4000" dirty="0">
                <a:solidFill>
                  <a:schemeClr val="tx1">
                    <a:lumMod val="85000"/>
                    <a:lumOff val="15000"/>
                  </a:schemeClr>
                </a:solidFill>
                <a:latin typeface="Cambria" pitchFamily="18" charset="0"/>
              </a:rPr>
              <a:t>and </a:t>
            </a:r>
            <a:r>
              <a:rPr lang="en-US" sz="4000" dirty="0" smtClean="0">
                <a:solidFill>
                  <a:schemeClr val="tx1">
                    <a:lumMod val="85000"/>
                    <a:lumOff val="15000"/>
                  </a:schemeClr>
                </a:solidFill>
                <a:latin typeface="Cambria" pitchFamily="18" charset="0"/>
              </a:rPr>
              <a:t>implement </a:t>
            </a:r>
            <a:r>
              <a:rPr lang="en-US" sz="4000" dirty="0">
                <a:solidFill>
                  <a:schemeClr val="tx1">
                    <a:lumMod val="85000"/>
                    <a:lumOff val="15000"/>
                  </a:schemeClr>
                </a:solidFill>
                <a:latin typeface="Cambria" pitchFamily="18" charset="0"/>
              </a:rPr>
              <a:t>a </a:t>
            </a:r>
            <a:r>
              <a:rPr lang="en-US" sz="4000" b="1" dirty="0">
                <a:solidFill>
                  <a:schemeClr val="tx1">
                    <a:lumMod val="85000"/>
                    <a:lumOff val="15000"/>
                  </a:schemeClr>
                </a:solidFill>
                <a:latin typeface="Cambria" pitchFamily="18" charset="0"/>
              </a:rPr>
              <a:t>sustainability </a:t>
            </a:r>
            <a:r>
              <a:rPr lang="en-US" sz="4000" b="1" dirty="0" smtClean="0">
                <a:solidFill>
                  <a:schemeClr val="tx1">
                    <a:lumMod val="85000"/>
                    <a:lumOff val="15000"/>
                  </a:schemeClr>
                </a:solidFill>
                <a:latin typeface="Cambria" pitchFamily="18" charset="0"/>
              </a:rPr>
              <a:t>plan.</a:t>
            </a:r>
            <a:endParaRPr lang="en-US" sz="4000" b="1" dirty="0">
              <a:solidFill>
                <a:schemeClr val="tx1">
                  <a:lumMod val="85000"/>
                  <a:lumOff val="15000"/>
                </a:schemeClr>
              </a:solidFill>
              <a:latin typeface="Cambria" pitchFamily="18" charset="0"/>
            </a:endParaRPr>
          </a:p>
          <a:p>
            <a:pPr lvl="0">
              <a:spcBef>
                <a:spcPts val="0"/>
              </a:spcBef>
              <a:spcAft>
                <a:spcPts val="600"/>
              </a:spcAft>
              <a:buFontTx/>
              <a:buAutoNum type="arabicPeriod"/>
            </a:pPr>
            <a:endParaRPr lang="en-US" sz="4000" b="1" dirty="0">
              <a:solidFill>
                <a:schemeClr val="tx1">
                  <a:lumMod val="85000"/>
                  <a:lumOff val="15000"/>
                </a:schemeClr>
              </a:solidFill>
              <a:latin typeface="Cambria" pitchFamily="18" charset="0"/>
            </a:endParaRPr>
          </a:p>
          <a:p>
            <a:endParaRPr lang="en-US" dirty="0"/>
          </a:p>
          <a:p>
            <a:endParaRPr lang="en-US" dirty="0"/>
          </a:p>
        </p:txBody>
      </p:sp>
      <p:sp>
        <p:nvSpPr>
          <p:cNvPr id="6" name="Title 1"/>
          <p:cNvSpPr>
            <a:spLocks noGrp="1"/>
          </p:cNvSpPr>
          <p:nvPr>
            <p:ph type="title"/>
          </p:nvPr>
        </p:nvSpPr>
        <p:spPr>
          <a:xfrm>
            <a:off x="609600" y="316362"/>
            <a:ext cx="3810000" cy="1143000"/>
          </a:xfrm>
        </p:spPr>
        <p:txBody>
          <a:bodyPr>
            <a:normAutofit fontScale="90000"/>
          </a:bodyPr>
          <a:lstStyle/>
          <a:p>
            <a:pPr algn="r"/>
            <a: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Regional</a:t>
            </a:r>
            <a:b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br>
            <a: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Goals:</a:t>
            </a:r>
            <a:endParaRPr lang="en-US" sz="48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4495801" y="228600"/>
            <a:ext cx="3200399" cy="1268483"/>
          </a:xfrm>
          <a:prstGeom prst="rect">
            <a:avLst/>
          </a:prstGeom>
        </p:spPr>
      </p:pic>
      <p:grpSp>
        <p:nvGrpSpPr>
          <p:cNvPr id="8" name="Group 7"/>
          <p:cNvGrpSpPr/>
          <p:nvPr/>
        </p:nvGrpSpPr>
        <p:grpSpPr>
          <a:xfrm>
            <a:off x="0" y="6629400"/>
            <a:ext cx="9144000" cy="228602"/>
            <a:chOff x="0" y="6629400"/>
            <a:chExt cx="9144000" cy="228602"/>
          </a:xfrm>
        </p:grpSpPr>
        <p:sp>
          <p:nvSpPr>
            <p:cNvPr id="9" name="Rectangle 8"/>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1" name="Rectangle 10"/>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spTree>
    <p:extLst>
      <p:ext uri="{BB962C8B-B14F-4D97-AF65-F5344CB8AC3E}">
        <p14:creationId xmlns:p14="http://schemas.microsoft.com/office/powerpoint/2010/main" val="390946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0318" y="0"/>
            <a:ext cx="7003365" cy="1268484"/>
            <a:chOff x="1195688" y="94976"/>
            <a:chExt cx="7003365" cy="1268484"/>
          </a:xfrm>
        </p:grpSpPr>
        <p:sp>
          <p:nvSpPr>
            <p:cNvPr id="7" name="Title 1"/>
            <p:cNvSpPr txBox="1">
              <a:spLocks/>
            </p:cNvSpPr>
            <p:nvPr/>
          </p:nvSpPr>
          <p:spPr>
            <a:xfrm>
              <a:off x="1195688" y="220460"/>
              <a:ext cx="3810000"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smtClean="0">
                  <a:solidFill>
                    <a:schemeClr val="accent2">
                      <a:lumMod val="50000"/>
                    </a:schemeClr>
                  </a:solidFill>
                  <a:latin typeface="Bookman Old Style" pitchFamily="18" charset="0"/>
                </a:rPr>
                <a:t>Partnerships &amp; Teams:</a:t>
              </a:r>
              <a:endParaRPr lang="en-US" sz="4800" b="1" dirty="0">
                <a:solidFill>
                  <a:schemeClr val="accent2">
                    <a:lumMod val="50000"/>
                  </a:schemeClr>
                </a:solidFill>
                <a:latin typeface="Bookman Old Style"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4998654" y="94976"/>
              <a:ext cx="3200399" cy="1268483"/>
            </a:xfrm>
            <a:prstGeom prst="rect">
              <a:avLst/>
            </a:prstGeom>
          </p:spPr>
        </p:pic>
      </p:grpSp>
      <p:grpSp>
        <p:nvGrpSpPr>
          <p:cNvPr id="14" name="Group 13"/>
          <p:cNvGrpSpPr/>
          <p:nvPr/>
        </p:nvGrpSpPr>
        <p:grpSpPr>
          <a:xfrm>
            <a:off x="1290015" y="1219200"/>
            <a:ext cx="6563970" cy="5486400"/>
            <a:chOff x="1509713" y="1447800"/>
            <a:chExt cx="6262687" cy="5105400"/>
          </a:xfrm>
        </p:grpSpPr>
        <p:grpSp>
          <p:nvGrpSpPr>
            <p:cNvPr id="15" name="Group 14"/>
            <p:cNvGrpSpPr/>
            <p:nvPr/>
          </p:nvGrpSpPr>
          <p:grpSpPr>
            <a:xfrm>
              <a:off x="1509713" y="1447800"/>
              <a:ext cx="6262687" cy="5105400"/>
              <a:chOff x="1509713" y="1447800"/>
              <a:chExt cx="6262687" cy="5105400"/>
            </a:xfrm>
          </p:grpSpPr>
          <p:pic>
            <p:nvPicPr>
              <p:cNvPr id="17" name="Picture 16"/>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9448" t="19739" r="27577" b="7112"/>
              <a:stretch/>
            </p:blipFill>
            <p:spPr bwMode="auto">
              <a:xfrm>
                <a:off x="1509713" y="1447800"/>
                <a:ext cx="6262687" cy="5105400"/>
              </a:xfrm>
              <a:prstGeom prst="ellipse">
                <a:avLst/>
              </a:prstGeom>
              <a:ln>
                <a:noFill/>
              </a:ln>
              <a:effectLst>
                <a:softEdge rad="112500"/>
              </a:effectLst>
              <a:extLst>
                <a:ext uri="{53640926-AAD7-44D8-BBD7-CCE9431645EC}">
                  <a14:shadowObscured xmlns:a14="http://schemas.microsoft.com/office/drawing/2010/main"/>
                </a:ext>
              </a:extLst>
            </p:spPr>
          </p:pic>
          <p:sp>
            <p:nvSpPr>
              <p:cNvPr id="18" name="TextBox 17"/>
              <p:cNvSpPr txBox="1"/>
              <p:nvPr/>
            </p:nvSpPr>
            <p:spPr>
              <a:xfrm>
                <a:off x="4568031" y="5105400"/>
                <a:ext cx="381000" cy="107722"/>
              </a:xfrm>
              <a:prstGeom prst="rect">
                <a:avLst/>
              </a:prstGeom>
              <a:solidFill>
                <a:schemeClr val="bg1"/>
              </a:solidFill>
              <a:ln>
                <a:noFill/>
              </a:ln>
            </p:spPr>
            <p:txBody>
              <a:bodyPr wrap="square" rtlCol="0">
                <a:spAutoFit/>
              </a:bodyPr>
              <a:lstStyle/>
              <a:p>
                <a:endParaRPr lang="en-US" sz="100" dirty="0"/>
              </a:p>
            </p:txBody>
          </p:sp>
        </p:grpSp>
        <p:sp>
          <p:nvSpPr>
            <p:cNvPr id="16" name="TextBox 15"/>
            <p:cNvSpPr txBox="1"/>
            <p:nvPr/>
          </p:nvSpPr>
          <p:spPr>
            <a:xfrm>
              <a:off x="4451228" y="5105400"/>
              <a:ext cx="613569" cy="169277"/>
            </a:xfrm>
            <a:prstGeom prst="rect">
              <a:avLst/>
            </a:prstGeom>
            <a:noFill/>
          </p:spPr>
          <p:txBody>
            <a:bodyPr wrap="square" rtlCol="0">
              <a:spAutoFit/>
            </a:bodyPr>
            <a:lstStyle/>
            <a:p>
              <a:r>
                <a:rPr lang="en-US" sz="500" b="1" dirty="0" smtClean="0"/>
                <a:t>Ravae Shaeffer</a:t>
              </a:r>
              <a:endParaRPr lang="en-US" sz="500" b="1" dirty="0"/>
            </a:p>
          </p:txBody>
        </p:sp>
      </p:grpSp>
      <p:sp>
        <p:nvSpPr>
          <p:cNvPr id="2" name="Oval 1"/>
          <p:cNvSpPr/>
          <p:nvPr/>
        </p:nvSpPr>
        <p:spPr>
          <a:xfrm>
            <a:off x="1464158" y="1268484"/>
            <a:ext cx="6215685" cy="5464032"/>
          </a:xfrm>
          <a:prstGeom prst="ellipse">
            <a:avLst/>
          </a:prstGeom>
          <a:noFill/>
          <a:ln w="57150">
            <a:solidFill>
              <a:srgbClr val="788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9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752600"/>
            <a:ext cx="8991600" cy="4876800"/>
          </a:xfrm>
        </p:spPr>
        <p:txBody>
          <a:bodyPr>
            <a:normAutofit fontScale="92500" lnSpcReduction="10000"/>
          </a:bodyPr>
          <a:lstStyle/>
          <a:p>
            <a:pPr lvl="0">
              <a:buSzPct val="100000"/>
              <a:buFont typeface="Wingdings 3" pitchFamily="18" charset="2"/>
              <a:buChar char="}"/>
            </a:pPr>
            <a:r>
              <a:rPr lang="en-US" sz="2200" b="1" dirty="0">
                <a:solidFill>
                  <a:schemeClr val="tx1">
                    <a:lumMod val="85000"/>
                    <a:lumOff val="15000"/>
                  </a:schemeClr>
                </a:solidFill>
                <a:latin typeface="Cambria" pitchFamily="18" charset="0"/>
              </a:rPr>
              <a:t>Enhance the success of students graduating college-ready from  high schools and prepared for smooth transitions </a:t>
            </a:r>
            <a:r>
              <a:rPr lang="en-US" sz="2200" dirty="0">
                <a:solidFill>
                  <a:schemeClr val="tx1">
                    <a:lumMod val="85000"/>
                    <a:lumOff val="15000"/>
                  </a:schemeClr>
                </a:solidFill>
                <a:latin typeface="Cambria" pitchFamily="18" charset="0"/>
              </a:rPr>
              <a:t>to postsecondary education with a</a:t>
            </a:r>
            <a:r>
              <a:rPr lang="en-US" sz="2200" b="1" dirty="0">
                <a:solidFill>
                  <a:schemeClr val="tx1">
                    <a:lumMod val="85000"/>
                    <a:lumOff val="15000"/>
                  </a:schemeClr>
                </a:solidFill>
                <a:latin typeface="Cambria" pitchFamily="18" charset="0"/>
              </a:rPr>
              <a:t> significant decrease in the need for developmental </a:t>
            </a:r>
            <a:r>
              <a:rPr lang="en-US" sz="2200" b="1" dirty="0" smtClean="0">
                <a:solidFill>
                  <a:schemeClr val="tx1">
                    <a:lumMod val="85000"/>
                    <a:lumOff val="15000"/>
                  </a:schemeClr>
                </a:solidFill>
                <a:latin typeface="Cambria" pitchFamily="18" charset="0"/>
              </a:rPr>
              <a:t>education</a:t>
            </a:r>
            <a:r>
              <a:rPr lang="en-US" sz="2200" dirty="0" smtClean="0">
                <a:solidFill>
                  <a:schemeClr val="tx1">
                    <a:lumMod val="85000"/>
                    <a:lumOff val="15000"/>
                  </a:schemeClr>
                </a:solidFill>
                <a:latin typeface="Cambria" pitchFamily="18" charset="0"/>
              </a:rPr>
              <a:t>.</a:t>
            </a:r>
            <a:endParaRPr lang="en-US" sz="2200" dirty="0">
              <a:solidFill>
                <a:schemeClr val="tx1">
                  <a:lumMod val="85000"/>
                  <a:lumOff val="15000"/>
                </a:schemeClr>
              </a:solidFill>
              <a:latin typeface="Cambria" pitchFamily="18" charset="0"/>
            </a:endParaRPr>
          </a:p>
          <a:p>
            <a:pPr lvl="0">
              <a:buSzPct val="100000"/>
              <a:buFont typeface="Wingdings 3" pitchFamily="18" charset="2"/>
              <a:buChar char="}"/>
            </a:pPr>
            <a:r>
              <a:rPr lang="en-US" sz="2200" b="1" dirty="0">
                <a:solidFill>
                  <a:schemeClr val="tx1">
                    <a:lumMod val="85000"/>
                    <a:lumOff val="15000"/>
                  </a:schemeClr>
                </a:solidFill>
                <a:latin typeface="Cambria" pitchFamily="18" charset="0"/>
              </a:rPr>
              <a:t>Ensure course descriptions, content learning outcomes, instructional strategies, and student and instructor expectations are aligned </a:t>
            </a:r>
            <a:r>
              <a:rPr lang="en-US" sz="2200" dirty="0">
                <a:solidFill>
                  <a:schemeClr val="tx1">
                    <a:lumMod val="85000"/>
                    <a:lumOff val="15000"/>
                  </a:schemeClr>
                </a:solidFill>
                <a:latin typeface="Cambria" pitchFamily="18" charset="0"/>
              </a:rPr>
              <a:t>and communicated so that secondary students are prepared to enroll and succeed in postsecondary education at all </a:t>
            </a:r>
            <a:r>
              <a:rPr lang="en-US" sz="2200" dirty="0" smtClean="0">
                <a:solidFill>
                  <a:schemeClr val="tx1">
                    <a:lumMod val="85000"/>
                    <a:lumOff val="15000"/>
                  </a:schemeClr>
                </a:solidFill>
                <a:latin typeface="Cambria" pitchFamily="18" charset="0"/>
              </a:rPr>
              <a:t>levels.</a:t>
            </a:r>
          </a:p>
          <a:p>
            <a:pPr lvl="0">
              <a:buSzPct val="100000"/>
              <a:buFont typeface="Wingdings 3" pitchFamily="18" charset="2"/>
              <a:buChar char="}"/>
            </a:pPr>
            <a:r>
              <a:rPr lang="en-US" sz="2200" b="1" dirty="0" smtClean="0">
                <a:solidFill>
                  <a:schemeClr val="tx1">
                    <a:lumMod val="85000"/>
                    <a:lumOff val="15000"/>
                  </a:schemeClr>
                </a:solidFill>
                <a:latin typeface="Cambria" pitchFamily="18" charset="0"/>
              </a:rPr>
              <a:t>Deliver secondary </a:t>
            </a:r>
            <a:r>
              <a:rPr lang="en-US" sz="2200" b="1" dirty="0">
                <a:solidFill>
                  <a:schemeClr val="tx1">
                    <a:lumMod val="85000"/>
                    <a:lumOff val="15000"/>
                  </a:schemeClr>
                </a:solidFill>
                <a:latin typeface="Cambria" pitchFamily="18" charset="0"/>
              </a:rPr>
              <a:t>and postsecondary </a:t>
            </a:r>
            <a:r>
              <a:rPr lang="en-US" sz="2200" b="1" dirty="0" smtClean="0">
                <a:solidFill>
                  <a:schemeClr val="tx1">
                    <a:lumMod val="85000"/>
                    <a:lumOff val="15000"/>
                  </a:schemeClr>
                </a:solidFill>
                <a:latin typeface="Cambria" pitchFamily="18" charset="0"/>
              </a:rPr>
              <a:t>courses </a:t>
            </a:r>
            <a:r>
              <a:rPr lang="en-US" sz="2200" dirty="0" smtClean="0">
                <a:solidFill>
                  <a:schemeClr val="tx1">
                    <a:lumMod val="85000"/>
                    <a:lumOff val="15000"/>
                  </a:schemeClr>
                </a:solidFill>
                <a:latin typeface="Cambria" pitchFamily="18" charset="0"/>
              </a:rPr>
              <a:t>aligned </a:t>
            </a:r>
            <a:r>
              <a:rPr lang="en-US" sz="2200" dirty="0">
                <a:solidFill>
                  <a:schemeClr val="tx1">
                    <a:lumMod val="85000"/>
                    <a:lumOff val="15000"/>
                  </a:schemeClr>
                </a:solidFill>
                <a:latin typeface="Cambria" pitchFamily="18" charset="0"/>
              </a:rPr>
              <a:t>to the Texas Essential Knowledge and Skills (TEKS),  State of Texas Assessments of Academic Readiness (STAAR</a:t>
            </a:r>
            <a:r>
              <a:rPr lang="en-US" sz="2200" dirty="0" smtClean="0">
                <a:solidFill>
                  <a:schemeClr val="tx1">
                    <a:lumMod val="85000"/>
                    <a:lumOff val="15000"/>
                  </a:schemeClr>
                </a:solidFill>
                <a:latin typeface="Cambria" pitchFamily="18" charset="0"/>
              </a:rPr>
              <a:t>), </a:t>
            </a:r>
            <a:r>
              <a:rPr lang="en-US" sz="2200" dirty="0">
                <a:solidFill>
                  <a:schemeClr val="tx1">
                    <a:lumMod val="85000"/>
                    <a:lumOff val="15000"/>
                  </a:schemeClr>
                </a:solidFill>
                <a:latin typeface="Cambria" pitchFamily="18" charset="0"/>
              </a:rPr>
              <a:t>End-of-Course (EOC) Assessments, and Texas College and Career Readiness Standards (CCRS) in Chemistry, English Language Arts, and </a:t>
            </a:r>
            <a:r>
              <a:rPr lang="en-US" sz="2200" dirty="0" smtClean="0">
                <a:solidFill>
                  <a:schemeClr val="tx1">
                    <a:lumMod val="85000"/>
                    <a:lumOff val="15000"/>
                  </a:schemeClr>
                </a:solidFill>
                <a:latin typeface="Cambria" pitchFamily="18" charset="0"/>
              </a:rPr>
              <a:t>Mathematics.</a:t>
            </a:r>
            <a:endParaRPr lang="en-US" sz="2200" dirty="0">
              <a:solidFill>
                <a:schemeClr val="tx1">
                  <a:lumMod val="85000"/>
                  <a:lumOff val="15000"/>
                </a:schemeClr>
              </a:solidFill>
              <a:latin typeface="Cambria" pitchFamily="18" charset="0"/>
            </a:endParaRPr>
          </a:p>
          <a:p>
            <a:pPr lvl="0">
              <a:buSzPct val="100000"/>
              <a:buFont typeface="Wingdings 3" pitchFamily="18" charset="2"/>
              <a:buChar char="}"/>
            </a:pPr>
            <a:r>
              <a:rPr lang="en-US" sz="2200" b="1" dirty="0" smtClean="0">
                <a:solidFill>
                  <a:schemeClr val="tx1">
                    <a:lumMod val="85000"/>
                    <a:lumOff val="15000"/>
                  </a:schemeClr>
                </a:solidFill>
                <a:latin typeface="Cambria" pitchFamily="18" charset="0"/>
              </a:rPr>
              <a:t>Develop materials and resources </a:t>
            </a:r>
            <a:r>
              <a:rPr lang="en-US" sz="2200" dirty="0" smtClean="0">
                <a:solidFill>
                  <a:schemeClr val="tx1">
                    <a:lumMod val="85000"/>
                    <a:lumOff val="15000"/>
                  </a:schemeClr>
                </a:solidFill>
                <a:latin typeface="Cambria" pitchFamily="18" charset="0"/>
              </a:rPr>
              <a:t>for</a:t>
            </a:r>
            <a:r>
              <a:rPr lang="en-US" sz="2200" b="1" dirty="0" smtClean="0">
                <a:solidFill>
                  <a:schemeClr val="tx1">
                    <a:lumMod val="85000"/>
                    <a:lumOff val="15000"/>
                  </a:schemeClr>
                </a:solidFill>
                <a:latin typeface="Cambria" pitchFamily="18" charset="0"/>
              </a:rPr>
              <a:t> </a:t>
            </a:r>
            <a:r>
              <a:rPr lang="en-US" sz="2200" dirty="0" smtClean="0">
                <a:solidFill>
                  <a:schemeClr val="tx1">
                    <a:lumMod val="85000"/>
                    <a:lumOff val="15000"/>
                  </a:schemeClr>
                </a:solidFill>
                <a:latin typeface="Cambria" pitchFamily="18" charset="0"/>
              </a:rPr>
              <a:t>faculty</a:t>
            </a:r>
            <a:r>
              <a:rPr lang="en-US" sz="2200" dirty="0">
                <a:solidFill>
                  <a:schemeClr val="tx1">
                    <a:lumMod val="85000"/>
                    <a:lumOff val="15000"/>
                  </a:schemeClr>
                </a:solidFill>
                <a:latin typeface="Cambria" pitchFamily="18" charset="0"/>
              </a:rPr>
              <a:t>, administrators, Education Service Center personnel, and P-16 leaders </a:t>
            </a:r>
            <a:r>
              <a:rPr lang="en-US" sz="2200" b="1" dirty="0" smtClean="0">
                <a:solidFill>
                  <a:schemeClr val="tx1">
                    <a:lumMod val="85000"/>
                    <a:lumOff val="15000"/>
                  </a:schemeClr>
                </a:solidFill>
                <a:latin typeface="Cambria" pitchFamily="18" charset="0"/>
              </a:rPr>
              <a:t>to replicate </a:t>
            </a:r>
            <a:r>
              <a:rPr lang="en-US" sz="2200" b="1" dirty="0">
                <a:solidFill>
                  <a:schemeClr val="tx1">
                    <a:lumMod val="85000"/>
                    <a:lumOff val="15000"/>
                  </a:schemeClr>
                </a:solidFill>
                <a:latin typeface="Cambria" pitchFamily="18" charset="0"/>
              </a:rPr>
              <a:t>the vertical alignment processes and activities</a:t>
            </a:r>
            <a:r>
              <a:rPr lang="en-US" sz="2200" dirty="0">
                <a:solidFill>
                  <a:schemeClr val="tx1">
                    <a:lumMod val="85000"/>
                    <a:lumOff val="15000"/>
                  </a:schemeClr>
                </a:solidFill>
                <a:latin typeface="Cambria" pitchFamily="18" charset="0"/>
              </a:rPr>
              <a:t> </a:t>
            </a:r>
            <a:r>
              <a:rPr lang="en-US" sz="2200" dirty="0" smtClean="0">
                <a:solidFill>
                  <a:schemeClr val="tx1">
                    <a:lumMod val="85000"/>
                    <a:lumOff val="15000"/>
                  </a:schemeClr>
                </a:solidFill>
                <a:latin typeface="Cambria" pitchFamily="18" charset="0"/>
              </a:rPr>
              <a:t>statewide</a:t>
            </a:r>
            <a:r>
              <a:rPr lang="en-US" sz="2200" dirty="0">
                <a:solidFill>
                  <a:schemeClr val="tx1">
                    <a:lumMod val="85000"/>
                    <a:lumOff val="15000"/>
                  </a:schemeClr>
                </a:solidFill>
                <a:latin typeface="Cambria" pitchFamily="18" charset="0"/>
              </a:rPr>
              <a:t>. </a:t>
            </a:r>
            <a:r>
              <a:rPr lang="en-US" sz="2200" dirty="0">
                <a:solidFill>
                  <a:schemeClr val="tx1">
                    <a:lumMod val="85000"/>
                    <a:lumOff val="15000"/>
                  </a:schemeClr>
                </a:solidFill>
                <a:latin typeface="Cambria" pitchFamily="18" charset="0"/>
                <a:hlinkClick r:id="rId2"/>
              </a:rPr>
              <a:t>http://</a:t>
            </a:r>
            <a:r>
              <a:rPr lang="en-US" sz="2200" dirty="0" smtClean="0">
                <a:solidFill>
                  <a:schemeClr val="tx1">
                    <a:lumMod val="85000"/>
                    <a:lumOff val="15000"/>
                  </a:schemeClr>
                </a:solidFill>
                <a:latin typeface="Cambria" pitchFamily="18" charset="0"/>
                <a:hlinkClick r:id="rId2"/>
              </a:rPr>
              <a:t>www.ntp16.notlb.com/avatar</a:t>
            </a:r>
            <a:endParaRPr lang="en-US" sz="2200" dirty="0" smtClean="0">
              <a:solidFill>
                <a:schemeClr val="tx1">
                  <a:lumMod val="85000"/>
                  <a:lumOff val="15000"/>
                </a:schemeClr>
              </a:solidFill>
              <a:latin typeface="Cambria" pitchFamily="18" charset="0"/>
            </a:endParaRPr>
          </a:p>
          <a:p>
            <a:pPr lvl="0">
              <a:buSzPct val="100000"/>
              <a:buFont typeface="Wingdings 3" pitchFamily="18" charset="2"/>
              <a:buChar char="}"/>
            </a:pPr>
            <a:endParaRPr lang="en-US" sz="2200" dirty="0">
              <a:solidFill>
                <a:schemeClr val="tx1">
                  <a:lumMod val="85000"/>
                  <a:lumOff val="15000"/>
                </a:schemeClr>
              </a:solidFill>
              <a:latin typeface="Cambria" pitchFamily="18" charset="0"/>
            </a:endParaRPr>
          </a:p>
          <a:p>
            <a:pPr lvl="0">
              <a:buSzPct val="100000"/>
              <a:buFont typeface="Wingdings 3" pitchFamily="18" charset="2"/>
              <a:buChar char="}"/>
            </a:pPr>
            <a:endParaRPr lang="en-US" sz="2200" dirty="0">
              <a:latin typeface="Cambria" pitchFamily="18" charset="0"/>
            </a:endParaRPr>
          </a:p>
          <a:p>
            <a:endParaRPr lang="en-US" dirty="0"/>
          </a:p>
          <a:p>
            <a:endParaRPr lang="en-US" dirty="0"/>
          </a:p>
        </p:txBody>
      </p:sp>
      <p:sp>
        <p:nvSpPr>
          <p:cNvPr id="6" name="Title 1"/>
          <p:cNvSpPr>
            <a:spLocks noGrp="1"/>
          </p:cNvSpPr>
          <p:nvPr>
            <p:ph type="title"/>
          </p:nvPr>
        </p:nvSpPr>
        <p:spPr>
          <a:xfrm>
            <a:off x="609600" y="316362"/>
            <a:ext cx="3810000" cy="1143000"/>
          </a:xfrm>
        </p:spPr>
        <p:txBody>
          <a:bodyPr>
            <a:normAutofit fontScale="90000"/>
          </a:bodyPr>
          <a:lstStyle/>
          <a:p>
            <a:pPr algn="r"/>
            <a: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Project</a:t>
            </a:r>
            <a:b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br>
            <a: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Outcomes:</a:t>
            </a:r>
            <a:endParaRPr lang="en-US" sz="48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4495801" y="228600"/>
            <a:ext cx="3200399" cy="1268483"/>
          </a:xfrm>
          <a:prstGeom prst="rect">
            <a:avLst/>
          </a:prstGeom>
        </p:spPr>
      </p:pic>
      <p:grpSp>
        <p:nvGrpSpPr>
          <p:cNvPr id="5" name="Group 4"/>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spTree>
    <p:extLst>
      <p:ext uri="{BB962C8B-B14F-4D97-AF65-F5344CB8AC3E}">
        <p14:creationId xmlns:p14="http://schemas.microsoft.com/office/powerpoint/2010/main" val="208283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79500" y="1600200"/>
            <a:ext cx="6985001" cy="27943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229067" y="1717002"/>
            <a:ext cx="6685867" cy="2590800"/>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2906123" y="1845212"/>
            <a:ext cx="3331755" cy="1342937"/>
          </a:xfrm>
          <a:prstGeom prst="rect">
            <a:avLst/>
          </a:prstGeom>
        </p:spPr>
      </p:pic>
      <p:sp>
        <p:nvSpPr>
          <p:cNvPr id="8" name="Title 3"/>
          <p:cNvSpPr txBox="1">
            <a:spLocks/>
          </p:cNvSpPr>
          <p:nvPr/>
        </p:nvSpPr>
        <p:spPr>
          <a:xfrm>
            <a:off x="-228600" y="3188149"/>
            <a:ext cx="9144000" cy="76944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44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Processes &amp; Resources</a:t>
            </a:r>
            <a:endParaRPr lang="en-US" sz="44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5" name="TextBox 4"/>
          <p:cNvSpPr txBox="1"/>
          <p:nvPr/>
        </p:nvSpPr>
        <p:spPr>
          <a:xfrm>
            <a:off x="1447800" y="4572000"/>
            <a:ext cx="6324600" cy="830997"/>
          </a:xfrm>
          <a:prstGeom prst="rect">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Mary Harris, AVATAR Associate Director</a:t>
            </a:r>
          </a:p>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University of North Texas</a:t>
            </a:r>
            <a:endParaRPr lang="en-US" sz="2400" b="1" dirty="0">
              <a:solidFill>
                <a:schemeClr val="bg1">
                  <a:lumMod val="95000"/>
                </a:schemeClr>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49612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The</a:t>
            </a:r>
            <a:r>
              <a:rPr lang="en-US" b="1" i="1" dirty="0" smtClean="0">
                <a:effectLst>
                  <a:outerShdw blurRad="38100" dist="38100" dir="2700000" algn="tl">
                    <a:srgbClr val="000000">
                      <a:alpha val="43137"/>
                    </a:srgbClr>
                  </a:outerShdw>
                </a:effectLst>
                <a:latin typeface="Bookman Old Style" pitchFamily="18" charset="0"/>
              </a:rPr>
              <a:t> </a:t>
            </a:r>
            <a:r>
              <a:rPr lang="en-US"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Statewide Network </a:t>
            </a:r>
            <a:endParaRPr lang="en-US"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sz="half" idx="1"/>
          </p:nvPr>
        </p:nvSpPr>
        <p:spPr>
          <a:xfrm>
            <a:off x="152400" y="1219200"/>
            <a:ext cx="3124200" cy="5486400"/>
          </a:xfrm>
          <a:ln w="38100">
            <a:solidFill>
              <a:schemeClr val="accent2">
                <a:lumMod val="50000"/>
              </a:schemeClr>
            </a:solidFill>
          </a:ln>
        </p:spPr>
        <p:txBody>
          <a:bodyPr>
            <a:normAutofit fontScale="47500" lnSpcReduction="20000"/>
          </a:bodyPr>
          <a:lstStyle/>
          <a:p>
            <a:pPr marL="0" indent="0">
              <a:buNone/>
            </a:pPr>
            <a:r>
              <a:rPr lang="en-US" sz="2900" b="1" u="sng" dirty="0" smtClean="0">
                <a:latin typeface="Cambria" pitchFamily="18" charset="0"/>
              </a:rPr>
              <a:t>Mathematic</a:t>
            </a:r>
            <a:r>
              <a:rPr lang="en-US" sz="3100" b="1" u="sng" dirty="0" smtClean="0">
                <a:latin typeface="Cambria" pitchFamily="18" charset="0"/>
              </a:rPr>
              <a:t>s</a:t>
            </a:r>
          </a:p>
          <a:p>
            <a:pPr>
              <a:spcBef>
                <a:spcPts val="0"/>
              </a:spcBef>
            </a:pPr>
            <a:r>
              <a:rPr lang="en-US" sz="2900" u="sng" dirty="0" smtClean="0">
                <a:solidFill>
                  <a:srgbClr val="FF0000"/>
                </a:solidFill>
                <a:latin typeface="Cambria" pitchFamily="18" charset="0"/>
              </a:rPr>
              <a:t>ESC 2</a:t>
            </a:r>
            <a:r>
              <a:rPr lang="en-US" sz="2900" dirty="0" smtClean="0">
                <a:solidFill>
                  <a:srgbClr val="FF0000"/>
                </a:solidFill>
                <a:latin typeface="Cambria" pitchFamily="18" charset="0"/>
              </a:rPr>
              <a:t>, Citizens for Educational Excellence, TAMU-Corpus Christi, Del Mar College, &amp; </a:t>
            </a:r>
            <a:r>
              <a:rPr lang="en-US" sz="2900" dirty="0" err="1" smtClean="0">
                <a:solidFill>
                  <a:srgbClr val="FF0000"/>
                </a:solidFill>
                <a:latin typeface="Cambria" pitchFamily="18" charset="0"/>
              </a:rPr>
              <a:t>Calallen</a:t>
            </a:r>
            <a:r>
              <a:rPr lang="en-US" sz="2900" dirty="0" smtClean="0">
                <a:solidFill>
                  <a:srgbClr val="FF0000"/>
                </a:solidFill>
                <a:latin typeface="Cambria" pitchFamily="18" charset="0"/>
              </a:rPr>
              <a:t> ISD.</a:t>
            </a:r>
          </a:p>
          <a:p>
            <a:pPr>
              <a:spcBef>
                <a:spcPts val="0"/>
              </a:spcBef>
            </a:pPr>
            <a:r>
              <a:rPr lang="en-US" sz="2900" u="sng" dirty="0" smtClean="0">
                <a:latin typeface="Cambria" pitchFamily="18" charset="0"/>
              </a:rPr>
              <a:t>ESC 9</a:t>
            </a:r>
            <a:r>
              <a:rPr lang="en-US" sz="2900" dirty="0" smtClean="0">
                <a:latin typeface="Cambria" pitchFamily="18" charset="0"/>
              </a:rPr>
              <a:t>, Midwestern State University, Vernon College, Burkburnett ISD, Wichita Falls ISD, Iowa Park CISD, and Vernon ISD.</a:t>
            </a:r>
          </a:p>
          <a:p>
            <a:pPr>
              <a:spcBef>
                <a:spcPts val="0"/>
              </a:spcBef>
            </a:pPr>
            <a:r>
              <a:rPr lang="en-US" sz="2900" u="sng" dirty="0" smtClean="0">
                <a:latin typeface="Cambria" pitchFamily="18" charset="0"/>
              </a:rPr>
              <a:t>ESC 10</a:t>
            </a:r>
            <a:r>
              <a:rPr lang="en-US" sz="2900" dirty="0" smtClean="0">
                <a:latin typeface="Cambria" pitchFamily="18" charset="0"/>
              </a:rPr>
              <a:t>, Dallas CCCD, Brookhaven College, &amp; Dallas ISD.</a:t>
            </a:r>
          </a:p>
          <a:p>
            <a:pPr>
              <a:spcBef>
                <a:spcPts val="0"/>
              </a:spcBef>
            </a:pPr>
            <a:r>
              <a:rPr lang="en-US" sz="2900" u="sng" dirty="0">
                <a:latin typeface="Cambria" pitchFamily="18" charset="0"/>
              </a:rPr>
              <a:t>ESC 14</a:t>
            </a:r>
            <a:r>
              <a:rPr lang="en-US" sz="2900" dirty="0">
                <a:latin typeface="Cambria" pitchFamily="18" charset="0"/>
              </a:rPr>
              <a:t>, </a:t>
            </a:r>
            <a:r>
              <a:rPr lang="en-US" sz="2900" dirty="0" smtClean="0">
                <a:latin typeface="Cambria" pitchFamily="18" charset="0"/>
              </a:rPr>
              <a:t>Abilene Regional P-16 Council, Cisco </a:t>
            </a:r>
            <a:r>
              <a:rPr lang="en-US" sz="2900" dirty="0">
                <a:latin typeface="Cambria" pitchFamily="18" charset="0"/>
              </a:rPr>
              <a:t>College, Ranger College, Western Texas College, Abilene Christian University, </a:t>
            </a:r>
            <a:r>
              <a:rPr lang="en-US" sz="2900" dirty="0" err="1" smtClean="0">
                <a:latin typeface="Cambria" pitchFamily="18" charset="0"/>
              </a:rPr>
              <a:t>McMurry</a:t>
            </a:r>
            <a:r>
              <a:rPr lang="en-US" sz="2900" dirty="0" smtClean="0">
                <a:latin typeface="Cambria" pitchFamily="18" charset="0"/>
              </a:rPr>
              <a:t> </a:t>
            </a:r>
            <a:r>
              <a:rPr lang="en-US" sz="2900" dirty="0">
                <a:latin typeface="Cambria" pitchFamily="18" charset="0"/>
              </a:rPr>
              <a:t>University, </a:t>
            </a:r>
            <a:r>
              <a:rPr lang="en-US" sz="2900" dirty="0" smtClean="0">
                <a:latin typeface="Cambria" pitchFamily="18" charset="0"/>
              </a:rPr>
              <a:t>Roscoe Collegiate ECHS, Albany </a:t>
            </a:r>
            <a:r>
              <a:rPr lang="en-US" sz="2900" dirty="0">
                <a:latin typeface="Cambria" pitchFamily="18" charset="0"/>
              </a:rPr>
              <a:t>ISD, Anson ISD, </a:t>
            </a:r>
            <a:r>
              <a:rPr lang="en-US" sz="2900" dirty="0" smtClean="0">
                <a:latin typeface="Cambria" pitchFamily="18" charset="0"/>
              </a:rPr>
              <a:t>Clyde-Green Springs ISD, Cooper ISD, Merkel </a:t>
            </a:r>
            <a:r>
              <a:rPr lang="en-US" sz="2900" dirty="0">
                <a:latin typeface="Cambria" pitchFamily="18" charset="0"/>
              </a:rPr>
              <a:t>ISD, Wylie ISD, </a:t>
            </a:r>
            <a:r>
              <a:rPr lang="en-US" sz="2900" dirty="0" smtClean="0">
                <a:latin typeface="Cambria" pitchFamily="18" charset="0"/>
              </a:rPr>
              <a:t>&amp; </a:t>
            </a:r>
            <a:r>
              <a:rPr lang="en-US" sz="2900" dirty="0">
                <a:latin typeface="Cambria" pitchFamily="18" charset="0"/>
              </a:rPr>
              <a:t>Roscoe </a:t>
            </a:r>
            <a:r>
              <a:rPr lang="en-US" sz="2900" dirty="0" smtClean="0">
                <a:latin typeface="Cambria" pitchFamily="18" charset="0"/>
              </a:rPr>
              <a:t>ISD.</a:t>
            </a:r>
          </a:p>
          <a:p>
            <a:pPr>
              <a:spcBef>
                <a:spcPts val="0"/>
              </a:spcBef>
            </a:pPr>
            <a:r>
              <a:rPr lang="en-US" sz="2900" u="sng" dirty="0" smtClean="0">
                <a:solidFill>
                  <a:srgbClr val="FF0000"/>
                </a:solidFill>
                <a:latin typeface="Cambria" pitchFamily="18" charset="0"/>
              </a:rPr>
              <a:t>ESC 16</a:t>
            </a:r>
            <a:r>
              <a:rPr lang="en-US" sz="2900" dirty="0" smtClean="0">
                <a:solidFill>
                  <a:srgbClr val="FF0000"/>
                </a:solidFill>
                <a:latin typeface="Cambria" pitchFamily="18" charset="0"/>
              </a:rPr>
              <a:t>, Panhandle P-16 Council, West Texas A&amp;M University, Amarillo College, Clarendon College, Frank Phillips College, Amarillo ISD, Borger ISD, &amp; Canyon ISD.</a:t>
            </a:r>
          </a:p>
          <a:p>
            <a:pPr>
              <a:spcBef>
                <a:spcPts val="0"/>
              </a:spcBef>
            </a:pPr>
            <a:r>
              <a:rPr lang="en-US" sz="2900" u="sng" dirty="0" smtClean="0">
                <a:solidFill>
                  <a:srgbClr val="FF0000"/>
                </a:solidFill>
                <a:latin typeface="Cambria" pitchFamily="18" charset="0"/>
              </a:rPr>
              <a:t>Region 20</a:t>
            </a:r>
            <a:r>
              <a:rPr lang="en-US" sz="2900" dirty="0" smtClean="0">
                <a:solidFill>
                  <a:srgbClr val="FF0000"/>
                </a:solidFill>
                <a:latin typeface="Cambria" pitchFamily="18" charset="0"/>
              </a:rPr>
              <a:t>, P16 Plus Council of Greater Bexar County, UT-San Antonio, San Antonio College, Palo Alto College, &amp; </a:t>
            </a:r>
            <a:r>
              <a:rPr lang="en-US" sz="2900" dirty="0" err="1" smtClean="0">
                <a:solidFill>
                  <a:srgbClr val="FF0000"/>
                </a:solidFill>
                <a:latin typeface="Cambria" pitchFamily="18" charset="0"/>
              </a:rPr>
              <a:t>Harlandale</a:t>
            </a:r>
            <a:r>
              <a:rPr lang="en-US" sz="2900" dirty="0" smtClean="0">
                <a:solidFill>
                  <a:srgbClr val="FF0000"/>
                </a:solidFill>
                <a:latin typeface="Cambria" pitchFamily="18" charset="0"/>
              </a:rPr>
              <a:t> ISD.</a:t>
            </a:r>
            <a:endParaRPr lang="en-US" sz="2900" dirty="0">
              <a:solidFill>
                <a:srgbClr val="FF0000"/>
              </a:solidFill>
              <a:latin typeface="Cambria" pitchFamily="18" charset="0"/>
            </a:endParaRPr>
          </a:p>
        </p:txBody>
      </p:sp>
      <p:sp>
        <p:nvSpPr>
          <p:cNvPr id="8" name="Content Placeholder 2"/>
          <p:cNvSpPr>
            <a:spLocks noGrp="1"/>
          </p:cNvSpPr>
          <p:nvPr>
            <p:ph sz="half" idx="1"/>
          </p:nvPr>
        </p:nvSpPr>
        <p:spPr>
          <a:xfrm>
            <a:off x="6096000" y="1219200"/>
            <a:ext cx="2865120" cy="5486400"/>
          </a:xfrm>
          <a:ln w="38100">
            <a:solidFill>
              <a:schemeClr val="bg1">
                <a:lumMod val="50000"/>
              </a:schemeClr>
            </a:solidFill>
          </a:ln>
        </p:spPr>
        <p:txBody>
          <a:bodyPr>
            <a:normAutofit fontScale="92500" lnSpcReduction="10000"/>
          </a:bodyPr>
          <a:lstStyle/>
          <a:p>
            <a:pPr marL="0" indent="0">
              <a:spcBef>
                <a:spcPts val="0"/>
              </a:spcBef>
              <a:buNone/>
            </a:pPr>
            <a:r>
              <a:rPr lang="en-US" sz="1600" b="1" u="sng" dirty="0" smtClean="0">
                <a:latin typeface="Cambria" pitchFamily="18" charset="0"/>
              </a:rPr>
              <a:t>English Language Arts</a:t>
            </a:r>
          </a:p>
          <a:p>
            <a:pPr>
              <a:spcBef>
                <a:spcPts val="0"/>
              </a:spcBef>
            </a:pPr>
            <a:r>
              <a:rPr lang="en-US" sz="1500" u="sng" dirty="0" smtClean="0">
                <a:latin typeface="Cambria" pitchFamily="18" charset="0"/>
              </a:rPr>
              <a:t>ESC 6</a:t>
            </a:r>
            <a:r>
              <a:rPr lang="en-US" sz="1500" dirty="0" smtClean="0">
                <a:latin typeface="Cambria" pitchFamily="18" charset="0"/>
              </a:rPr>
              <a:t>, Sam Houston State University, Lone Star College System, Buffalo ISD, Magnolia ISD &amp; Huntsville ISD.</a:t>
            </a:r>
          </a:p>
          <a:p>
            <a:pPr>
              <a:spcBef>
                <a:spcPts val="0"/>
              </a:spcBef>
            </a:pPr>
            <a:r>
              <a:rPr lang="en-US" sz="1500" u="sng" dirty="0">
                <a:latin typeface="Cambria" pitchFamily="18" charset="0"/>
              </a:rPr>
              <a:t>ESC 9</a:t>
            </a:r>
            <a:r>
              <a:rPr lang="en-US" sz="1500" dirty="0">
                <a:latin typeface="Cambria" pitchFamily="18" charset="0"/>
              </a:rPr>
              <a:t>, Midwestern State University, Vernon College, Burkburnett ISD, </a:t>
            </a:r>
            <a:r>
              <a:rPr lang="en-US" sz="1500" dirty="0" smtClean="0">
                <a:latin typeface="Cambria" pitchFamily="18" charset="0"/>
              </a:rPr>
              <a:t>Vernon ISD, Iowa Park CISD, &amp; </a:t>
            </a:r>
            <a:r>
              <a:rPr lang="en-US" sz="1500" dirty="0">
                <a:latin typeface="Cambria" pitchFamily="18" charset="0"/>
              </a:rPr>
              <a:t>Wichita Falls </a:t>
            </a:r>
            <a:r>
              <a:rPr lang="en-US" sz="1500" dirty="0" smtClean="0">
                <a:latin typeface="Cambria" pitchFamily="18" charset="0"/>
              </a:rPr>
              <a:t>ISD.</a:t>
            </a:r>
          </a:p>
          <a:p>
            <a:pPr>
              <a:spcBef>
                <a:spcPts val="0"/>
              </a:spcBef>
            </a:pPr>
            <a:r>
              <a:rPr lang="en-US" sz="1500" u="sng" dirty="0" smtClean="0">
                <a:latin typeface="Cambria" pitchFamily="18" charset="0"/>
              </a:rPr>
              <a:t>ESC 11</a:t>
            </a:r>
            <a:r>
              <a:rPr lang="en-US" sz="1500" dirty="0" smtClean="0">
                <a:latin typeface="Cambria" pitchFamily="18" charset="0"/>
              </a:rPr>
              <a:t>, Hill College, &amp; Burleson ISD.</a:t>
            </a:r>
          </a:p>
          <a:p>
            <a:pPr>
              <a:spcBef>
                <a:spcPts val="0"/>
              </a:spcBef>
            </a:pPr>
            <a:r>
              <a:rPr lang="en-US" sz="1500" u="sng" dirty="0" smtClean="0">
                <a:latin typeface="Cambria" pitchFamily="18" charset="0"/>
              </a:rPr>
              <a:t>ESC 12, </a:t>
            </a:r>
            <a:r>
              <a:rPr lang="en-US" sz="1500" dirty="0" smtClean="0">
                <a:latin typeface="Cambria" pitchFamily="18" charset="0"/>
              </a:rPr>
              <a:t>McLennan Community College, Texas State Technical College, Waco ISD, La Vega ISD, Midway ISD, Robinson ISD, </a:t>
            </a:r>
            <a:r>
              <a:rPr lang="en-US" sz="1500" dirty="0" err="1" smtClean="0">
                <a:latin typeface="Cambria" pitchFamily="18" charset="0"/>
              </a:rPr>
              <a:t>Reicher</a:t>
            </a:r>
            <a:r>
              <a:rPr lang="en-US" sz="1500" dirty="0" smtClean="0">
                <a:latin typeface="Cambria" pitchFamily="18" charset="0"/>
              </a:rPr>
              <a:t> Catholic School, &amp; Baylor University.</a:t>
            </a:r>
            <a:endParaRPr lang="en-US" sz="1500" dirty="0">
              <a:latin typeface="Cambria" pitchFamily="18" charset="0"/>
            </a:endParaRPr>
          </a:p>
          <a:p>
            <a:pPr>
              <a:spcBef>
                <a:spcPts val="0"/>
              </a:spcBef>
            </a:pPr>
            <a:r>
              <a:rPr lang="en-US" sz="1500" u="sng" dirty="0" smtClean="0">
                <a:latin typeface="Cambria" pitchFamily="18" charset="0"/>
              </a:rPr>
              <a:t>ESC 13</a:t>
            </a:r>
            <a:r>
              <a:rPr lang="en-US" sz="1500" dirty="0" smtClean="0">
                <a:latin typeface="Cambria" pitchFamily="18" charset="0"/>
              </a:rPr>
              <a:t>, Austin Community College, Austin ISD, &amp; St. Edwards University.</a:t>
            </a:r>
          </a:p>
          <a:p>
            <a:pPr>
              <a:spcBef>
                <a:spcPts val="0"/>
              </a:spcBef>
            </a:pPr>
            <a:r>
              <a:rPr lang="en-US" sz="1500" u="sng" dirty="0" smtClean="0">
                <a:latin typeface="Cambria" pitchFamily="18" charset="0"/>
              </a:rPr>
              <a:t>ESC 15</a:t>
            </a:r>
            <a:r>
              <a:rPr lang="en-US" sz="1500" dirty="0" smtClean="0">
                <a:latin typeface="Cambria" pitchFamily="18" charset="0"/>
              </a:rPr>
              <a:t>, San Angelo P-16+ Partnership, Howard College,  Angelo State University, Eden CISD, Wall ISD &amp; San Angelo ISD.</a:t>
            </a:r>
          </a:p>
        </p:txBody>
      </p:sp>
      <p:sp>
        <p:nvSpPr>
          <p:cNvPr id="9" name="Content Placeholder 2"/>
          <p:cNvSpPr>
            <a:spLocks noGrp="1"/>
          </p:cNvSpPr>
          <p:nvPr>
            <p:ph sz="half" idx="1"/>
          </p:nvPr>
        </p:nvSpPr>
        <p:spPr>
          <a:xfrm>
            <a:off x="3368040" y="1752600"/>
            <a:ext cx="2560320" cy="2590800"/>
          </a:xfrm>
          <a:ln w="38100">
            <a:solidFill>
              <a:schemeClr val="tx1">
                <a:lumMod val="85000"/>
                <a:lumOff val="15000"/>
              </a:schemeClr>
            </a:solidFill>
          </a:ln>
        </p:spPr>
        <p:txBody>
          <a:bodyPr>
            <a:normAutofit/>
          </a:bodyPr>
          <a:lstStyle/>
          <a:p>
            <a:pPr marL="0" indent="0">
              <a:spcBef>
                <a:spcPts val="0"/>
              </a:spcBef>
              <a:buNone/>
            </a:pPr>
            <a:r>
              <a:rPr lang="en-US" sz="1600" b="1" u="sng" dirty="0" smtClean="0">
                <a:latin typeface="Cambria" pitchFamily="18" charset="0"/>
              </a:rPr>
              <a:t>Science</a:t>
            </a:r>
          </a:p>
          <a:p>
            <a:r>
              <a:rPr lang="en-US" sz="1400" u="sng" dirty="0" smtClean="0">
                <a:latin typeface="Cambria" pitchFamily="18" charset="0"/>
              </a:rPr>
              <a:t>ESC </a:t>
            </a:r>
            <a:r>
              <a:rPr lang="en-US" sz="1400" u="sng" dirty="0">
                <a:latin typeface="Cambria" pitchFamily="18" charset="0"/>
              </a:rPr>
              <a:t>1</a:t>
            </a:r>
            <a:r>
              <a:rPr lang="en-US" sz="1400" dirty="0">
                <a:latin typeface="Cambria" pitchFamily="18" charset="0"/>
              </a:rPr>
              <a:t>, Upper Rio Grande Valley P-16, UT-Pan Am, South Texas  College, &amp; Pharr San Juan Alamo </a:t>
            </a:r>
            <a:r>
              <a:rPr lang="en-US" sz="1400" dirty="0" smtClean="0">
                <a:latin typeface="Cambria" pitchFamily="18" charset="0"/>
              </a:rPr>
              <a:t>ISD.</a:t>
            </a:r>
            <a:endParaRPr lang="en-US" sz="1400" dirty="0">
              <a:latin typeface="Cambria" pitchFamily="18" charset="0"/>
            </a:endParaRPr>
          </a:p>
          <a:p>
            <a:r>
              <a:rPr lang="en-US" sz="1400" u="sng" dirty="0">
                <a:latin typeface="Cambria" pitchFamily="18" charset="0"/>
              </a:rPr>
              <a:t>ESC 10</a:t>
            </a:r>
            <a:r>
              <a:rPr lang="en-US" sz="1400" dirty="0">
                <a:latin typeface="Cambria" pitchFamily="18" charset="0"/>
              </a:rPr>
              <a:t>, UNT, Dallas CCCD, Brookhaven College, &amp; Dallas </a:t>
            </a:r>
            <a:r>
              <a:rPr lang="en-US" sz="1400" dirty="0" smtClean="0">
                <a:latin typeface="Cambria" pitchFamily="18" charset="0"/>
              </a:rPr>
              <a:t>ISD</a:t>
            </a:r>
            <a:r>
              <a:rPr lang="en-US" sz="1400" u="sng" dirty="0" smtClean="0">
                <a:latin typeface="Cambria" pitchFamily="18" charset="0"/>
              </a:rPr>
              <a:t>.</a:t>
            </a:r>
            <a:endParaRPr lang="en-US" sz="1400" u="sng" dirty="0">
              <a:latin typeface="Cambria" pitchFamily="18" charset="0"/>
            </a:endParaRPr>
          </a:p>
          <a:p>
            <a:r>
              <a:rPr lang="en-US" sz="1400" u="sng" dirty="0">
                <a:latin typeface="Cambria" pitchFamily="18" charset="0"/>
              </a:rPr>
              <a:t>ESC 11</a:t>
            </a:r>
            <a:r>
              <a:rPr lang="en-US" sz="1400" dirty="0">
                <a:latin typeface="Cambria" pitchFamily="18" charset="0"/>
              </a:rPr>
              <a:t>, UNT, </a:t>
            </a:r>
            <a:r>
              <a:rPr lang="en-US" sz="1400" dirty="0" smtClean="0">
                <a:latin typeface="Cambria" pitchFamily="18" charset="0"/>
              </a:rPr>
              <a:t>TCCD, </a:t>
            </a:r>
            <a:r>
              <a:rPr lang="en-US" sz="1400" dirty="0">
                <a:latin typeface="Cambria" pitchFamily="18" charset="0"/>
              </a:rPr>
              <a:t>&amp; Fort Worth </a:t>
            </a:r>
            <a:r>
              <a:rPr lang="en-US" sz="1400" dirty="0" smtClean="0">
                <a:latin typeface="Cambria" pitchFamily="18" charset="0"/>
              </a:rPr>
              <a:t>ISD.</a:t>
            </a:r>
          </a:p>
        </p:txBody>
      </p:sp>
      <p:sp>
        <p:nvSpPr>
          <p:cNvPr id="10" name="Content Placeholder 2"/>
          <p:cNvSpPr>
            <a:spLocks noGrp="1"/>
          </p:cNvSpPr>
          <p:nvPr>
            <p:ph sz="half" idx="1"/>
          </p:nvPr>
        </p:nvSpPr>
        <p:spPr>
          <a:xfrm>
            <a:off x="3368040" y="4648200"/>
            <a:ext cx="2560320" cy="1371600"/>
          </a:xfrm>
          <a:ln w="38100">
            <a:solidFill>
              <a:srgbClr val="78823A"/>
            </a:solidFill>
          </a:ln>
        </p:spPr>
        <p:txBody>
          <a:bodyPr>
            <a:normAutofit/>
          </a:bodyPr>
          <a:lstStyle/>
          <a:p>
            <a:pPr marL="0" indent="0">
              <a:spcBef>
                <a:spcPts val="0"/>
              </a:spcBef>
              <a:buNone/>
            </a:pPr>
            <a:r>
              <a:rPr lang="en-US" sz="1600" b="1" u="sng" dirty="0" smtClean="0">
                <a:latin typeface="Cambria" pitchFamily="18" charset="0"/>
              </a:rPr>
              <a:t>Awareness</a:t>
            </a:r>
          </a:p>
          <a:p>
            <a:r>
              <a:rPr lang="en-US" sz="1400" u="sng" dirty="0" smtClean="0">
                <a:latin typeface="Cambria" pitchFamily="18" charset="0"/>
              </a:rPr>
              <a:t>ESC </a:t>
            </a:r>
            <a:r>
              <a:rPr lang="en-US" sz="1400" u="sng" dirty="0">
                <a:latin typeface="Cambria" pitchFamily="18" charset="0"/>
              </a:rPr>
              <a:t>7</a:t>
            </a:r>
            <a:r>
              <a:rPr lang="en-US" sz="1400" dirty="0">
                <a:latin typeface="Cambria" pitchFamily="18" charset="0"/>
              </a:rPr>
              <a:t>, Stephen F. Austin University, Kilgore College, &amp; Kilgore </a:t>
            </a:r>
            <a:r>
              <a:rPr lang="en-US" sz="1400" dirty="0" smtClean="0">
                <a:latin typeface="Cambria" pitchFamily="18" charset="0"/>
              </a:rPr>
              <a:t>ISD.</a:t>
            </a:r>
            <a:endParaRPr lang="en-US" sz="1400" dirty="0">
              <a:latin typeface="Cambria" pitchFamily="18" charset="0"/>
            </a:endParaRPr>
          </a:p>
          <a:p>
            <a:endParaRPr lang="en-US" sz="1400" dirty="0" smtClean="0">
              <a:latin typeface="Cambria" pitchFamily="18" charset="0"/>
            </a:endParaRPr>
          </a:p>
          <a:p>
            <a:endParaRPr lang="en-US" sz="1400" dirty="0" smtClean="0">
              <a:latin typeface="Cambria" pitchFamily="18"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3467099" y="575412"/>
            <a:ext cx="2209802" cy="875859"/>
          </a:xfrm>
          <a:prstGeom prst="rect">
            <a:avLst/>
          </a:prstGeom>
        </p:spPr>
      </p:pic>
    </p:spTree>
    <p:extLst>
      <p:ext uri="{BB962C8B-B14F-4D97-AF65-F5344CB8AC3E}">
        <p14:creationId xmlns:p14="http://schemas.microsoft.com/office/powerpoint/2010/main" val="213869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382000" cy="5257800"/>
          </a:xfrm>
        </p:spPr>
        <p:txBody>
          <a:bodyPr>
            <a:normAutofit/>
          </a:bodyPr>
          <a:lstStyle/>
          <a:p>
            <a:pPr marL="685800" indent="-228600">
              <a:spcBef>
                <a:spcPts val="1200"/>
              </a:spcBef>
              <a:buSzPct val="100000"/>
            </a:pPr>
            <a:r>
              <a:rPr lang="en-US" sz="2800" b="1" i="1" dirty="0" smtClean="0">
                <a:solidFill>
                  <a:schemeClr val="tx1">
                    <a:lumMod val="85000"/>
                    <a:lumOff val="15000"/>
                  </a:schemeClr>
                </a:solidFill>
              </a:rPr>
              <a:t>Are committed to higher education access and success for all students</a:t>
            </a:r>
          </a:p>
          <a:p>
            <a:pPr marL="685800" indent="-228600">
              <a:spcBef>
                <a:spcPts val="1200"/>
              </a:spcBef>
              <a:buSzPct val="100000"/>
            </a:pPr>
            <a:r>
              <a:rPr lang="en-US" sz="2800" b="1" i="1" dirty="0" smtClean="0">
                <a:solidFill>
                  <a:schemeClr val="tx1">
                    <a:lumMod val="85000"/>
                    <a:lumOff val="15000"/>
                  </a:schemeClr>
                </a:solidFill>
              </a:rPr>
              <a:t>Understand content course knowledge and skills</a:t>
            </a:r>
          </a:p>
          <a:p>
            <a:pPr marL="685800" indent="-228600">
              <a:spcBef>
                <a:spcPts val="1200"/>
              </a:spcBef>
              <a:buSzPct val="100000"/>
            </a:pPr>
            <a:r>
              <a:rPr lang="en-US" sz="2800" b="1" i="1" dirty="0" smtClean="0">
                <a:solidFill>
                  <a:schemeClr val="tx1">
                    <a:lumMod val="85000"/>
                    <a:lumOff val="15000"/>
                  </a:schemeClr>
                </a:solidFill>
              </a:rPr>
              <a:t>Utilize research-based instructional strategies</a:t>
            </a:r>
          </a:p>
          <a:p>
            <a:pPr marL="685800" indent="-228600">
              <a:spcBef>
                <a:spcPts val="1200"/>
              </a:spcBef>
              <a:buSzPct val="100000"/>
            </a:pPr>
            <a:r>
              <a:rPr lang="en-US" sz="2800" b="1" i="1" dirty="0" smtClean="0">
                <a:solidFill>
                  <a:schemeClr val="tx1">
                    <a:lumMod val="85000"/>
                    <a:lumOff val="15000"/>
                  </a:schemeClr>
                </a:solidFill>
              </a:rPr>
              <a:t>Demonstrate strong communication and leadership skills</a:t>
            </a:r>
          </a:p>
          <a:p>
            <a:pPr marL="685800" indent="-228600">
              <a:spcBef>
                <a:spcPts val="1200"/>
              </a:spcBef>
              <a:buSzPct val="100000"/>
            </a:pPr>
            <a:r>
              <a:rPr lang="en-US" sz="2800" b="1" i="1" dirty="0" smtClean="0">
                <a:solidFill>
                  <a:schemeClr val="tx1">
                    <a:lumMod val="85000"/>
                    <a:lumOff val="15000"/>
                  </a:schemeClr>
                </a:solidFill>
              </a:rPr>
              <a:t>Are effective team players</a:t>
            </a:r>
          </a:p>
          <a:p>
            <a:pPr marL="685800" indent="-228600">
              <a:spcBef>
                <a:spcPts val="1200"/>
              </a:spcBef>
              <a:buSzPct val="100000"/>
            </a:pPr>
            <a:r>
              <a:rPr lang="en-US" sz="2800" b="1" i="1" dirty="0" smtClean="0">
                <a:solidFill>
                  <a:schemeClr val="tx1">
                    <a:lumMod val="85000"/>
                    <a:lumOff val="15000"/>
                  </a:schemeClr>
                </a:solidFill>
              </a:rPr>
              <a:t>Are flexible – able to deal with ambiguity</a:t>
            </a:r>
          </a:p>
          <a:p>
            <a:endParaRPr lang="en-US" dirty="0" smtClean="0"/>
          </a:p>
          <a:p>
            <a:endParaRPr lang="en-US" dirty="0" smtClean="0"/>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18</a:t>
            </a:fld>
            <a:endParaRPr lang="en-US" dirty="0"/>
          </a:p>
        </p:txBody>
      </p:sp>
      <p:sp>
        <p:nvSpPr>
          <p:cNvPr id="7" name="Rounded Rectangle 4"/>
          <p:cNvSpPr/>
          <p:nvPr/>
        </p:nvSpPr>
        <p:spPr>
          <a:xfrm>
            <a:off x="0" y="228601"/>
            <a:ext cx="9143999" cy="6858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dirty="0" smtClean="0">
                <a:solidFill>
                  <a:schemeClr val="tx1">
                    <a:lumMod val="85000"/>
                    <a:lumOff val="15000"/>
                  </a:schemeClr>
                </a:solidFill>
                <a:latin typeface="Bodoni MT" pitchFamily="18" charset="0"/>
              </a:rPr>
              <a:t>ROLES: AVATAR Partners and Teams</a:t>
            </a:r>
            <a:endParaRPr lang="en-US" sz="4000" b="1" kern="1200" cap="none" dirty="0">
              <a:solidFill>
                <a:schemeClr val="tx1">
                  <a:lumMod val="85000"/>
                  <a:lumOff val="15000"/>
                </a:schemeClr>
              </a:solidFill>
              <a:latin typeface="Bodoni MT" pitchFamily="18" charset="0"/>
            </a:endParaRPr>
          </a:p>
        </p:txBody>
      </p:sp>
      <p:sp>
        <p:nvSpPr>
          <p:cNvPr id="8" name="TextBox 7"/>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
        <p:nvSpPr>
          <p:cNvPr id="2" name="Rectangle 1"/>
          <p:cNvSpPr/>
          <p:nvPr/>
        </p:nvSpPr>
        <p:spPr>
          <a:xfrm>
            <a:off x="190500" y="228601"/>
            <a:ext cx="8763000" cy="685800"/>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059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83732"/>
            <a:ext cx="8763000" cy="5105400"/>
          </a:xfrm>
        </p:spPr>
        <p:txBody>
          <a:bodyPr>
            <a:normAutofit fontScale="92500" lnSpcReduction="20000"/>
          </a:bodyPr>
          <a:lstStyle/>
          <a:p>
            <a:pPr marL="0" indent="0" algn="ctr">
              <a:lnSpc>
                <a:spcPct val="120000"/>
              </a:lnSpc>
              <a:spcBef>
                <a:spcPts val="0"/>
              </a:spcBef>
              <a:buNone/>
            </a:pPr>
            <a:r>
              <a:rPr lang="en-US" sz="3000" i="1" u="sng" dirty="0" smtClean="0">
                <a:solidFill>
                  <a:schemeClr val="accent2">
                    <a:lumMod val="50000"/>
                  </a:schemeClr>
                </a:solidFill>
              </a:rPr>
              <a:t>Postsecondary Education: Two- and Four-Year Institutions of Higher Education</a:t>
            </a:r>
          </a:p>
          <a:p>
            <a:pPr marL="0" indent="0" algn="ctr">
              <a:lnSpc>
                <a:spcPct val="120000"/>
              </a:lnSpc>
              <a:spcBef>
                <a:spcPts val="0"/>
              </a:spcBef>
              <a:buNone/>
            </a:pPr>
            <a:r>
              <a:rPr lang="en-US" sz="3000" i="1" u="sng" dirty="0" smtClean="0">
                <a:solidFill>
                  <a:schemeClr val="accent2">
                    <a:lumMod val="50000"/>
                  </a:schemeClr>
                </a:solidFill>
              </a:rPr>
              <a:t>General/Core Education Leaders and Faculty</a:t>
            </a:r>
          </a:p>
          <a:p>
            <a:pPr marL="0" indent="0" algn="ctr">
              <a:buNone/>
            </a:pPr>
            <a:endParaRPr lang="en-US" sz="900" u="sng" dirty="0" smtClean="0"/>
          </a:p>
          <a:p>
            <a:pPr lvl="1">
              <a:buFont typeface="Arial" pitchFamily="34" charset="0"/>
              <a:buChar char="•"/>
            </a:pPr>
            <a:r>
              <a:rPr lang="en-US" b="1" dirty="0">
                <a:solidFill>
                  <a:schemeClr val="tx1">
                    <a:lumMod val="85000"/>
                    <a:lumOff val="15000"/>
                  </a:schemeClr>
                </a:solidFill>
              </a:rPr>
              <a:t>Identify </a:t>
            </a:r>
            <a:r>
              <a:rPr lang="en-US" b="1" dirty="0" smtClean="0">
                <a:solidFill>
                  <a:schemeClr val="tx1">
                    <a:lumMod val="85000"/>
                    <a:lumOff val="15000"/>
                  </a:schemeClr>
                </a:solidFill>
              </a:rPr>
              <a:t>campus, system, or district level leaders who are responsible for core or general education courses to participate </a:t>
            </a:r>
            <a:r>
              <a:rPr lang="en-US" b="1" dirty="0">
                <a:solidFill>
                  <a:schemeClr val="tx1">
                    <a:lumMod val="85000"/>
                    <a:lumOff val="15000"/>
                  </a:schemeClr>
                </a:solidFill>
              </a:rPr>
              <a:t>and support </a:t>
            </a:r>
            <a:r>
              <a:rPr lang="en-US" b="1" dirty="0" smtClean="0">
                <a:solidFill>
                  <a:schemeClr val="tx1">
                    <a:lumMod val="85000"/>
                    <a:lumOff val="15000"/>
                  </a:schemeClr>
                </a:solidFill>
              </a:rPr>
              <a:t>the vertical alignment partnership and team</a:t>
            </a:r>
          </a:p>
          <a:p>
            <a:pPr lvl="1">
              <a:buFont typeface="Arial" pitchFamily="34" charset="0"/>
              <a:buChar char="•"/>
            </a:pPr>
            <a:r>
              <a:rPr lang="en-US" b="1" dirty="0" smtClean="0">
                <a:solidFill>
                  <a:schemeClr val="tx1">
                    <a:lumMod val="85000"/>
                    <a:lumOff val="15000"/>
                  </a:schemeClr>
                </a:solidFill>
              </a:rPr>
              <a:t>Identify </a:t>
            </a:r>
            <a:r>
              <a:rPr lang="en-US" b="1" dirty="0">
                <a:solidFill>
                  <a:schemeClr val="tx1">
                    <a:lumMod val="85000"/>
                    <a:lumOff val="15000"/>
                  </a:schemeClr>
                </a:solidFill>
              </a:rPr>
              <a:t>and support </a:t>
            </a:r>
            <a:r>
              <a:rPr lang="en-US" b="1" dirty="0" smtClean="0">
                <a:solidFill>
                  <a:schemeClr val="tx1">
                    <a:lumMod val="85000"/>
                    <a:lumOff val="15000"/>
                  </a:schemeClr>
                </a:solidFill>
              </a:rPr>
              <a:t>discipline specific faculty and leaders </a:t>
            </a:r>
            <a:r>
              <a:rPr lang="en-US" b="1" dirty="0">
                <a:solidFill>
                  <a:schemeClr val="tx1">
                    <a:lumMod val="85000"/>
                    <a:lumOff val="15000"/>
                  </a:schemeClr>
                </a:solidFill>
              </a:rPr>
              <a:t>to participate in the vertical alignment </a:t>
            </a:r>
            <a:r>
              <a:rPr lang="en-US" b="1" dirty="0" smtClean="0">
                <a:solidFill>
                  <a:schemeClr val="tx1">
                    <a:lumMod val="85000"/>
                    <a:lumOff val="15000"/>
                  </a:schemeClr>
                </a:solidFill>
              </a:rPr>
              <a:t>process</a:t>
            </a:r>
          </a:p>
          <a:p>
            <a:pPr lvl="1">
              <a:buFont typeface="Arial" pitchFamily="34" charset="0"/>
              <a:buChar char="•"/>
            </a:pPr>
            <a:r>
              <a:rPr lang="en-US" b="1" dirty="0" smtClean="0">
                <a:solidFill>
                  <a:schemeClr val="tx1">
                    <a:lumMod val="85000"/>
                    <a:lumOff val="15000"/>
                  </a:schemeClr>
                </a:solidFill>
              </a:rPr>
              <a:t>Review course syllabi and explore shared reference course profiles based on the VAT’s work</a:t>
            </a:r>
          </a:p>
          <a:p>
            <a:pPr lvl="1">
              <a:buFont typeface="Arial" pitchFamily="34" charset="0"/>
              <a:buChar char="•"/>
            </a:pPr>
            <a:r>
              <a:rPr lang="en-US" b="1" dirty="0" smtClean="0">
                <a:solidFill>
                  <a:schemeClr val="tx1">
                    <a:lumMod val="85000"/>
                    <a:lumOff val="15000"/>
                  </a:schemeClr>
                </a:solidFill>
              </a:rPr>
              <a:t>Expand and/or develop a campus or district vertical alignment plan for 2013 - 2014</a:t>
            </a:r>
            <a:endParaRPr lang="en-US" b="1" dirty="0">
              <a:solidFill>
                <a:schemeClr val="tx1">
                  <a:lumMod val="85000"/>
                  <a:lumOff val="15000"/>
                </a:schemeClr>
              </a:solidFill>
            </a:endParaRPr>
          </a:p>
          <a:p>
            <a:pPr lvl="1"/>
            <a:endParaRPr lang="en-US" dirty="0"/>
          </a:p>
        </p:txBody>
      </p:sp>
      <p:sp>
        <p:nvSpPr>
          <p:cNvPr id="4" name="TextBox 3"/>
          <p:cNvSpPr txBox="1"/>
          <p:nvPr/>
        </p:nvSpPr>
        <p:spPr>
          <a:xfrm>
            <a:off x="2362200" y="6172200"/>
            <a:ext cx="4038600" cy="369332"/>
          </a:xfrm>
          <a:prstGeom prst="rect">
            <a:avLst/>
          </a:prstGeom>
          <a:solidFill>
            <a:schemeClr val="bg2"/>
          </a:solidFill>
        </p:spPr>
        <p:txBody>
          <a:bodyPr wrap="square" rtlCol="0">
            <a:spAutoFit/>
          </a:bodyPr>
          <a:lstStyle/>
          <a:p>
            <a:endParaRPr lang="en-US" dirty="0"/>
          </a:p>
        </p:txBody>
      </p:sp>
      <p:sp>
        <p:nvSpPr>
          <p:cNvPr id="8" name="Rounded Rectangle 4"/>
          <p:cNvSpPr/>
          <p:nvPr/>
        </p:nvSpPr>
        <p:spPr>
          <a:xfrm>
            <a:off x="504720" y="228600"/>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800" b="1" spc="300" dirty="0" smtClean="0">
                <a:solidFill>
                  <a:schemeClr val="tx1">
                    <a:lumMod val="85000"/>
                    <a:lumOff val="15000"/>
                  </a:schemeClr>
                </a:solidFill>
                <a:latin typeface="Bodoni MT" pitchFamily="18" charset="0"/>
              </a:rPr>
              <a:t>AVATAR Partners</a:t>
            </a:r>
          </a:p>
          <a:p>
            <a:pPr lvl="0" algn="ctr" defTabSz="1778000" rtl="0">
              <a:spcBef>
                <a:spcPct val="0"/>
              </a:spcBef>
            </a:pPr>
            <a:r>
              <a:rPr lang="en-US" sz="3200" b="1" i="1" kern="1200" cap="none" dirty="0" smtClean="0">
                <a:solidFill>
                  <a:schemeClr val="tx1">
                    <a:lumMod val="85000"/>
                    <a:lumOff val="15000"/>
                  </a:schemeClr>
                </a:solidFill>
                <a:latin typeface="+mj-lt"/>
              </a:rPr>
              <a:t>Roles and Responsibilities </a:t>
            </a:r>
            <a:endParaRPr lang="en-US" sz="3200" b="1" i="1" kern="1200" cap="none" dirty="0">
              <a:solidFill>
                <a:schemeClr val="tx1">
                  <a:lumMod val="85000"/>
                  <a:lumOff val="15000"/>
                </a:schemeClr>
              </a:solidFill>
              <a:latin typeface="+mj-lt"/>
            </a:endParaRPr>
          </a:p>
        </p:txBody>
      </p:sp>
      <p:sp>
        <p:nvSpPr>
          <p:cNvPr id="9" name="Rectangle 8"/>
          <p:cNvSpPr/>
          <p:nvPr/>
        </p:nvSpPr>
        <p:spPr>
          <a:xfrm>
            <a:off x="1752600" y="152400"/>
            <a:ext cx="5638801" cy="1143000"/>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79836AA-2E5C-4B78-BCFE-529AC8470618}" type="slidenum">
              <a:rPr lang="en-US" smtClean="0"/>
              <a:t>19</a:t>
            </a:fld>
            <a:endParaRPr lang="en-US" dirty="0"/>
          </a:p>
        </p:txBody>
      </p:sp>
    </p:spTree>
    <p:extLst>
      <p:ext uri="{BB962C8B-B14F-4D97-AF65-F5344CB8AC3E}">
        <p14:creationId xmlns:p14="http://schemas.microsoft.com/office/powerpoint/2010/main" val="152519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b="1" u="sng" dirty="0" smtClean="0">
                <a:solidFill>
                  <a:schemeClr val="accent2">
                    <a:lumMod val="50000"/>
                  </a:schemeClr>
                </a:solidFill>
                <a:latin typeface="Bookman Old Style" pitchFamily="18" charset="0"/>
              </a:rPr>
              <a:t>Session Outcomes:</a:t>
            </a:r>
            <a:endParaRPr lang="en-US" b="1" u="sng" dirty="0">
              <a:solidFill>
                <a:schemeClr val="accent2">
                  <a:lumMod val="50000"/>
                </a:schemeClr>
              </a:solidFill>
              <a:latin typeface="Bookman Old Style" pitchFamily="18" charset="0"/>
            </a:endParaRPr>
          </a:p>
        </p:txBody>
      </p:sp>
      <p:sp>
        <p:nvSpPr>
          <p:cNvPr id="3" name="Rectangle 2"/>
          <p:cNvSpPr/>
          <p:nvPr/>
        </p:nvSpPr>
        <p:spPr>
          <a:xfrm>
            <a:off x="4876800" y="152400"/>
            <a:ext cx="3990870" cy="780365"/>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accent2">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5835120" y="152400"/>
            <a:ext cx="2074230" cy="783199"/>
          </a:xfrm>
          <a:prstGeom prst="rect">
            <a:avLst/>
          </a:prstGeom>
        </p:spPr>
      </p:pic>
      <p:sp>
        <p:nvSpPr>
          <p:cNvPr id="5" name="Rectangle 4"/>
          <p:cNvSpPr/>
          <p:nvPr/>
        </p:nvSpPr>
        <p:spPr>
          <a:xfrm>
            <a:off x="386862" y="1981200"/>
            <a:ext cx="8376138" cy="4524315"/>
          </a:xfrm>
          <a:prstGeom prst="rect">
            <a:avLst/>
          </a:prstGeom>
        </p:spPr>
        <p:txBody>
          <a:bodyPr wrap="square">
            <a:spAutoFit/>
          </a:bodyPr>
          <a:lstStyle/>
          <a:p>
            <a:pPr marL="285750" lvl="0" indent="-285750">
              <a:buFont typeface="Arial" pitchFamily="34" charset="0"/>
              <a:buChar char="•"/>
            </a:pPr>
            <a:r>
              <a:rPr lang="en-US" sz="2400" dirty="0">
                <a:latin typeface="Cambria" pitchFamily="18" charset="0"/>
                <a:cs typeface="Arial" pitchFamily="34" charset="0"/>
              </a:rPr>
              <a:t>Gain awareness of </a:t>
            </a:r>
            <a:r>
              <a:rPr lang="en-US" sz="2400" b="1" dirty="0">
                <a:latin typeface="Cambria" pitchFamily="18" charset="0"/>
                <a:cs typeface="Arial" pitchFamily="34" charset="0"/>
              </a:rPr>
              <a:t>vertical alignment </a:t>
            </a:r>
            <a:r>
              <a:rPr lang="en-US" sz="2400" dirty="0">
                <a:latin typeface="Cambria" pitchFamily="18" charset="0"/>
                <a:cs typeface="Arial" pitchFamily="34" charset="0"/>
              </a:rPr>
              <a:t>guided by the </a:t>
            </a:r>
            <a:r>
              <a:rPr lang="en-US" sz="2400" b="1" dirty="0">
                <a:latin typeface="Cambria" pitchFamily="18" charset="0"/>
                <a:cs typeface="Arial" pitchFamily="34" charset="0"/>
              </a:rPr>
              <a:t>Texas College and Career Readiness Standards </a:t>
            </a:r>
            <a:r>
              <a:rPr lang="en-US" sz="2400" dirty="0">
                <a:latin typeface="Cambria" pitchFamily="18" charset="0"/>
                <a:cs typeface="Arial" pitchFamily="34" charset="0"/>
              </a:rPr>
              <a:t>as an important strategy to </a:t>
            </a:r>
            <a:r>
              <a:rPr lang="en-US" sz="2400" b="1" dirty="0">
                <a:latin typeface="Cambria" pitchFamily="18" charset="0"/>
                <a:cs typeface="Arial" pitchFamily="34" charset="0"/>
              </a:rPr>
              <a:t>advance the success of students</a:t>
            </a:r>
            <a:r>
              <a:rPr lang="en-US" sz="2400" i="1" dirty="0">
                <a:latin typeface="Cambria" pitchFamily="18" charset="0"/>
                <a:cs typeface="Arial" pitchFamily="34" charset="0"/>
              </a:rPr>
              <a:t> </a:t>
            </a:r>
            <a:r>
              <a:rPr lang="en-US" sz="2400" dirty="0">
                <a:latin typeface="Cambria" pitchFamily="18" charset="0"/>
                <a:cs typeface="Arial" pitchFamily="34" charset="0"/>
              </a:rPr>
              <a:t>in learning mathematics.</a:t>
            </a:r>
          </a:p>
          <a:p>
            <a:pPr marL="285750" lvl="0" indent="-285750">
              <a:buFont typeface="Arial" pitchFamily="34" charset="0"/>
              <a:buChar char="•"/>
            </a:pPr>
            <a:r>
              <a:rPr lang="en-US" sz="2400" b="1" dirty="0">
                <a:latin typeface="Cambria" pitchFamily="18" charset="0"/>
                <a:cs typeface="Arial" pitchFamily="34" charset="0"/>
              </a:rPr>
              <a:t>Learn strategies </a:t>
            </a:r>
            <a:r>
              <a:rPr lang="en-US" sz="2400" dirty="0" smtClean="0">
                <a:latin typeface="Cambria" pitchFamily="18" charset="0"/>
                <a:cs typeface="Arial" pitchFamily="34" charset="0"/>
              </a:rPr>
              <a:t>used </a:t>
            </a:r>
            <a:r>
              <a:rPr lang="en-US" sz="2400" dirty="0">
                <a:latin typeface="Cambria" pitchFamily="18" charset="0"/>
                <a:cs typeface="Arial" pitchFamily="34" charset="0"/>
              </a:rPr>
              <a:t>by teams of educators and stakeholders </a:t>
            </a:r>
            <a:r>
              <a:rPr lang="en-US" sz="2400" dirty="0" smtClean="0">
                <a:latin typeface="Cambria" pitchFamily="18" charset="0"/>
                <a:cs typeface="Arial" pitchFamily="34" charset="0"/>
              </a:rPr>
              <a:t>in </a:t>
            </a:r>
            <a:r>
              <a:rPr lang="en-US" sz="2400" b="1" dirty="0">
                <a:latin typeface="Cambria" pitchFamily="18" charset="0"/>
                <a:cs typeface="Arial" pitchFamily="34" charset="0"/>
              </a:rPr>
              <a:t>assessing and improving the vertical alignment of </a:t>
            </a:r>
            <a:r>
              <a:rPr lang="en-US" sz="2400" b="1" dirty="0" smtClean="0">
                <a:latin typeface="Cambria" pitchFamily="18" charset="0"/>
                <a:cs typeface="Arial" pitchFamily="34" charset="0"/>
              </a:rPr>
              <a:t>courses </a:t>
            </a:r>
            <a:r>
              <a:rPr lang="en-US" sz="2400" b="1" dirty="0">
                <a:latin typeface="Cambria" pitchFamily="18" charset="0"/>
                <a:cs typeface="Arial" pitchFamily="34" charset="0"/>
              </a:rPr>
              <a:t>and practices </a:t>
            </a:r>
            <a:r>
              <a:rPr lang="en-US" sz="2400" dirty="0">
                <a:latin typeface="Cambria" pitchFamily="18" charset="0"/>
                <a:cs typeface="Arial" pitchFamily="34" charset="0"/>
              </a:rPr>
              <a:t>that affect students as they learn mathematics in </a:t>
            </a:r>
            <a:r>
              <a:rPr lang="en-US" sz="2400" dirty="0" smtClean="0">
                <a:latin typeface="Cambria" pitchFamily="18" charset="0"/>
                <a:cs typeface="Arial" pitchFamily="34" charset="0"/>
              </a:rPr>
              <a:t>secondary and postsecondary education.</a:t>
            </a:r>
            <a:endParaRPr lang="en-US" sz="2400" dirty="0">
              <a:latin typeface="Cambria" pitchFamily="18" charset="0"/>
              <a:cs typeface="Arial" pitchFamily="34" charset="0"/>
            </a:endParaRPr>
          </a:p>
          <a:p>
            <a:pPr marL="285750" lvl="0" indent="-285750">
              <a:buFont typeface="Arial" pitchFamily="34" charset="0"/>
              <a:buChar char="•"/>
            </a:pPr>
            <a:r>
              <a:rPr lang="en-US" sz="2400" b="1" dirty="0">
                <a:latin typeface="Cambria" pitchFamily="18" charset="0"/>
                <a:cs typeface="Arial" pitchFamily="34" charset="0"/>
              </a:rPr>
              <a:t>Experience mathematics teaching strategies</a:t>
            </a:r>
            <a:r>
              <a:rPr lang="en-US" sz="2400" i="1" dirty="0">
                <a:latin typeface="Cambria" pitchFamily="18" charset="0"/>
                <a:cs typeface="Arial" pitchFamily="34" charset="0"/>
              </a:rPr>
              <a:t> </a:t>
            </a:r>
            <a:r>
              <a:rPr lang="en-US" sz="2400" dirty="0">
                <a:latin typeface="Cambria" pitchFamily="18" charset="0"/>
                <a:cs typeface="Arial" pitchFamily="34" charset="0"/>
              </a:rPr>
              <a:t>used by vertical alignment team members who </a:t>
            </a:r>
            <a:r>
              <a:rPr lang="en-US" sz="2400" dirty="0" smtClean="0">
                <a:latin typeface="Cambria" pitchFamily="18" charset="0"/>
                <a:cs typeface="Arial" pitchFamily="34" charset="0"/>
              </a:rPr>
              <a:t>are aligning mathematics courses in </a:t>
            </a:r>
            <a:r>
              <a:rPr lang="en-US" sz="2400" dirty="0">
                <a:latin typeface="Cambria" pitchFamily="18" charset="0"/>
                <a:cs typeface="Arial" pitchFamily="34" charset="0"/>
              </a:rPr>
              <a:t>various regions of Texas.</a:t>
            </a:r>
          </a:p>
        </p:txBody>
      </p:sp>
      <p:grpSp>
        <p:nvGrpSpPr>
          <p:cNvPr id="7" name="Group 6"/>
          <p:cNvGrpSpPr/>
          <p:nvPr/>
        </p:nvGrpSpPr>
        <p:grpSpPr>
          <a:xfrm>
            <a:off x="0" y="6629400"/>
            <a:ext cx="9144000" cy="228602"/>
            <a:chOff x="0" y="6629400"/>
            <a:chExt cx="9144000" cy="228602"/>
          </a:xfrm>
        </p:grpSpPr>
        <p:sp>
          <p:nvSpPr>
            <p:cNvPr id="8" name="Rectangle 7"/>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spTree>
    <p:extLst>
      <p:ext uri="{BB962C8B-B14F-4D97-AF65-F5344CB8AC3E}">
        <p14:creationId xmlns:p14="http://schemas.microsoft.com/office/powerpoint/2010/main" val="256388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a:bodyPr>
          <a:lstStyle/>
          <a:p>
            <a:r>
              <a:rPr lang="en-US" sz="6600" i="1" dirty="0" smtClean="0">
                <a:solidFill>
                  <a:schemeClr val="accent2">
                    <a:lumMod val="50000"/>
                  </a:schemeClr>
                </a:solidFill>
                <a:effectLst>
                  <a:outerShdw blurRad="50800" dist="38100" dir="10800000" algn="r" rotWithShape="0">
                    <a:prstClr val="black">
                      <a:alpha val="40000"/>
                    </a:prstClr>
                  </a:outerShdw>
                </a:effectLst>
                <a:latin typeface="Bookman Old Style" pitchFamily="18" charset="0"/>
              </a:rPr>
              <a:t>Module 2</a:t>
            </a:r>
            <a:endParaRPr lang="en-US" sz="6600" i="1" dirty="0">
              <a:solidFill>
                <a:schemeClr val="accent2">
                  <a:lumMod val="50000"/>
                </a:schemeClr>
              </a:solidFill>
              <a:effectLst>
                <a:outerShdw blurRad="50800" dist="38100" dir="10800000" algn="r" rotWithShape="0">
                  <a:prstClr val="black">
                    <a:alpha val="40000"/>
                  </a:prstClr>
                </a:outerShdw>
              </a:effectLst>
              <a:latin typeface="Bookman Old Style" pitchFamily="18" charset="0"/>
            </a:endParaRPr>
          </a:p>
        </p:txBody>
      </p:sp>
      <p:sp>
        <p:nvSpPr>
          <p:cNvPr id="3" name="Subtitle 2"/>
          <p:cNvSpPr>
            <a:spLocks noGrp="1"/>
          </p:cNvSpPr>
          <p:nvPr>
            <p:ph type="subTitle" idx="4294967295"/>
          </p:nvPr>
        </p:nvSpPr>
        <p:spPr>
          <a:xfrm>
            <a:off x="0" y="1295400"/>
            <a:ext cx="9144000" cy="1828800"/>
          </a:xfrm>
        </p:spPr>
        <p:txBody>
          <a:bodyPr>
            <a:noAutofit/>
          </a:bodyPr>
          <a:lstStyle/>
          <a:p>
            <a:pPr marL="0" indent="0" algn="ctr">
              <a:spcBef>
                <a:spcPts val="0"/>
              </a:spcBef>
              <a:buNone/>
            </a:pPr>
            <a:r>
              <a:rPr lang="en-US"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AVATAR Common Foundations: Understanding College and Career Readiness and Success</a:t>
            </a:r>
            <a:endParaRPr lang="en-US" dirty="0"/>
          </a:p>
        </p:txBody>
      </p:sp>
      <p:sp>
        <p:nvSpPr>
          <p:cNvPr id="4" name="Rounded Rectangle 3"/>
          <p:cNvSpPr/>
          <p:nvPr/>
        </p:nvSpPr>
        <p:spPr>
          <a:xfrm>
            <a:off x="0" y="0"/>
            <a:ext cx="9144000" cy="6858000"/>
          </a:xfrm>
          <a:prstGeom prst="round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048000"/>
            <a:ext cx="6553200" cy="3202793"/>
          </a:xfrm>
          <a:prstGeom prst="rect">
            <a:avLst/>
          </a:prstGeom>
        </p:spPr>
      </p:pic>
      <p:sp>
        <p:nvSpPr>
          <p:cNvPr id="6" name="TextBox 5"/>
          <p:cNvSpPr txBox="1"/>
          <p:nvPr/>
        </p:nvSpPr>
        <p:spPr>
          <a:xfrm>
            <a:off x="0" y="6488668"/>
            <a:ext cx="9144000" cy="369332"/>
          </a:xfrm>
          <a:prstGeom prst="rect">
            <a:avLst/>
          </a:prstGeom>
          <a:noFill/>
        </p:spPr>
        <p:txBody>
          <a:bodyPr wrap="square" rtlCol="0">
            <a:spAutoFit/>
          </a:bodyPr>
          <a:lstStyle/>
          <a:p>
            <a:pPr algn="ctr"/>
            <a:r>
              <a:rPr lang="en-US" u="sng" dirty="0">
                <a:solidFill>
                  <a:schemeClr val="tx1">
                    <a:lumMod val="50000"/>
                    <a:lumOff val="50000"/>
                  </a:schemeClr>
                </a:solidFill>
                <a:latin typeface="Bookman Old Style" pitchFamily="18" charset="0"/>
              </a:rPr>
              <a:t>http://www.ntp16.notlb.com/avatar</a:t>
            </a:r>
          </a:p>
        </p:txBody>
      </p:sp>
      <p:sp>
        <p:nvSpPr>
          <p:cNvPr id="7" name="Slide Number Placeholder 6"/>
          <p:cNvSpPr>
            <a:spLocks noGrp="1"/>
          </p:cNvSpPr>
          <p:nvPr>
            <p:ph type="sldNum" sz="quarter" idx="12"/>
          </p:nvPr>
        </p:nvSpPr>
        <p:spPr/>
        <p:txBody>
          <a:bodyPr/>
          <a:lstStyle/>
          <a:p>
            <a:fld id="{A79836AA-2E5C-4B78-BCFE-529AC8470618}" type="slidenum">
              <a:rPr lang="en-US" smtClean="0"/>
              <a:t>20</a:t>
            </a:fld>
            <a:endParaRPr lang="en-US"/>
          </a:p>
        </p:txBody>
      </p:sp>
    </p:spTree>
    <p:extLst>
      <p:ext uri="{BB962C8B-B14F-4D97-AF65-F5344CB8AC3E}">
        <p14:creationId xmlns:p14="http://schemas.microsoft.com/office/powerpoint/2010/main" val="190327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a:bodyPr>
          <a:lstStyle/>
          <a:p>
            <a:pPr marL="0" indent="-256032" algn="ctr" eaLnBrk="1" fontAlgn="auto" hangingPunct="1">
              <a:spcBef>
                <a:spcPts val="0"/>
              </a:spcBef>
              <a:spcAft>
                <a:spcPts val="0"/>
              </a:spcAft>
              <a:buFont typeface="Wingdings 3"/>
              <a:buNone/>
              <a:defRPr/>
            </a:pPr>
            <a:r>
              <a:rPr lang="en-US" sz="2800" b="1" i="1" dirty="0" smtClean="0">
                <a:solidFill>
                  <a:schemeClr val="tx1">
                    <a:lumMod val="85000"/>
                    <a:lumOff val="15000"/>
                  </a:schemeClr>
                </a:solidFill>
                <a:effectLst>
                  <a:outerShdw blurRad="38100" dist="38100" dir="2700000" algn="tl">
                    <a:srgbClr val="000000">
                      <a:alpha val="43137"/>
                    </a:srgbClr>
                  </a:outerShdw>
                </a:effectLst>
              </a:rPr>
              <a:t>College and Career Ready:  Helping all Students</a:t>
            </a:r>
          </a:p>
          <a:p>
            <a:pPr marL="0" indent="-256032" algn="ctr" eaLnBrk="1" fontAlgn="auto" hangingPunct="1">
              <a:spcBef>
                <a:spcPts val="0"/>
              </a:spcBef>
              <a:spcAft>
                <a:spcPts val="0"/>
              </a:spcAft>
              <a:buFont typeface="Wingdings 3"/>
              <a:buNone/>
              <a:defRPr/>
            </a:pPr>
            <a:r>
              <a:rPr lang="en-US" sz="2800" b="1" i="1" dirty="0" smtClean="0">
                <a:solidFill>
                  <a:schemeClr val="tx1">
                    <a:lumMod val="85000"/>
                    <a:lumOff val="15000"/>
                  </a:schemeClr>
                </a:solidFill>
                <a:effectLst>
                  <a:outerShdw blurRad="38100" dist="38100" dir="2700000" algn="tl">
                    <a:srgbClr val="000000">
                      <a:alpha val="43137"/>
                    </a:srgbClr>
                  </a:outerShdw>
                </a:effectLst>
              </a:rPr>
              <a:t>Succeed Beyond High School</a:t>
            </a:r>
            <a:r>
              <a:rPr lang="en-US" sz="2800" i="1" dirty="0" smtClean="0">
                <a:solidFill>
                  <a:schemeClr val="tx1">
                    <a:lumMod val="85000"/>
                    <a:lumOff val="15000"/>
                  </a:schemeClr>
                </a:solidFill>
                <a:effectLst>
                  <a:outerShdw blurRad="38100" dist="38100" dir="2700000" algn="tl">
                    <a:srgbClr val="000000">
                      <a:alpha val="43137"/>
                    </a:srgbClr>
                  </a:outerShdw>
                </a:effectLst>
              </a:rPr>
              <a:t> </a:t>
            </a:r>
            <a:endParaRPr lang="en-US" sz="2800" i="1" dirty="0">
              <a:solidFill>
                <a:schemeClr val="tx1">
                  <a:lumMod val="85000"/>
                  <a:lumOff val="15000"/>
                </a:schemeClr>
              </a:solidFill>
              <a:effectLst>
                <a:outerShdw blurRad="38100" dist="38100" dir="2700000" algn="tl">
                  <a:srgbClr val="000000">
                    <a:alpha val="43137"/>
                  </a:srgbClr>
                </a:outerShdw>
              </a:effectLst>
            </a:endParaRPr>
          </a:p>
          <a:p>
            <a:pPr marL="0" indent="-256032" algn="ctr" eaLnBrk="1" fontAlgn="auto" hangingPunct="1">
              <a:spcBef>
                <a:spcPts val="0"/>
              </a:spcBef>
              <a:spcAft>
                <a:spcPts val="0"/>
              </a:spcAft>
              <a:buFont typeface="Wingdings 3"/>
              <a:buNone/>
              <a:defRPr/>
            </a:pPr>
            <a:r>
              <a:rPr lang="en-US" sz="2800" b="1" dirty="0" smtClean="0">
                <a:solidFill>
                  <a:schemeClr val="accent2">
                    <a:lumMod val="50000"/>
                  </a:schemeClr>
                </a:solidFill>
                <a:effectLst>
                  <a:outerShdw blurRad="38100" dist="38100" dir="2700000" algn="tl">
                    <a:srgbClr val="000000">
                      <a:alpha val="43137"/>
                    </a:srgbClr>
                  </a:outerShdw>
                </a:effectLst>
              </a:rPr>
              <a:t>by David T. Conley, 2010</a:t>
            </a:r>
          </a:p>
          <a:p>
            <a:pPr marL="365760" indent="-256032"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None/>
              <a:defRPr/>
            </a:pPr>
            <a:endParaRPr lang="en-US" sz="2000" i="1" dirty="0" smtClean="0"/>
          </a:p>
          <a:p>
            <a:pPr marL="365760" indent="-256032" eaLnBrk="1" fontAlgn="auto" hangingPunct="1">
              <a:spcAft>
                <a:spcPts val="0"/>
              </a:spcAft>
              <a:buFont typeface="Wingdings 3"/>
              <a:buNone/>
              <a:defRPr/>
            </a:pPr>
            <a:endParaRPr lang="en-US" sz="1000" i="1" dirty="0" smtClean="0"/>
          </a:p>
          <a:p>
            <a:pPr marL="365760" indent="-256032" eaLnBrk="1" fontAlgn="auto" hangingPunct="1">
              <a:spcAft>
                <a:spcPts val="0"/>
              </a:spcAft>
              <a:buFont typeface="Wingdings 3"/>
              <a:buNone/>
              <a:defRPr/>
            </a:pPr>
            <a:endParaRPr lang="en-US" i="1" dirty="0"/>
          </a:p>
          <a:p>
            <a:pPr marL="365760" indent="-256032" algn="ctr" eaLnBrk="1" fontAlgn="auto" hangingPunct="1">
              <a:spcAft>
                <a:spcPts val="0"/>
              </a:spcAft>
              <a:buFont typeface="Wingdings 3"/>
              <a:buNone/>
              <a:defRPr/>
            </a:pPr>
            <a:r>
              <a:rPr lang="en-US" sz="2800" b="1" i="1" u="sng" dirty="0" smtClean="0">
                <a:solidFill>
                  <a:schemeClr val="tx1">
                    <a:lumMod val="85000"/>
                    <a:lumOff val="15000"/>
                  </a:schemeClr>
                </a:solidFill>
              </a:rPr>
              <a:t>Participants will: </a:t>
            </a:r>
          </a:p>
          <a:p>
            <a:pPr marL="1657350" lvl="4" indent="-514350">
              <a:spcBef>
                <a:spcPts val="0"/>
              </a:spcBef>
              <a:spcAft>
                <a:spcPts val="600"/>
              </a:spcAft>
              <a:buFont typeface="+mj-lt"/>
              <a:buAutoNum type="arabicPeriod"/>
              <a:defRPr/>
            </a:pPr>
            <a:r>
              <a:rPr lang="en-US" sz="2800" i="1" dirty="0" smtClean="0">
                <a:solidFill>
                  <a:schemeClr val="tx1">
                    <a:lumMod val="85000"/>
                    <a:lumOff val="15000"/>
                  </a:schemeClr>
                </a:solidFill>
              </a:rPr>
              <a:t>Read the abstract</a:t>
            </a:r>
          </a:p>
          <a:p>
            <a:pPr marL="1657350" lvl="4" indent="-514350">
              <a:spcBef>
                <a:spcPts val="0"/>
              </a:spcBef>
              <a:buFont typeface="+mj-lt"/>
              <a:buAutoNum type="arabicPeriod"/>
              <a:defRPr/>
            </a:pPr>
            <a:r>
              <a:rPr lang="en-US" sz="2800" i="1" dirty="0" smtClean="0">
                <a:solidFill>
                  <a:schemeClr val="tx1">
                    <a:lumMod val="85000"/>
                    <a:lumOff val="15000"/>
                  </a:schemeClr>
                </a:solidFill>
              </a:rPr>
              <a:t>Discuss the seven principles, utilizing the STEPS project discussion document</a:t>
            </a:r>
            <a:endParaRPr lang="en-US" sz="2800" i="1" dirty="0">
              <a:solidFill>
                <a:schemeClr val="tx1">
                  <a:lumMod val="85000"/>
                  <a:lumOff val="15000"/>
                </a:schemeClr>
              </a:solidFill>
            </a:endParaRPr>
          </a:p>
        </p:txBody>
      </p:sp>
      <p:sp>
        <p:nvSpPr>
          <p:cNvPr id="2" name="Title 1"/>
          <p:cNvSpPr>
            <a:spLocks noGrp="1"/>
          </p:cNvSpPr>
          <p:nvPr>
            <p:ph type="title"/>
          </p:nvPr>
        </p:nvSpPr>
        <p:spPr>
          <a:xfrm>
            <a:off x="457200" y="-22964"/>
            <a:ext cx="8229600" cy="1143000"/>
          </a:xfrm>
        </p:spPr>
        <p:txBody>
          <a:bodyPr>
            <a:normAutofit/>
          </a:bodyPr>
          <a:lstStyle/>
          <a:p>
            <a:pPr eaLnBrk="1" fontAlgn="auto" hangingPunct="1">
              <a:spcAft>
                <a:spcPts val="0"/>
              </a:spcAft>
              <a:defRPr/>
            </a:pPr>
            <a:r>
              <a:rPr lang="en-US" b="1" i="1" u="sng" dirty="0" smtClean="0">
                <a:solidFill>
                  <a:schemeClr val="accent2">
                    <a:lumMod val="50000"/>
                  </a:schemeClr>
                </a:solidFill>
                <a:effectLst>
                  <a:outerShdw blurRad="38100" dist="38100" dir="2700000" algn="tl">
                    <a:srgbClr val="000000">
                      <a:alpha val="43137"/>
                    </a:srgbClr>
                  </a:outerShdw>
                </a:effectLst>
              </a:rPr>
              <a:t>Creating a College Ready Student</a:t>
            </a:r>
            <a:endParaRPr lang="en-US" b="1" i="1" u="sng" dirty="0">
              <a:solidFill>
                <a:schemeClr val="accent2">
                  <a:lumMod val="50000"/>
                </a:schemeClr>
              </a:solidFill>
              <a:effectLst>
                <a:outerShdw blurRad="38100" dist="38100" dir="2700000" algn="tl">
                  <a:srgbClr val="000000">
                    <a:alpha val="43137"/>
                  </a:srgbClr>
                </a:outerShdw>
              </a:effectLst>
            </a:endParaRPr>
          </a:p>
        </p:txBody>
      </p:sp>
      <p:pic>
        <p:nvPicPr>
          <p:cNvPr id="15365" name="Picture 2" descr="http://ts1.mm.bing.net/images/thumbnail.aspx?q=1251084218560&amp;id=6229bc969754c77a682d7069562bf1fa&amp;url=http%3a%2f%2fcepr.uoregon.edu%2fpublic%2fimages%2fsite_images%2fccrcover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1" y="2514600"/>
            <a:ext cx="1028699"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2" name="Picture 2" descr="C:\Users\kaq0007\AppData\Local\Microsoft\Windows\Temporary Internet Files\Content.IE5\7I3UU201\MP90043948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98" r="19276"/>
          <a:stretch/>
        </p:blipFill>
        <p:spPr bwMode="auto">
          <a:xfrm>
            <a:off x="7026528" y="2514600"/>
            <a:ext cx="1289889"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kaq0007\AppData\Local\Microsoft\Windows\Temporary Internet Files\Content.IE5\CJL5TIRK\MP90043939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27544" r="-2090"/>
          <a:stretch/>
        </p:blipFill>
        <p:spPr bwMode="auto">
          <a:xfrm>
            <a:off x="762000" y="2514600"/>
            <a:ext cx="1290218"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35896" y="6206646"/>
            <a:ext cx="4343400" cy="369332"/>
          </a:xfrm>
          <a:prstGeom prst="rect">
            <a:avLst/>
          </a:prstGeom>
          <a:solidFill>
            <a:schemeClr val="bg2"/>
          </a:solidFill>
        </p:spPr>
        <p:txBody>
          <a:bodyPr wrap="square" rtlCol="0">
            <a:spAutoFit/>
          </a:bodyPr>
          <a:lstStyle/>
          <a:p>
            <a:endParaRPr lang="en-US" dirty="0"/>
          </a:p>
        </p:txBody>
      </p:sp>
      <p:sp>
        <p:nvSpPr>
          <p:cNvPr id="4" name="TextBox 3"/>
          <p:cNvSpPr txBox="1"/>
          <p:nvPr/>
        </p:nvSpPr>
        <p:spPr>
          <a:xfrm>
            <a:off x="0" y="6189644"/>
            <a:ext cx="7026528" cy="907941"/>
          </a:xfrm>
          <a:prstGeom prst="rect">
            <a:avLst/>
          </a:prstGeom>
          <a:noFill/>
        </p:spPr>
        <p:txBody>
          <a:bodyPr wrap="square" rtlCol="0">
            <a:spAutoFit/>
          </a:bodyPr>
          <a:lstStyle/>
          <a:p>
            <a:r>
              <a:rPr lang="en-US" sz="1300" i="1" dirty="0" smtClean="0"/>
              <a:t>Discussion Document Available on </a:t>
            </a:r>
            <a:r>
              <a:rPr lang="en-US" sz="1300" i="1" dirty="0"/>
              <a:t>AVATAR site: </a:t>
            </a:r>
            <a:r>
              <a:rPr lang="en-US" sz="1300" i="1" dirty="0">
                <a:hlinkClick r:id="rId5"/>
              </a:rPr>
              <a:t>http://</a:t>
            </a:r>
            <a:r>
              <a:rPr lang="en-US" sz="1300" i="1" dirty="0" smtClean="0">
                <a:hlinkClick r:id="rId5"/>
              </a:rPr>
              <a:t>www.ntp16.notlb.com/avatar/files/resources</a:t>
            </a:r>
            <a:r>
              <a:rPr lang="en-US" sz="1300" i="1" dirty="0" smtClean="0"/>
              <a:t> and the seven </a:t>
            </a:r>
            <a:r>
              <a:rPr lang="en-US" sz="1300" i="1" dirty="0"/>
              <a:t>p</a:t>
            </a:r>
            <a:r>
              <a:rPr lang="en-US" sz="1300" i="1" dirty="0" smtClean="0"/>
              <a:t>rinciples are discussed in more detail in PowerPoint of Conley’s at </a:t>
            </a:r>
            <a:r>
              <a:rPr lang="en-US" sz="1400" dirty="0">
                <a:latin typeface="Calibri" pitchFamily="34" charset="0"/>
                <a:ea typeface="Calibri" pitchFamily="34" charset="0"/>
                <a:cs typeface="CalistoMT"/>
                <a:hlinkClick r:id="rId6"/>
              </a:rPr>
              <a:t>https://epiconline.org/files/pdf/20110228_ASU.pdf</a:t>
            </a:r>
            <a:endParaRPr lang="en-US" sz="1400" dirty="0">
              <a:latin typeface="Arial" pitchFamily="34" charset="0"/>
            </a:endParaRPr>
          </a:p>
          <a:p>
            <a:endParaRPr lang="en-US" sz="1300" i="1" dirty="0"/>
          </a:p>
        </p:txBody>
      </p:sp>
      <p:sp>
        <p:nvSpPr>
          <p:cNvPr id="5" name="Slide Number Placeholder 4"/>
          <p:cNvSpPr>
            <a:spLocks noGrp="1"/>
          </p:cNvSpPr>
          <p:nvPr>
            <p:ph type="sldNum" sz="quarter" idx="12"/>
          </p:nvPr>
        </p:nvSpPr>
        <p:spPr/>
        <p:txBody>
          <a:bodyPr/>
          <a:lstStyle/>
          <a:p>
            <a:fld id="{A79836AA-2E5C-4B78-BCFE-529AC8470618}" type="slidenum">
              <a:rPr lang="en-US" smtClean="0"/>
              <a:t>21</a:t>
            </a:fld>
            <a:endParaRPr lang="en-US"/>
          </a:p>
        </p:txBody>
      </p:sp>
    </p:spTree>
    <p:extLst>
      <p:ext uri="{BB962C8B-B14F-4D97-AF65-F5344CB8AC3E}">
        <p14:creationId xmlns:p14="http://schemas.microsoft.com/office/powerpoint/2010/main" val="169004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5638800"/>
            <a:ext cx="6553200" cy="1200329"/>
          </a:xfrm>
          <a:prstGeom prst="rect">
            <a:avLst/>
          </a:prstGeom>
          <a:solidFill>
            <a:schemeClr val="bg2"/>
          </a:solidFill>
        </p:spPr>
        <p:txBody>
          <a:bodyPr wrap="square" rtlCol="0">
            <a:spAutoFit/>
          </a:bodyPr>
          <a:lstStyle/>
          <a:p>
            <a:endParaRPr lang="en-US" dirty="0" smtClean="0">
              <a:ln>
                <a:solidFill>
                  <a:schemeClr val="bg2"/>
                </a:solidFill>
              </a:ln>
              <a:solidFill>
                <a:schemeClr val="bg2"/>
              </a:solidFill>
            </a:endParaRPr>
          </a:p>
          <a:p>
            <a:endParaRPr lang="en-US" dirty="0">
              <a:ln>
                <a:solidFill>
                  <a:schemeClr val="bg2"/>
                </a:solidFill>
              </a:ln>
              <a:solidFill>
                <a:schemeClr val="bg2"/>
              </a:solidFill>
            </a:endParaRPr>
          </a:p>
          <a:p>
            <a:endParaRPr lang="en-US" dirty="0" smtClean="0">
              <a:ln>
                <a:solidFill>
                  <a:schemeClr val="bg2"/>
                </a:solidFill>
              </a:ln>
              <a:solidFill>
                <a:schemeClr val="bg2"/>
              </a:solidFill>
            </a:endParaRPr>
          </a:p>
          <a:p>
            <a:endParaRPr lang="en-US" dirty="0">
              <a:ln>
                <a:solidFill>
                  <a:schemeClr val="bg2"/>
                </a:solidFill>
              </a:ln>
              <a:solidFill>
                <a:schemeClr val="bg2"/>
              </a:solidFill>
            </a:endParaRPr>
          </a:p>
        </p:txBody>
      </p:sp>
      <p:sp>
        <p:nvSpPr>
          <p:cNvPr id="2" name="Title 1"/>
          <p:cNvSpPr>
            <a:spLocks noGrp="1"/>
          </p:cNvSpPr>
          <p:nvPr>
            <p:ph type="title"/>
          </p:nvPr>
        </p:nvSpPr>
        <p:spPr>
          <a:xfrm>
            <a:off x="465551" y="457200"/>
            <a:ext cx="8229600" cy="1143000"/>
          </a:xfrm>
        </p:spPr>
        <p:txBody>
          <a:bodyPr>
            <a:normAutofit fontScale="90000"/>
          </a:bodyPr>
          <a:lstStyle/>
          <a:p>
            <a:r>
              <a:rPr lang="en-US" b="1" u="sng" dirty="0" smtClean="0">
                <a:solidFill>
                  <a:schemeClr val="accent2">
                    <a:lumMod val="50000"/>
                  </a:schemeClr>
                </a:solidFill>
                <a:effectLst>
                  <a:outerShdw blurRad="38100" dist="38100" dir="2700000" algn="tl">
                    <a:srgbClr val="000000">
                      <a:alpha val="43137"/>
                    </a:srgbClr>
                  </a:outerShdw>
                </a:effectLst>
              </a:rPr>
              <a:t>The Connection:</a:t>
            </a:r>
            <a:br>
              <a:rPr lang="en-US" b="1" u="sng" dirty="0" smtClean="0">
                <a:solidFill>
                  <a:schemeClr val="accent2">
                    <a:lumMod val="50000"/>
                  </a:schemeClr>
                </a:solidFill>
                <a:effectLst>
                  <a:outerShdw blurRad="38100" dist="38100" dir="2700000" algn="tl">
                    <a:srgbClr val="000000">
                      <a:alpha val="43137"/>
                    </a:srgbClr>
                  </a:outerShdw>
                </a:effectLst>
              </a:rPr>
            </a:br>
            <a:r>
              <a:rPr lang="en-US" i="1" dirty="0" smtClean="0">
                <a:solidFill>
                  <a:schemeClr val="accent2">
                    <a:lumMod val="50000"/>
                  </a:schemeClr>
                </a:solidFill>
                <a:effectLst>
                  <a:outerShdw blurRad="38100" dist="38100" dir="2700000" algn="tl">
                    <a:srgbClr val="000000">
                      <a:alpha val="43137"/>
                    </a:srgbClr>
                  </a:outerShdw>
                </a:effectLst>
              </a:rPr>
              <a:t>STAAR and TSI Implementation</a:t>
            </a:r>
            <a:r>
              <a:rPr lang="en-US" b="1" u="sng" dirty="0" smtClean="0">
                <a:solidFill>
                  <a:schemeClr val="accent2">
                    <a:lumMod val="50000"/>
                  </a:schemeClr>
                </a:solidFill>
                <a:effectLst>
                  <a:outerShdw blurRad="38100" dist="38100" dir="2700000" algn="tl">
                    <a:srgbClr val="000000">
                      <a:alpha val="43137"/>
                    </a:srgbClr>
                  </a:outerShdw>
                </a:effectLst>
              </a:rPr>
              <a:t/>
            </a:r>
            <a:br>
              <a:rPr lang="en-US" b="1" u="sng" dirty="0" smtClean="0">
                <a:solidFill>
                  <a:schemeClr val="accent2">
                    <a:lumMod val="50000"/>
                  </a:schemeClr>
                </a:solidFill>
                <a:effectLst>
                  <a:outerShdw blurRad="38100" dist="38100" dir="2700000" algn="tl">
                    <a:srgbClr val="000000">
                      <a:alpha val="43137"/>
                    </a:srgbClr>
                  </a:outerShdw>
                </a:effectLst>
              </a:rPr>
            </a:br>
            <a:endParaRPr lang="en-US" sz="4000" i="1" dirty="0">
              <a:solidFill>
                <a:schemeClr val="accent2">
                  <a:lumMod val="50000"/>
                </a:schemeClr>
              </a:solidFill>
              <a:effectLst>
                <a:outerShdw blurRad="38100" dist="38100" dir="2700000" algn="tl">
                  <a:srgbClr val="000000">
                    <a:alpha val="43137"/>
                  </a:srgbClr>
                </a:outerShdw>
              </a:effectLst>
            </a:endParaRPr>
          </a:p>
        </p:txBody>
      </p:sp>
      <p:pic>
        <p:nvPicPr>
          <p:cNvPr id="4" name="Picture 3" descr="TSI Image.jpg"/>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3440" t="18494" r="4272" b="7945"/>
          <a:stretch/>
        </p:blipFill>
        <p:spPr>
          <a:xfrm>
            <a:off x="112734" y="1447800"/>
            <a:ext cx="8931058" cy="5181600"/>
          </a:xfrm>
          <a:prstGeom prst="rect">
            <a:avLst/>
          </a:prstGeom>
          <a:ln w="28575">
            <a:solidFill>
              <a:schemeClr val="tx1"/>
            </a:solidFill>
          </a:ln>
        </p:spPr>
      </p:pic>
      <p:sp>
        <p:nvSpPr>
          <p:cNvPr id="3" name="Slide Number Placeholder 2"/>
          <p:cNvSpPr>
            <a:spLocks noGrp="1"/>
          </p:cNvSpPr>
          <p:nvPr>
            <p:ph type="sldNum" sz="quarter" idx="12"/>
          </p:nvPr>
        </p:nvSpPr>
        <p:spPr/>
        <p:txBody>
          <a:bodyPr/>
          <a:lstStyle/>
          <a:p>
            <a:fld id="{A79836AA-2E5C-4B78-BCFE-529AC8470618}" type="slidenum">
              <a:rPr lang="en-US" smtClean="0"/>
              <a:t>22</a:t>
            </a:fld>
            <a:endParaRPr lang="en-US"/>
          </a:p>
        </p:txBody>
      </p:sp>
    </p:spTree>
    <p:extLst>
      <p:ext uri="{BB962C8B-B14F-4D97-AF65-F5344CB8AC3E}">
        <p14:creationId xmlns:p14="http://schemas.microsoft.com/office/powerpoint/2010/main" val="34046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lumMod val="50000"/>
                  </a:schemeClr>
                </a:solidFill>
                <a:effectLst>
                  <a:outerShdw blurRad="38100" dist="38100" dir="2700000" algn="tl">
                    <a:srgbClr val="000000">
                      <a:alpha val="43137"/>
                    </a:srgbClr>
                  </a:outerShdw>
                </a:effectLst>
              </a:rPr>
              <a:t>As You Examine the Data, Please Consider:</a:t>
            </a:r>
            <a:endParaRPr lang="en-US" sz="36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525963"/>
          </a:xfrm>
        </p:spPr>
        <p:txBody>
          <a:bodyPr>
            <a:normAutofit fontScale="77500" lnSpcReduction="20000"/>
          </a:bodyPr>
          <a:lstStyle/>
          <a:p>
            <a:r>
              <a:rPr lang="en-US" dirty="0" smtClean="0"/>
              <a:t>To what extent do local students progress from high school to college?</a:t>
            </a:r>
          </a:p>
          <a:p>
            <a:r>
              <a:rPr lang="en-US" dirty="0" smtClean="0"/>
              <a:t>Are there differences by discipline in college readiness?</a:t>
            </a:r>
          </a:p>
          <a:p>
            <a:r>
              <a:rPr lang="en-US" dirty="0" smtClean="0"/>
              <a:t>How does student readiness for college vary by ethnicity?  What factors contribute to the gaps?</a:t>
            </a:r>
          </a:p>
          <a:p>
            <a:r>
              <a:rPr lang="en-US" dirty="0" smtClean="0"/>
              <a:t>What colleges do local students attend?</a:t>
            </a:r>
          </a:p>
          <a:p>
            <a:r>
              <a:rPr lang="en-US" dirty="0"/>
              <a:t>To what extent do local students take advantage of college readiness programs (AP/IB, dual credit, core completion)?</a:t>
            </a:r>
          </a:p>
          <a:p>
            <a:r>
              <a:rPr lang="en-US" dirty="0"/>
              <a:t>How does developmental education influence college readiness and success locally?</a:t>
            </a:r>
          </a:p>
          <a:p>
            <a:r>
              <a:rPr lang="en-US" dirty="0"/>
              <a:t>How do local students fare when they transfer to other institutions?</a:t>
            </a:r>
          </a:p>
          <a:p>
            <a:endParaRPr lang="en-US" dirty="0" smtClean="0"/>
          </a:p>
        </p:txBody>
      </p:sp>
      <p:sp>
        <p:nvSpPr>
          <p:cNvPr id="4" name="TextBox 3"/>
          <p:cNvSpPr txBox="1"/>
          <p:nvPr/>
        </p:nvSpPr>
        <p:spPr>
          <a:xfrm>
            <a:off x="2362200" y="6172200"/>
            <a:ext cx="4114800" cy="369332"/>
          </a:xfrm>
          <a:prstGeom prst="rect">
            <a:avLst/>
          </a:prstGeom>
          <a:solidFill>
            <a:schemeClr val="bg2"/>
          </a:solidFill>
        </p:spPr>
        <p:txBody>
          <a:bodyPr wrap="square" rtlCol="0">
            <a:spAutoFit/>
          </a:bodyPr>
          <a:lstStyle/>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t>23</a:t>
            </a:fld>
            <a:endParaRPr lang="en-US"/>
          </a:p>
        </p:txBody>
      </p:sp>
    </p:spTree>
    <p:extLst>
      <p:ext uri="{BB962C8B-B14F-4D97-AF65-F5344CB8AC3E}">
        <p14:creationId xmlns:p14="http://schemas.microsoft.com/office/powerpoint/2010/main" val="2351179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6600" i="1" dirty="0" smtClean="0">
                <a:solidFill>
                  <a:schemeClr val="accent2">
                    <a:lumMod val="50000"/>
                  </a:schemeClr>
                </a:solidFill>
                <a:effectLst>
                  <a:outerShdw blurRad="50800" dist="38100" dir="10800000" algn="r" rotWithShape="0">
                    <a:prstClr val="black">
                      <a:alpha val="40000"/>
                    </a:prstClr>
                  </a:outerShdw>
                </a:effectLst>
                <a:latin typeface="Bookman Old Style" pitchFamily="18" charset="0"/>
              </a:rPr>
              <a:t>Module 3</a:t>
            </a:r>
            <a:endParaRPr lang="en-US" sz="6600" i="1" dirty="0">
              <a:solidFill>
                <a:schemeClr val="accent2">
                  <a:lumMod val="50000"/>
                </a:schemeClr>
              </a:solidFill>
              <a:effectLst>
                <a:outerShdw blurRad="50800" dist="38100" dir="10800000" algn="r" rotWithShape="0">
                  <a:prstClr val="black">
                    <a:alpha val="40000"/>
                  </a:prstClr>
                </a:outerShdw>
              </a:effectLst>
              <a:latin typeface="Bookman Old Style" pitchFamily="18" charset="0"/>
            </a:endParaRPr>
          </a:p>
        </p:txBody>
      </p:sp>
      <p:sp>
        <p:nvSpPr>
          <p:cNvPr id="3" name="Subtitle 2"/>
          <p:cNvSpPr>
            <a:spLocks noGrp="1"/>
          </p:cNvSpPr>
          <p:nvPr>
            <p:ph type="subTitle" idx="4294967295"/>
          </p:nvPr>
        </p:nvSpPr>
        <p:spPr>
          <a:xfrm>
            <a:off x="0" y="1143000"/>
            <a:ext cx="9144000" cy="1828800"/>
          </a:xfrm>
        </p:spPr>
        <p:txBody>
          <a:bodyPr>
            <a:noAutofit/>
          </a:bodyPr>
          <a:lstStyle/>
          <a:p>
            <a:pPr marL="0" indent="0" algn="ctr">
              <a:spcBef>
                <a:spcPts val="0"/>
              </a:spcBef>
              <a:buNone/>
            </a:pPr>
            <a:r>
              <a:rPr lang="en-US" sz="4000"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AVATAR Teams:</a:t>
            </a:r>
          </a:p>
          <a:p>
            <a:pPr marL="0" indent="0" algn="ctr">
              <a:spcBef>
                <a:spcPts val="0"/>
              </a:spcBef>
              <a:buNone/>
            </a:pPr>
            <a:r>
              <a:rPr lang="en-US" sz="4000"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Aligning Courses Through</a:t>
            </a:r>
          </a:p>
          <a:p>
            <a:pPr marL="0" indent="0" algn="ctr">
              <a:spcBef>
                <a:spcPts val="0"/>
              </a:spcBef>
              <a:buNone/>
            </a:pPr>
            <a:r>
              <a:rPr lang="en-US" sz="4000"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Critical Conversations</a:t>
            </a:r>
            <a:endParaRPr lang="en-US" sz="4000" dirty="0"/>
          </a:p>
        </p:txBody>
      </p:sp>
      <p:sp>
        <p:nvSpPr>
          <p:cNvPr id="4" name="Rounded Rectangle 3"/>
          <p:cNvSpPr/>
          <p:nvPr/>
        </p:nvSpPr>
        <p:spPr>
          <a:xfrm>
            <a:off x="0" y="0"/>
            <a:ext cx="9144000" cy="6858000"/>
          </a:xfrm>
          <a:prstGeom prst="round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048000"/>
            <a:ext cx="6553200" cy="3202793"/>
          </a:xfrm>
          <a:prstGeom prst="rect">
            <a:avLst/>
          </a:prstGeom>
        </p:spPr>
      </p:pic>
      <p:sp>
        <p:nvSpPr>
          <p:cNvPr id="6" name="TextBox 5"/>
          <p:cNvSpPr txBox="1"/>
          <p:nvPr/>
        </p:nvSpPr>
        <p:spPr>
          <a:xfrm>
            <a:off x="0" y="6488668"/>
            <a:ext cx="9144000" cy="369332"/>
          </a:xfrm>
          <a:prstGeom prst="rect">
            <a:avLst/>
          </a:prstGeom>
          <a:noFill/>
        </p:spPr>
        <p:txBody>
          <a:bodyPr wrap="square" rtlCol="0">
            <a:spAutoFit/>
          </a:bodyPr>
          <a:lstStyle/>
          <a:p>
            <a:pPr algn="ctr"/>
            <a:r>
              <a:rPr lang="en-US" u="sng" dirty="0">
                <a:solidFill>
                  <a:schemeClr val="tx1">
                    <a:lumMod val="50000"/>
                    <a:lumOff val="50000"/>
                  </a:schemeClr>
                </a:solidFill>
                <a:latin typeface="Bookman Old Style" pitchFamily="18" charset="0"/>
              </a:rPr>
              <a:t>http://www.ntp16.notlb.com/avatar</a:t>
            </a:r>
          </a:p>
        </p:txBody>
      </p:sp>
      <p:sp>
        <p:nvSpPr>
          <p:cNvPr id="7" name="Slide Number Placeholder 6"/>
          <p:cNvSpPr>
            <a:spLocks noGrp="1"/>
          </p:cNvSpPr>
          <p:nvPr>
            <p:ph type="sldNum" sz="quarter" idx="12"/>
          </p:nvPr>
        </p:nvSpPr>
        <p:spPr/>
        <p:txBody>
          <a:bodyPr/>
          <a:lstStyle/>
          <a:p>
            <a:fld id="{A79836AA-2E5C-4B78-BCFE-529AC8470618}" type="slidenum">
              <a:rPr lang="en-US" smtClean="0"/>
              <a:t>24</a:t>
            </a:fld>
            <a:endParaRPr lang="en-US"/>
          </a:p>
        </p:txBody>
      </p:sp>
    </p:spTree>
    <p:extLst>
      <p:ext uri="{BB962C8B-B14F-4D97-AF65-F5344CB8AC3E}">
        <p14:creationId xmlns:p14="http://schemas.microsoft.com/office/powerpoint/2010/main" val="29920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500"/>
                                        <p:tgtEl>
                                          <p:spTgt spid="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out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9" y="685800"/>
            <a:ext cx="7696200" cy="944562"/>
          </a:xfrm>
          <a:ln w="38100">
            <a:solidFill>
              <a:schemeClr val="accent2">
                <a:lumMod val="50000"/>
              </a:schemeClr>
            </a:solidFill>
          </a:ln>
        </p:spPr>
        <p:txBody>
          <a:bodyPr/>
          <a:lstStyle/>
          <a:p>
            <a:r>
              <a:rPr lang="en-US" i="1" dirty="0" smtClean="0">
                <a:solidFill>
                  <a:schemeClr val="tx1">
                    <a:lumMod val="75000"/>
                    <a:lumOff val="25000"/>
                  </a:schemeClr>
                </a:solidFill>
                <a:effectLst>
                  <a:outerShdw blurRad="38100" dist="38100" dir="2700000" algn="tl">
                    <a:srgbClr val="000000">
                      <a:alpha val="43137"/>
                    </a:srgbClr>
                  </a:outerShdw>
                </a:effectLst>
              </a:rPr>
              <a:t>This Module Discusses…</a:t>
            </a:r>
            <a:endParaRPr lang="en-US" i="1" dirty="0">
              <a:solidFill>
                <a:schemeClr val="tx1">
                  <a:lumMod val="75000"/>
                  <a:lumOff val="25000"/>
                </a:schemeClr>
              </a:solidFill>
              <a:effectLst>
                <a:outerShdw blurRad="38100" dist="38100" dir="2700000" algn="tl">
                  <a:srgbClr val="000000">
                    <a:alpha val="43137"/>
                  </a:srgbClr>
                </a:outerShdw>
              </a:effectLst>
            </a:endParaRPr>
          </a:p>
        </p:txBody>
      </p:sp>
      <p:sp>
        <p:nvSpPr>
          <p:cNvPr id="3" name="TextBox 2"/>
          <p:cNvSpPr txBox="1"/>
          <p:nvPr/>
        </p:nvSpPr>
        <p:spPr>
          <a:xfrm>
            <a:off x="152400" y="2057400"/>
            <a:ext cx="8839199" cy="3539430"/>
          </a:xfrm>
          <a:prstGeom prst="rect">
            <a:avLst/>
          </a:prstGeom>
          <a:noFill/>
          <a:ln w="38100">
            <a:solidFill>
              <a:schemeClr val="tx1">
                <a:lumMod val="75000"/>
                <a:lumOff val="25000"/>
              </a:schemeClr>
            </a:solidFill>
          </a:ln>
        </p:spPr>
        <p:txBody>
          <a:bodyPr wrap="square" rtlCol="0">
            <a:spAutoFit/>
          </a:bodyPr>
          <a:lstStyle/>
          <a:p>
            <a:endParaRPr lang="en-US" sz="1000" b="1" i="1" u="sng" dirty="0" smtClean="0">
              <a:solidFill>
                <a:schemeClr val="accent2">
                  <a:lumMod val="50000"/>
                </a:schemeClr>
              </a:solidFill>
            </a:endParaRPr>
          </a:p>
          <a:p>
            <a:pPr marL="457200" indent="-457200">
              <a:buFont typeface="Arial" pitchFamily="34" charset="0"/>
              <a:buChar char="•"/>
            </a:pPr>
            <a:r>
              <a:rPr lang="en-US" sz="2800" b="1" i="1" dirty="0" smtClean="0">
                <a:solidFill>
                  <a:schemeClr val="accent2">
                    <a:lumMod val="50000"/>
                  </a:schemeClr>
                </a:solidFill>
              </a:rPr>
              <a:t>College and Career Readiness Standards:</a:t>
            </a:r>
          </a:p>
          <a:p>
            <a:r>
              <a:rPr lang="en-US" sz="2800" b="1" i="1" dirty="0">
                <a:solidFill>
                  <a:schemeClr val="accent2">
                    <a:lumMod val="50000"/>
                  </a:schemeClr>
                </a:solidFill>
              </a:rPr>
              <a:t>	</a:t>
            </a:r>
            <a:r>
              <a:rPr lang="en-US" sz="2400" i="1" dirty="0" smtClean="0">
                <a:solidFill>
                  <a:schemeClr val="accent2">
                    <a:lumMod val="50000"/>
                  </a:schemeClr>
                </a:solidFill>
              </a:rPr>
              <a:t>Content and Cross-Disciplinary Standards</a:t>
            </a:r>
          </a:p>
          <a:p>
            <a:pPr marL="457200" indent="-457200">
              <a:buFont typeface="Arial" pitchFamily="34" charset="0"/>
              <a:buChar char="•"/>
            </a:pPr>
            <a:r>
              <a:rPr lang="en-US" sz="2800" b="1" i="1" dirty="0" smtClean="0">
                <a:solidFill>
                  <a:schemeClr val="accent2">
                    <a:lumMod val="50000"/>
                  </a:schemeClr>
                </a:solidFill>
              </a:rPr>
              <a:t>Texas </a:t>
            </a:r>
            <a:r>
              <a:rPr lang="en-US" sz="2800" b="1" i="1" dirty="0">
                <a:solidFill>
                  <a:schemeClr val="accent2">
                    <a:lumMod val="50000"/>
                  </a:schemeClr>
                </a:solidFill>
              </a:rPr>
              <a:t>University Common</a:t>
            </a:r>
            <a:r>
              <a:rPr lang="en-US" sz="3200" b="1" i="1" dirty="0">
                <a:solidFill>
                  <a:schemeClr val="accent2">
                    <a:lumMod val="50000"/>
                  </a:schemeClr>
                </a:solidFill>
              </a:rPr>
              <a:t> </a:t>
            </a:r>
            <a:r>
              <a:rPr lang="en-US" sz="2800" b="1" i="1" dirty="0">
                <a:solidFill>
                  <a:schemeClr val="accent2">
                    <a:lumMod val="50000"/>
                  </a:schemeClr>
                </a:solidFill>
              </a:rPr>
              <a:t>Core </a:t>
            </a:r>
            <a:r>
              <a:rPr lang="en-US" sz="2800" b="1" i="1" dirty="0" smtClean="0">
                <a:solidFill>
                  <a:schemeClr val="accent2">
                    <a:lumMod val="50000"/>
                  </a:schemeClr>
                </a:solidFill>
              </a:rPr>
              <a:t>Curriculum </a:t>
            </a:r>
          </a:p>
          <a:p>
            <a:pPr marL="457200" indent="-457200">
              <a:buFont typeface="Arial" pitchFamily="34" charset="0"/>
              <a:buChar char="•"/>
            </a:pPr>
            <a:r>
              <a:rPr lang="en-US" sz="2800" b="1" i="1" dirty="0" smtClean="0">
                <a:solidFill>
                  <a:schemeClr val="accent2">
                    <a:lumMod val="50000"/>
                  </a:schemeClr>
                </a:solidFill>
              </a:rPr>
              <a:t>Texas Academic </a:t>
            </a:r>
            <a:r>
              <a:rPr lang="en-US" sz="2800" b="1" i="1" dirty="0">
                <a:solidFill>
                  <a:schemeClr val="accent2">
                    <a:lumMod val="50000"/>
                  </a:schemeClr>
                </a:solidFill>
              </a:rPr>
              <a:t>Course Guide Manual (ACGM</a:t>
            </a:r>
            <a:r>
              <a:rPr lang="en-US" sz="2800" b="1" i="1" dirty="0" smtClean="0">
                <a:solidFill>
                  <a:schemeClr val="accent2">
                    <a:lumMod val="50000"/>
                  </a:schemeClr>
                </a:solidFill>
              </a:rPr>
              <a:t>)</a:t>
            </a:r>
          </a:p>
          <a:p>
            <a:pPr marL="457200" indent="-457200">
              <a:buFont typeface="Arial" pitchFamily="34" charset="0"/>
              <a:buChar char="•"/>
            </a:pPr>
            <a:r>
              <a:rPr lang="en-US" sz="2800" b="1" i="1" dirty="0" smtClean="0">
                <a:solidFill>
                  <a:schemeClr val="accent2">
                    <a:lumMod val="50000"/>
                  </a:schemeClr>
                </a:solidFill>
              </a:rPr>
              <a:t>Reference </a:t>
            </a:r>
            <a:r>
              <a:rPr lang="en-US" sz="2800" b="1" i="1" dirty="0">
                <a:solidFill>
                  <a:schemeClr val="accent2">
                    <a:lumMod val="50000"/>
                  </a:schemeClr>
                </a:solidFill>
              </a:rPr>
              <a:t>Course Profiles:</a:t>
            </a:r>
          </a:p>
          <a:p>
            <a:r>
              <a:rPr lang="en-US" sz="3200" b="1" i="1" dirty="0">
                <a:solidFill>
                  <a:schemeClr val="accent2">
                    <a:lumMod val="50000"/>
                  </a:schemeClr>
                </a:solidFill>
              </a:rPr>
              <a:t>	</a:t>
            </a:r>
            <a:r>
              <a:rPr lang="en-US" sz="2400" i="1" dirty="0">
                <a:solidFill>
                  <a:schemeClr val="accent2">
                    <a:lumMod val="50000"/>
                  </a:schemeClr>
                </a:solidFill>
              </a:rPr>
              <a:t>Definition, Examples, Purpose, and </a:t>
            </a:r>
            <a:r>
              <a:rPr lang="en-US" sz="2400" i="1" dirty="0" smtClean="0">
                <a:solidFill>
                  <a:schemeClr val="accent2">
                    <a:lumMod val="50000"/>
                  </a:schemeClr>
                </a:solidFill>
              </a:rPr>
              <a:t>Process</a:t>
            </a:r>
          </a:p>
          <a:p>
            <a:pPr marL="457200" indent="-457200">
              <a:buFont typeface="Arial" pitchFamily="34" charset="0"/>
              <a:buChar char="•"/>
            </a:pPr>
            <a:r>
              <a:rPr lang="en-US" sz="2800" b="1" i="1" dirty="0" smtClean="0">
                <a:solidFill>
                  <a:schemeClr val="accent2">
                    <a:lumMod val="50000"/>
                  </a:schemeClr>
                </a:solidFill>
              </a:rPr>
              <a:t>Assessments </a:t>
            </a:r>
            <a:r>
              <a:rPr lang="en-US" sz="2800" b="1" i="1" dirty="0">
                <a:solidFill>
                  <a:schemeClr val="accent2">
                    <a:lumMod val="50000"/>
                  </a:schemeClr>
                </a:solidFill>
              </a:rPr>
              <a:t>at Secondary and </a:t>
            </a:r>
            <a:r>
              <a:rPr lang="en-US" sz="2800" b="1" i="1" dirty="0" smtClean="0">
                <a:solidFill>
                  <a:schemeClr val="accent2">
                    <a:lumMod val="50000"/>
                  </a:schemeClr>
                </a:solidFill>
              </a:rPr>
              <a:t>Postsecondary Levels</a:t>
            </a:r>
            <a:endParaRPr lang="en-US" sz="2800" i="1" dirty="0" smtClean="0">
              <a:solidFill>
                <a:schemeClr val="accent2">
                  <a:lumMod val="50000"/>
                </a:schemeClr>
              </a:solidFill>
            </a:endParaRPr>
          </a:p>
          <a:p>
            <a:endParaRPr lang="en-US" sz="1000" b="1" i="1" dirty="0">
              <a:solidFill>
                <a:schemeClr val="accent2">
                  <a:lumMod val="50000"/>
                </a:schemeClr>
              </a:solidFill>
            </a:endParaRPr>
          </a:p>
        </p:txBody>
      </p:sp>
      <p:sp>
        <p:nvSpPr>
          <p:cNvPr id="4" name="Slide Number Placeholder 3"/>
          <p:cNvSpPr>
            <a:spLocks noGrp="1"/>
          </p:cNvSpPr>
          <p:nvPr>
            <p:ph type="sldNum" sz="quarter" idx="12"/>
          </p:nvPr>
        </p:nvSpPr>
        <p:spPr>
          <a:xfrm>
            <a:off x="6553200" y="6234212"/>
            <a:ext cx="2133600" cy="365125"/>
          </a:xfrm>
        </p:spPr>
        <p:txBody>
          <a:bodyPr/>
          <a:lstStyle/>
          <a:p>
            <a:fld id="{A79836AA-2E5C-4B78-BCFE-529AC8470618}" type="slidenum">
              <a:rPr lang="en-US" smtClean="0"/>
              <a:t>25</a:t>
            </a:fld>
            <a:endParaRPr lang="en-US" dirty="0"/>
          </a:p>
        </p:txBody>
      </p:sp>
    </p:spTree>
    <p:extLst>
      <p:ext uri="{BB962C8B-B14F-4D97-AF65-F5344CB8AC3E}">
        <p14:creationId xmlns:p14="http://schemas.microsoft.com/office/powerpoint/2010/main" val="387531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Mapping Texas Core Curriculum Objectives to Component Areas </a:t>
            </a:r>
            <a:endParaRPr lang="en-US"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2998130"/>
              </p:ext>
            </p:extLst>
          </p:nvPr>
        </p:nvGraphicFramePr>
        <p:xfrm>
          <a:off x="381000" y="1828800"/>
          <a:ext cx="8267700" cy="3596640"/>
        </p:xfrm>
        <a:graphic>
          <a:graphicData uri="http://schemas.openxmlformats.org/drawingml/2006/table">
            <a:tbl>
              <a:tblPr firstRow="1" bandRow="1">
                <a:tableStyleId>{073A0DAA-6AF3-43AB-8588-CEC1D06C72B9}</a:tableStyleId>
              </a:tblPr>
              <a:tblGrid>
                <a:gridCol w="1295400"/>
                <a:gridCol w="990600"/>
                <a:gridCol w="1257300"/>
                <a:gridCol w="1181100"/>
                <a:gridCol w="1181100"/>
                <a:gridCol w="1181100"/>
                <a:gridCol w="1181100"/>
              </a:tblGrid>
              <a:tr h="762000">
                <a:tc>
                  <a:txBody>
                    <a:bodyPr/>
                    <a:lstStyle/>
                    <a:p>
                      <a:r>
                        <a:rPr lang="en-US" sz="1200" dirty="0" smtClean="0"/>
                        <a:t>Foundational Component</a:t>
                      </a:r>
                      <a:r>
                        <a:rPr lang="en-US" sz="1200" baseline="0" dirty="0" smtClean="0"/>
                        <a:t> Area</a:t>
                      </a:r>
                      <a:endParaRPr lang="en-US" sz="1200" dirty="0"/>
                    </a:p>
                  </a:txBody>
                  <a:tcPr/>
                </a:tc>
                <a:tc>
                  <a:txBody>
                    <a:bodyPr/>
                    <a:lstStyle/>
                    <a:p>
                      <a:r>
                        <a:rPr lang="en-US" sz="1200" dirty="0" smtClean="0"/>
                        <a:t>Critical Thinking</a:t>
                      </a:r>
                      <a:endParaRPr lang="en-US" sz="1200" dirty="0"/>
                    </a:p>
                  </a:txBody>
                  <a:tcPr/>
                </a:tc>
                <a:tc>
                  <a:txBody>
                    <a:bodyPr/>
                    <a:lstStyle/>
                    <a:p>
                      <a:r>
                        <a:rPr lang="en-US" sz="1200" dirty="0" smtClean="0"/>
                        <a:t>Communication Skills</a:t>
                      </a:r>
                      <a:endParaRPr lang="en-US" sz="1200" dirty="0"/>
                    </a:p>
                  </a:txBody>
                  <a:tcPr/>
                </a:tc>
                <a:tc>
                  <a:txBody>
                    <a:bodyPr/>
                    <a:lstStyle/>
                    <a:p>
                      <a:r>
                        <a:rPr lang="en-US" sz="1200" dirty="0" smtClean="0"/>
                        <a:t>Empirical</a:t>
                      </a:r>
                      <a:r>
                        <a:rPr lang="en-US" sz="1200" baseline="0" dirty="0" smtClean="0"/>
                        <a:t> &amp; Quantitative Skills</a:t>
                      </a:r>
                      <a:endParaRPr lang="en-US" sz="1200" dirty="0"/>
                    </a:p>
                  </a:txBody>
                  <a:tcPr/>
                </a:tc>
                <a:tc>
                  <a:txBody>
                    <a:bodyPr/>
                    <a:lstStyle/>
                    <a:p>
                      <a:r>
                        <a:rPr lang="en-US" sz="1200" dirty="0" smtClean="0"/>
                        <a:t>Teamwork</a:t>
                      </a:r>
                      <a:endParaRPr lang="en-US" sz="1200" dirty="0"/>
                    </a:p>
                  </a:txBody>
                  <a:tcPr/>
                </a:tc>
                <a:tc>
                  <a:txBody>
                    <a:bodyPr/>
                    <a:lstStyle/>
                    <a:p>
                      <a:r>
                        <a:rPr lang="en-US" sz="1200" dirty="0" smtClean="0"/>
                        <a:t>Social Responsibility</a:t>
                      </a:r>
                      <a:endParaRPr lang="en-US" sz="1200" dirty="0"/>
                    </a:p>
                  </a:txBody>
                  <a:tcPr/>
                </a:tc>
                <a:tc>
                  <a:txBody>
                    <a:bodyPr/>
                    <a:lstStyle/>
                    <a:p>
                      <a:r>
                        <a:rPr lang="en-US" sz="1200" dirty="0" smtClean="0"/>
                        <a:t>Personal</a:t>
                      </a:r>
                      <a:r>
                        <a:rPr lang="en-US" sz="1200" baseline="0" dirty="0" smtClean="0"/>
                        <a:t> Responsibility</a:t>
                      </a:r>
                      <a:endParaRPr lang="en-US" sz="1200" dirty="0"/>
                    </a:p>
                  </a:txBody>
                  <a:tcPr/>
                </a:tc>
              </a:tr>
              <a:tr h="421951">
                <a:tc>
                  <a:txBody>
                    <a:bodyPr/>
                    <a:lstStyle/>
                    <a:p>
                      <a:r>
                        <a:rPr lang="en-US" sz="1200" b="1" dirty="0" smtClean="0"/>
                        <a:t>Communication</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Mathematics</a:t>
                      </a:r>
                    </a:p>
                    <a:p>
                      <a:r>
                        <a:rPr lang="en-US" sz="1200" b="1"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r>
              <a:tr h="421951">
                <a:tc>
                  <a:txBody>
                    <a:bodyPr/>
                    <a:lstStyle/>
                    <a:p>
                      <a:r>
                        <a:rPr lang="en-US" sz="1200" b="1" dirty="0" smtClean="0"/>
                        <a:t>Life &amp; Physical Sciences</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r>
              <a:tr h="421951">
                <a:tc>
                  <a:txBody>
                    <a:bodyPr/>
                    <a:lstStyle/>
                    <a:p>
                      <a:r>
                        <a:rPr lang="en-US" sz="1200" b="1" dirty="0" smtClean="0"/>
                        <a:t>Language,</a:t>
                      </a:r>
                      <a:r>
                        <a:rPr lang="en-US" sz="1200" b="1" baseline="0" dirty="0" smtClean="0"/>
                        <a:t> Philosophy, &amp; Culture </a:t>
                      </a:r>
                    </a:p>
                    <a:p>
                      <a:r>
                        <a:rPr lang="en-US" sz="1200" b="1" baseline="0"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Creative Arts</a:t>
                      </a:r>
                    </a:p>
                    <a:p>
                      <a:r>
                        <a:rPr lang="en-US" sz="1200" b="1"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r>
            </a:tbl>
          </a:graphicData>
        </a:graphic>
      </p:graphicFrame>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A79836AA-2E5C-4B78-BCFE-529AC8470618}" type="slidenum">
              <a:rPr lang="en-US" smtClean="0"/>
              <a:t>26</a:t>
            </a:fld>
            <a:endParaRPr lang="en-US"/>
          </a:p>
        </p:txBody>
      </p:sp>
      <p:sp>
        <p:nvSpPr>
          <p:cNvPr id="8" name="TextBox 7"/>
          <p:cNvSpPr txBox="1"/>
          <p:nvPr/>
        </p:nvSpPr>
        <p:spPr>
          <a:xfrm>
            <a:off x="0" y="6356866"/>
            <a:ext cx="7124700" cy="861774"/>
          </a:xfrm>
          <a:prstGeom prst="rect">
            <a:avLst/>
          </a:prstGeom>
          <a:noFill/>
        </p:spPr>
        <p:txBody>
          <a:bodyPr wrap="square" rtlCol="0">
            <a:spAutoFit/>
          </a:bodyPr>
          <a:lstStyle/>
          <a:p>
            <a:r>
              <a:rPr lang="en-US" sz="1000" dirty="0" smtClean="0">
                <a:latin typeface="Bookman Old Style" pitchFamily="18" charset="0"/>
              </a:rPr>
              <a:t>Source: Texas Higher Education Coordinating Board (2011) Revising the State Core Curriculum: A Focus on 21</a:t>
            </a:r>
            <a:r>
              <a:rPr lang="en-US" sz="1000" baseline="30000" dirty="0" smtClean="0">
                <a:latin typeface="Bookman Old Style" pitchFamily="18" charset="0"/>
              </a:rPr>
              <a:t>st</a:t>
            </a:r>
            <a:r>
              <a:rPr lang="en-US" sz="1000" dirty="0" smtClean="0">
                <a:latin typeface="Bookman Old Style" pitchFamily="18" charset="0"/>
              </a:rPr>
              <a:t> Century Competencies. Retrieved from</a:t>
            </a:r>
            <a:r>
              <a:rPr lang="en-US" sz="1000" dirty="0">
                <a:latin typeface="Bookman Old Style" pitchFamily="18" charset="0"/>
              </a:rPr>
              <a:t>: www.thecb.state.tx.us/index.cfm?objectid=6EA8957A-D7E2-C369-67F42EC166BC88FC </a:t>
            </a:r>
          </a:p>
          <a:p>
            <a:endParaRPr lang="en-US" sz="1000" dirty="0">
              <a:latin typeface="Bookman Old Style" pitchFamily="18" charset="0"/>
            </a:endParaRPr>
          </a:p>
          <a:p>
            <a:endParaRPr lang="en-US" sz="1000" dirty="0">
              <a:latin typeface="Bookman Old Style" pitchFamily="18" charset="0"/>
            </a:endParaRPr>
          </a:p>
        </p:txBody>
      </p:sp>
    </p:spTree>
    <p:extLst>
      <p:ext uri="{BB962C8B-B14F-4D97-AF65-F5344CB8AC3E}">
        <p14:creationId xmlns:p14="http://schemas.microsoft.com/office/powerpoint/2010/main" val="974812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229600" cy="1143000"/>
          </a:xfrm>
        </p:spPr>
        <p:txBody>
          <a:bodyPr>
            <a:noAutofit/>
          </a:bodyPr>
          <a:lstStyle/>
          <a:p>
            <a:r>
              <a:rPr lang="en-US" sz="3600" b="1" u="sng" dirty="0" smtClean="0">
                <a:solidFill>
                  <a:schemeClr val="accent2">
                    <a:lumMod val="50000"/>
                  </a:schemeClr>
                </a:solidFill>
                <a:effectLst>
                  <a:outerShdw blurRad="38100" dist="38100" dir="2700000" algn="tl">
                    <a:srgbClr val="000000">
                      <a:alpha val="43137"/>
                    </a:srgbClr>
                  </a:outerShdw>
                </a:effectLst>
              </a:rPr>
              <a:t>Texas Academic Course Guide Manual</a:t>
            </a:r>
            <a:r>
              <a:rPr lang="en-US" sz="3600" b="1" dirty="0" smtClean="0">
                <a:solidFill>
                  <a:schemeClr val="accent2">
                    <a:lumMod val="50000"/>
                  </a:schemeClr>
                </a:solidFill>
                <a:effectLst>
                  <a:outerShdw blurRad="38100" dist="38100" dir="2700000" algn="tl">
                    <a:srgbClr val="000000">
                      <a:alpha val="43137"/>
                    </a:srgbClr>
                  </a:outerShdw>
                </a:effectLst>
              </a:rPr>
              <a:t/>
            </a:r>
            <a:br>
              <a:rPr lang="en-US" sz="3600" b="1" dirty="0" smtClean="0">
                <a:solidFill>
                  <a:schemeClr val="accent2">
                    <a:lumMod val="50000"/>
                  </a:schemeClr>
                </a:solidFill>
                <a:effectLst>
                  <a:outerShdw blurRad="38100" dist="38100" dir="2700000" algn="tl">
                    <a:srgbClr val="000000">
                      <a:alpha val="43137"/>
                    </a:srgbClr>
                  </a:outerShdw>
                </a:effectLst>
              </a:rPr>
            </a:br>
            <a:r>
              <a:rPr lang="en-US" sz="3600" b="1" i="1" dirty="0" smtClean="0">
                <a:solidFill>
                  <a:schemeClr val="accent2">
                    <a:lumMod val="50000"/>
                  </a:schemeClr>
                </a:solidFill>
                <a:effectLst>
                  <a:outerShdw blurRad="38100" dist="38100" dir="2700000" algn="tl">
                    <a:srgbClr val="000000">
                      <a:alpha val="43137"/>
                    </a:srgbClr>
                  </a:outerShdw>
                </a:effectLst>
              </a:rPr>
              <a:t>(ACGM) </a:t>
            </a:r>
            <a:endParaRPr lang="en-US" sz="3600" b="1" i="1" dirty="0">
              <a:solidFill>
                <a:schemeClr val="accent2">
                  <a:lumMod val="50000"/>
                </a:schemeClr>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295400"/>
            <a:ext cx="8229600" cy="4754563"/>
          </a:xfrm>
        </p:spPr>
        <p:txBody>
          <a:bodyPr>
            <a:normAutofit fontScale="92500" lnSpcReduction="10000"/>
          </a:bodyPr>
          <a:lstStyle/>
          <a:p>
            <a:r>
              <a:rPr lang="en-US" i="1" dirty="0" smtClean="0">
                <a:solidFill>
                  <a:schemeClr val="accent2">
                    <a:lumMod val="50000"/>
                  </a:schemeClr>
                </a:solidFill>
              </a:rPr>
              <a:t>What is it?</a:t>
            </a:r>
          </a:p>
          <a:p>
            <a:pPr lvl="1"/>
            <a:r>
              <a:rPr lang="en-US" dirty="0" smtClean="0"/>
              <a:t>official list of Texas approved courses for general academic transfer</a:t>
            </a:r>
          </a:p>
          <a:p>
            <a:pPr lvl="1"/>
            <a:r>
              <a:rPr lang="en-US" dirty="0"/>
              <a:t>http://</a:t>
            </a:r>
            <a:r>
              <a:rPr lang="en-US" dirty="0" smtClean="0"/>
              <a:t>www.thecb.state.tx.us/acgm</a:t>
            </a:r>
          </a:p>
          <a:p>
            <a:pPr>
              <a:spcBef>
                <a:spcPts val="1800"/>
              </a:spcBef>
            </a:pPr>
            <a:r>
              <a:rPr lang="en-US" i="1" dirty="0" smtClean="0">
                <a:solidFill>
                  <a:schemeClr val="accent2">
                    <a:lumMod val="50000"/>
                  </a:schemeClr>
                </a:solidFill>
              </a:rPr>
              <a:t>How is it organized?</a:t>
            </a:r>
          </a:p>
          <a:p>
            <a:pPr lvl="1"/>
            <a:r>
              <a:rPr lang="en-US" dirty="0"/>
              <a:t>a</a:t>
            </a:r>
            <a:r>
              <a:rPr lang="en-US" dirty="0" smtClean="0"/>
              <a:t>lphabetic and with number by Texas Common Course Numbering System (TCCNS)</a:t>
            </a:r>
          </a:p>
          <a:p>
            <a:pPr lvl="1"/>
            <a:r>
              <a:rPr lang="en-US" dirty="0"/>
              <a:t>T</a:t>
            </a:r>
            <a:r>
              <a:rPr lang="en-US" dirty="0" smtClean="0"/>
              <a:t>itle, common course prefix, course number, description, approval number, CIP area, maximum semester credit hours per student, maximum course contact hours, and </a:t>
            </a:r>
            <a:r>
              <a:rPr lang="en-US" b="1" dirty="0" smtClean="0"/>
              <a:t>learning outcomes</a:t>
            </a:r>
            <a:endParaRPr lang="en-US" b="1" dirty="0"/>
          </a:p>
        </p:txBody>
      </p:sp>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6" name="TextBox 5"/>
          <p:cNvSpPr txBox="1"/>
          <p:nvPr/>
        </p:nvSpPr>
        <p:spPr>
          <a:xfrm>
            <a:off x="0" y="6457890"/>
            <a:ext cx="6858000" cy="400110"/>
          </a:xfrm>
          <a:prstGeom prst="rect">
            <a:avLst/>
          </a:prstGeom>
          <a:noFill/>
        </p:spPr>
        <p:txBody>
          <a:bodyPr wrap="square" rtlCol="0">
            <a:spAutoFit/>
          </a:bodyPr>
          <a:lstStyle/>
          <a:p>
            <a:r>
              <a:rPr lang="en-US" sz="1000" dirty="0" smtClean="0">
                <a:latin typeface="Bookman Old Style" pitchFamily="18" charset="0"/>
              </a:rPr>
              <a:t>Source: Lower Division Academic course Guide Manual (2012)</a:t>
            </a:r>
          </a:p>
          <a:p>
            <a:r>
              <a:rPr lang="en-US" sz="1000" dirty="0" smtClean="0">
                <a:latin typeface="Bookman Old Style" pitchFamily="18" charset="0"/>
              </a:rPr>
              <a:t>Retrieved from</a:t>
            </a:r>
            <a:r>
              <a:rPr lang="en-US" sz="1000" dirty="0">
                <a:latin typeface="Bookman Old Style" pitchFamily="18" charset="0"/>
              </a:rPr>
              <a:t>: http://</a:t>
            </a:r>
            <a:r>
              <a:rPr lang="en-US" sz="1000" dirty="0" smtClean="0">
                <a:latin typeface="Bookman Old Style" pitchFamily="18" charset="0"/>
              </a:rPr>
              <a:t>www.thecb.state.tx.us/acgm</a:t>
            </a:r>
            <a:endParaRPr lang="en-US" sz="1000" dirty="0">
              <a:latin typeface="Bookman Old Style" pitchFamily="18" charset="0"/>
            </a:endParaRPr>
          </a:p>
        </p:txBody>
      </p:sp>
      <p:sp>
        <p:nvSpPr>
          <p:cNvPr id="3" name="Slide Number Placeholder 2"/>
          <p:cNvSpPr>
            <a:spLocks noGrp="1"/>
          </p:cNvSpPr>
          <p:nvPr>
            <p:ph type="sldNum" sz="quarter" idx="12"/>
          </p:nvPr>
        </p:nvSpPr>
        <p:spPr/>
        <p:txBody>
          <a:bodyPr/>
          <a:lstStyle/>
          <a:p>
            <a:fld id="{A79836AA-2E5C-4B78-BCFE-529AC8470618}" type="slidenum">
              <a:rPr lang="en-US" smtClean="0"/>
              <a:t>27</a:t>
            </a:fld>
            <a:endParaRPr lang="en-US"/>
          </a:p>
        </p:txBody>
      </p:sp>
    </p:spTree>
    <p:extLst>
      <p:ext uri="{BB962C8B-B14F-4D97-AF65-F5344CB8AC3E}">
        <p14:creationId xmlns:p14="http://schemas.microsoft.com/office/powerpoint/2010/main" val="215366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1143000"/>
          </a:xfrm>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ACGM: </a:t>
            </a:r>
            <a:r>
              <a:rPr lang="en-US" dirty="0" smtClean="0"/>
              <a:t>Example Entry</a:t>
            </a:r>
            <a:endParaRPr lang="en-US" dirty="0"/>
          </a:p>
        </p:txBody>
      </p:sp>
      <p:sp>
        <p:nvSpPr>
          <p:cNvPr id="3" name="Content Placeholder 2"/>
          <p:cNvSpPr>
            <a:spLocks noGrp="1"/>
          </p:cNvSpPr>
          <p:nvPr>
            <p:ph idx="1"/>
          </p:nvPr>
        </p:nvSpPr>
        <p:spPr>
          <a:xfrm>
            <a:off x="457200" y="1197295"/>
            <a:ext cx="8229600" cy="5135563"/>
          </a:xfrm>
        </p:spPr>
        <p:txBody>
          <a:bodyPr>
            <a:normAutofit fontScale="32500" lnSpcReduction="20000"/>
          </a:bodyPr>
          <a:lstStyle/>
          <a:p>
            <a:pPr marL="0" indent="0">
              <a:buNone/>
            </a:pPr>
            <a:r>
              <a:rPr lang="en-US" sz="5500" b="1" u="sng" dirty="0" smtClean="0">
                <a:solidFill>
                  <a:schemeClr val="accent2">
                    <a:lumMod val="50000"/>
                  </a:schemeClr>
                </a:solidFill>
              </a:rPr>
              <a:t>MATH 1314 College Algebra (3 SCH version) </a:t>
            </a:r>
          </a:p>
          <a:p>
            <a:pPr marL="0" indent="0">
              <a:buNone/>
            </a:pPr>
            <a:r>
              <a:rPr lang="en-US" sz="5500" b="1" u="sng" dirty="0">
                <a:solidFill>
                  <a:schemeClr val="accent2">
                    <a:lumMod val="50000"/>
                  </a:schemeClr>
                </a:solidFill>
              </a:rPr>
              <a:t>MATH 1314 College Algebra </a:t>
            </a:r>
            <a:r>
              <a:rPr lang="en-US" sz="5500" b="1" u="sng" dirty="0" smtClean="0">
                <a:solidFill>
                  <a:schemeClr val="accent2">
                    <a:lumMod val="50000"/>
                  </a:schemeClr>
                </a:solidFill>
              </a:rPr>
              <a:t>(4 </a:t>
            </a:r>
            <a:r>
              <a:rPr lang="en-US" sz="5500" b="1" u="sng" dirty="0">
                <a:solidFill>
                  <a:schemeClr val="accent2">
                    <a:lumMod val="50000"/>
                  </a:schemeClr>
                </a:solidFill>
              </a:rPr>
              <a:t>SCH version) </a:t>
            </a:r>
            <a:endParaRPr lang="en-US" sz="5500" u="sng" dirty="0">
              <a:solidFill>
                <a:schemeClr val="accent2">
                  <a:lumMod val="50000"/>
                </a:schemeClr>
              </a:solidFill>
            </a:endParaRPr>
          </a:p>
          <a:p>
            <a:pPr marL="0" indent="0">
              <a:buNone/>
            </a:pPr>
            <a:endParaRPr lang="en-US" sz="5500" u="sng" dirty="0">
              <a:solidFill>
                <a:schemeClr val="accent2">
                  <a:lumMod val="50000"/>
                </a:schemeClr>
              </a:solidFill>
            </a:endParaRPr>
          </a:p>
          <a:p>
            <a:pPr marL="0" indent="0">
              <a:buNone/>
            </a:pPr>
            <a:r>
              <a:rPr lang="en-US" sz="4900" dirty="0" smtClean="0"/>
              <a:t>In-depth study and applications of polynomial, rational, radical, exponential and logarithmic functions, and systems of equations using matrices.  Additional topics such as sequences, series, probability, and conics may be included </a:t>
            </a:r>
            <a:endParaRPr lang="en-US" sz="4900" dirty="0"/>
          </a:p>
          <a:p>
            <a:pPr marL="0" indent="0">
              <a:buNone/>
            </a:pPr>
            <a:r>
              <a:rPr lang="en-US" dirty="0" smtClean="0"/>
              <a:t> </a:t>
            </a:r>
            <a:endParaRPr lang="en-US" dirty="0"/>
          </a:p>
          <a:p>
            <a:pPr marL="0" indent="0">
              <a:buNone/>
            </a:pPr>
            <a:r>
              <a:rPr lang="en-US" dirty="0"/>
              <a:t>Approval Number ...................................................................................... </a:t>
            </a:r>
            <a:r>
              <a:rPr lang="en-US" dirty="0" smtClean="0"/>
              <a:t>27.0101.54 19 </a:t>
            </a:r>
          </a:p>
          <a:p>
            <a:pPr marL="0" indent="0">
              <a:buNone/>
            </a:pPr>
            <a:r>
              <a:rPr lang="en-US" dirty="0" smtClean="0"/>
              <a:t>CIP </a:t>
            </a:r>
            <a:r>
              <a:rPr lang="en-US" dirty="0"/>
              <a:t>Area </a:t>
            </a:r>
            <a:r>
              <a:rPr lang="en-US" dirty="0" smtClean="0"/>
              <a:t>...................................................................................................... Mathematics </a:t>
            </a:r>
          </a:p>
          <a:p>
            <a:pPr marL="0" indent="0">
              <a:buNone/>
            </a:pPr>
            <a:r>
              <a:rPr lang="en-US" dirty="0" smtClean="0"/>
              <a:t>maximum </a:t>
            </a:r>
            <a:r>
              <a:rPr lang="en-US" dirty="0"/>
              <a:t>SCH per student </a:t>
            </a:r>
            <a:r>
              <a:rPr lang="en-US" dirty="0" smtClean="0"/>
              <a:t>............................................................................................. 4 </a:t>
            </a:r>
          </a:p>
          <a:p>
            <a:pPr marL="0" indent="0">
              <a:buNone/>
            </a:pPr>
            <a:r>
              <a:rPr lang="en-US" dirty="0" smtClean="0"/>
              <a:t>maximum </a:t>
            </a:r>
            <a:r>
              <a:rPr lang="en-US" dirty="0"/>
              <a:t>SCH per course </a:t>
            </a:r>
            <a:r>
              <a:rPr lang="en-US" dirty="0" smtClean="0"/>
              <a:t>................................................................................................4</a:t>
            </a:r>
          </a:p>
          <a:p>
            <a:pPr marL="0" indent="0">
              <a:buNone/>
            </a:pPr>
            <a:r>
              <a:rPr lang="en-US" dirty="0" smtClean="0"/>
              <a:t>maximum </a:t>
            </a:r>
            <a:r>
              <a:rPr lang="en-US" dirty="0"/>
              <a:t>contact hours per course ............................................................................. </a:t>
            </a:r>
            <a:r>
              <a:rPr lang="en-US" dirty="0" smtClean="0"/>
              <a:t>64</a:t>
            </a:r>
            <a:endParaRPr lang="en-US" dirty="0"/>
          </a:p>
          <a:p>
            <a:pPr marL="0" indent="0">
              <a:buNone/>
            </a:pPr>
            <a:endParaRPr lang="en-US" b="1" u="sng" dirty="0" smtClean="0"/>
          </a:p>
          <a:p>
            <a:pPr marL="0" indent="0">
              <a:buNone/>
            </a:pPr>
            <a:r>
              <a:rPr lang="en-US" sz="4600" b="1" u="sng" dirty="0" smtClean="0">
                <a:solidFill>
                  <a:schemeClr val="accent2">
                    <a:lumMod val="50000"/>
                  </a:schemeClr>
                </a:solidFill>
              </a:rPr>
              <a:t>Learning </a:t>
            </a:r>
            <a:r>
              <a:rPr lang="en-US" sz="4600" b="1" u="sng" dirty="0">
                <a:solidFill>
                  <a:schemeClr val="accent2">
                    <a:lumMod val="50000"/>
                  </a:schemeClr>
                </a:solidFill>
              </a:rPr>
              <a:t>Outcomes </a:t>
            </a:r>
          </a:p>
          <a:p>
            <a:pPr marL="0" indent="0">
              <a:buNone/>
            </a:pPr>
            <a:r>
              <a:rPr lang="en-US" sz="4600" dirty="0"/>
              <a:t>Upon successful completion of this course, students will: </a:t>
            </a:r>
          </a:p>
          <a:p>
            <a:pPr marL="0" indent="0">
              <a:buNone/>
            </a:pPr>
            <a:r>
              <a:rPr lang="en-US" sz="4600" dirty="0"/>
              <a:t>1. </a:t>
            </a:r>
            <a:r>
              <a:rPr lang="en-US" sz="4600" dirty="0" smtClean="0"/>
              <a:t> Demonstrate and apply knowledge of properties of functions, including domain and range, operations, compositions, and inverses. </a:t>
            </a:r>
            <a:endParaRPr lang="en-US" sz="4600" dirty="0"/>
          </a:p>
          <a:p>
            <a:pPr marL="0" indent="0">
              <a:buNone/>
            </a:pPr>
            <a:r>
              <a:rPr lang="en-US" sz="4600" dirty="0"/>
              <a:t>2. </a:t>
            </a:r>
            <a:r>
              <a:rPr lang="en-US" sz="4600" dirty="0" smtClean="0"/>
              <a:t> Recognize and apply polynomial, rational, radical, exponential and logarithmic functions and solve related equations. </a:t>
            </a:r>
            <a:endParaRPr lang="en-US" sz="4600" dirty="0"/>
          </a:p>
          <a:p>
            <a:pPr marL="0" indent="0">
              <a:buNone/>
            </a:pPr>
            <a:r>
              <a:rPr lang="en-US" sz="4600" dirty="0"/>
              <a:t>3. </a:t>
            </a:r>
            <a:r>
              <a:rPr lang="en-US" sz="4600" dirty="0" smtClean="0"/>
              <a:t> Apply graphing techniques. </a:t>
            </a:r>
            <a:endParaRPr lang="en-US" sz="4600" dirty="0"/>
          </a:p>
          <a:p>
            <a:pPr marL="0" indent="0">
              <a:buNone/>
            </a:pPr>
            <a:r>
              <a:rPr lang="en-US" sz="4600" dirty="0" smtClean="0"/>
              <a:t>4.  Evaluate all roots of higher degree polynomial and rational functions. </a:t>
            </a:r>
            <a:endParaRPr lang="en-US" sz="4600" dirty="0"/>
          </a:p>
          <a:p>
            <a:pPr marL="0" indent="0">
              <a:buNone/>
            </a:pPr>
            <a:r>
              <a:rPr lang="en-US" sz="4600" dirty="0" smtClean="0"/>
              <a:t>5.  Recognize, solve and apply systems of linear equations using matrices. </a:t>
            </a:r>
            <a:endParaRPr lang="en-US" sz="4600" dirty="0"/>
          </a:p>
        </p:txBody>
      </p:sp>
      <p:sp>
        <p:nvSpPr>
          <p:cNvPr id="4" name="TextBox 3"/>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0" y="6457890"/>
            <a:ext cx="6858000" cy="400110"/>
          </a:xfrm>
          <a:prstGeom prst="rect">
            <a:avLst/>
          </a:prstGeom>
          <a:noFill/>
        </p:spPr>
        <p:txBody>
          <a:bodyPr wrap="square" rtlCol="0">
            <a:spAutoFit/>
          </a:bodyPr>
          <a:lstStyle/>
          <a:p>
            <a:r>
              <a:rPr lang="en-US" sz="1000" dirty="0" smtClean="0">
                <a:latin typeface="Bookman Old Style" pitchFamily="18" charset="0"/>
              </a:rPr>
              <a:t>Source: Lower Division Academic Course Guide Manual (2012)</a:t>
            </a:r>
          </a:p>
          <a:p>
            <a:r>
              <a:rPr lang="en-US" sz="1000" dirty="0" smtClean="0">
                <a:latin typeface="Bookman Old Style" pitchFamily="18" charset="0"/>
              </a:rPr>
              <a:t>Retrieved from: </a:t>
            </a:r>
            <a:r>
              <a:rPr lang="en-US" sz="1000" dirty="0"/>
              <a:t>www.thecb.state.tx.us/AAR/UndergraduateEd/WorkforceEd/acgm.htm - 4k - 2012-02-14</a:t>
            </a:r>
            <a:endParaRPr lang="en-US" sz="1000" dirty="0">
              <a:latin typeface="Bookman Old Style" pitchFamily="18" charset="0"/>
            </a:endParaRPr>
          </a:p>
        </p:txBody>
      </p:sp>
      <p:sp>
        <p:nvSpPr>
          <p:cNvPr id="6" name="Slide Number Placeholder 5"/>
          <p:cNvSpPr>
            <a:spLocks noGrp="1"/>
          </p:cNvSpPr>
          <p:nvPr>
            <p:ph type="sldNum" sz="quarter" idx="12"/>
          </p:nvPr>
        </p:nvSpPr>
        <p:spPr/>
        <p:txBody>
          <a:bodyPr/>
          <a:lstStyle/>
          <a:p>
            <a:fld id="{A79836AA-2E5C-4B78-BCFE-529AC8470618}" type="slidenum">
              <a:rPr lang="en-US" smtClean="0"/>
              <a:t>28</a:t>
            </a:fld>
            <a:endParaRPr lang="en-US"/>
          </a:p>
        </p:txBody>
      </p:sp>
    </p:spTree>
    <p:extLst>
      <p:ext uri="{BB962C8B-B14F-4D97-AF65-F5344CB8AC3E}">
        <p14:creationId xmlns:p14="http://schemas.microsoft.com/office/powerpoint/2010/main" val="4164687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2">
                    <a:lumMod val="50000"/>
                  </a:schemeClr>
                </a:solidFill>
                <a:effectLst>
                  <a:outerShdw blurRad="38100" dist="38100" dir="2700000" algn="tl">
                    <a:srgbClr val="000000">
                      <a:alpha val="43137"/>
                    </a:srgbClr>
                  </a:outerShdw>
                </a:effectLst>
              </a:rPr>
              <a:t>AVATAR Course Profiles: </a:t>
            </a:r>
            <a:br>
              <a:rPr lang="en-US" b="1" i="1" dirty="0" smtClean="0">
                <a:solidFill>
                  <a:schemeClr val="accent2">
                    <a:lumMod val="50000"/>
                  </a:schemeClr>
                </a:solidFill>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What to Include?</a:t>
            </a:r>
            <a:endParaRPr lang="en-US" b="1" i="1" dirty="0">
              <a:effectLst>
                <a:outerShdw blurRad="38100" dist="38100" dir="2700000" algn="tl">
                  <a:srgbClr val="000000">
                    <a:alpha val="43137"/>
                  </a:srgbClr>
                </a:outerShdw>
              </a:effectLst>
            </a:endParaRPr>
          </a:p>
        </p:txBody>
      </p:sp>
      <p:sp>
        <p:nvSpPr>
          <p:cNvPr id="4" name="TextBox 3"/>
          <p:cNvSpPr txBox="1"/>
          <p:nvPr/>
        </p:nvSpPr>
        <p:spPr>
          <a:xfrm>
            <a:off x="2187879" y="6172200"/>
            <a:ext cx="4191000" cy="369332"/>
          </a:xfrm>
          <a:prstGeom prst="rect">
            <a:avLst/>
          </a:prstGeom>
          <a:solidFill>
            <a:schemeClr val="bg2"/>
          </a:solidFill>
        </p:spPr>
        <p:txBody>
          <a:bodyPr wrap="square" rtlCol="0">
            <a:spAutoFit/>
          </a:bodyPr>
          <a:lstStyle/>
          <a:p>
            <a:endParaRPr lang="en-US" dirty="0"/>
          </a:p>
        </p:txBody>
      </p:sp>
      <p:pic>
        <p:nvPicPr>
          <p:cNvPr id="7170" name="Picture 2" descr="C:\Users\kaq0007\AppData\Local\Microsoft\Windows\Temporary Internet Files\Content.IE5\7I3UU201\MP90040196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26" r="10188"/>
          <a:stretch/>
        </p:blipFill>
        <p:spPr bwMode="auto">
          <a:xfrm>
            <a:off x="6378879" y="1447800"/>
            <a:ext cx="2480183" cy="2218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descr="C:\Users\kaq0007\AppData\Local\Microsoft\Windows\Temporary Internet Files\Content.IE5\M3HPQW0X\MP9004445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150" y="3962400"/>
            <a:ext cx="2730522" cy="1817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79836AA-2E5C-4B78-BCFE-529AC8470618}" type="slidenum">
              <a:rPr lang="en-US" smtClean="0"/>
              <a:t>29</a:t>
            </a:fld>
            <a:endParaRPr lang="en-US"/>
          </a:p>
        </p:txBody>
      </p:sp>
      <p:sp>
        <p:nvSpPr>
          <p:cNvPr id="9" name="Content Placeholder 2"/>
          <p:cNvSpPr>
            <a:spLocks noGrp="1"/>
          </p:cNvSpPr>
          <p:nvPr>
            <p:ph idx="1"/>
          </p:nvPr>
        </p:nvSpPr>
        <p:spPr>
          <a:xfrm>
            <a:off x="457200" y="1600200"/>
            <a:ext cx="8229600" cy="4525963"/>
          </a:xfrm>
        </p:spPr>
        <p:txBody>
          <a:bodyPr>
            <a:normAutofit fontScale="62500" lnSpcReduction="20000"/>
          </a:bodyPr>
          <a:lstStyle/>
          <a:p>
            <a:r>
              <a:rPr lang="en-US" dirty="0" smtClean="0">
                <a:solidFill>
                  <a:schemeClr val="tx1">
                    <a:lumMod val="85000"/>
                    <a:lumOff val="15000"/>
                  </a:schemeClr>
                </a:solidFill>
              </a:rPr>
              <a:t>ACGM* and Institution’s Course Description</a:t>
            </a:r>
          </a:p>
          <a:p>
            <a:r>
              <a:rPr lang="en-US" dirty="0" smtClean="0">
                <a:solidFill>
                  <a:schemeClr val="tx1">
                    <a:lumMod val="85000"/>
                    <a:lumOff val="15000"/>
                  </a:schemeClr>
                </a:solidFill>
              </a:rPr>
              <a:t>Hours of Credit</a:t>
            </a:r>
          </a:p>
          <a:p>
            <a:r>
              <a:rPr lang="en-US" dirty="0" smtClean="0">
                <a:solidFill>
                  <a:schemeClr val="tx1">
                    <a:lumMod val="85000"/>
                    <a:lumOff val="15000"/>
                  </a:schemeClr>
                </a:solidFill>
              </a:rPr>
              <a:t>Prerequisites &amp; Co-requisites</a:t>
            </a:r>
          </a:p>
          <a:p>
            <a:r>
              <a:rPr lang="en-US" dirty="0" smtClean="0">
                <a:solidFill>
                  <a:schemeClr val="tx1">
                    <a:lumMod val="85000"/>
                    <a:lumOff val="15000"/>
                  </a:schemeClr>
                </a:solidFill>
              </a:rPr>
              <a:t>Prior Knowledge &amp; Expectations Related CCRS</a:t>
            </a:r>
          </a:p>
          <a:p>
            <a:r>
              <a:rPr lang="en-US" dirty="0" smtClean="0">
                <a:solidFill>
                  <a:schemeClr val="tx1">
                    <a:lumMod val="85000"/>
                    <a:lumOff val="15000"/>
                  </a:schemeClr>
                </a:solidFill>
              </a:rPr>
              <a:t>Student Learning Outcomes</a:t>
            </a:r>
          </a:p>
          <a:p>
            <a:r>
              <a:rPr lang="en-US" dirty="0" smtClean="0">
                <a:solidFill>
                  <a:schemeClr val="tx1">
                    <a:lumMod val="85000"/>
                    <a:lumOff val="15000"/>
                  </a:schemeClr>
                </a:solidFill>
              </a:rPr>
              <a:t>Course Policies, Expectations, &amp; Practices</a:t>
            </a:r>
          </a:p>
          <a:p>
            <a:r>
              <a:rPr lang="en-US" dirty="0" smtClean="0">
                <a:solidFill>
                  <a:schemeClr val="tx1">
                    <a:lumMod val="85000"/>
                    <a:lumOff val="15000"/>
                  </a:schemeClr>
                </a:solidFill>
              </a:rPr>
              <a:t>Course Assignments &amp; Assessments Descriptions</a:t>
            </a:r>
          </a:p>
          <a:p>
            <a:r>
              <a:rPr lang="en-US" dirty="0">
                <a:solidFill>
                  <a:schemeClr val="tx1">
                    <a:lumMod val="85000"/>
                    <a:lumOff val="15000"/>
                  </a:schemeClr>
                </a:solidFill>
              </a:rPr>
              <a:t>Grading Practices (grading rubrics</a:t>
            </a:r>
            <a:r>
              <a:rPr lang="en-US" dirty="0" smtClean="0">
                <a:solidFill>
                  <a:schemeClr val="tx1">
                    <a:lumMod val="85000"/>
                    <a:lumOff val="15000"/>
                  </a:schemeClr>
                </a:solidFill>
              </a:rPr>
              <a:t>)</a:t>
            </a:r>
          </a:p>
          <a:p>
            <a:r>
              <a:rPr lang="en-US" dirty="0" smtClean="0">
                <a:solidFill>
                  <a:schemeClr val="tx1">
                    <a:lumMod val="85000"/>
                    <a:lumOff val="15000"/>
                  </a:schemeClr>
                </a:solidFill>
              </a:rPr>
              <a:t>Course Texts &amp; Required Materials</a:t>
            </a:r>
          </a:p>
          <a:p>
            <a:r>
              <a:rPr lang="en-US" dirty="0" smtClean="0">
                <a:solidFill>
                  <a:schemeClr val="tx1">
                    <a:lumMod val="85000"/>
                    <a:lumOff val="15000"/>
                  </a:schemeClr>
                </a:solidFill>
              </a:rPr>
              <a:t>Methods of Instruction</a:t>
            </a:r>
          </a:p>
          <a:p>
            <a:r>
              <a:rPr lang="en-US" dirty="0" smtClean="0">
                <a:solidFill>
                  <a:schemeClr val="tx1">
                    <a:lumMod val="85000"/>
                    <a:lumOff val="15000"/>
                  </a:schemeClr>
                </a:solidFill>
              </a:rPr>
              <a:t>Class Schedule</a:t>
            </a:r>
          </a:p>
          <a:p>
            <a:r>
              <a:rPr lang="en-US" dirty="0" smtClean="0">
                <a:solidFill>
                  <a:schemeClr val="tx1">
                    <a:lumMod val="85000"/>
                    <a:lumOff val="15000"/>
                  </a:schemeClr>
                </a:solidFill>
              </a:rPr>
              <a:t>Student, Class, &amp; Campus Learning Resources</a:t>
            </a:r>
          </a:p>
          <a:p>
            <a:r>
              <a:rPr lang="en-US" dirty="0" smtClean="0">
                <a:solidFill>
                  <a:schemeClr val="tx1">
                    <a:lumMod val="85000"/>
                    <a:lumOff val="15000"/>
                  </a:schemeClr>
                </a:solidFill>
              </a:rPr>
              <a:t>Sample Exams, Assignments, &amp; Schedules </a:t>
            </a:r>
          </a:p>
          <a:p>
            <a:r>
              <a:rPr lang="en-US" dirty="0" smtClean="0">
                <a:solidFill>
                  <a:schemeClr val="tx1">
                    <a:lumMod val="85000"/>
                    <a:lumOff val="15000"/>
                  </a:schemeClr>
                </a:solidFill>
              </a:rPr>
              <a:t>Instructor Information</a:t>
            </a:r>
            <a:endParaRPr lang="en-US" dirty="0">
              <a:solidFill>
                <a:schemeClr val="tx1">
                  <a:lumMod val="85000"/>
                  <a:lumOff val="15000"/>
                </a:schemeClr>
              </a:solidFill>
            </a:endParaRPr>
          </a:p>
        </p:txBody>
      </p:sp>
      <p:sp>
        <p:nvSpPr>
          <p:cNvPr id="3" name="TextBox 2"/>
          <p:cNvSpPr txBox="1"/>
          <p:nvPr/>
        </p:nvSpPr>
        <p:spPr>
          <a:xfrm>
            <a:off x="685800" y="6362862"/>
            <a:ext cx="3733800" cy="338554"/>
          </a:xfrm>
          <a:prstGeom prst="rect">
            <a:avLst/>
          </a:prstGeom>
          <a:noFill/>
        </p:spPr>
        <p:txBody>
          <a:bodyPr wrap="square" rtlCol="0">
            <a:spAutoFit/>
          </a:bodyPr>
          <a:lstStyle/>
          <a:p>
            <a:r>
              <a:rPr lang="en-US" sz="1600" i="1" dirty="0" smtClean="0"/>
              <a:t>*ACGM: Academic Course Guide Manual</a:t>
            </a:r>
            <a:endParaRPr lang="en-US" sz="1600" i="1" dirty="0"/>
          </a:p>
        </p:txBody>
      </p:sp>
    </p:spTree>
    <p:extLst>
      <p:ext uri="{BB962C8B-B14F-4D97-AF65-F5344CB8AC3E}">
        <p14:creationId xmlns:p14="http://schemas.microsoft.com/office/powerpoint/2010/main" val="243044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500"/>
                                        <p:tgtEl>
                                          <p:spTgt spid="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500"/>
                                        <p:tgtEl>
                                          <p:spTgt spid="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12" end="12"/>
                                            </p:txEl>
                                          </p:spTgt>
                                        </p:tgtEl>
                                        <p:attrNameLst>
                                          <p:attrName>style.visibility</p:attrName>
                                        </p:attrNameLst>
                                      </p:cBhvr>
                                      <p:to>
                                        <p:strVal val="visible"/>
                                      </p:to>
                                    </p:set>
                                    <p:animEffect transition="in" filter="fade">
                                      <p:cBhvr>
                                        <p:cTn id="67" dur="500"/>
                                        <p:tgtEl>
                                          <p:spTgt spid="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13" end="13"/>
                                            </p:txEl>
                                          </p:spTgt>
                                        </p:tgtEl>
                                        <p:attrNameLst>
                                          <p:attrName>style.visibility</p:attrName>
                                        </p:attrNameLst>
                                      </p:cBhvr>
                                      <p:to>
                                        <p:strVal val="visible"/>
                                      </p:to>
                                    </p:set>
                                    <p:animEffect transition="in" filter="fade">
                                      <p:cBhvr>
                                        <p:cTn id="72"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06500" y="1600200"/>
            <a:ext cx="6731001" cy="27943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33500" y="1717002"/>
            <a:ext cx="6477000" cy="2590800"/>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2906123" y="1705063"/>
            <a:ext cx="3331755" cy="1342937"/>
          </a:xfrm>
          <a:prstGeom prst="rect">
            <a:avLst/>
          </a:prstGeom>
        </p:spPr>
      </p:pic>
      <p:sp>
        <p:nvSpPr>
          <p:cNvPr id="8" name="Title 3"/>
          <p:cNvSpPr txBox="1">
            <a:spLocks/>
          </p:cNvSpPr>
          <p:nvPr/>
        </p:nvSpPr>
        <p:spPr>
          <a:xfrm>
            <a:off x="-228600" y="2772251"/>
            <a:ext cx="9144000" cy="169277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52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What, Why </a:t>
            </a:r>
          </a:p>
          <a:p>
            <a:pPr lvl="1" algn="ctr"/>
            <a:r>
              <a:rPr lang="en-US" sz="52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and How?</a:t>
            </a:r>
            <a:endParaRPr lang="en-US" sz="52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5" name="TextBox 4"/>
          <p:cNvSpPr txBox="1"/>
          <p:nvPr/>
        </p:nvSpPr>
        <p:spPr>
          <a:xfrm>
            <a:off x="1752600" y="4572000"/>
            <a:ext cx="5562600" cy="830997"/>
          </a:xfrm>
          <a:prstGeom prst="rect">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Jean Keller, AVATAR Co –Director</a:t>
            </a:r>
          </a:p>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University of North Texas</a:t>
            </a:r>
            <a:endParaRPr lang="en-US" sz="2400" b="1" dirty="0">
              <a:solidFill>
                <a:schemeClr val="bg1">
                  <a:lumMod val="95000"/>
                </a:schemeClr>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0097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44599" y="1600200"/>
            <a:ext cx="6731001" cy="27943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78634" y="1717002"/>
            <a:ext cx="6477000" cy="2590800"/>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2906123" y="1676400"/>
            <a:ext cx="3331755" cy="1342937"/>
          </a:xfrm>
          <a:prstGeom prst="rect">
            <a:avLst/>
          </a:prstGeom>
        </p:spPr>
      </p:pic>
      <p:sp>
        <p:nvSpPr>
          <p:cNvPr id="8" name="Title 3"/>
          <p:cNvSpPr txBox="1">
            <a:spLocks/>
          </p:cNvSpPr>
          <p:nvPr/>
        </p:nvSpPr>
        <p:spPr>
          <a:xfrm>
            <a:off x="-152400" y="2787414"/>
            <a:ext cx="9144000" cy="156966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48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From a Regional Perspective</a:t>
            </a:r>
            <a:endParaRPr lang="en-US" sz="48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5" name="TextBox 4"/>
          <p:cNvSpPr txBox="1"/>
          <p:nvPr/>
        </p:nvSpPr>
        <p:spPr>
          <a:xfrm>
            <a:off x="1378634" y="4572000"/>
            <a:ext cx="6477000" cy="830997"/>
          </a:xfrm>
          <a:prstGeom prst="rect">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Robin Adkins, Facilitator/Coordinator</a:t>
            </a:r>
          </a:p>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P-16 Specialist, ESC Region 16</a:t>
            </a:r>
            <a:endParaRPr lang="en-US" sz="2400" b="1" dirty="0">
              <a:solidFill>
                <a:schemeClr val="bg1">
                  <a:lumMod val="95000"/>
                </a:schemeClr>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49612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a:xfrm>
            <a:off x="519184" y="657320"/>
            <a:ext cx="8105633" cy="566727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i="1" u="sng" dirty="0" smtClean="0">
                <a:solidFill>
                  <a:srgbClr val="500000"/>
                </a:solidFill>
                <a:effectLst>
                  <a:outerShdw blurRad="38100" dist="38100" dir="2700000" algn="tl">
                    <a:srgbClr val="000000">
                      <a:alpha val="43137"/>
                    </a:srgbClr>
                  </a:outerShdw>
                </a:effectLst>
                <a:latin typeface="Bookman Old Style" pitchFamily="18" charset="0"/>
              </a:rPr>
              <a:t>AVATAR from a Regional Perspective</a:t>
            </a:r>
          </a:p>
          <a:p>
            <a:endParaRPr lang="en-US" i="1" dirty="0" smtClean="0">
              <a:solidFill>
                <a:prstClr val="black">
                  <a:lumMod val="85000"/>
                  <a:lumOff val="15000"/>
                </a:prstClr>
              </a:solidFill>
              <a:latin typeface="Bookman Old Style" pitchFamily="18" charset="0"/>
            </a:endParaRPr>
          </a:p>
          <a:p>
            <a:r>
              <a:rPr lang="en-US" b="1" i="1" dirty="0" smtClean="0">
                <a:solidFill>
                  <a:prstClr val="black">
                    <a:lumMod val="85000"/>
                    <a:lumOff val="15000"/>
                  </a:prstClr>
                </a:solidFill>
                <a:latin typeface="Bookman Old Style" pitchFamily="18" charset="0"/>
              </a:rPr>
              <a:t>Robin Adkins, Facilitator Coordinator Region 16 Amarillo</a:t>
            </a:r>
          </a:p>
          <a:p>
            <a:endParaRPr lang="en-US" sz="5300" i="1" dirty="0">
              <a:solidFill>
                <a:prstClr val="black">
                  <a:lumMod val="85000"/>
                  <a:lumOff val="15000"/>
                </a:prstClr>
              </a:solidFill>
              <a:latin typeface="Bookman Old Style" pitchFamily="18" charset="0"/>
            </a:endParaRPr>
          </a:p>
        </p:txBody>
      </p:sp>
      <p:grpSp>
        <p:nvGrpSpPr>
          <p:cNvPr id="13" name="Group 12"/>
          <p:cNvGrpSpPr/>
          <p:nvPr/>
        </p:nvGrpSpPr>
        <p:grpSpPr>
          <a:xfrm>
            <a:off x="0" y="6629400"/>
            <a:ext cx="9144000" cy="280951"/>
            <a:chOff x="0" y="6629400"/>
            <a:chExt cx="9144000" cy="280951"/>
          </a:xfrm>
        </p:grpSpPr>
        <p:grpSp>
          <p:nvGrpSpPr>
            <p:cNvPr id="14" name="Group 13"/>
            <p:cNvGrpSpPr/>
            <p:nvPr/>
          </p:nvGrpSpPr>
          <p:grpSpPr>
            <a:xfrm>
              <a:off x="0" y="6629400"/>
              <a:ext cx="9144000" cy="228602"/>
              <a:chOff x="0" y="6629400"/>
              <a:chExt cx="9144000" cy="228602"/>
            </a:xfrm>
          </p:grpSpPr>
          <p:sp>
            <p:nvSpPr>
              <p:cNvPr id="17" name="Rectangle 16"/>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Connector 17"/>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9" name="Rectangle 18"/>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15428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solidFill>
                  <a:srgbClr val="500000"/>
                </a:solidFill>
                <a:effectLst>
                  <a:outerShdw blurRad="38100" dist="38100" dir="2700000" algn="tl">
                    <a:srgbClr val="000000">
                      <a:alpha val="43137"/>
                    </a:srgbClr>
                  </a:outerShdw>
                </a:effectLst>
                <a:latin typeface="Bookman Old Style" pitchFamily="18" charset="0"/>
                <a:cs typeface="Aparajita" pitchFamily="34" charset="0"/>
              </a:rPr>
              <a:t>ESC Region 16</a:t>
            </a:r>
            <a:endParaRPr lang="en-US" b="1" i="1" u="sng" dirty="0">
              <a:solidFill>
                <a:srgbClr val="500000"/>
              </a:solidFill>
              <a:effectLst>
                <a:outerShdw blurRad="38100" dist="38100" dir="2700000" algn="tl">
                  <a:srgbClr val="000000">
                    <a:alpha val="43137"/>
                  </a:srgbClr>
                </a:outerShdw>
              </a:effectLst>
              <a:latin typeface="Bookman Old Style" pitchFamily="18" charset="0"/>
              <a:cs typeface="Aparajita" pitchFamily="34" charset="0"/>
            </a:endParaRPr>
          </a:p>
        </p:txBody>
      </p:sp>
      <p:pic>
        <p:nvPicPr>
          <p:cNvPr id="7" name="Picture 6"/>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9448" t="19739" r="27577" b="7112"/>
          <a:stretch/>
        </p:blipFill>
        <p:spPr bwMode="auto">
          <a:xfrm>
            <a:off x="1645920" y="1508760"/>
            <a:ext cx="5852160" cy="4663440"/>
          </a:xfrm>
          <a:prstGeom prst="ellipse">
            <a:avLst/>
          </a:prstGeom>
          <a:ln>
            <a:noFill/>
          </a:ln>
          <a:effectLst/>
          <a:extLst>
            <a:ext uri="{53640926-AAD7-44D8-BBD7-CCE9431645EC}">
              <a14:shadowObscured xmlns:a14="http://schemas.microsoft.com/office/drawing/2010/main"/>
            </a:ext>
          </a:extLst>
        </p:spPr>
      </p:pic>
      <p:sp>
        <p:nvSpPr>
          <p:cNvPr id="4" name="5-Point Star 3"/>
          <p:cNvSpPr/>
          <p:nvPr/>
        </p:nvSpPr>
        <p:spPr>
          <a:xfrm>
            <a:off x="2895600" y="1447800"/>
            <a:ext cx="1676399" cy="1371600"/>
          </a:xfrm>
          <a:prstGeom prst="star5">
            <a:avLst/>
          </a:prstGeom>
          <a:noFill/>
          <a:ln w="28575">
            <a:solidFill>
              <a:srgbClr val="6F8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4"/>
          <p:cNvGrpSpPr/>
          <p:nvPr/>
        </p:nvGrpSpPr>
        <p:grpSpPr>
          <a:xfrm>
            <a:off x="0" y="6629400"/>
            <a:ext cx="9144000" cy="280951"/>
            <a:chOff x="0" y="6629400"/>
            <a:chExt cx="9144000" cy="280951"/>
          </a:xfrm>
        </p:grpSpPr>
        <p:grpSp>
          <p:nvGrpSpPr>
            <p:cNvPr id="6" name="Group 5"/>
            <p:cNvGrpSpPr/>
            <p:nvPr/>
          </p:nvGrpSpPr>
          <p:grpSpPr>
            <a:xfrm>
              <a:off x="0" y="6629400"/>
              <a:ext cx="9144000" cy="228602"/>
              <a:chOff x="0" y="6629400"/>
              <a:chExt cx="9144000" cy="228602"/>
            </a:xfrm>
          </p:grpSpPr>
          <p:sp>
            <p:nvSpPr>
              <p:cNvPr id="9" name="Rectangle 8"/>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1" name="Rectangle 10"/>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392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solidFill>
                  <a:srgbClr val="500000"/>
                </a:solidFill>
                <a:effectLst>
                  <a:outerShdw blurRad="38100" dist="38100" dir="2700000" algn="tl">
                    <a:srgbClr val="000000">
                      <a:alpha val="43137"/>
                    </a:srgbClr>
                  </a:outerShdw>
                </a:effectLst>
                <a:latin typeface="Bookman Old Style" pitchFamily="18" charset="0"/>
              </a:rPr>
              <a:t>Selecting a Vertical Alignment Team</a:t>
            </a:r>
          </a:p>
        </p:txBody>
      </p:sp>
      <p:sp>
        <p:nvSpPr>
          <p:cNvPr id="3" name="Content Placeholder 2"/>
          <p:cNvSpPr>
            <a:spLocks noGrp="1"/>
          </p:cNvSpPr>
          <p:nvPr>
            <p:ph idx="1"/>
          </p:nvPr>
        </p:nvSpPr>
        <p:spPr>
          <a:xfrm>
            <a:off x="457200" y="1951037"/>
            <a:ext cx="8229600" cy="4297363"/>
          </a:xfrm>
        </p:spPr>
        <p:txBody>
          <a:bodyPr>
            <a:normAutofit/>
          </a:bodyPr>
          <a:lstStyle/>
          <a:p>
            <a:pPr marL="0" indent="0" algn="ctr">
              <a:buNone/>
            </a:pPr>
            <a:r>
              <a:rPr lang="en-US" b="1" dirty="0" smtClean="0">
                <a:solidFill>
                  <a:schemeClr val="tx1">
                    <a:lumMod val="85000"/>
                    <a:lumOff val="15000"/>
                  </a:schemeClr>
                </a:solidFill>
                <a:latin typeface="Bookman Old Style" pitchFamily="18" charset="0"/>
              </a:rPr>
              <a:t>Original Team </a:t>
            </a:r>
            <a:r>
              <a:rPr lang="en-US" b="1" dirty="0">
                <a:solidFill>
                  <a:schemeClr val="tx1">
                    <a:lumMod val="85000"/>
                    <a:lumOff val="15000"/>
                  </a:schemeClr>
                </a:solidFill>
                <a:latin typeface="Bookman Old Style" pitchFamily="18" charset="0"/>
              </a:rPr>
              <a:t>C</a:t>
            </a:r>
            <a:r>
              <a:rPr lang="en-US" b="1" dirty="0" smtClean="0">
                <a:solidFill>
                  <a:schemeClr val="tx1">
                    <a:lumMod val="85000"/>
                    <a:lumOff val="15000"/>
                  </a:schemeClr>
                </a:solidFill>
                <a:latin typeface="Bookman Old Style" pitchFamily="18" charset="0"/>
              </a:rPr>
              <a:t>onsisted of: </a:t>
            </a:r>
          </a:p>
          <a:p>
            <a:pPr marL="0" indent="0" algn="ctr">
              <a:buNone/>
            </a:pPr>
            <a:endParaRPr lang="en-US" sz="1600" b="1" dirty="0" smtClean="0">
              <a:solidFill>
                <a:schemeClr val="tx1">
                  <a:lumMod val="85000"/>
                  <a:lumOff val="15000"/>
                </a:schemeClr>
              </a:solidFill>
              <a:latin typeface="Bookman Old Style" pitchFamily="18" charset="0"/>
            </a:endParaRPr>
          </a:p>
          <a:p>
            <a:pPr marL="0" indent="0" algn="ctr">
              <a:buNone/>
            </a:pPr>
            <a:endParaRPr lang="en-US" sz="1600" b="1" dirty="0" smtClean="0">
              <a:solidFill>
                <a:schemeClr val="tx1">
                  <a:lumMod val="85000"/>
                  <a:lumOff val="15000"/>
                </a:schemeClr>
              </a:solidFill>
              <a:latin typeface="Bookman Old Style" pitchFamily="18" charset="0"/>
            </a:endParaRPr>
          </a:p>
          <a:p>
            <a:pPr lvl="2"/>
            <a:r>
              <a:rPr lang="en-US" sz="2800" i="1" dirty="0">
                <a:solidFill>
                  <a:schemeClr val="tx1">
                    <a:lumMod val="85000"/>
                    <a:lumOff val="15000"/>
                  </a:schemeClr>
                </a:solidFill>
                <a:latin typeface="Bookman Old Style" pitchFamily="18" charset="0"/>
              </a:rPr>
              <a:t>T</a:t>
            </a:r>
            <a:r>
              <a:rPr lang="en-US" sz="2800" i="1" dirty="0" smtClean="0">
                <a:solidFill>
                  <a:schemeClr val="tx1">
                    <a:lumMod val="85000"/>
                    <a:lumOff val="15000"/>
                  </a:schemeClr>
                </a:solidFill>
                <a:latin typeface="Bookman Old Style" pitchFamily="18" charset="0"/>
              </a:rPr>
              <a:t>wo Higher Education Math Faculty</a:t>
            </a:r>
          </a:p>
          <a:p>
            <a:pPr lvl="2"/>
            <a:r>
              <a:rPr lang="en-US" sz="2800" i="1" dirty="0" smtClean="0">
                <a:solidFill>
                  <a:schemeClr val="tx1">
                    <a:lumMod val="85000"/>
                    <a:lumOff val="15000"/>
                  </a:schemeClr>
                </a:solidFill>
                <a:latin typeface="Bookman Old Style" pitchFamily="18" charset="0"/>
              </a:rPr>
              <a:t>One High School Math Teacher</a:t>
            </a:r>
          </a:p>
          <a:p>
            <a:pPr lvl="2"/>
            <a:r>
              <a:rPr lang="en-US" sz="2800" i="1" dirty="0" smtClean="0">
                <a:solidFill>
                  <a:schemeClr val="tx1">
                    <a:lumMod val="85000"/>
                    <a:lumOff val="15000"/>
                  </a:schemeClr>
                </a:solidFill>
                <a:latin typeface="Bookman Old Style" pitchFamily="18" charset="0"/>
              </a:rPr>
              <a:t>One ESC Instructional </a:t>
            </a:r>
            <a:r>
              <a:rPr lang="en-US" sz="2800" i="1" dirty="0">
                <a:solidFill>
                  <a:schemeClr val="tx1">
                    <a:lumMod val="85000"/>
                    <a:lumOff val="15000"/>
                  </a:schemeClr>
                </a:solidFill>
                <a:latin typeface="Bookman Old Style" pitchFamily="18" charset="0"/>
              </a:rPr>
              <a:t>S</a:t>
            </a:r>
            <a:r>
              <a:rPr lang="en-US" sz="2800" i="1" dirty="0" smtClean="0">
                <a:solidFill>
                  <a:schemeClr val="tx1">
                    <a:lumMod val="85000"/>
                    <a:lumOff val="15000"/>
                  </a:schemeClr>
                </a:solidFill>
                <a:latin typeface="Bookman Old Style" pitchFamily="18" charset="0"/>
              </a:rPr>
              <a:t>ervices </a:t>
            </a:r>
            <a:r>
              <a:rPr lang="en-US" sz="2800" i="1" dirty="0">
                <a:solidFill>
                  <a:schemeClr val="tx1">
                    <a:lumMod val="85000"/>
                    <a:lumOff val="15000"/>
                  </a:schemeClr>
                </a:solidFill>
                <a:latin typeface="Bookman Old Style" pitchFamily="18" charset="0"/>
              </a:rPr>
              <a:t>D</a:t>
            </a:r>
            <a:r>
              <a:rPr lang="en-US" sz="2800" i="1" dirty="0" smtClean="0">
                <a:solidFill>
                  <a:schemeClr val="tx1">
                    <a:lumMod val="85000"/>
                    <a:lumOff val="15000"/>
                  </a:schemeClr>
                </a:solidFill>
                <a:latin typeface="Bookman Old Style" pitchFamily="18" charset="0"/>
              </a:rPr>
              <a:t>irector</a:t>
            </a:r>
          </a:p>
          <a:p>
            <a:pPr lvl="2"/>
            <a:r>
              <a:rPr lang="en-US" sz="2800" i="1" dirty="0" smtClean="0">
                <a:solidFill>
                  <a:schemeClr val="tx1">
                    <a:lumMod val="85000"/>
                    <a:lumOff val="15000"/>
                  </a:schemeClr>
                </a:solidFill>
                <a:latin typeface="Bookman Old Style" pitchFamily="18" charset="0"/>
              </a:rPr>
              <a:t>One ESC/P-16 Specialist</a:t>
            </a:r>
            <a:endParaRPr lang="en-US" sz="2800" i="1" dirty="0">
              <a:solidFill>
                <a:schemeClr val="tx1">
                  <a:lumMod val="85000"/>
                  <a:lumOff val="15000"/>
                </a:schemeClr>
              </a:solidFill>
              <a:latin typeface="Bookman Old Style" pitchFamily="18" charset="0"/>
            </a:endParaRPr>
          </a:p>
        </p:txBody>
      </p:sp>
      <p:grpSp>
        <p:nvGrpSpPr>
          <p:cNvPr id="4" name="Group 3"/>
          <p:cNvGrpSpPr/>
          <p:nvPr/>
        </p:nvGrpSpPr>
        <p:grpSpPr>
          <a:xfrm>
            <a:off x="0" y="6629400"/>
            <a:ext cx="9144000" cy="280951"/>
            <a:chOff x="0" y="6629400"/>
            <a:chExt cx="9144000" cy="280951"/>
          </a:xfrm>
        </p:grpSpPr>
        <p:grpSp>
          <p:nvGrpSpPr>
            <p:cNvPr id="5" name="Group 4"/>
            <p:cNvGrpSpPr/>
            <p:nvPr/>
          </p:nvGrpSpPr>
          <p:grpSpPr>
            <a:xfrm>
              <a:off x="0" y="6629400"/>
              <a:ext cx="9144000" cy="228602"/>
              <a:chOff x="0" y="6629400"/>
              <a:chExt cx="9144000" cy="228602"/>
            </a:xfrm>
          </p:grpSpPr>
          <p:sp>
            <p:nvSpPr>
              <p:cNvPr id="7" name="Rectangle 6"/>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225412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678363"/>
          </a:xfrm>
        </p:spPr>
        <p:txBody>
          <a:bodyPr>
            <a:normAutofit fontScale="40000" lnSpcReduction="20000"/>
          </a:bodyPr>
          <a:lstStyle/>
          <a:p>
            <a:pPr marL="0" indent="0" algn="ctr">
              <a:buNone/>
            </a:pPr>
            <a:r>
              <a:rPr lang="en-US" sz="5900" dirty="0" smtClean="0">
                <a:solidFill>
                  <a:schemeClr val="tx1">
                    <a:lumMod val="85000"/>
                    <a:lumOff val="15000"/>
                  </a:schemeClr>
                </a:solidFill>
                <a:latin typeface="Bookman Old Style" pitchFamily="18" charset="0"/>
              </a:rPr>
              <a:t>One team member represented the second-largest high school in the region</a:t>
            </a:r>
          </a:p>
          <a:p>
            <a:pPr marL="0" indent="0" algn="ctr">
              <a:buNone/>
            </a:pPr>
            <a:endParaRPr lang="en-US" sz="4100" i="1" dirty="0" smtClean="0">
              <a:latin typeface="Bookman Old Style" pitchFamily="18" charset="0"/>
            </a:endParaRPr>
          </a:p>
          <a:p>
            <a:pPr marL="0" indent="0" algn="ctr">
              <a:buNone/>
            </a:pPr>
            <a:r>
              <a:rPr lang="en-US" sz="7000" i="1" dirty="0" smtClean="0">
                <a:solidFill>
                  <a:srgbClr val="6F8636"/>
                </a:solidFill>
                <a:latin typeface="Bookman Old Style" pitchFamily="18" charset="0"/>
              </a:rPr>
              <a:t>HOWEVER…</a:t>
            </a:r>
          </a:p>
          <a:p>
            <a:pPr marL="0" indent="0" algn="ctr">
              <a:buNone/>
            </a:pPr>
            <a:endParaRPr lang="en-US" sz="4100" dirty="0" smtClean="0">
              <a:latin typeface="Bookman Old Style" pitchFamily="18" charset="0"/>
            </a:endParaRPr>
          </a:p>
          <a:p>
            <a:pPr marL="0" indent="0" algn="ctr">
              <a:buNone/>
            </a:pPr>
            <a:r>
              <a:rPr lang="en-US" sz="5900" dirty="0" smtClean="0">
                <a:solidFill>
                  <a:schemeClr val="tx1">
                    <a:lumMod val="85000"/>
                    <a:lumOff val="15000"/>
                  </a:schemeClr>
                </a:solidFill>
                <a:latin typeface="Bookman Old Style" pitchFamily="18" charset="0"/>
              </a:rPr>
              <a:t>The student demographics and academic performance of that high school </a:t>
            </a:r>
            <a:r>
              <a:rPr lang="en-US" sz="5900" b="1" dirty="0" smtClean="0">
                <a:solidFill>
                  <a:schemeClr val="tx1">
                    <a:lumMod val="85000"/>
                    <a:lumOff val="15000"/>
                  </a:schemeClr>
                </a:solidFill>
                <a:latin typeface="Bookman Old Style" pitchFamily="18" charset="0"/>
              </a:rPr>
              <a:t>would not be representative</a:t>
            </a:r>
            <a:r>
              <a:rPr lang="en-US" sz="5900" dirty="0" smtClean="0">
                <a:solidFill>
                  <a:schemeClr val="tx1">
                    <a:lumMod val="85000"/>
                    <a:lumOff val="15000"/>
                  </a:schemeClr>
                </a:solidFill>
                <a:latin typeface="Bookman Old Style" pitchFamily="18" charset="0"/>
              </a:rPr>
              <a:t> of high schools in the region</a:t>
            </a:r>
          </a:p>
          <a:p>
            <a:pPr algn="ctr"/>
            <a:endParaRPr lang="en-US" sz="5100" i="1" dirty="0" smtClean="0">
              <a:latin typeface="Bookman Old Style" pitchFamily="18" charset="0"/>
            </a:endParaRPr>
          </a:p>
          <a:p>
            <a:pPr marL="0" indent="0" algn="ctr">
              <a:buNone/>
            </a:pPr>
            <a:r>
              <a:rPr lang="en-US" sz="7000" i="1" dirty="0" smtClean="0">
                <a:solidFill>
                  <a:srgbClr val="6F8636"/>
                </a:solidFill>
                <a:latin typeface="Bookman Old Style" pitchFamily="18" charset="0"/>
              </a:rPr>
              <a:t>SO…</a:t>
            </a:r>
          </a:p>
          <a:p>
            <a:pPr marL="0" indent="0" algn="ctr">
              <a:buNone/>
            </a:pPr>
            <a:endParaRPr lang="en-US" sz="4400" dirty="0" smtClean="0">
              <a:latin typeface="Bookman Old Style" pitchFamily="18" charset="0"/>
            </a:endParaRPr>
          </a:p>
          <a:p>
            <a:pPr marL="0" indent="0" algn="ctr">
              <a:buNone/>
            </a:pPr>
            <a:r>
              <a:rPr lang="en-US" sz="5900" dirty="0" smtClean="0">
                <a:solidFill>
                  <a:schemeClr val="tx1">
                    <a:lumMod val="85000"/>
                    <a:lumOff val="15000"/>
                  </a:schemeClr>
                </a:solidFill>
                <a:latin typeface="Bookman Old Style" pitchFamily="18" charset="0"/>
              </a:rPr>
              <a:t>We planned to include data from </a:t>
            </a:r>
            <a:r>
              <a:rPr lang="en-US" sz="5900" b="1" dirty="0" smtClean="0">
                <a:solidFill>
                  <a:schemeClr val="tx1">
                    <a:lumMod val="85000"/>
                    <a:lumOff val="15000"/>
                  </a:schemeClr>
                </a:solidFill>
                <a:latin typeface="Bookman Old Style" pitchFamily="18" charset="0"/>
              </a:rPr>
              <a:t>all</a:t>
            </a:r>
            <a:r>
              <a:rPr lang="en-US" sz="5900" dirty="0" smtClean="0">
                <a:solidFill>
                  <a:schemeClr val="tx1">
                    <a:lumMod val="85000"/>
                    <a:lumOff val="15000"/>
                  </a:schemeClr>
                </a:solidFill>
                <a:latin typeface="Bookman Old Style" pitchFamily="18" charset="0"/>
              </a:rPr>
              <a:t> high schools in the region in an effort to promote buy-in for the project from regional schools</a:t>
            </a:r>
          </a:p>
          <a:p>
            <a:pPr marL="0" indent="0">
              <a:buNone/>
            </a:pPr>
            <a:endParaRPr lang="en-US" dirty="0" smtClean="0"/>
          </a:p>
          <a:p>
            <a:endParaRPr lang="en-US" dirty="0"/>
          </a:p>
        </p:txBody>
      </p:sp>
      <p:sp>
        <p:nvSpPr>
          <p:cNvPr id="5" name="Title 1"/>
          <p:cNvSpPr>
            <a:spLocks noGrp="1"/>
          </p:cNvSpPr>
          <p:nvPr>
            <p:ph type="title"/>
          </p:nvPr>
        </p:nvSpPr>
        <p:spPr/>
        <p:txBody>
          <a:bodyPr>
            <a:normAutofit fontScale="90000"/>
          </a:bodyPr>
          <a:lstStyle/>
          <a:p>
            <a:r>
              <a:rPr lang="en-US" b="1" i="1" u="sng" dirty="0" smtClean="0">
                <a:solidFill>
                  <a:srgbClr val="500000"/>
                </a:solidFill>
                <a:effectLst>
                  <a:outerShdw blurRad="38100" dist="38100" dir="2700000" algn="tl">
                    <a:srgbClr val="000000">
                      <a:alpha val="43137"/>
                    </a:srgbClr>
                  </a:outerShdw>
                </a:effectLst>
                <a:latin typeface="Bookman Old Style" pitchFamily="18" charset="0"/>
              </a:rPr>
              <a:t>Selecting a Vertical Alignment Team (</a:t>
            </a:r>
            <a:r>
              <a:rPr lang="en-US" b="1" i="1" u="sng" dirty="0" err="1" smtClean="0">
                <a:solidFill>
                  <a:srgbClr val="500000"/>
                </a:solidFill>
                <a:effectLst>
                  <a:outerShdw blurRad="38100" dist="38100" dir="2700000" algn="tl">
                    <a:srgbClr val="000000">
                      <a:alpha val="43137"/>
                    </a:srgbClr>
                  </a:outerShdw>
                </a:effectLst>
                <a:latin typeface="Bookman Old Style" pitchFamily="18" charset="0"/>
              </a:rPr>
              <a:t>cont</a:t>
            </a:r>
            <a:r>
              <a:rPr lang="en-US" b="1" i="1" u="sng" dirty="0" smtClean="0">
                <a:solidFill>
                  <a:srgbClr val="500000"/>
                </a:solidFill>
                <a:effectLst>
                  <a:outerShdw blurRad="38100" dist="38100" dir="2700000" algn="tl">
                    <a:srgbClr val="000000">
                      <a:alpha val="43137"/>
                    </a:srgbClr>
                  </a:outerShdw>
                </a:effectLst>
                <a:latin typeface="Bookman Old Style" pitchFamily="18" charset="0"/>
              </a:rPr>
              <a:t>)</a:t>
            </a:r>
            <a:endParaRPr lang="en-US" b="1" i="1" u="sng" dirty="0">
              <a:solidFill>
                <a:srgbClr val="500000"/>
              </a:solidFill>
              <a:effectLst>
                <a:outerShdw blurRad="38100" dist="38100" dir="2700000" algn="tl">
                  <a:srgbClr val="000000">
                    <a:alpha val="43137"/>
                  </a:srgbClr>
                </a:outerShdw>
              </a:effectLst>
              <a:latin typeface="Bookman Old Style" pitchFamily="18" charset="0"/>
            </a:endParaRPr>
          </a:p>
        </p:txBody>
      </p:sp>
      <p:grpSp>
        <p:nvGrpSpPr>
          <p:cNvPr id="6" name="Group 5"/>
          <p:cNvGrpSpPr/>
          <p:nvPr/>
        </p:nvGrpSpPr>
        <p:grpSpPr>
          <a:xfrm>
            <a:off x="0" y="6629400"/>
            <a:ext cx="9144000" cy="280951"/>
            <a:chOff x="0" y="6629400"/>
            <a:chExt cx="9144000" cy="280951"/>
          </a:xfrm>
        </p:grpSpPr>
        <p:grpSp>
          <p:nvGrpSpPr>
            <p:cNvPr id="7" name="Group 6"/>
            <p:cNvGrpSpPr/>
            <p:nvPr/>
          </p:nvGrpSpPr>
          <p:grpSpPr>
            <a:xfrm>
              <a:off x="0" y="6629400"/>
              <a:ext cx="9144000" cy="228602"/>
              <a:chOff x="0" y="6629400"/>
              <a:chExt cx="9144000" cy="228602"/>
            </a:xfrm>
          </p:grpSpPr>
          <p:sp>
            <p:nvSpPr>
              <p:cNvPr id="9" name="Rectangle 8"/>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1" name="Rectangle 10"/>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34847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normAutofit/>
          </a:bodyPr>
          <a:lstStyle/>
          <a:p>
            <a:pPr marL="0" indent="0" algn="ctr">
              <a:buNone/>
            </a:pPr>
            <a:r>
              <a:rPr lang="en-US" sz="2800" i="1" dirty="0" smtClean="0">
                <a:solidFill>
                  <a:srgbClr val="6F8636"/>
                </a:solidFill>
                <a:latin typeface="Bookman Old Style" pitchFamily="18" charset="0"/>
              </a:rPr>
              <a:t>BUT…</a:t>
            </a:r>
          </a:p>
          <a:p>
            <a:pPr marL="0" indent="0" algn="ctr">
              <a:buNone/>
            </a:pPr>
            <a:endParaRPr lang="en-US" sz="1400" i="1" dirty="0" smtClean="0">
              <a:solidFill>
                <a:srgbClr val="6F8636"/>
              </a:solidFill>
              <a:latin typeface="Bookman Old Style" pitchFamily="18" charset="0"/>
            </a:endParaRPr>
          </a:p>
          <a:p>
            <a:pPr marL="0" indent="0" algn="ctr">
              <a:spcBef>
                <a:spcPts val="24"/>
              </a:spcBef>
              <a:buNone/>
            </a:pPr>
            <a:r>
              <a:rPr lang="en-US" sz="2600" dirty="0" smtClean="0">
                <a:solidFill>
                  <a:schemeClr val="tx1">
                    <a:lumMod val="85000"/>
                    <a:lumOff val="15000"/>
                  </a:schemeClr>
                </a:solidFill>
                <a:latin typeface="Bookman Old Style" pitchFamily="18" charset="0"/>
              </a:rPr>
              <a:t>We realized very quickly that the data </a:t>
            </a:r>
          </a:p>
          <a:p>
            <a:pPr marL="0" indent="0" algn="ctr">
              <a:spcBef>
                <a:spcPts val="24"/>
              </a:spcBef>
              <a:buNone/>
            </a:pPr>
            <a:r>
              <a:rPr lang="en-US" sz="2600" dirty="0" smtClean="0">
                <a:solidFill>
                  <a:schemeClr val="tx1">
                    <a:lumMod val="85000"/>
                    <a:lumOff val="15000"/>
                  </a:schemeClr>
                </a:solidFill>
                <a:latin typeface="Bookman Old Style" pitchFamily="18" charset="0"/>
              </a:rPr>
              <a:t>would be </a:t>
            </a:r>
            <a:r>
              <a:rPr lang="en-US" sz="2600" b="1" dirty="0" smtClean="0">
                <a:solidFill>
                  <a:schemeClr val="tx1">
                    <a:lumMod val="85000"/>
                    <a:lumOff val="15000"/>
                  </a:schemeClr>
                </a:solidFill>
                <a:latin typeface="Bookman Old Style" pitchFamily="18" charset="0"/>
              </a:rPr>
              <a:t>overwhelming</a:t>
            </a:r>
            <a:endParaRPr lang="en-US" sz="1200" dirty="0" smtClean="0">
              <a:solidFill>
                <a:schemeClr val="tx1">
                  <a:lumMod val="85000"/>
                  <a:lumOff val="15000"/>
                </a:schemeClr>
              </a:solidFill>
              <a:latin typeface="Bookman Old Style" pitchFamily="18" charset="0"/>
            </a:endParaRPr>
          </a:p>
          <a:p>
            <a:pPr marL="0" indent="0" algn="ctr">
              <a:buNone/>
            </a:pPr>
            <a:endParaRPr lang="en-US" sz="1600" i="1" dirty="0" smtClean="0">
              <a:solidFill>
                <a:srgbClr val="6F8636"/>
              </a:solidFill>
              <a:latin typeface="Bookman Old Style" pitchFamily="18" charset="0"/>
            </a:endParaRPr>
          </a:p>
          <a:p>
            <a:pPr marL="0" indent="0" algn="ctr">
              <a:buNone/>
            </a:pPr>
            <a:r>
              <a:rPr lang="en-US" sz="2800" i="1" dirty="0" smtClean="0">
                <a:solidFill>
                  <a:srgbClr val="6F8636"/>
                </a:solidFill>
                <a:latin typeface="Bookman Old Style" pitchFamily="18" charset="0"/>
              </a:rPr>
              <a:t>ALSO…</a:t>
            </a:r>
          </a:p>
          <a:p>
            <a:pPr marL="0" indent="0" algn="ctr">
              <a:buNone/>
            </a:pPr>
            <a:endParaRPr lang="en-US" sz="1400" i="1" dirty="0" smtClean="0">
              <a:solidFill>
                <a:srgbClr val="6F8636"/>
              </a:solidFill>
              <a:latin typeface="Bookman Old Style" pitchFamily="18" charset="0"/>
            </a:endParaRPr>
          </a:p>
          <a:p>
            <a:pPr marL="0" indent="0" algn="ctr">
              <a:buNone/>
            </a:pPr>
            <a:r>
              <a:rPr lang="en-US" sz="2400" dirty="0" smtClean="0">
                <a:solidFill>
                  <a:schemeClr val="tx1">
                    <a:lumMod val="85000"/>
                    <a:lumOff val="15000"/>
                  </a:schemeClr>
                </a:solidFill>
                <a:latin typeface="Bookman Old Style" pitchFamily="18" charset="0"/>
              </a:rPr>
              <a:t>While the HS represented on the team fed the four-year IHE represented, </a:t>
            </a:r>
            <a:r>
              <a:rPr lang="en-US" sz="2400" b="1" dirty="0" smtClean="0">
                <a:solidFill>
                  <a:schemeClr val="tx1">
                    <a:lumMod val="85000"/>
                    <a:lumOff val="15000"/>
                  </a:schemeClr>
                </a:solidFill>
                <a:latin typeface="Bookman Old Style" pitchFamily="18" charset="0"/>
              </a:rPr>
              <a:t>no</a:t>
            </a:r>
            <a:r>
              <a:rPr lang="en-US" sz="2400" dirty="0" smtClean="0">
                <a:solidFill>
                  <a:schemeClr val="tx1">
                    <a:lumMod val="85000"/>
                    <a:lumOff val="15000"/>
                  </a:schemeClr>
                </a:solidFill>
                <a:latin typeface="Bookman Old Style" pitchFamily="18" charset="0"/>
              </a:rPr>
              <a:t> students from that HS went to the two-year IHE represented</a:t>
            </a:r>
          </a:p>
        </p:txBody>
      </p:sp>
      <p:grpSp>
        <p:nvGrpSpPr>
          <p:cNvPr id="4" name="Group 3"/>
          <p:cNvGrpSpPr/>
          <p:nvPr/>
        </p:nvGrpSpPr>
        <p:grpSpPr>
          <a:xfrm>
            <a:off x="0" y="6629400"/>
            <a:ext cx="9144000" cy="280951"/>
            <a:chOff x="0" y="6629400"/>
            <a:chExt cx="9144000" cy="280951"/>
          </a:xfrm>
        </p:grpSpPr>
        <p:grpSp>
          <p:nvGrpSpPr>
            <p:cNvPr id="5" name="Group 4"/>
            <p:cNvGrpSpPr/>
            <p:nvPr/>
          </p:nvGrpSpPr>
          <p:grpSpPr>
            <a:xfrm>
              <a:off x="0" y="6629400"/>
              <a:ext cx="9144000" cy="228602"/>
              <a:chOff x="0" y="6629400"/>
              <a:chExt cx="9144000" cy="228602"/>
            </a:xfrm>
          </p:grpSpPr>
          <p:sp>
            <p:nvSpPr>
              <p:cNvPr id="7" name="Rectangle 6"/>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13" name="Title 1"/>
          <p:cNvSpPr>
            <a:spLocks noGrp="1"/>
          </p:cNvSpPr>
          <p:nvPr>
            <p:ph type="title"/>
          </p:nvPr>
        </p:nvSpPr>
        <p:spPr>
          <a:xfrm>
            <a:off x="457200" y="274638"/>
            <a:ext cx="8229600" cy="1143000"/>
          </a:xfrm>
        </p:spPr>
        <p:txBody>
          <a:bodyPr>
            <a:normAutofit fontScale="90000"/>
          </a:bodyPr>
          <a:lstStyle/>
          <a:p>
            <a:r>
              <a:rPr lang="en-US" b="1" i="1" u="sng" dirty="0" smtClean="0">
                <a:solidFill>
                  <a:srgbClr val="500000"/>
                </a:solidFill>
                <a:effectLst>
                  <a:outerShdw blurRad="38100" dist="38100" dir="2700000" algn="tl">
                    <a:srgbClr val="000000">
                      <a:alpha val="43137"/>
                    </a:srgbClr>
                  </a:outerShdw>
                </a:effectLst>
                <a:latin typeface="Bookman Old Style" pitchFamily="18" charset="0"/>
              </a:rPr>
              <a:t>Selecting a Vertical Alignment Team (</a:t>
            </a:r>
            <a:r>
              <a:rPr lang="en-US" b="1" i="1" u="sng" dirty="0" err="1" smtClean="0">
                <a:solidFill>
                  <a:srgbClr val="500000"/>
                </a:solidFill>
                <a:effectLst>
                  <a:outerShdw blurRad="38100" dist="38100" dir="2700000" algn="tl">
                    <a:srgbClr val="000000">
                      <a:alpha val="43137"/>
                    </a:srgbClr>
                  </a:outerShdw>
                </a:effectLst>
                <a:latin typeface="Bookman Old Style" pitchFamily="18" charset="0"/>
              </a:rPr>
              <a:t>cont</a:t>
            </a:r>
            <a:r>
              <a:rPr lang="en-US" b="1" i="1" u="sng" dirty="0" smtClean="0">
                <a:solidFill>
                  <a:srgbClr val="500000"/>
                </a:solidFill>
                <a:effectLst>
                  <a:outerShdw blurRad="38100" dist="38100" dir="2700000" algn="tl">
                    <a:srgbClr val="000000">
                      <a:alpha val="43137"/>
                    </a:srgbClr>
                  </a:outerShdw>
                </a:effectLst>
                <a:latin typeface="Bookman Old Style" pitchFamily="18" charset="0"/>
              </a:rPr>
              <a:t>)</a:t>
            </a:r>
            <a:endParaRPr lang="en-US" b="1" i="1" u="sng" dirty="0">
              <a:solidFill>
                <a:srgbClr val="500000"/>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302175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lstStyle/>
          <a:p>
            <a:pPr marL="0" indent="0" algn="ctr">
              <a:buNone/>
            </a:pPr>
            <a:r>
              <a:rPr lang="en-US" b="1" dirty="0" smtClean="0">
                <a:solidFill>
                  <a:schemeClr val="tx1">
                    <a:lumMod val="85000"/>
                    <a:lumOff val="15000"/>
                  </a:schemeClr>
                </a:solidFill>
                <a:latin typeface="Bookman Old Style" pitchFamily="18" charset="0"/>
              </a:rPr>
              <a:t>There are 4 IHEs in the region:</a:t>
            </a:r>
          </a:p>
          <a:p>
            <a:pPr marL="0" indent="0" algn="ctr">
              <a:buNone/>
            </a:pPr>
            <a:endParaRPr lang="en-US" sz="2400" dirty="0" smtClean="0">
              <a:solidFill>
                <a:schemeClr val="tx1">
                  <a:lumMod val="85000"/>
                  <a:lumOff val="15000"/>
                </a:schemeClr>
              </a:solidFill>
              <a:latin typeface="Bookman Old Style" pitchFamily="18" charset="0"/>
            </a:endParaRPr>
          </a:p>
          <a:p>
            <a:pPr lvl="2">
              <a:spcBef>
                <a:spcPts val="1800"/>
              </a:spcBef>
            </a:pPr>
            <a:r>
              <a:rPr lang="en-US" sz="2800" i="1" dirty="0" smtClean="0">
                <a:solidFill>
                  <a:schemeClr val="tx1">
                    <a:lumMod val="85000"/>
                    <a:lumOff val="15000"/>
                  </a:schemeClr>
                </a:solidFill>
                <a:latin typeface="Bookman Old Style" pitchFamily="18" charset="0"/>
              </a:rPr>
              <a:t>West Texas A&amp;M University (4-year)</a:t>
            </a:r>
          </a:p>
          <a:p>
            <a:pPr lvl="2">
              <a:spcBef>
                <a:spcPts val="1800"/>
              </a:spcBef>
            </a:pPr>
            <a:r>
              <a:rPr lang="en-US" sz="2800" i="1" dirty="0" smtClean="0">
                <a:solidFill>
                  <a:schemeClr val="tx1">
                    <a:lumMod val="85000"/>
                    <a:lumOff val="15000"/>
                  </a:schemeClr>
                </a:solidFill>
                <a:latin typeface="Bookman Old Style" pitchFamily="18" charset="0"/>
              </a:rPr>
              <a:t>Amarillo College (</a:t>
            </a:r>
            <a:r>
              <a:rPr lang="en-US" sz="2800" i="1" dirty="0">
                <a:solidFill>
                  <a:schemeClr val="tx1">
                    <a:lumMod val="85000"/>
                    <a:lumOff val="15000"/>
                  </a:schemeClr>
                </a:solidFill>
                <a:latin typeface="Bookman Old Style" pitchFamily="18" charset="0"/>
              </a:rPr>
              <a:t>2</a:t>
            </a:r>
            <a:r>
              <a:rPr lang="en-US" sz="2800" i="1" dirty="0" smtClean="0">
                <a:solidFill>
                  <a:schemeClr val="tx1">
                    <a:lumMod val="85000"/>
                    <a:lumOff val="15000"/>
                  </a:schemeClr>
                </a:solidFill>
                <a:latin typeface="Bookman Old Style" pitchFamily="18" charset="0"/>
              </a:rPr>
              <a:t>-year)</a:t>
            </a:r>
          </a:p>
          <a:p>
            <a:pPr lvl="2">
              <a:spcBef>
                <a:spcPts val="1800"/>
              </a:spcBef>
            </a:pPr>
            <a:r>
              <a:rPr lang="en-US" sz="2800" i="1" dirty="0" smtClean="0">
                <a:solidFill>
                  <a:schemeClr val="tx1">
                    <a:lumMod val="85000"/>
                    <a:lumOff val="15000"/>
                  </a:schemeClr>
                </a:solidFill>
                <a:latin typeface="Bookman Old Style" pitchFamily="18" charset="0"/>
              </a:rPr>
              <a:t>Clarendon College (2-year)</a:t>
            </a:r>
          </a:p>
          <a:p>
            <a:pPr lvl="2">
              <a:spcBef>
                <a:spcPts val="1800"/>
              </a:spcBef>
            </a:pPr>
            <a:r>
              <a:rPr lang="en-US" sz="2800" i="1" dirty="0" smtClean="0">
                <a:solidFill>
                  <a:schemeClr val="tx1">
                    <a:lumMod val="85000"/>
                    <a:lumOff val="15000"/>
                  </a:schemeClr>
                </a:solidFill>
                <a:latin typeface="Bookman Old Style" pitchFamily="18" charset="0"/>
              </a:rPr>
              <a:t>Frank Phillips College (2-year)</a:t>
            </a:r>
          </a:p>
          <a:p>
            <a:pPr marL="0" indent="0" algn="ctr">
              <a:buNone/>
            </a:pPr>
            <a:endParaRPr lang="en-US" dirty="0">
              <a:latin typeface="Bookman Old Style" pitchFamily="18" charset="0"/>
            </a:endParaRPr>
          </a:p>
        </p:txBody>
      </p:sp>
      <p:grpSp>
        <p:nvGrpSpPr>
          <p:cNvPr id="4" name="Group 3"/>
          <p:cNvGrpSpPr/>
          <p:nvPr/>
        </p:nvGrpSpPr>
        <p:grpSpPr>
          <a:xfrm>
            <a:off x="0" y="6629400"/>
            <a:ext cx="9144000" cy="280951"/>
            <a:chOff x="0" y="6629400"/>
            <a:chExt cx="9144000" cy="280951"/>
          </a:xfrm>
        </p:grpSpPr>
        <p:grpSp>
          <p:nvGrpSpPr>
            <p:cNvPr id="5" name="Group 4"/>
            <p:cNvGrpSpPr/>
            <p:nvPr/>
          </p:nvGrpSpPr>
          <p:grpSpPr>
            <a:xfrm>
              <a:off x="0" y="6629400"/>
              <a:ext cx="9144000" cy="228602"/>
              <a:chOff x="0" y="6629400"/>
              <a:chExt cx="9144000" cy="228602"/>
            </a:xfrm>
          </p:grpSpPr>
          <p:sp>
            <p:nvSpPr>
              <p:cNvPr id="7" name="Rectangle 6"/>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12" name="Title 1"/>
          <p:cNvSpPr>
            <a:spLocks noGrp="1"/>
          </p:cNvSpPr>
          <p:nvPr>
            <p:ph type="title"/>
          </p:nvPr>
        </p:nvSpPr>
        <p:spPr>
          <a:xfrm>
            <a:off x="457200" y="274638"/>
            <a:ext cx="8229600" cy="1143000"/>
          </a:xfrm>
        </p:spPr>
        <p:txBody>
          <a:bodyPr>
            <a:normAutofit fontScale="90000"/>
          </a:bodyPr>
          <a:lstStyle/>
          <a:p>
            <a:r>
              <a:rPr lang="en-US" b="1" i="1" u="sng" dirty="0" smtClean="0">
                <a:solidFill>
                  <a:srgbClr val="500000"/>
                </a:solidFill>
                <a:effectLst>
                  <a:outerShdw blurRad="38100" dist="38100" dir="2700000" algn="tl">
                    <a:srgbClr val="000000">
                      <a:alpha val="43137"/>
                    </a:srgbClr>
                  </a:outerShdw>
                </a:effectLst>
                <a:latin typeface="Bookman Old Style" pitchFamily="18" charset="0"/>
              </a:rPr>
              <a:t>Selecting a Vertical Alignment Team (</a:t>
            </a:r>
            <a:r>
              <a:rPr lang="en-US" b="1" i="1" u="sng" dirty="0" err="1" smtClean="0">
                <a:solidFill>
                  <a:srgbClr val="500000"/>
                </a:solidFill>
                <a:effectLst>
                  <a:outerShdw blurRad="38100" dist="38100" dir="2700000" algn="tl">
                    <a:srgbClr val="000000">
                      <a:alpha val="43137"/>
                    </a:srgbClr>
                  </a:outerShdw>
                </a:effectLst>
                <a:latin typeface="Bookman Old Style" pitchFamily="18" charset="0"/>
              </a:rPr>
              <a:t>cont</a:t>
            </a:r>
            <a:r>
              <a:rPr lang="en-US" b="1" i="1" u="sng" dirty="0">
                <a:solidFill>
                  <a:srgbClr val="500000"/>
                </a:solidFill>
                <a:effectLst>
                  <a:outerShdw blurRad="38100" dist="38100" dir="2700000" algn="tl">
                    <a:srgbClr val="000000">
                      <a:alpha val="43137"/>
                    </a:srgbClr>
                  </a:outerShdw>
                </a:effectLst>
                <a:latin typeface="Bookman Old Style" pitchFamily="18" charset="0"/>
              </a:rPr>
              <a:t>)</a:t>
            </a:r>
          </a:p>
        </p:txBody>
      </p:sp>
    </p:spTree>
    <p:extLst>
      <p:ext uri="{BB962C8B-B14F-4D97-AF65-F5344CB8AC3E}">
        <p14:creationId xmlns:p14="http://schemas.microsoft.com/office/powerpoint/2010/main" val="34629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lstStyle/>
          <a:p>
            <a:pPr marL="0" indent="0" algn="ctr">
              <a:buNone/>
            </a:pPr>
            <a:r>
              <a:rPr lang="en-US" b="1" dirty="0" smtClean="0">
                <a:solidFill>
                  <a:schemeClr val="tx1">
                    <a:lumMod val="85000"/>
                    <a:lumOff val="15000"/>
                  </a:schemeClr>
                </a:solidFill>
                <a:latin typeface="Bookman Old Style" pitchFamily="18" charset="0"/>
              </a:rPr>
              <a:t>Three of the region’s larger high schools feeding the IHEs chose to participate:</a:t>
            </a:r>
          </a:p>
          <a:p>
            <a:pPr marL="0" indent="0" algn="ctr">
              <a:buNone/>
            </a:pPr>
            <a:endParaRPr lang="en-US" sz="1800" dirty="0" smtClean="0">
              <a:solidFill>
                <a:schemeClr val="tx1">
                  <a:lumMod val="85000"/>
                  <a:lumOff val="15000"/>
                </a:schemeClr>
              </a:solidFill>
              <a:latin typeface="Bookman Old Style" pitchFamily="18" charset="0"/>
            </a:endParaRPr>
          </a:p>
          <a:p>
            <a:pPr lvl="6">
              <a:spcBef>
                <a:spcPts val="1200"/>
              </a:spcBef>
            </a:pPr>
            <a:r>
              <a:rPr lang="en-US" sz="3200" i="1" dirty="0" smtClean="0">
                <a:solidFill>
                  <a:schemeClr val="tx1">
                    <a:lumMod val="85000"/>
                    <a:lumOff val="15000"/>
                  </a:schemeClr>
                </a:solidFill>
                <a:latin typeface="Bookman Old Style" pitchFamily="18" charset="0"/>
              </a:rPr>
              <a:t>Amarillo HS</a:t>
            </a:r>
          </a:p>
          <a:p>
            <a:pPr lvl="6">
              <a:spcBef>
                <a:spcPts val="1200"/>
              </a:spcBef>
            </a:pPr>
            <a:r>
              <a:rPr lang="en-US" sz="3200" i="1" dirty="0" smtClean="0">
                <a:solidFill>
                  <a:schemeClr val="tx1">
                    <a:lumMod val="85000"/>
                    <a:lumOff val="15000"/>
                  </a:schemeClr>
                </a:solidFill>
                <a:latin typeface="Bookman Old Style" pitchFamily="18" charset="0"/>
              </a:rPr>
              <a:t>Borger HS</a:t>
            </a:r>
          </a:p>
          <a:p>
            <a:pPr lvl="6">
              <a:spcBef>
                <a:spcPts val="1200"/>
              </a:spcBef>
            </a:pPr>
            <a:r>
              <a:rPr lang="en-US" sz="3200" i="1" dirty="0" smtClean="0">
                <a:solidFill>
                  <a:schemeClr val="tx1">
                    <a:lumMod val="85000"/>
                    <a:lumOff val="15000"/>
                  </a:schemeClr>
                </a:solidFill>
                <a:latin typeface="Bookman Old Style" pitchFamily="18" charset="0"/>
              </a:rPr>
              <a:t>Canyon HS</a:t>
            </a:r>
          </a:p>
          <a:p>
            <a:pPr marL="0" indent="0" algn="ctr">
              <a:buNone/>
            </a:pPr>
            <a:endParaRPr lang="en-US" dirty="0"/>
          </a:p>
        </p:txBody>
      </p:sp>
      <p:grpSp>
        <p:nvGrpSpPr>
          <p:cNvPr id="4" name="Group 3"/>
          <p:cNvGrpSpPr/>
          <p:nvPr/>
        </p:nvGrpSpPr>
        <p:grpSpPr>
          <a:xfrm>
            <a:off x="0" y="6629400"/>
            <a:ext cx="9144000" cy="280951"/>
            <a:chOff x="0" y="6629400"/>
            <a:chExt cx="9144000" cy="280951"/>
          </a:xfrm>
        </p:grpSpPr>
        <p:grpSp>
          <p:nvGrpSpPr>
            <p:cNvPr id="5" name="Group 4"/>
            <p:cNvGrpSpPr/>
            <p:nvPr/>
          </p:nvGrpSpPr>
          <p:grpSpPr>
            <a:xfrm>
              <a:off x="0" y="6629400"/>
              <a:ext cx="9144000" cy="228602"/>
              <a:chOff x="0" y="6629400"/>
              <a:chExt cx="9144000" cy="228602"/>
            </a:xfrm>
          </p:grpSpPr>
          <p:sp>
            <p:nvSpPr>
              <p:cNvPr id="7" name="Rectangle 6"/>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12" name="Title 1"/>
          <p:cNvSpPr>
            <a:spLocks noGrp="1"/>
          </p:cNvSpPr>
          <p:nvPr>
            <p:ph type="title"/>
          </p:nvPr>
        </p:nvSpPr>
        <p:spPr>
          <a:xfrm>
            <a:off x="457200" y="274638"/>
            <a:ext cx="8229600" cy="1143000"/>
          </a:xfrm>
        </p:spPr>
        <p:txBody>
          <a:bodyPr>
            <a:normAutofit fontScale="90000"/>
          </a:bodyPr>
          <a:lstStyle/>
          <a:p>
            <a:r>
              <a:rPr lang="en-US" b="1" i="1" u="sng" dirty="0" smtClean="0">
                <a:solidFill>
                  <a:srgbClr val="500000"/>
                </a:solidFill>
                <a:effectLst>
                  <a:outerShdw blurRad="38100" dist="38100" dir="2700000" algn="tl">
                    <a:srgbClr val="000000">
                      <a:alpha val="43137"/>
                    </a:srgbClr>
                  </a:outerShdw>
                </a:effectLst>
                <a:latin typeface="Bookman Old Style" pitchFamily="18" charset="0"/>
              </a:rPr>
              <a:t>Selecting a Vertical Alignment Team (</a:t>
            </a:r>
            <a:r>
              <a:rPr lang="en-US" b="1" i="1" u="sng" dirty="0" err="1" smtClean="0">
                <a:solidFill>
                  <a:srgbClr val="500000"/>
                </a:solidFill>
                <a:effectLst>
                  <a:outerShdw blurRad="38100" dist="38100" dir="2700000" algn="tl">
                    <a:srgbClr val="000000">
                      <a:alpha val="43137"/>
                    </a:srgbClr>
                  </a:outerShdw>
                </a:effectLst>
                <a:latin typeface="Bookman Old Style" pitchFamily="18" charset="0"/>
              </a:rPr>
              <a:t>cont</a:t>
            </a:r>
            <a:r>
              <a:rPr lang="en-US" b="1" i="1" u="sng" dirty="0" smtClean="0">
                <a:solidFill>
                  <a:srgbClr val="500000"/>
                </a:solidFill>
                <a:effectLst>
                  <a:outerShdw blurRad="38100" dist="38100" dir="2700000" algn="tl">
                    <a:srgbClr val="000000">
                      <a:alpha val="43137"/>
                    </a:srgbClr>
                  </a:outerShdw>
                </a:effectLst>
                <a:latin typeface="Bookman Old Style" pitchFamily="18" charset="0"/>
              </a:rPr>
              <a:t>)</a:t>
            </a:r>
            <a:endParaRPr lang="en-US" b="1" i="1" u="sng" dirty="0">
              <a:solidFill>
                <a:srgbClr val="500000"/>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68179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lstStyle/>
          <a:p>
            <a:pPr marL="0" indent="0" algn="ctr">
              <a:buNone/>
            </a:pPr>
            <a:r>
              <a:rPr lang="en-US" sz="3600" b="1" dirty="0" smtClean="0">
                <a:solidFill>
                  <a:schemeClr val="tx1">
                    <a:lumMod val="85000"/>
                    <a:lumOff val="15000"/>
                  </a:schemeClr>
                </a:solidFill>
                <a:latin typeface="Bookman Old Style" pitchFamily="18" charset="0"/>
              </a:rPr>
              <a:t>Team now consists of: </a:t>
            </a:r>
          </a:p>
          <a:p>
            <a:pPr marL="0" indent="0" algn="ctr">
              <a:buNone/>
            </a:pPr>
            <a:endParaRPr lang="en-US" sz="1800" b="1" dirty="0" smtClean="0">
              <a:solidFill>
                <a:schemeClr val="tx1">
                  <a:lumMod val="85000"/>
                  <a:lumOff val="15000"/>
                </a:schemeClr>
              </a:solidFill>
              <a:latin typeface="Bookman Old Style" pitchFamily="18" charset="0"/>
            </a:endParaRPr>
          </a:p>
          <a:p>
            <a:pPr lvl="3">
              <a:spcBef>
                <a:spcPts val="1200"/>
              </a:spcBef>
              <a:buFont typeface="Arial" pitchFamily="34" charset="0"/>
              <a:buChar char="•"/>
            </a:pPr>
            <a:r>
              <a:rPr lang="en-US" sz="2800" i="1" dirty="0" smtClean="0">
                <a:solidFill>
                  <a:schemeClr val="tx1">
                    <a:lumMod val="85000"/>
                    <a:lumOff val="15000"/>
                  </a:schemeClr>
                </a:solidFill>
                <a:latin typeface="Bookman Old Style" pitchFamily="18" charset="0"/>
              </a:rPr>
              <a:t>Four Higher Education Math Faculty</a:t>
            </a:r>
          </a:p>
          <a:p>
            <a:pPr lvl="3">
              <a:spcBef>
                <a:spcPts val="1200"/>
              </a:spcBef>
              <a:buFont typeface="Arial" pitchFamily="34" charset="0"/>
              <a:buChar char="•"/>
            </a:pPr>
            <a:r>
              <a:rPr lang="en-US" sz="2800" i="1" dirty="0" smtClean="0">
                <a:solidFill>
                  <a:schemeClr val="tx1">
                    <a:lumMod val="85000"/>
                    <a:lumOff val="15000"/>
                  </a:schemeClr>
                </a:solidFill>
                <a:latin typeface="Bookman Old Style" pitchFamily="18" charset="0"/>
              </a:rPr>
              <a:t>Three HS Math </a:t>
            </a:r>
            <a:r>
              <a:rPr lang="en-US" sz="2800" i="1" dirty="0">
                <a:solidFill>
                  <a:schemeClr val="tx1">
                    <a:lumMod val="85000"/>
                    <a:lumOff val="15000"/>
                  </a:schemeClr>
                </a:solidFill>
                <a:latin typeface="Bookman Old Style" pitchFamily="18" charset="0"/>
              </a:rPr>
              <a:t>T</a:t>
            </a:r>
            <a:r>
              <a:rPr lang="en-US" sz="2800" i="1" dirty="0" smtClean="0">
                <a:solidFill>
                  <a:schemeClr val="tx1">
                    <a:lumMod val="85000"/>
                    <a:lumOff val="15000"/>
                  </a:schemeClr>
                </a:solidFill>
                <a:latin typeface="Bookman Old Style" pitchFamily="18" charset="0"/>
              </a:rPr>
              <a:t>eachers</a:t>
            </a:r>
          </a:p>
          <a:p>
            <a:pPr lvl="3">
              <a:spcBef>
                <a:spcPts val="1200"/>
              </a:spcBef>
              <a:buFont typeface="Arial" pitchFamily="34" charset="0"/>
              <a:buChar char="•"/>
            </a:pPr>
            <a:r>
              <a:rPr lang="en-US" sz="2800" i="1" dirty="0" smtClean="0">
                <a:solidFill>
                  <a:schemeClr val="tx1">
                    <a:lumMod val="85000"/>
                    <a:lumOff val="15000"/>
                  </a:schemeClr>
                </a:solidFill>
                <a:latin typeface="Bookman Old Style" pitchFamily="18" charset="0"/>
              </a:rPr>
              <a:t>One ESC Instructional </a:t>
            </a:r>
            <a:r>
              <a:rPr lang="en-US" sz="2800" i="1" dirty="0">
                <a:solidFill>
                  <a:schemeClr val="tx1">
                    <a:lumMod val="85000"/>
                    <a:lumOff val="15000"/>
                  </a:schemeClr>
                </a:solidFill>
                <a:latin typeface="Bookman Old Style" pitchFamily="18" charset="0"/>
              </a:rPr>
              <a:t>S</a:t>
            </a:r>
            <a:r>
              <a:rPr lang="en-US" sz="2800" i="1" dirty="0" smtClean="0">
                <a:solidFill>
                  <a:schemeClr val="tx1">
                    <a:lumMod val="85000"/>
                    <a:lumOff val="15000"/>
                  </a:schemeClr>
                </a:solidFill>
                <a:latin typeface="Bookman Old Style" pitchFamily="18" charset="0"/>
              </a:rPr>
              <a:t>ervices </a:t>
            </a:r>
            <a:r>
              <a:rPr lang="en-US" sz="2800" i="1" dirty="0">
                <a:solidFill>
                  <a:schemeClr val="tx1">
                    <a:lumMod val="85000"/>
                    <a:lumOff val="15000"/>
                  </a:schemeClr>
                </a:solidFill>
                <a:latin typeface="Bookman Old Style" pitchFamily="18" charset="0"/>
              </a:rPr>
              <a:t>D</a:t>
            </a:r>
            <a:r>
              <a:rPr lang="en-US" sz="2800" i="1" dirty="0" smtClean="0">
                <a:solidFill>
                  <a:schemeClr val="tx1">
                    <a:lumMod val="85000"/>
                    <a:lumOff val="15000"/>
                  </a:schemeClr>
                </a:solidFill>
                <a:latin typeface="Bookman Old Style" pitchFamily="18" charset="0"/>
              </a:rPr>
              <a:t>irector</a:t>
            </a:r>
          </a:p>
          <a:p>
            <a:pPr lvl="3">
              <a:spcBef>
                <a:spcPts val="1200"/>
              </a:spcBef>
              <a:buFont typeface="Arial" pitchFamily="34" charset="0"/>
              <a:buChar char="•"/>
            </a:pPr>
            <a:r>
              <a:rPr lang="en-US" sz="2800" i="1" dirty="0" smtClean="0">
                <a:solidFill>
                  <a:schemeClr val="tx1">
                    <a:lumMod val="85000"/>
                    <a:lumOff val="15000"/>
                  </a:schemeClr>
                </a:solidFill>
                <a:latin typeface="Bookman Old Style" pitchFamily="18" charset="0"/>
              </a:rPr>
              <a:t>One ESC/P-16 Specialist</a:t>
            </a:r>
          </a:p>
          <a:p>
            <a:pPr algn="ctr"/>
            <a:endParaRPr lang="en-US" dirty="0"/>
          </a:p>
        </p:txBody>
      </p:sp>
      <p:grpSp>
        <p:nvGrpSpPr>
          <p:cNvPr id="4" name="Group 3"/>
          <p:cNvGrpSpPr/>
          <p:nvPr/>
        </p:nvGrpSpPr>
        <p:grpSpPr>
          <a:xfrm>
            <a:off x="0" y="6629400"/>
            <a:ext cx="9144000" cy="280951"/>
            <a:chOff x="0" y="6629400"/>
            <a:chExt cx="9144000" cy="280951"/>
          </a:xfrm>
        </p:grpSpPr>
        <p:grpSp>
          <p:nvGrpSpPr>
            <p:cNvPr id="5" name="Group 4"/>
            <p:cNvGrpSpPr/>
            <p:nvPr/>
          </p:nvGrpSpPr>
          <p:grpSpPr>
            <a:xfrm>
              <a:off x="0" y="6629400"/>
              <a:ext cx="9144000" cy="228602"/>
              <a:chOff x="0" y="6629400"/>
              <a:chExt cx="9144000" cy="228602"/>
            </a:xfrm>
          </p:grpSpPr>
          <p:sp>
            <p:nvSpPr>
              <p:cNvPr id="7" name="Rectangle 6"/>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12" name="Title 1"/>
          <p:cNvSpPr>
            <a:spLocks noGrp="1"/>
          </p:cNvSpPr>
          <p:nvPr>
            <p:ph type="title"/>
          </p:nvPr>
        </p:nvSpPr>
        <p:spPr>
          <a:xfrm>
            <a:off x="457200" y="274638"/>
            <a:ext cx="8229600" cy="1143000"/>
          </a:xfrm>
        </p:spPr>
        <p:txBody>
          <a:bodyPr>
            <a:normAutofit fontScale="90000"/>
          </a:bodyPr>
          <a:lstStyle/>
          <a:p>
            <a:r>
              <a:rPr lang="en-US" b="1" i="1" u="sng" dirty="0" smtClean="0">
                <a:solidFill>
                  <a:srgbClr val="500000"/>
                </a:solidFill>
                <a:effectLst>
                  <a:outerShdw blurRad="38100" dist="38100" dir="2700000" algn="tl">
                    <a:srgbClr val="000000">
                      <a:alpha val="43137"/>
                    </a:srgbClr>
                  </a:outerShdw>
                </a:effectLst>
                <a:latin typeface="Bookman Old Style" pitchFamily="18" charset="0"/>
              </a:rPr>
              <a:t>Selecting a Vertical Alignment Team (</a:t>
            </a:r>
            <a:r>
              <a:rPr lang="en-US" b="1" i="1" u="sng" dirty="0" err="1" smtClean="0">
                <a:solidFill>
                  <a:srgbClr val="500000"/>
                </a:solidFill>
                <a:effectLst>
                  <a:outerShdw blurRad="38100" dist="38100" dir="2700000" algn="tl">
                    <a:srgbClr val="000000">
                      <a:alpha val="43137"/>
                    </a:srgbClr>
                  </a:outerShdw>
                </a:effectLst>
                <a:latin typeface="Bookman Old Style" pitchFamily="18" charset="0"/>
              </a:rPr>
              <a:t>cont</a:t>
            </a:r>
            <a:r>
              <a:rPr lang="en-US" b="1" i="1" u="sng" dirty="0" smtClean="0">
                <a:solidFill>
                  <a:srgbClr val="500000"/>
                </a:solidFill>
                <a:effectLst>
                  <a:outerShdw blurRad="38100" dist="38100" dir="2700000" algn="tl">
                    <a:srgbClr val="000000">
                      <a:alpha val="43137"/>
                    </a:srgbClr>
                  </a:outerShdw>
                </a:effectLst>
                <a:latin typeface="Bookman Old Style" pitchFamily="18" charset="0"/>
              </a:rPr>
              <a:t>)</a:t>
            </a:r>
            <a:endParaRPr lang="en-US" b="1" i="1" u="sng" dirty="0">
              <a:solidFill>
                <a:srgbClr val="500000"/>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19042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4953000"/>
          </a:xfrm>
        </p:spPr>
        <p:txBody>
          <a:bodyPr/>
          <a:lstStyle/>
          <a:p>
            <a:pPr marL="0" indent="0" algn="ctr">
              <a:buNone/>
            </a:pPr>
            <a:r>
              <a:rPr lang="en-US" sz="3600" b="1" dirty="0" smtClean="0">
                <a:solidFill>
                  <a:schemeClr val="tx1">
                    <a:lumMod val="85000"/>
                    <a:lumOff val="15000"/>
                  </a:schemeClr>
                </a:solidFill>
                <a:latin typeface="Bookman Old Style" pitchFamily="18" charset="0"/>
              </a:rPr>
              <a:t>--Regional Academic Performance</a:t>
            </a:r>
          </a:p>
          <a:p>
            <a:pPr marL="0" indent="0" algn="ctr">
              <a:buNone/>
            </a:pPr>
            <a:endParaRPr lang="en-US" sz="3600" b="1" dirty="0">
              <a:solidFill>
                <a:schemeClr val="tx1">
                  <a:lumMod val="85000"/>
                  <a:lumOff val="15000"/>
                </a:schemeClr>
              </a:solidFill>
              <a:latin typeface="Bookman Old Style" pitchFamily="18" charset="0"/>
            </a:endParaRPr>
          </a:p>
          <a:p>
            <a:pPr marL="0" indent="0" algn="ctr">
              <a:buNone/>
            </a:pPr>
            <a:r>
              <a:rPr lang="en-US" sz="3600" b="1" dirty="0" smtClean="0">
                <a:solidFill>
                  <a:schemeClr val="tx1">
                    <a:lumMod val="85000"/>
                    <a:lumOff val="15000"/>
                  </a:schemeClr>
                </a:solidFill>
                <a:latin typeface="Bookman Old Style" pitchFamily="18" charset="0"/>
              </a:rPr>
              <a:t> --AVATAR Training Modules</a:t>
            </a:r>
          </a:p>
          <a:p>
            <a:pPr marL="0" indent="0" algn="ctr">
              <a:buNone/>
            </a:pPr>
            <a:endParaRPr lang="en-US" sz="3600" b="1" dirty="0" smtClean="0">
              <a:solidFill>
                <a:schemeClr val="tx1">
                  <a:lumMod val="85000"/>
                  <a:lumOff val="15000"/>
                </a:schemeClr>
              </a:solidFill>
              <a:latin typeface="Bookman Old Style" pitchFamily="18" charset="0"/>
            </a:endParaRPr>
          </a:p>
          <a:p>
            <a:pPr marL="0" indent="0" algn="ctr">
              <a:buNone/>
            </a:pPr>
            <a:r>
              <a:rPr lang="en-US" sz="3600" b="1" dirty="0" smtClean="0">
                <a:solidFill>
                  <a:schemeClr val="tx1">
                    <a:lumMod val="85000"/>
                    <a:lumOff val="15000"/>
                  </a:schemeClr>
                </a:solidFill>
                <a:latin typeface="Bookman Old Style" pitchFamily="18" charset="0"/>
              </a:rPr>
              <a:t>--Data was “Eye-opening”</a:t>
            </a:r>
          </a:p>
          <a:p>
            <a:pPr marL="0" indent="0" algn="ctr">
              <a:buNone/>
            </a:pPr>
            <a:endParaRPr lang="en-US" sz="2800" i="1" dirty="0" smtClean="0">
              <a:solidFill>
                <a:schemeClr val="tx1">
                  <a:lumMod val="85000"/>
                  <a:lumOff val="15000"/>
                </a:schemeClr>
              </a:solidFill>
              <a:latin typeface="Bookman Old Style" pitchFamily="18" charset="0"/>
            </a:endParaRPr>
          </a:p>
          <a:p>
            <a:pPr algn="ctr"/>
            <a:endParaRPr lang="en-US" dirty="0"/>
          </a:p>
        </p:txBody>
      </p:sp>
      <p:grpSp>
        <p:nvGrpSpPr>
          <p:cNvPr id="4" name="Group 3"/>
          <p:cNvGrpSpPr/>
          <p:nvPr/>
        </p:nvGrpSpPr>
        <p:grpSpPr>
          <a:xfrm>
            <a:off x="0" y="6629400"/>
            <a:ext cx="9144000" cy="280951"/>
            <a:chOff x="0" y="6629400"/>
            <a:chExt cx="9144000" cy="280951"/>
          </a:xfrm>
        </p:grpSpPr>
        <p:grpSp>
          <p:nvGrpSpPr>
            <p:cNvPr id="5" name="Group 4"/>
            <p:cNvGrpSpPr/>
            <p:nvPr/>
          </p:nvGrpSpPr>
          <p:grpSpPr>
            <a:xfrm>
              <a:off x="0" y="6629400"/>
              <a:ext cx="9144000" cy="228602"/>
              <a:chOff x="0" y="6629400"/>
              <a:chExt cx="9144000" cy="228602"/>
            </a:xfrm>
          </p:grpSpPr>
          <p:sp>
            <p:nvSpPr>
              <p:cNvPr id="7" name="Rectangle 6"/>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12" name="Title 1"/>
          <p:cNvSpPr>
            <a:spLocks noGrp="1"/>
          </p:cNvSpPr>
          <p:nvPr>
            <p:ph type="title"/>
          </p:nvPr>
        </p:nvSpPr>
        <p:spPr>
          <a:xfrm>
            <a:off x="457200" y="274638"/>
            <a:ext cx="8229600" cy="1143000"/>
          </a:xfrm>
        </p:spPr>
        <p:txBody>
          <a:bodyPr>
            <a:normAutofit/>
          </a:bodyPr>
          <a:lstStyle/>
          <a:p>
            <a:r>
              <a:rPr lang="en-US" b="1" i="1" u="sng" dirty="0" smtClean="0">
                <a:solidFill>
                  <a:srgbClr val="500000"/>
                </a:solidFill>
                <a:effectLst>
                  <a:outerShdw blurRad="38100" dist="38100" dir="2700000" algn="tl">
                    <a:srgbClr val="000000">
                      <a:alpha val="43137"/>
                    </a:srgbClr>
                  </a:outerShdw>
                </a:effectLst>
                <a:latin typeface="Bookman Old Style" pitchFamily="18" charset="0"/>
              </a:rPr>
              <a:t>Resources</a:t>
            </a:r>
            <a:endParaRPr lang="en-US" b="1" i="1" u="sng" dirty="0">
              <a:solidFill>
                <a:srgbClr val="500000"/>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176959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228"/>
            <a:ext cx="7010400" cy="1143000"/>
          </a:xfrm>
        </p:spPr>
        <p:txBody>
          <a:bodyPr>
            <a:normAutofit/>
          </a:bodyPr>
          <a:lstStyle/>
          <a:p>
            <a:r>
              <a:rPr lang="en-US" sz="54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What Is             ?</a:t>
            </a:r>
            <a:endParaRPr lang="en-US" sz="54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533400" y="1752601"/>
            <a:ext cx="8077200" cy="4571999"/>
          </a:xfrm>
        </p:spPr>
        <p:txBody>
          <a:bodyPr>
            <a:normAutofit fontScale="92500" lnSpcReduction="20000"/>
          </a:bodyPr>
          <a:lstStyle/>
          <a:p>
            <a:pPr marL="0" indent="0" algn="ctr">
              <a:lnSpc>
                <a:spcPct val="120000"/>
              </a:lnSpc>
              <a:buNone/>
            </a:pPr>
            <a:r>
              <a:rPr lang="en-US" sz="3500" dirty="0">
                <a:solidFill>
                  <a:schemeClr val="tx1">
                    <a:lumMod val="85000"/>
                    <a:lumOff val="15000"/>
                  </a:schemeClr>
                </a:solidFill>
                <a:latin typeface="Cambria" pitchFamily="18" charset="0"/>
              </a:rPr>
              <a:t>AVATAR is a statewide network of </a:t>
            </a:r>
            <a:r>
              <a:rPr lang="en-US" sz="3500" b="1" dirty="0">
                <a:solidFill>
                  <a:schemeClr val="tx1">
                    <a:lumMod val="85000"/>
                    <a:lumOff val="15000"/>
                  </a:schemeClr>
                </a:solidFill>
                <a:latin typeface="Cambria" pitchFamily="18" charset="0"/>
              </a:rPr>
              <a:t>regional partnerships</a:t>
            </a:r>
            <a:r>
              <a:rPr lang="en-US" sz="3500" dirty="0">
                <a:solidFill>
                  <a:schemeClr val="tx1">
                    <a:lumMod val="85000"/>
                    <a:lumOff val="15000"/>
                  </a:schemeClr>
                </a:solidFill>
                <a:latin typeface="Cambria" pitchFamily="18" charset="0"/>
              </a:rPr>
              <a:t>, focused on secondary and postsecondary </a:t>
            </a:r>
            <a:r>
              <a:rPr lang="en-US" sz="3500" b="1" dirty="0">
                <a:solidFill>
                  <a:schemeClr val="tx1">
                    <a:lumMod val="85000"/>
                    <a:lumOff val="15000"/>
                  </a:schemeClr>
                </a:solidFill>
                <a:latin typeface="Cambria" pitchFamily="18" charset="0"/>
              </a:rPr>
              <a:t>vertical alignment</a:t>
            </a:r>
            <a:r>
              <a:rPr lang="en-US" sz="3500" dirty="0">
                <a:solidFill>
                  <a:schemeClr val="tx1">
                    <a:lumMod val="85000"/>
                    <a:lumOff val="15000"/>
                  </a:schemeClr>
                </a:solidFill>
                <a:latin typeface="Cambria" pitchFamily="18" charset="0"/>
              </a:rPr>
              <a:t>, to support students’ </a:t>
            </a:r>
            <a:r>
              <a:rPr lang="en-US" sz="3500" b="1" dirty="0">
                <a:solidFill>
                  <a:schemeClr val="tx1">
                    <a:lumMod val="85000"/>
                    <a:lumOff val="15000"/>
                  </a:schemeClr>
                </a:solidFill>
                <a:latin typeface="Cambria" pitchFamily="18" charset="0"/>
              </a:rPr>
              <a:t>college and career readiness and success</a:t>
            </a:r>
            <a:r>
              <a:rPr lang="en-US" sz="3500" dirty="0">
                <a:solidFill>
                  <a:schemeClr val="tx1">
                    <a:lumMod val="85000"/>
                    <a:lumOff val="15000"/>
                  </a:schemeClr>
                </a:solidFill>
                <a:latin typeface="Cambria" pitchFamily="18" charset="0"/>
              </a:rPr>
              <a:t>.</a:t>
            </a:r>
          </a:p>
          <a:p>
            <a:pPr marL="0" indent="0">
              <a:buNone/>
            </a:pPr>
            <a:endParaRPr lang="en-US" sz="3000" dirty="0">
              <a:solidFill>
                <a:schemeClr val="tx1">
                  <a:lumMod val="85000"/>
                  <a:lumOff val="15000"/>
                </a:schemeClr>
              </a:solidFill>
              <a:latin typeface="Cambria" pitchFamily="18" charset="0"/>
            </a:endParaRPr>
          </a:p>
          <a:p>
            <a:pPr marL="0" indent="0" algn="ctr">
              <a:buNone/>
            </a:pPr>
            <a:r>
              <a:rPr lang="en-US" sz="3000" dirty="0">
                <a:solidFill>
                  <a:schemeClr val="tx1">
                    <a:lumMod val="85000"/>
                    <a:lumOff val="15000"/>
                  </a:schemeClr>
                </a:solidFill>
                <a:latin typeface="Cambria" pitchFamily="18" charset="0"/>
              </a:rPr>
              <a:t>AVATAR is a Texas Higher Education Coordinating Board (THECB) funded project that is implemented by the North Texas Regional P-16 Council and the University of North Texas.</a:t>
            </a:r>
          </a:p>
          <a:p>
            <a:endParaRPr lang="en-US" dirty="0"/>
          </a:p>
        </p:txBody>
      </p:sp>
      <p:grpSp>
        <p:nvGrpSpPr>
          <p:cNvPr id="10" name="Group 9"/>
          <p:cNvGrpSpPr/>
          <p:nvPr/>
        </p:nvGrpSpPr>
        <p:grpSpPr>
          <a:xfrm>
            <a:off x="0" y="6629400"/>
            <a:ext cx="9144000" cy="228602"/>
            <a:chOff x="0" y="6629400"/>
            <a:chExt cx="9144000" cy="228602"/>
          </a:xfrm>
        </p:grpSpPr>
        <p:sp>
          <p:nvSpPr>
            <p:cNvPr id="12" name="Rectangle 11"/>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4" name="Rectangle 13"/>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4310562" y="381000"/>
            <a:ext cx="2623638" cy="1039883"/>
          </a:xfrm>
          <a:prstGeom prst="rect">
            <a:avLst/>
          </a:prstGeom>
        </p:spPr>
      </p:pic>
    </p:spTree>
    <p:extLst>
      <p:ext uri="{BB962C8B-B14F-4D97-AF65-F5344CB8AC3E}">
        <p14:creationId xmlns:p14="http://schemas.microsoft.com/office/powerpoint/2010/main" val="133684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4953000"/>
          </a:xfrm>
        </p:spPr>
        <p:txBody>
          <a:bodyPr>
            <a:normAutofit fontScale="92500"/>
          </a:bodyPr>
          <a:lstStyle/>
          <a:p>
            <a:pPr marL="0" indent="0" algn="ctr">
              <a:buNone/>
            </a:pPr>
            <a:r>
              <a:rPr lang="en-US" sz="3600" b="1" dirty="0" smtClean="0">
                <a:solidFill>
                  <a:schemeClr val="tx1">
                    <a:lumMod val="85000"/>
                    <a:lumOff val="15000"/>
                  </a:schemeClr>
                </a:solidFill>
                <a:latin typeface="Bookman Old Style" pitchFamily="18" charset="0"/>
              </a:rPr>
              <a:t>--Use of Math Journals in “Demo Projects” this spring</a:t>
            </a:r>
          </a:p>
          <a:p>
            <a:pPr marL="0" indent="0" algn="ctr">
              <a:buNone/>
            </a:pPr>
            <a:endParaRPr lang="en-US" sz="3600" b="1" dirty="0" smtClean="0">
              <a:solidFill>
                <a:schemeClr val="tx1">
                  <a:lumMod val="85000"/>
                  <a:lumOff val="15000"/>
                </a:schemeClr>
              </a:solidFill>
              <a:latin typeface="Bookman Old Style" pitchFamily="18" charset="0"/>
            </a:endParaRPr>
          </a:p>
          <a:p>
            <a:pPr marL="0" indent="0" algn="ctr">
              <a:buNone/>
            </a:pPr>
            <a:r>
              <a:rPr lang="en-US" sz="3600" b="1" dirty="0" smtClean="0">
                <a:solidFill>
                  <a:schemeClr val="tx1">
                    <a:lumMod val="85000"/>
                    <a:lumOff val="15000"/>
                  </a:schemeClr>
                </a:solidFill>
                <a:latin typeface="Bookman Old Style" pitchFamily="18" charset="0"/>
              </a:rPr>
              <a:t>--Refine the model and share in summer professional development</a:t>
            </a:r>
            <a:endParaRPr lang="en-US" sz="3600" b="1" dirty="0">
              <a:solidFill>
                <a:schemeClr val="tx1">
                  <a:lumMod val="85000"/>
                  <a:lumOff val="15000"/>
                </a:schemeClr>
              </a:solidFill>
              <a:latin typeface="Bookman Old Style" pitchFamily="18" charset="0"/>
            </a:endParaRPr>
          </a:p>
          <a:p>
            <a:pPr marL="0" indent="0" algn="ctr">
              <a:buNone/>
            </a:pPr>
            <a:endParaRPr lang="en-US" sz="3600" b="1" dirty="0">
              <a:solidFill>
                <a:schemeClr val="tx1">
                  <a:lumMod val="85000"/>
                  <a:lumOff val="15000"/>
                </a:schemeClr>
              </a:solidFill>
              <a:latin typeface="Bookman Old Style" pitchFamily="18" charset="0"/>
            </a:endParaRPr>
          </a:p>
          <a:p>
            <a:pPr marL="0" indent="0" algn="ctr">
              <a:buNone/>
            </a:pPr>
            <a:r>
              <a:rPr lang="en-US" sz="3600" b="1" dirty="0" smtClean="0">
                <a:solidFill>
                  <a:schemeClr val="tx1">
                    <a:lumMod val="85000"/>
                    <a:lumOff val="15000"/>
                  </a:schemeClr>
                </a:solidFill>
                <a:latin typeface="Bookman Old Style" pitchFamily="18" charset="0"/>
              </a:rPr>
              <a:t> --Expand the </a:t>
            </a:r>
            <a:r>
              <a:rPr lang="en-US" sz="3600" b="1" dirty="0">
                <a:solidFill>
                  <a:schemeClr val="tx1">
                    <a:lumMod val="85000"/>
                    <a:lumOff val="15000"/>
                  </a:schemeClr>
                </a:solidFill>
                <a:latin typeface="Bookman Old Style" pitchFamily="18" charset="0"/>
              </a:rPr>
              <a:t>t</a:t>
            </a:r>
            <a:r>
              <a:rPr lang="en-US" sz="3600" b="1" dirty="0" smtClean="0">
                <a:solidFill>
                  <a:schemeClr val="tx1">
                    <a:lumMod val="85000"/>
                    <a:lumOff val="15000"/>
                  </a:schemeClr>
                </a:solidFill>
                <a:latin typeface="Bookman Old Style" pitchFamily="18" charset="0"/>
              </a:rPr>
              <a:t>eam and possibly, its focus</a:t>
            </a:r>
          </a:p>
          <a:p>
            <a:pPr marL="0" indent="0" algn="ctr">
              <a:buNone/>
            </a:pPr>
            <a:endParaRPr lang="en-US" sz="2800" i="1" dirty="0" smtClean="0">
              <a:solidFill>
                <a:schemeClr val="tx1">
                  <a:lumMod val="85000"/>
                  <a:lumOff val="15000"/>
                </a:schemeClr>
              </a:solidFill>
              <a:latin typeface="Bookman Old Style" pitchFamily="18" charset="0"/>
            </a:endParaRPr>
          </a:p>
          <a:p>
            <a:pPr algn="ctr"/>
            <a:endParaRPr lang="en-US" dirty="0"/>
          </a:p>
        </p:txBody>
      </p:sp>
      <p:grpSp>
        <p:nvGrpSpPr>
          <p:cNvPr id="4" name="Group 3"/>
          <p:cNvGrpSpPr/>
          <p:nvPr/>
        </p:nvGrpSpPr>
        <p:grpSpPr>
          <a:xfrm>
            <a:off x="0" y="6629400"/>
            <a:ext cx="9144000" cy="280951"/>
            <a:chOff x="0" y="6629400"/>
            <a:chExt cx="9144000" cy="280951"/>
          </a:xfrm>
        </p:grpSpPr>
        <p:grpSp>
          <p:nvGrpSpPr>
            <p:cNvPr id="5" name="Group 4"/>
            <p:cNvGrpSpPr/>
            <p:nvPr/>
          </p:nvGrpSpPr>
          <p:grpSpPr>
            <a:xfrm>
              <a:off x="0" y="6629400"/>
              <a:ext cx="9144000" cy="228602"/>
              <a:chOff x="0" y="6629400"/>
              <a:chExt cx="9144000" cy="228602"/>
            </a:xfrm>
          </p:grpSpPr>
          <p:sp>
            <p:nvSpPr>
              <p:cNvPr id="7" name="Rectangle 6"/>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12" name="Title 1"/>
          <p:cNvSpPr>
            <a:spLocks noGrp="1"/>
          </p:cNvSpPr>
          <p:nvPr>
            <p:ph type="title"/>
          </p:nvPr>
        </p:nvSpPr>
        <p:spPr>
          <a:xfrm>
            <a:off x="457200" y="274638"/>
            <a:ext cx="8229600" cy="1143000"/>
          </a:xfrm>
        </p:spPr>
        <p:txBody>
          <a:bodyPr>
            <a:normAutofit/>
          </a:bodyPr>
          <a:lstStyle/>
          <a:p>
            <a:r>
              <a:rPr lang="en-US" b="1" i="1" u="sng" dirty="0" smtClean="0">
                <a:solidFill>
                  <a:srgbClr val="500000"/>
                </a:solidFill>
                <a:effectLst>
                  <a:outerShdw blurRad="38100" dist="38100" dir="2700000" algn="tl">
                    <a:srgbClr val="000000">
                      <a:alpha val="43137"/>
                    </a:srgbClr>
                  </a:outerShdw>
                </a:effectLst>
                <a:latin typeface="Bookman Old Style" pitchFamily="18" charset="0"/>
              </a:rPr>
              <a:t>Current &amp; Future Plans</a:t>
            </a:r>
            <a:endParaRPr lang="en-US" b="1" i="1" u="sng" dirty="0">
              <a:solidFill>
                <a:srgbClr val="500000"/>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32480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6324600" y="5410200"/>
            <a:ext cx="3048000" cy="1243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 b="1" i="1" dirty="0" smtClean="0">
                <a:solidFill>
                  <a:prstClr val="black"/>
                </a:solidFill>
                <a:latin typeface="Bookman Old Style" pitchFamily="18" charset="0"/>
              </a:rPr>
              <a:t>Please Note:</a:t>
            </a:r>
          </a:p>
          <a:p>
            <a:r>
              <a:rPr lang="en-US" sz="800" dirty="0" smtClean="0">
                <a:solidFill>
                  <a:prstClr val="black"/>
                </a:solidFill>
                <a:latin typeface="Bookman Old Style" pitchFamily="18" charset="0"/>
              </a:rPr>
              <a:t>Amarillo High School is in Potter County</a:t>
            </a:r>
          </a:p>
          <a:p>
            <a:r>
              <a:rPr lang="en-US" sz="800" dirty="0" smtClean="0">
                <a:solidFill>
                  <a:prstClr val="black"/>
                </a:solidFill>
                <a:latin typeface="Bookman Old Style" pitchFamily="18" charset="0"/>
              </a:rPr>
              <a:t>Amarillo College is in Potter County</a:t>
            </a:r>
          </a:p>
          <a:p>
            <a:r>
              <a:rPr lang="en-US" sz="800" dirty="0" smtClean="0">
                <a:solidFill>
                  <a:prstClr val="black"/>
                </a:solidFill>
                <a:latin typeface="Bookman Old Style" pitchFamily="18" charset="0"/>
              </a:rPr>
              <a:t>Borger </a:t>
            </a:r>
            <a:r>
              <a:rPr lang="en-US" sz="800" dirty="0">
                <a:solidFill>
                  <a:prstClr val="black"/>
                </a:solidFill>
                <a:latin typeface="Bookman Old Style" pitchFamily="18" charset="0"/>
              </a:rPr>
              <a:t>High School is in Hutchinson County</a:t>
            </a:r>
          </a:p>
          <a:p>
            <a:r>
              <a:rPr lang="en-US" sz="800" dirty="0">
                <a:solidFill>
                  <a:prstClr val="black"/>
                </a:solidFill>
                <a:latin typeface="Bookman Old Style" pitchFamily="18" charset="0"/>
              </a:rPr>
              <a:t>Frank Phillips College is in Hutchinson County</a:t>
            </a:r>
          </a:p>
          <a:p>
            <a:r>
              <a:rPr lang="en-US" sz="800" dirty="0" smtClean="0">
                <a:solidFill>
                  <a:prstClr val="black"/>
                </a:solidFill>
                <a:latin typeface="Bookman Old Style" pitchFamily="18" charset="0"/>
              </a:rPr>
              <a:t>Canyon High School is in Randall County</a:t>
            </a:r>
          </a:p>
          <a:p>
            <a:r>
              <a:rPr lang="en-US" sz="800" dirty="0">
                <a:solidFill>
                  <a:prstClr val="black"/>
                </a:solidFill>
                <a:latin typeface="Bookman Old Style" pitchFamily="18" charset="0"/>
              </a:rPr>
              <a:t>West Texas A&amp;M University is in Randall </a:t>
            </a:r>
            <a:r>
              <a:rPr lang="en-US" sz="800" dirty="0" smtClean="0">
                <a:solidFill>
                  <a:prstClr val="black"/>
                </a:solidFill>
                <a:latin typeface="Bookman Old Style" pitchFamily="18" charset="0"/>
              </a:rPr>
              <a:t>County</a:t>
            </a:r>
            <a:endParaRPr lang="en-US" sz="800" dirty="0">
              <a:solidFill>
                <a:prstClr val="black"/>
              </a:solidFill>
              <a:latin typeface="Bookman Old Style" pitchFamily="18" charset="0"/>
            </a:endParaRPr>
          </a:p>
          <a:p>
            <a:r>
              <a:rPr lang="en-US" sz="800" dirty="0" smtClean="0">
                <a:solidFill>
                  <a:prstClr val="black"/>
                </a:solidFill>
                <a:latin typeface="Bookman Old Style" pitchFamily="18" charset="0"/>
              </a:rPr>
              <a:t>Clarendon College is in Gray County</a:t>
            </a:r>
          </a:p>
        </p:txBody>
      </p:sp>
      <p:grpSp>
        <p:nvGrpSpPr>
          <p:cNvPr id="47" name="Group 46"/>
          <p:cNvGrpSpPr/>
          <p:nvPr/>
        </p:nvGrpSpPr>
        <p:grpSpPr>
          <a:xfrm>
            <a:off x="0" y="6629400"/>
            <a:ext cx="9144000" cy="280951"/>
            <a:chOff x="0" y="6629400"/>
            <a:chExt cx="9144000" cy="280951"/>
          </a:xfrm>
        </p:grpSpPr>
        <p:grpSp>
          <p:nvGrpSpPr>
            <p:cNvPr id="48" name="Group 47"/>
            <p:cNvGrpSpPr/>
            <p:nvPr/>
          </p:nvGrpSpPr>
          <p:grpSpPr>
            <a:xfrm>
              <a:off x="0" y="6629400"/>
              <a:ext cx="9144000" cy="228602"/>
              <a:chOff x="0" y="6629400"/>
              <a:chExt cx="9144000" cy="228602"/>
            </a:xfrm>
          </p:grpSpPr>
          <p:sp>
            <p:nvSpPr>
              <p:cNvPr id="51" name="Rectangle 5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 name="Straight Connector 5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3" name="Rectangle 5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grpSp>
        <p:nvGrpSpPr>
          <p:cNvPr id="72" name="Group 71"/>
          <p:cNvGrpSpPr/>
          <p:nvPr/>
        </p:nvGrpSpPr>
        <p:grpSpPr>
          <a:xfrm>
            <a:off x="3657600" y="874550"/>
            <a:ext cx="1828800" cy="1838325"/>
            <a:chOff x="0" y="0"/>
            <a:chExt cx="1828800" cy="1838325"/>
          </a:xfrm>
        </p:grpSpPr>
        <p:cxnSp>
          <p:nvCxnSpPr>
            <p:cNvPr id="73" name="Straight Connector 72"/>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74" name="Straight Connector 73"/>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75" name="Flowchart: Decision 74"/>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76" name="Text Box 22"/>
            <p:cNvSpPr txBox="1"/>
            <p:nvPr/>
          </p:nvSpPr>
          <p:spPr>
            <a:xfrm>
              <a:off x="166687" y="302687"/>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r>
                <a:rPr lang="en-US" sz="1200" b="1" dirty="0">
                  <a:solidFill>
                    <a:prstClr val="black"/>
                  </a:solidFill>
                  <a:latin typeface="Bookman Old Style" pitchFamily="18" charset="0"/>
                  <a:ea typeface="Calibri"/>
                  <a:cs typeface="Times New Roman"/>
                </a:rPr>
                <a:t>Amarillo, Canyon, &amp; Borger ISDs</a:t>
              </a:r>
            </a:p>
          </p:txBody>
        </p:sp>
      </p:grpSp>
      <p:grpSp>
        <p:nvGrpSpPr>
          <p:cNvPr id="77" name="Group 76"/>
          <p:cNvGrpSpPr/>
          <p:nvPr/>
        </p:nvGrpSpPr>
        <p:grpSpPr>
          <a:xfrm>
            <a:off x="5301575" y="2134238"/>
            <a:ext cx="1828801" cy="2466975"/>
            <a:chOff x="0" y="0"/>
            <a:chExt cx="1828801" cy="2466975"/>
          </a:xfrm>
        </p:grpSpPr>
        <p:grpSp>
          <p:nvGrpSpPr>
            <p:cNvPr id="78" name="Group 77"/>
            <p:cNvGrpSpPr/>
            <p:nvPr/>
          </p:nvGrpSpPr>
          <p:grpSpPr>
            <a:xfrm>
              <a:off x="0" y="0"/>
              <a:ext cx="1828801" cy="2466975"/>
              <a:chOff x="0" y="0"/>
              <a:chExt cx="1828801" cy="2466975"/>
            </a:xfrm>
          </p:grpSpPr>
          <p:cxnSp>
            <p:nvCxnSpPr>
              <p:cNvPr id="80" name="Straight Connector 79"/>
              <p:cNvCxnSpPr/>
              <p:nvPr/>
            </p:nvCxnSpPr>
            <p:spPr>
              <a:xfrm>
                <a:off x="1828800" y="631969"/>
                <a:ext cx="0" cy="1200150"/>
              </a:xfrm>
              <a:prstGeom prst="line">
                <a:avLst/>
              </a:prstGeom>
              <a:noFill/>
              <a:ln w="28575" cap="flat" cmpd="sng" algn="ctr">
                <a:solidFill>
                  <a:sysClr val="windowText" lastClr="000000">
                    <a:shade val="95000"/>
                    <a:satMod val="105000"/>
                  </a:sysClr>
                </a:solidFill>
                <a:prstDash val="solid"/>
              </a:ln>
              <a:effectLst/>
            </p:spPr>
          </p:cxnSp>
          <p:sp>
            <p:nvSpPr>
              <p:cNvPr id="81" name="Flowchart: Decision 80"/>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82" name="Straight Connector 81"/>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83" name="Text Box 20"/>
              <p:cNvSpPr txBox="1"/>
              <p:nvPr/>
            </p:nvSpPr>
            <p:spPr>
              <a:xfrm>
                <a:off x="3583" y="456562"/>
                <a:ext cx="182521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spcAft>
                    <a:spcPts val="1000"/>
                  </a:spcAft>
                </a:pPr>
                <a:r>
                  <a:rPr lang="en-US" sz="1200" b="1" dirty="0">
                    <a:solidFill>
                      <a:prstClr val="black"/>
                    </a:solidFill>
                    <a:latin typeface="Bookman Old Style" pitchFamily="18" charset="0"/>
                    <a:ea typeface="Calibri"/>
                    <a:cs typeface="Calibri"/>
                  </a:rPr>
                  <a:t>West Texas A&amp;M University</a:t>
                </a:r>
              </a:p>
            </p:txBody>
          </p:sp>
        </p:grpSp>
        <p:cxnSp>
          <p:nvCxnSpPr>
            <p:cNvPr id="79" name="Straight Connector 78"/>
            <p:cNvCxnSpPr/>
            <p:nvPr/>
          </p:nvCxnSpPr>
          <p:spPr>
            <a:xfrm>
              <a:off x="0" y="657225"/>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84" name="Group 83"/>
          <p:cNvGrpSpPr/>
          <p:nvPr/>
        </p:nvGrpSpPr>
        <p:grpSpPr>
          <a:xfrm>
            <a:off x="4561205" y="4037089"/>
            <a:ext cx="1828800" cy="2466975"/>
            <a:chOff x="0" y="0"/>
            <a:chExt cx="1828800" cy="2466975"/>
          </a:xfrm>
        </p:grpSpPr>
        <p:sp>
          <p:nvSpPr>
            <p:cNvPr id="85" name="Flowchart: Decision 84"/>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86" name="Straight Connector 85"/>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87" name="Straight Connector 86"/>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88" name="Straight Connector 87"/>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89" name="Text Box 42"/>
            <p:cNvSpPr txBox="1"/>
            <p:nvPr/>
          </p:nvSpPr>
          <p:spPr>
            <a:xfrm>
              <a:off x="177482" y="477761"/>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200" b="1" i="1" dirty="0">
                  <a:solidFill>
                    <a:prstClr val="black"/>
                  </a:solidFill>
                  <a:latin typeface="Bookman Old Style" pitchFamily="18" charset="0"/>
                  <a:ea typeface="Calibri"/>
                  <a:cs typeface="Calibri"/>
                </a:rPr>
                <a:t>Panhandle P-16</a:t>
              </a:r>
            </a:p>
            <a:p>
              <a:pPr algn="ctr">
                <a:lnSpc>
                  <a:spcPct val="115000"/>
                </a:lnSpc>
              </a:pPr>
              <a:r>
                <a:rPr lang="en-US" sz="1200" b="1" i="1" dirty="0">
                  <a:solidFill>
                    <a:prstClr val="black"/>
                  </a:solidFill>
                  <a:latin typeface="Bookman Old Style" pitchFamily="18" charset="0"/>
                  <a:ea typeface="Calibri"/>
                  <a:cs typeface="Times New Roman"/>
                </a:rPr>
                <a:t>Council</a:t>
              </a:r>
              <a:endParaRPr lang="en-US" sz="1200" b="1" dirty="0">
                <a:solidFill>
                  <a:prstClr val="black"/>
                </a:solidFill>
                <a:latin typeface="Bookman Old Style" pitchFamily="18" charset="0"/>
                <a:ea typeface="Calibri"/>
                <a:cs typeface="Times New Roman"/>
              </a:endParaRPr>
            </a:p>
          </p:txBody>
        </p:sp>
      </p:grpSp>
      <p:grpSp>
        <p:nvGrpSpPr>
          <p:cNvPr id="90" name="Group 89"/>
          <p:cNvGrpSpPr/>
          <p:nvPr/>
        </p:nvGrpSpPr>
        <p:grpSpPr>
          <a:xfrm>
            <a:off x="2022746" y="2101215"/>
            <a:ext cx="1828217" cy="2465069"/>
            <a:chOff x="0" y="0"/>
            <a:chExt cx="1828800" cy="2465680"/>
          </a:xfrm>
        </p:grpSpPr>
        <p:grpSp>
          <p:nvGrpSpPr>
            <p:cNvPr id="91" name="Group 90"/>
            <p:cNvGrpSpPr/>
            <p:nvPr/>
          </p:nvGrpSpPr>
          <p:grpSpPr>
            <a:xfrm>
              <a:off x="0" y="0"/>
              <a:ext cx="1828800" cy="2465680"/>
              <a:chOff x="0" y="0"/>
              <a:chExt cx="1828800" cy="2465680"/>
            </a:xfrm>
          </p:grpSpPr>
          <p:sp>
            <p:nvSpPr>
              <p:cNvPr id="93" name="Flowchart: Decision 92"/>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94" name="Straight Connector 93"/>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95" name="Straight Connector 94"/>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96" name="Text Box 21"/>
              <p:cNvSpPr txBox="1"/>
              <p:nvPr/>
            </p:nvSpPr>
            <p:spPr>
              <a:xfrm>
                <a:off x="166687" y="184831"/>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r>
                  <a:rPr lang="en-US" sz="1100" b="1" dirty="0">
                    <a:solidFill>
                      <a:prstClr val="black"/>
                    </a:solidFill>
                    <a:latin typeface="Bookman Old Style" pitchFamily="18" charset="0"/>
                    <a:ea typeface="Calibri"/>
                    <a:cs typeface="Times New Roman"/>
                  </a:rPr>
                  <a:t>Amarillo, Clarendon, &amp; Frank Phillips Colleges</a:t>
                </a:r>
              </a:p>
            </p:txBody>
          </p:sp>
        </p:grpSp>
        <p:cxnSp>
          <p:nvCxnSpPr>
            <p:cNvPr id="92" name="Straight Connector 91"/>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97" name="Group 96"/>
          <p:cNvGrpSpPr/>
          <p:nvPr/>
        </p:nvGrpSpPr>
        <p:grpSpPr>
          <a:xfrm>
            <a:off x="2741930" y="4032326"/>
            <a:ext cx="1828800" cy="2447925"/>
            <a:chOff x="0" y="0"/>
            <a:chExt cx="1828800" cy="2447925"/>
          </a:xfrm>
        </p:grpSpPr>
        <p:sp>
          <p:nvSpPr>
            <p:cNvPr id="98" name="Flowchart: Decision 9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99" name="Straight Connector 98"/>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100" name="Straight Connector 99"/>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101" name="Text Box 41"/>
            <p:cNvSpPr txBox="1"/>
            <p:nvPr/>
          </p:nvSpPr>
          <p:spPr>
            <a:xfrm>
              <a:off x="157162" y="481013"/>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200" b="1" dirty="0">
                  <a:solidFill>
                    <a:prstClr val="black"/>
                  </a:solidFill>
                  <a:latin typeface="Bookman Old Style" pitchFamily="18" charset="0"/>
                  <a:ea typeface="Calibri"/>
                  <a:cs typeface="Aparajita" pitchFamily="34" charset="0"/>
                </a:rPr>
                <a:t>Region 16 ESC</a:t>
              </a:r>
              <a:endParaRPr lang="en-US" sz="1200" dirty="0">
                <a:solidFill>
                  <a:prstClr val="black"/>
                </a:solidFill>
                <a:latin typeface="Bookman Old Style" pitchFamily="18" charset="0"/>
                <a:ea typeface="Calibri"/>
                <a:cs typeface="Aparajita" pitchFamily="34" charset="0"/>
              </a:endParaRPr>
            </a:p>
          </p:txBody>
        </p:sp>
        <p:cxnSp>
          <p:nvCxnSpPr>
            <p:cNvPr id="102" name="Straight Connector 101"/>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103" name="Group 102"/>
          <p:cNvGrpSpPr/>
          <p:nvPr/>
        </p:nvGrpSpPr>
        <p:grpSpPr>
          <a:xfrm>
            <a:off x="3841776" y="2129231"/>
            <a:ext cx="1460448" cy="2531745"/>
            <a:chOff x="0" y="0"/>
            <a:chExt cx="1428750" cy="2531745"/>
          </a:xfrm>
        </p:grpSpPr>
        <p:cxnSp>
          <p:nvCxnSpPr>
            <p:cNvPr id="104" name="Straight Connector 103"/>
            <p:cNvCxnSpPr/>
            <p:nvPr/>
          </p:nvCxnSpPr>
          <p:spPr>
            <a:xfrm>
              <a:off x="0" y="628650"/>
              <a:ext cx="0" cy="1400175"/>
            </a:xfrm>
            <a:prstGeom prst="line">
              <a:avLst/>
            </a:prstGeom>
            <a:noFill/>
            <a:ln w="38100" cap="flat" cmpd="sng" algn="ctr">
              <a:solidFill>
                <a:schemeClr val="accent2">
                  <a:lumMod val="50000"/>
                </a:schemeClr>
              </a:solidFill>
              <a:prstDash val="solid"/>
            </a:ln>
            <a:effectLst>
              <a:outerShdw blurRad="40000" dist="23000" dir="5400000" rotWithShape="0">
                <a:srgbClr val="000000">
                  <a:alpha val="35000"/>
                </a:srgbClr>
              </a:outerShdw>
            </a:effectLst>
          </p:spPr>
        </p:cxnSp>
        <p:grpSp>
          <p:nvGrpSpPr>
            <p:cNvPr id="105" name="Group 104"/>
            <p:cNvGrpSpPr/>
            <p:nvPr/>
          </p:nvGrpSpPr>
          <p:grpSpPr>
            <a:xfrm>
              <a:off x="0" y="0"/>
              <a:ext cx="1428750" cy="2531745"/>
              <a:chOff x="0" y="0"/>
              <a:chExt cx="1428750" cy="2531745"/>
            </a:xfrm>
          </p:grpSpPr>
          <p:cxnSp>
            <p:nvCxnSpPr>
              <p:cNvPr id="106" name="Straight Connector 105"/>
              <p:cNvCxnSpPr/>
              <p:nvPr/>
            </p:nvCxnSpPr>
            <p:spPr>
              <a:xfrm flipH="1">
                <a:off x="0" y="0"/>
                <a:ext cx="713105" cy="630555"/>
              </a:xfrm>
              <a:prstGeom prst="line">
                <a:avLst/>
              </a:prstGeom>
              <a:noFill/>
              <a:ln w="3810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07" name="Straight Connector 106"/>
              <p:cNvCxnSpPr/>
              <p:nvPr/>
            </p:nvCxnSpPr>
            <p:spPr>
              <a:xfrm flipH="1" flipV="1">
                <a:off x="714375" y="0"/>
                <a:ext cx="713740" cy="628015"/>
              </a:xfrm>
              <a:prstGeom prst="line">
                <a:avLst/>
              </a:prstGeom>
              <a:noFill/>
              <a:ln w="3810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08" name="Straight Connector 107"/>
              <p:cNvCxnSpPr/>
              <p:nvPr/>
            </p:nvCxnSpPr>
            <p:spPr>
              <a:xfrm>
                <a:off x="1428750" y="628650"/>
                <a:ext cx="0" cy="1400175"/>
              </a:xfrm>
              <a:prstGeom prst="line">
                <a:avLst/>
              </a:prstGeom>
              <a:noFill/>
              <a:ln w="3810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09" name="Straight Connector 108"/>
              <p:cNvCxnSpPr/>
              <p:nvPr/>
            </p:nvCxnSpPr>
            <p:spPr>
              <a:xfrm flipH="1" flipV="1">
                <a:off x="0" y="2028825"/>
                <a:ext cx="713740" cy="502920"/>
              </a:xfrm>
              <a:prstGeom prst="line">
                <a:avLst/>
              </a:prstGeom>
              <a:noFill/>
              <a:ln w="3810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10" name="Straight Connector 109"/>
              <p:cNvCxnSpPr/>
              <p:nvPr/>
            </p:nvCxnSpPr>
            <p:spPr>
              <a:xfrm flipH="1">
                <a:off x="714375" y="2019300"/>
                <a:ext cx="714374" cy="506730"/>
              </a:xfrm>
              <a:prstGeom prst="line">
                <a:avLst/>
              </a:prstGeom>
              <a:noFill/>
              <a:ln w="38100" cap="flat" cmpd="sng" algn="ctr">
                <a:solidFill>
                  <a:schemeClr val="accent2">
                    <a:lumMod val="50000"/>
                  </a:schemeClr>
                </a:solidFill>
                <a:prstDash val="solid"/>
              </a:ln>
              <a:effectLst>
                <a:outerShdw blurRad="40000" dist="23000" dir="5400000" rotWithShape="0">
                  <a:srgbClr val="000000">
                    <a:alpha val="35000"/>
                  </a:srgbClr>
                </a:outerShdw>
              </a:effectLst>
            </p:spPr>
          </p:cxnSp>
        </p:grpSp>
      </p:grpSp>
      <p:sp>
        <p:nvSpPr>
          <p:cNvPr id="111" name="TextBox 110"/>
          <p:cNvSpPr txBox="1"/>
          <p:nvPr/>
        </p:nvSpPr>
        <p:spPr>
          <a:xfrm>
            <a:off x="3881437" y="2851634"/>
            <a:ext cx="1409700" cy="1231106"/>
          </a:xfrm>
          <a:prstGeom prst="rect">
            <a:avLst/>
          </a:prstGeom>
          <a:noFill/>
        </p:spPr>
        <p:txBody>
          <a:bodyPr wrap="square" rtlCol="0">
            <a:spAutoFit/>
          </a:bodyPr>
          <a:lstStyle/>
          <a:p>
            <a:pPr algn="ctr"/>
            <a:r>
              <a:rPr lang="en-US" sz="2000" b="1" i="1" dirty="0">
                <a:solidFill>
                  <a:prstClr val="black">
                    <a:lumMod val="85000"/>
                    <a:lumOff val="15000"/>
                  </a:prstClr>
                </a:solidFill>
                <a:latin typeface="Cambria" pitchFamily="18" charset="0"/>
              </a:rPr>
              <a:t>Region 16:</a:t>
            </a:r>
          </a:p>
          <a:p>
            <a:pPr algn="ctr"/>
            <a:r>
              <a:rPr lang="en-US" b="1" i="1" dirty="0">
                <a:solidFill>
                  <a:srgbClr val="798D37"/>
                </a:solidFill>
                <a:latin typeface="Cambria" pitchFamily="18" charset="0"/>
              </a:rPr>
              <a:t>Scaffolding</a:t>
            </a:r>
          </a:p>
          <a:p>
            <a:pPr algn="ctr"/>
            <a:r>
              <a:rPr lang="en-US" b="1" i="1" dirty="0">
                <a:solidFill>
                  <a:srgbClr val="798D37"/>
                </a:solidFill>
                <a:latin typeface="Cambria" pitchFamily="18" charset="0"/>
              </a:rPr>
              <a:t>Student</a:t>
            </a:r>
          </a:p>
          <a:p>
            <a:pPr algn="ctr"/>
            <a:r>
              <a:rPr lang="en-US" b="1" i="1" dirty="0">
                <a:solidFill>
                  <a:srgbClr val="798D37"/>
                </a:solidFill>
                <a:latin typeface="Cambria" pitchFamily="18" charset="0"/>
              </a:rPr>
              <a:t>Success</a:t>
            </a:r>
          </a:p>
        </p:txBody>
      </p:sp>
      <p:pic>
        <p:nvPicPr>
          <p:cNvPr id="112" name="Picture 111"/>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22899" y="25810"/>
            <a:ext cx="3200399" cy="1268483"/>
          </a:xfrm>
          <a:prstGeom prst="rect">
            <a:avLst/>
          </a:prstGeom>
        </p:spPr>
      </p:pic>
      <p:sp>
        <p:nvSpPr>
          <p:cNvPr id="2" name="TextBox 1"/>
          <p:cNvSpPr txBox="1"/>
          <p:nvPr/>
        </p:nvSpPr>
        <p:spPr>
          <a:xfrm>
            <a:off x="511997" y="1032683"/>
            <a:ext cx="4217165" cy="261610"/>
          </a:xfrm>
          <a:prstGeom prst="rect">
            <a:avLst/>
          </a:prstGeom>
          <a:noFill/>
        </p:spPr>
        <p:txBody>
          <a:bodyPr wrap="square" rtlCol="0">
            <a:spAutoFit/>
          </a:bodyPr>
          <a:lstStyle/>
          <a:p>
            <a:r>
              <a:rPr lang="en-US" sz="1050" b="1" dirty="0">
                <a:solidFill>
                  <a:srgbClr val="500000"/>
                </a:solidFill>
                <a:latin typeface="Bookman Old Style" pitchFamily="18" charset="0"/>
              </a:rPr>
              <a:t>SELECTING A</a:t>
            </a:r>
            <a:r>
              <a:rPr lang="en-US" sz="1050" b="1" dirty="0" smtClean="0">
                <a:solidFill>
                  <a:srgbClr val="500000"/>
                </a:solidFill>
                <a:latin typeface="Bookman Old Style" pitchFamily="18" charset="0"/>
              </a:rPr>
              <a:t> </a:t>
            </a:r>
            <a:r>
              <a:rPr lang="en-US" sz="1050" b="1" dirty="0">
                <a:solidFill>
                  <a:srgbClr val="500000"/>
                </a:solidFill>
                <a:latin typeface="Bookman Old Style" pitchFamily="18" charset="0"/>
              </a:rPr>
              <a:t>VERTICAL ALIGNMENT TEA</a:t>
            </a:r>
            <a:r>
              <a:rPr lang="en-US" sz="1050" b="1" dirty="0">
                <a:solidFill>
                  <a:prstClr val="black">
                    <a:lumMod val="85000"/>
                    <a:lumOff val="15000"/>
                  </a:prstClr>
                </a:solidFill>
                <a:latin typeface="Bookman Old Style" pitchFamily="18" charset="0"/>
              </a:rPr>
              <a:t>M</a:t>
            </a:r>
          </a:p>
        </p:txBody>
      </p:sp>
    </p:spTree>
    <p:extLst>
      <p:ext uri="{BB962C8B-B14F-4D97-AF65-F5344CB8AC3E}">
        <p14:creationId xmlns:p14="http://schemas.microsoft.com/office/powerpoint/2010/main" val="38590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500" fill="hold"/>
                                        <p:tgtEl>
                                          <p:spTgt spid="90"/>
                                        </p:tgtEl>
                                        <p:attrNameLst>
                                          <p:attrName>ppt_x</p:attrName>
                                        </p:attrNameLst>
                                      </p:cBhvr>
                                      <p:tavLst>
                                        <p:tav tm="0">
                                          <p:val>
                                            <p:strVal val="#ppt_x"/>
                                          </p:val>
                                        </p:tav>
                                        <p:tav tm="100000">
                                          <p:val>
                                            <p:strVal val="#ppt_x"/>
                                          </p:val>
                                        </p:tav>
                                      </p:tavLst>
                                    </p:anim>
                                    <p:anim calcmode="lin" valueType="num">
                                      <p:cBhvr additive="base">
                                        <p:cTn id="1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ppt_x"/>
                                          </p:val>
                                        </p:tav>
                                        <p:tav tm="100000">
                                          <p:val>
                                            <p:strVal val="#ppt_x"/>
                                          </p:val>
                                        </p:tav>
                                      </p:tavLst>
                                    </p:anim>
                                    <p:anim calcmode="lin" valueType="num">
                                      <p:cBhvr additive="base">
                                        <p:cTn id="2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500" fill="hold"/>
                                        <p:tgtEl>
                                          <p:spTgt spid="97"/>
                                        </p:tgtEl>
                                        <p:attrNameLst>
                                          <p:attrName>ppt_x</p:attrName>
                                        </p:attrNameLst>
                                      </p:cBhvr>
                                      <p:tavLst>
                                        <p:tav tm="0">
                                          <p:val>
                                            <p:strVal val="#ppt_x"/>
                                          </p:val>
                                        </p:tav>
                                        <p:tav tm="100000">
                                          <p:val>
                                            <p:strVal val="#ppt_x"/>
                                          </p:val>
                                        </p:tav>
                                      </p:tavLst>
                                    </p:anim>
                                    <p:anim calcmode="lin" valueType="num">
                                      <p:cBhvr additive="base">
                                        <p:cTn id="26"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ppt_x"/>
                                          </p:val>
                                        </p:tav>
                                        <p:tav tm="100000">
                                          <p:val>
                                            <p:strVal val="#ppt_x"/>
                                          </p:val>
                                        </p:tav>
                                      </p:tavLst>
                                    </p:anim>
                                    <p:anim calcmode="lin" valueType="num">
                                      <p:cBhvr additive="base">
                                        <p:cTn id="3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outHorizontal)">
                                      <p:cBhvr>
                                        <p:cTn id="37" dur="500"/>
                                        <p:tgtEl>
                                          <p:spTgt spid="103"/>
                                        </p:tgtEl>
                                      </p:cBhvr>
                                    </p:animEffect>
                                  </p:childTnLst>
                                </p:cTn>
                              </p:par>
                            </p:childTnLst>
                          </p:cTn>
                        </p:par>
                        <p:par>
                          <p:cTn id="38" fill="hold">
                            <p:stCondLst>
                              <p:cond delay="500"/>
                            </p:stCondLst>
                            <p:childTnLst>
                              <p:par>
                                <p:cTn id="39" presetID="16" presetClass="entr" presetSubtype="37" fill="hold" grpId="0" nodeType="after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barn(outVertical)">
                                      <p:cBhvr>
                                        <p:cTn id="4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44599" y="1066800"/>
            <a:ext cx="6731001" cy="27943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78634" y="1183602"/>
            <a:ext cx="6477000" cy="2590800"/>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2906123" y="1095463"/>
            <a:ext cx="3331755" cy="1342937"/>
          </a:xfrm>
          <a:prstGeom prst="rect">
            <a:avLst/>
          </a:prstGeom>
        </p:spPr>
      </p:pic>
      <p:sp>
        <p:nvSpPr>
          <p:cNvPr id="8" name="Title 3"/>
          <p:cNvSpPr txBox="1">
            <a:spLocks/>
          </p:cNvSpPr>
          <p:nvPr/>
        </p:nvSpPr>
        <p:spPr>
          <a:xfrm>
            <a:off x="-152400" y="2438400"/>
            <a:ext cx="9144000" cy="132343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4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Mathematical Practices </a:t>
            </a:r>
          </a:p>
          <a:p>
            <a:pPr lvl="1" algn="ctr"/>
            <a:r>
              <a:rPr lang="en-US" sz="4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from AVATAR Partners </a:t>
            </a:r>
            <a:endParaRPr lang="en-US" sz="40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5" name="TextBox 4"/>
          <p:cNvSpPr txBox="1"/>
          <p:nvPr/>
        </p:nvSpPr>
        <p:spPr>
          <a:xfrm>
            <a:off x="1378634" y="4191000"/>
            <a:ext cx="6477000" cy="461665"/>
          </a:xfrm>
          <a:prstGeom prst="rect">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Paul Johnson, Del Mar College</a:t>
            </a:r>
            <a:endParaRPr lang="en-US" sz="2400" b="1" dirty="0">
              <a:solidFill>
                <a:schemeClr val="bg1">
                  <a:lumMod val="95000"/>
                </a:schemeClr>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52250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44599" y="1066800"/>
            <a:ext cx="6731001" cy="27943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78634" y="1183602"/>
            <a:ext cx="6477000" cy="2590800"/>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2906123" y="1095463"/>
            <a:ext cx="3331755" cy="1342937"/>
          </a:xfrm>
          <a:prstGeom prst="rect">
            <a:avLst/>
          </a:prstGeom>
        </p:spPr>
      </p:pic>
      <p:sp>
        <p:nvSpPr>
          <p:cNvPr id="8" name="Title 3"/>
          <p:cNvSpPr txBox="1">
            <a:spLocks/>
          </p:cNvSpPr>
          <p:nvPr/>
        </p:nvSpPr>
        <p:spPr>
          <a:xfrm>
            <a:off x="-152400" y="2438400"/>
            <a:ext cx="9144000" cy="132343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4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Mathematical Practices </a:t>
            </a:r>
          </a:p>
          <a:p>
            <a:pPr lvl="1" algn="ctr"/>
            <a:r>
              <a:rPr lang="en-US" sz="4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from AVATAR Partners </a:t>
            </a:r>
            <a:endParaRPr lang="en-US" sz="40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7" name="TextBox 6"/>
          <p:cNvSpPr txBox="1"/>
          <p:nvPr/>
        </p:nvSpPr>
        <p:spPr>
          <a:xfrm>
            <a:off x="1378634" y="4953000"/>
            <a:ext cx="6477000" cy="461665"/>
          </a:xfrm>
          <a:prstGeom prst="rect">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Gregg Lawler, West Texas A&amp;M University</a:t>
            </a:r>
            <a:endParaRPr lang="en-US" sz="2400" b="1" dirty="0">
              <a:solidFill>
                <a:schemeClr val="bg1">
                  <a:lumMod val="95000"/>
                </a:schemeClr>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96919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effectLst>
                  <a:outerShdw blurRad="38100" dist="38100" dir="2700000" algn="tl">
                    <a:srgbClr val="000000">
                      <a:alpha val="43137"/>
                    </a:srgbClr>
                  </a:outerShdw>
                </a:effectLst>
              </a:rPr>
              <a:t>Mathematics Practices from Region 16 </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Mathematics Journal for Algebra II Students</a:t>
            </a:r>
          </a:p>
          <a:p>
            <a:endParaRPr lang="en-US" dirty="0" smtClean="0"/>
          </a:p>
          <a:p>
            <a:r>
              <a:rPr lang="en-US" dirty="0" smtClean="0"/>
              <a:t>Faculty Exchanges</a:t>
            </a:r>
            <a:endParaRPr lang="en-US" dirty="0"/>
          </a:p>
        </p:txBody>
      </p:sp>
    </p:spTree>
    <p:extLst>
      <p:ext uri="{BB962C8B-B14F-4D97-AF65-F5344CB8AC3E}">
        <p14:creationId xmlns:p14="http://schemas.microsoft.com/office/powerpoint/2010/main" val="636224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Math Journals for Algebra II</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Evolution of the Math Journal</a:t>
            </a:r>
          </a:p>
          <a:p>
            <a:r>
              <a:rPr lang="en-US" dirty="0" smtClean="0"/>
              <a:t>Topics for Journal</a:t>
            </a:r>
          </a:p>
          <a:p>
            <a:r>
              <a:rPr lang="en-US" dirty="0" smtClean="0"/>
              <a:t>Journal Design</a:t>
            </a:r>
          </a:p>
          <a:p>
            <a:r>
              <a:rPr lang="en-US" dirty="0" smtClean="0"/>
              <a:t>Initial Trials</a:t>
            </a:r>
          </a:p>
          <a:p>
            <a:r>
              <a:rPr lang="en-US" dirty="0" smtClean="0"/>
              <a:t>Future Plans</a:t>
            </a:r>
            <a:endParaRPr lang="en-US" dirty="0"/>
          </a:p>
        </p:txBody>
      </p:sp>
    </p:spTree>
    <p:extLst>
      <p:ext uri="{BB962C8B-B14F-4D97-AF65-F5344CB8AC3E}">
        <p14:creationId xmlns:p14="http://schemas.microsoft.com/office/powerpoint/2010/main" val="1497685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Evolution of Math Journal</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Team narrowed focus of high school mathematics courses to Algebra II and Pre-Calculus</a:t>
            </a:r>
          </a:p>
          <a:p>
            <a:r>
              <a:rPr lang="en-US" dirty="0" smtClean="0"/>
              <a:t>Focused on College Algebra and Pre-Calculus for higher-education</a:t>
            </a:r>
          </a:p>
          <a:p>
            <a:r>
              <a:rPr lang="en-US" dirty="0" smtClean="0"/>
              <a:t>Reviewed textbooks and syllabi of college algebra courses offered at the regional colleges and university</a:t>
            </a:r>
          </a:p>
          <a:p>
            <a:endParaRPr lang="en-US" dirty="0"/>
          </a:p>
        </p:txBody>
      </p:sp>
    </p:spTree>
    <p:extLst>
      <p:ext uri="{BB962C8B-B14F-4D97-AF65-F5344CB8AC3E}">
        <p14:creationId xmlns:p14="http://schemas.microsoft.com/office/powerpoint/2010/main" val="2093784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solidFill>
                  <a:schemeClr val="accent2">
                    <a:lumMod val="75000"/>
                  </a:schemeClr>
                </a:solidFill>
                <a:effectLst>
                  <a:outerShdw blurRad="38100" dist="38100" dir="2700000" algn="tl">
                    <a:srgbClr val="000000">
                      <a:alpha val="43137"/>
                    </a:srgbClr>
                  </a:outerShdw>
                </a:effectLst>
              </a:rPr>
              <a:t>Evolution of Math Journal</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Also reviewed exams from College Algebra and Pre-Calculus courses</a:t>
            </a:r>
          </a:p>
          <a:p>
            <a:endParaRPr lang="en-US" dirty="0"/>
          </a:p>
          <a:p>
            <a:r>
              <a:rPr lang="en-US" dirty="0" smtClean="0"/>
              <a:t>Wanted something that Algebra II teachers could use at the end of the semester</a:t>
            </a:r>
          </a:p>
          <a:p>
            <a:endParaRPr lang="en-US" dirty="0"/>
          </a:p>
        </p:txBody>
      </p:sp>
    </p:spTree>
    <p:extLst>
      <p:ext uri="{BB962C8B-B14F-4D97-AF65-F5344CB8AC3E}">
        <p14:creationId xmlns:p14="http://schemas.microsoft.com/office/powerpoint/2010/main" val="875373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Topics for Math Journal</a:t>
            </a:r>
            <a:r>
              <a:rPr lang="en-US" dirty="0" smtClean="0"/>
              <a:t>s</a:t>
            </a:r>
            <a:endParaRPr lang="en-US" dirty="0"/>
          </a:p>
        </p:txBody>
      </p:sp>
      <p:sp>
        <p:nvSpPr>
          <p:cNvPr id="3" name="Content Placeholder 2"/>
          <p:cNvSpPr>
            <a:spLocks noGrp="1"/>
          </p:cNvSpPr>
          <p:nvPr>
            <p:ph idx="1"/>
          </p:nvPr>
        </p:nvSpPr>
        <p:spPr/>
        <p:txBody>
          <a:bodyPr/>
          <a:lstStyle/>
          <a:p>
            <a:r>
              <a:rPr lang="en-US" dirty="0" smtClean="0"/>
              <a:t>Region 16 AVATAR team created list of topics from Algebra II that students need to know to be successful in College Algebra</a:t>
            </a:r>
          </a:p>
          <a:p>
            <a:endParaRPr lang="en-US" dirty="0"/>
          </a:p>
          <a:p>
            <a:r>
              <a:rPr lang="en-US" dirty="0" smtClean="0"/>
              <a:t>Also incorporating a set of “soft” skills needed to succeed in college courses</a:t>
            </a:r>
            <a:endParaRPr lang="en-US" dirty="0"/>
          </a:p>
        </p:txBody>
      </p:sp>
    </p:spTree>
    <p:extLst>
      <p:ext uri="{BB962C8B-B14F-4D97-AF65-F5344CB8AC3E}">
        <p14:creationId xmlns:p14="http://schemas.microsoft.com/office/powerpoint/2010/main" val="397689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Journal Design</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Customizable cover</a:t>
            </a:r>
          </a:p>
          <a:p>
            <a:endParaRPr lang="en-US" dirty="0" smtClean="0"/>
          </a:p>
          <a:p>
            <a:r>
              <a:rPr lang="en-US" dirty="0" smtClean="0"/>
              <a:t>Modular design</a:t>
            </a:r>
          </a:p>
          <a:p>
            <a:pPr>
              <a:buNone/>
            </a:pPr>
            <a:endParaRPr lang="en-US" dirty="0" smtClean="0"/>
          </a:p>
          <a:p>
            <a:r>
              <a:rPr lang="en-US" dirty="0" smtClean="0"/>
              <a:t>Page layout</a:t>
            </a:r>
          </a:p>
          <a:p>
            <a:pPr lvl="1"/>
            <a:r>
              <a:rPr lang="en-US" dirty="0" smtClean="0"/>
              <a:t>Example problems with room to work</a:t>
            </a:r>
          </a:p>
          <a:p>
            <a:pPr lvl="1"/>
            <a:r>
              <a:rPr lang="en-US" dirty="0" smtClean="0"/>
              <a:t>Space for notes</a:t>
            </a:r>
            <a:endParaRPr lang="en-US" dirty="0"/>
          </a:p>
        </p:txBody>
      </p:sp>
    </p:spTree>
    <p:extLst>
      <p:ext uri="{BB962C8B-B14F-4D97-AF65-F5344CB8AC3E}">
        <p14:creationId xmlns:p14="http://schemas.microsoft.com/office/powerpoint/2010/main" val="250911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normAutofit/>
          </a:bodyPr>
          <a:lstStyle/>
          <a:p>
            <a:pPr lvl="0"/>
            <a:r>
              <a:rPr lang="en-US" sz="2600" dirty="0" smtClean="0">
                <a:solidFill>
                  <a:schemeClr val="tx1">
                    <a:lumMod val="85000"/>
                    <a:lumOff val="15000"/>
                  </a:schemeClr>
                </a:solidFill>
                <a:latin typeface="Cambria" pitchFamily="18" charset="0"/>
              </a:rPr>
              <a:t>Too many secondary </a:t>
            </a:r>
            <a:r>
              <a:rPr lang="en-US" sz="2600" dirty="0">
                <a:solidFill>
                  <a:schemeClr val="tx1">
                    <a:lumMod val="85000"/>
                    <a:lumOff val="15000"/>
                  </a:schemeClr>
                </a:solidFill>
                <a:latin typeface="Cambria" pitchFamily="18" charset="0"/>
              </a:rPr>
              <a:t>and postsecondary leaders and educators </a:t>
            </a:r>
            <a:r>
              <a:rPr lang="en-US" sz="2600" dirty="0" smtClean="0">
                <a:solidFill>
                  <a:schemeClr val="tx1">
                    <a:lumMod val="85000"/>
                    <a:lumOff val="15000"/>
                  </a:schemeClr>
                </a:solidFill>
                <a:latin typeface="Cambria" pitchFamily="18" charset="0"/>
              </a:rPr>
              <a:t>lack </a:t>
            </a:r>
            <a:r>
              <a:rPr lang="en-US" sz="2600" b="1" dirty="0" smtClean="0">
                <a:solidFill>
                  <a:schemeClr val="tx1">
                    <a:lumMod val="85000"/>
                    <a:lumOff val="15000"/>
                  </a:schemeClr>
                </a:solidFill>
                <a:latin typeface="Cambria" pitchFamily="18" charset="0"/>
              </a:rPr>
              <a:t>shared </a:t>
            </a:r>
            <a:r>
              <a:rPr lang="en-US" sz="2600" b="1" dirty="0">
                <a:solidFill>
                  <a:schemeClr val="tx1">
                    <a:lumMod val="85000"/>
                    <a:lumOff val="15000"/>
                  </a:schemeClr>
                </a:solidFill>
                <a:latin typeface="Cambria" pitchFamily="18" charset="0"/>
              </a:rPr>
              <a:t>and accurate information</a:t>
            </a:r>
            <a:r>
              <a:rPr lang="en-US" sz="2600" dirty="0">
                <a:solidFill>
                  <a:schemeClr val="tx1">
                    <a:lumMod val="85000"/>
                    <a:lumOff val="15000"/>
                  </a:schemeClr>
                </a:solidFill>
                <a:latin typeface="Cambria" pitchFamily="18" charset="0"/>
              </a:rPr>
              <a:t> and </a:t>
            </a:r>
            <a:r>
              <a:rPr lang="en-US" sz="2600" b="1" dirty="0">
                <a:solidFill>
                  <a:schemeClr val="tx1">
                    <a:lumMod val="85000"/>
                    <a:lumOff val="15000"/>
                  </a:schemeClr>
                </a:solidFill>
                <a:latin typeface="Cambria" pitchFamily="18" charset="0"/>
              </a:rPr>
              <a:t>understanding</a:t>
            </a:r>
            <a:r>
              <a:rPr lang="en-US" sz="2600" dirty="0">
                <a:solidFill>
                  <a:schemeClr val="tx1">
                    <a:lumMod val="85000"/>
                    <a:lumOff val="15000"/>
                  </a:schemeClr>
                </a:solidFill>
                <a:latin typeface="Cambria" pitchFamily="18" charset="0"/>
              </a:rPr>
              <a:t> of what a student </a:t>
            </a:r>
            <a:r>
              <a:rPr lang="en-US" sz="2600" dirty="0" smtClean="0">
                <a:solidFill>
                  <a:schemeClr val="tx1">
                    <a:lumMod val="85000"/>
                    <a:lumOff val="15000"/>
                  </a:schemeClr>
                </a:solidFill>
                <a:latin typeface="Cambria" pitchFamily="18" charset="0"/>
              </a:rPr>
              <a:t>must know </a:t>
            </a:r>
            <a:r>
              <a:rPr lang="en-US" sz="2600" dirty="0">
                <a:solidFill>
                  <a:schemeClr val="tx1">
                    <a:lumMod val="85000"/>
                    <a:lumOff val="15000"/>
                  </a:schemeClr>
                </a:solidFill>
                <a:latin typeface="Cambria" pitchFamily="18" charset="0"/>
              </a:rPr>
              <a:t>and </a:t>
            </a:r>
            <a:r>
              <a:rPr lang="en-US" sz="2600" dirty="0" smtClean="0">
                <a:solidFill>
                  <a:schemeClr val="tx1">
                    <a:lumMod val="85000"/>
                    <a:lumOff val="15000"/>
                  </a:schemeClr>
                </a:solidFill>
                <a:latin typeface="Cambria" pitchFamily="18" charset="0"/>
              </a:rPr>
              <a:t>do </a:t>
            </a:r>
            <a:r>
              <a:rPr lang="en-US" sz="2600" dirty="0">
                <a:solidFill>
                  <a:schemeClr val="tx1">
                    <a:lumMod val="85000"/>
                    <a:lumOff val="15000"/>
                  </a:schemeClr>
                </a:solidFill>
                <a:latin typeface="Cambria" pitchFamily="18" charset="0"/>
              </a:rPr>
              <a:t>to be successful in postsecondary education and </a:t>
            </a:r>
            <a:r>
              <a:rPr lang="en-US" sz="2600" dirty="0" smtClean="0">
                <a:solidFill>
                  <a:schemeClr val="tx1">
                    <a:lumMod val="85000"/>
                    <a:lumOff val="15000"/>
                  </a:schemeClr>
                </a:solidFill>
                <a:latin typeface="Cambria" pitchFamily="18" charset="0"/>
              </a:rPr>
              <a:t>careers;</a:t>
            </a:r>
          </a:p>
          <a:p>
            <a:pPr lvl="0"/>
            <a:endParaRPr lang="en-US" sz="1050" dirty="0" smtClean="0">
              <a:solidFill>
                <a:schemeClr val="tx1">
                  <a:lumMod val="85000"/>
                  <a:lumOff val="15000"/>
                </a:schemeClr>
              </a:solidFill>
              <a:latin typeface="Cambria" pitchFamily="18" charset="0"/>
            </a:endParaRPr>
          </a:p>
          <a:p>
            <a:pPr lvl="0"/>
            <a:r>
              <a:rPr lang="en-US" sz="2600" dirty="0">
                <a:solidFill>
                  <a:schemeClr val="tx1">
                    <a:lumMod val="85000"/>
                    <a:lumOff val="15000"/>
                  </a:schemeClr>
                </a:solidFill>
                <a:latin typeface="Cambria" pitchFamily="18" charset="0"/>
              </a:rPr>
              <a:t>Too many students enter postsecondary education </a:t>
            </a:r>
            <a:r>
              <a:rPr lang="en-US" sz="2600" dirty="0" smtClean="0">
                <a:solidFill>
                  <a:schemeClr val="tx1">
                    <a:lumMod val="85000"/>
                    <a:lumOff val="15000"/>
                  </a:schemeClr>
                </a:solidFill>
                <a:latin typeface="Cambria" pitchFamily="18" charset="0"/>
              </a:rPr>
              <a:t>but </a:t>
            </a:r>
            <a:r>
              <a:rPr lang="en-US" sz="2600" dirty="0">
                <a:solidFill>
                  <a:schemeClr val="tx1">
                    <a:lumMod val="85000"/>
                    <a:lumOff val="15000"/>
                  </a:schemeClr>
                </a:solidFill>
                <a:latin typeface="Cambria" pitchFamily="18" charset="0"/>
              </a:rPr>
              <a:t>do not </a:t>
            </a:r>
            <a:r>
              <a:rPr lang="en-US" sz="2600" b="1" dirty="0">
                <a:solidFill>
                  <a:schemeClr val="tx1">
                    <a:lumMod val="85000"/>
                    <a:lumOff val="15000"/>
                  </a:schemeClr>
                </a:solidFill>
                <a:latin typeface="Cambria" pitchFamily="18" charset="0"/>
              </a:rPr>
              <a:t>complete</a:t>
            </a:r>
            <a:r>
              <a:rPr lang="en-US" sz="2600" dirty="0">
                <a:solidFill>
                  <a:schemeClr val="tx1">
                    <a:lumMod val="85000"/>
                    <a:lumOff val="15000"/>
                  </a:schemeClr>
                </a:solidFill>
                <a:latin typeface="Cambria" pitchFamily="18" charset="0"/>
              </a:rPr>
              <a:t> in a timely </a:t>
            </a:r>
            <a:r>
              <a:rPr lang="en-US" sz="2600" dirty="0" smtClean="0">
                <a:solidFill>
                  <a:schemeClr val="tx1">
                    <a:lumMod val="85000"/>
                    <a:lumOff val="15000"/>
                  </a:schemeClr>
                </a:solidFill>
                <a:latin typeface="Cambria" pitchFamily="18" charset="0"/>
              </a:rPr>
              <a:t>fashion; and</a:t>
            </a:r>
          </a:p>
          <a:p>
            <a:pPr lvl="0"/>
            <a:endParaRPr lang="en-US" sz="1050" dirty="0">
              <a:solidFill>
                <a:schemeClr val="tx1">
                  <a:lumMod val="85000"/>
                  <a:lumOff val="15000"/>
                </a:schemeClr>
              </a:solidFill>
              <a:latin typeface="Cambria" pitchFamily="18" charset="0"/>
            </a:endParaRPr>
          </a:p>
          <a:p>
            <a:pPr lvl="0"/>
            <a:r>
              <a:rPr lang="en-US" sz="2600" dirty="0">
                <a:solidFill>
                  <a:schemeClr val="tx1">
                    <a:lumMod val="85000"/>
                    <a:lumOff val="15000"/>
                  </a:schemeClr>
                </a:solidFill>
                <a:latin typeface="Cambria" pitchFamily="18" charset="0"/>
              </a:rPr>
              <a:t>Too many students take </a:t>
            </a:r>
            <a:r>
              <a:rPr lang="en-US" sz="2600" b="1" dirty="0">
                <a:solidFill>
                  <a:schemeClr val="tx1">
                    <a:lumMod val="85000"/>
                    <a:lumOff val="15000"/>
                  </a:schemeClr>
                </a:solidFill>
                <a:latin typeface="Cambria" pitchFamily="18" charset="0"/>
              </a:rPr>
              <a:t>developmental education</a:t>
            </a:r>
            <a:r>
              <a:rPr lang="en-US" sz="2600" dirty="0">
                <a:solidFill>
                  <a:schemeClr val="tx1">
                    <a:lumMod val="85000"/>
                    <a:lumOff val="15000"/>
                  </a:schemeClr>
                </a:solidFill>
                <a:latin typeface="Cambria" pitchFamily="18" charset="0"/>
              </a:rPr>
              <a:t> at the postsecondary </a:t>
            </a:r>
            <a:r>
              <a:rPr lang="en-US" sz="2600" dirty="0" smtClean="0">
                <a:solidFill>
                  <a:schemeClr val="tx1">
                    <a:lumMod val="85000"/>
                    <a:lumOff val="15000"/>
                  </a:schemeClr>
                </a:solidFill>
                <a:latin typeface="Cambria" pitchFamily="18" charset="0"/>
              </a:rPr>
              <a:t>level</a:t>
            </a:r>
            <a:r>
              <a:rPr lang="en-US" sz="2600" dirty="0">
                <a:solidFill>
                  <a:schemeClr val="tx1">
                    <a:lumMod val="85000"/>
                    <a:lumOff val="15000"/>
                  </a:schemeClr>
                </a:solidFill>
                <a:latin typeface="Cambria" pitchFamily="18" charset="0"/>
              </a:rPr>
              <a:t>.</a:t>
            </a:r>
          </a:p>
          <a:p>
            <a:pPr lvl="0"/>
            <a:endParaRPr lang="en-US" dirty="0">
              <a:solidFill>
                <a:prstClr val="black"/>
              </a:solidFill>
            </a:endParaRPr>
          </a:p>
          <a:p>
            <a:endParaRPr lang="en-US" dirty="0"/>
          </a:p>
        </p:txBody>
      </p:sp>
      <p:sp>
        <p:nvSpPr>
          <p:cNvPr id="6" name="Title 3"/>
          <p:cNvSpPr txBox="1">
            <a:spLocks noGrp="1"/>
          </p:cNvSpPr>
          <p:nvPr>
            <p:ph type="title"/>
          </p:nvPr>
        </p:nvSpPr>
        <p:spPr>
          <a:xfrm>
            <a:off x="228600" y="384472"/>
            <a:ext cx="8686800" cy="92333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54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Why is             Needed?</a:t>
            </a:r>
            <a:endParaRPr lang="en-US" sz="60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3200400" y="304800"/>
            <a:ext cx="2389231" cy="963032"/>
          </a:xfrm>
          <a:prstGeom prst="rect">
            <a:avLst/>
          </a:prstGeom>
        </p:spPr>
      </p:pic>
      <p:grpSp>
        <p:nvGrpSpPr>
          <p:cNvPr id="8" name="Group 7"/>
          <p:cNvGrpSpPr/>
          <p:nvPr/>
        </p:nvGrpSpPr>
        <p:grpSpPr>
          <a:xfrm>
            <a:off x="0" y="6629400"/>
            <a:ext cx="9144000" cy="228602"/>
            <a:chOff x="0" y="6629400"/>
            <a:chExt cx="9144000" cy="228602"/>
          </a:xfrm>
        </p:grpSpPr>
        <p:sp>
          <p:nvSpPr>
            <p:cNvPr id="9" name="Rectangle 8"/>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1" name="Rectangle 10"/>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spTree>
    <p:extLst>
      <p:ext uri="{BB962C8B-B14F-4D97-AF65-F5344CB8AC3E}">
        <p14:creationId xmlns:p14="http://schemas.microsoft.com/office/powerpoint/2010/main" val="22615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First Trials</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Tammy Nash</a:t>
            </a:r>
          </a:p>
          <a:p>
            <a:pPr lvl="1"/>
            <a:r>
              <a:rPr lang="en-US" dirty="0" smtClean="0"/>
              <a:t>Amarillo High School</a:t>
            </a:r>
          </a:p>
          <a:p>
            <a:pPr lvl="1"/>
            <a:r>
              <a:rPr lang="en-US" dirty="0" smtClean="0"/>
              <a:t>Algebra II/Pre-calculus classroom</a:t>
            </a:r>
          </a:p>
          <a:p>
            <a:endParaRPr lang="en-US" dirty="0" smtClean="0"/>
          </a:p>
          <a:p>
            <a:r>
              <a:rPr lang="en-US" dirty="0" smtClean="0"/>
              <a:t>Beth Summers</a:t>
            </a:r>
          </a:p>
          <a:p>
            <a:pPr lvl="1"/>
            <a:r>
              <a:rPr lang="en-US" dirty="0" smtClean="0"/>
              <a:t>Frank Phillips College</a:t>
            </a:r>
          </a:p>
          <a:p>
            <a:pPr lvl="1"/>
            <a:r>
              <a:rPr lang="en-US" dirty="0" smtClean="0"/>
              <a:t>Intermediate algebra section</a:t>
            </a:r>
            <a:endParaRPr lang="en-US" dirty="0"/>
          </a:p>
        </p:txBody>
      </p:sp>
    </p:spTree>
    <p:extLst>
      <p:ext uri="{BB962C8B-B14F-4D97-AF65-F5344CB8AC3E}">
        <p14:creationId xmlns:p14="http://schemas.microsoft.com/office/powerpoint/2010/main" val="522114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Future Plans for Math Journals</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Continued revision of journal </a:t>
            </a:r>
          </a:p>
          <a:p>
            <a:pPr>
              <a:buNone/>
            </a:pPr>
            <a:endParaRPr lang="en-US" dirty="0" smtClean="0"/>
          </a:p>
          <a:p>
            <a:r>
              <a:rPr lang="en-US" dirty="0" smtClean="0"/>
              <a:t>Possible panel sessions with Algebra II/College Algebra teachers during summer</a:t>
            </a:r>
          </a:p>
          <a:p>
            <a:pPr>
              <a:buNone/>
            </a:pPr>
            <a:endParaRPr lang="en-US" dirty="0" smtClean="0"/>
          </a:p>
          <a:p>
            <a:r>
              <a:rPr lang="en-US" dirty="0" smtClean="0"/>
              <a:t>Rollout of full draft during fall semester</a:t>
            </a:r>
          </a:p>
          <a:p>
            <a:pPr lvl="1"/>
            <a:r>
              <a:rPr lang="en-US" dirty="0" smtClean="0"/>
              <a:t>Algebra II courses</a:t>
            </a:r>
          </a:p>
          <a:p>
            <a:pPr lvl="1"/>
            <a:r>
              <a:rPr lang="en-US" dirty="0" smtClean="0"/>
              <a:t>Developmental math courses at IHE</a:t>
            </a:r>
            <a:endParaRPr lang="en-US" dirty="0"/>
          </a:p>
        </p:txBody>
      </p:sp>
    </p:spTree>
    <p:extLst>
      <p:ext uri="{BB962C8B-B14F-4D97-AF65-F5344CB8AC3E}">
        <p14:creationId xmlns:p14="http://schemas.microsoft.com/office/powerpoint/2010/main" val="2609227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Future Plans for Math Journ</a:t>
            </a:r>
            <a:r>
              <a:rPr lang="en-US" dirty="0" smtClean="0"/>
              <a:t>als</a:t>
            </a:r>
            <a:endParaRPr lang="en-US" dirty="0"/>
          </a:p>
        </p:txBody>
      </p:sp>
      <p:sp>
        <p:nvSpPr>
          <p:cNvPr id="3" name="Content Placeholder 2"/>
          <p:cNvSpPr>
            <a:spLocks noGrp="1"/>
          </p:cNvSpPr>
          <p:nvPr>
            <p:ph idx="1"/>
          </p:nvPr>
        </p:nvSpPr>
        <p:spPr/>
        <p:txBody>
          <a:bodyPr>
            <a:normAutofit/>
          </a:bodyPr>
          <a:lstStyle/>
          <a:p>
            <a:r>
              <a:rPr lang="en-US" dirty="0" smtClean="0"/>
              <a:t>Tracking student use of journals</a:t>
            </a:r>
          </a:p>
          <a:p>
            <a:pPr lvl="1"/>
            <a:r>
              <a:rPr lang="en-US" dirty="0" smtClean="0"/>
              <a:t>During year</a:t>
            </a:r>
          </a:p>
          <a:p>
            <a:pPr lvl="1"/>
            <a:r>
              <a:rPr lang="en-US" dirty="0" smtClean="0"/>
              <a:t>Longitudinal study</a:t>
            </a:r>
          </a:p>
          <a:p>
            <a:pPr>
              <a:buNone/>
            </a:pPr>
            <a:endParaRPr lang="en-US" dirty="0" smtClean="0"/>
          </a:p>
          <a:p>
            <a:r>
              <a:rPr lang="en-US" dirty="0" smtClean="0"/>
              <a:t>Sharing final product with other regions/school districts</a:t>
            </a:r>
            <a:endParaRPr lang="en-US" dirty="0"/>
          </a:p>
        </p:txBody>
      </p:sp>
    </p:spTree>
    <p:extLst>
      <p:ext uri="{BB962C8B-B14F-4D97-AF65-F5344CB8AC3E}">
        <p14:creationId xmlns:p14="http://schemas.microsoft.com/office/powerpoint/2010/main" val="3962865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effectLst>
                  <a:outerShdw blurRad="38100" dist="38100" dir="2700000" algn="tl">
                    <a:srgbClr val="000000">
                      <a:alpha val="43137"/>
                    </a:srgbClr>
                  </a:outerShdw>
                </a:effectLst>
              </a:rPr>
              <a:t>Faculty Exchanges</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Goal: implement exchanges during Fall 2013 semester</a:t>
            </a:r>
          </a:p>
          <a:p>
            <a:pPr>
              <a:buNone/>
            </a:pPr>
            <a:endParaRPr lang="en-US" dirty="0" smtClean="0"/>
          </a:p>
          <a:p>
            <a:r>
              <a:rPr lang="en-US" dirty="0" smtClean="0"/>
              <a:t>Exchanges with Algebra II and College Algebra faculty and with Pre-calculus faculty</a:t>
            </a:r>
          </a:p>
          <a:p>
            <a:pPr>
              <a:buNone/>
            </a:pPr>
            <a:endParaRPr lang="en-US" dirty="0" smtClean="0"/>
          </a:p>
          <a:p>
            <a:endParaRPr lang="en-US" dirty="0"/>
          </a:p>
        </p:txBody>
      </p:sp>
    </p:spTree>
    <p:extLst>
      <p:ext uri="{BB962C8B-B14F-4D97-AF65-F5344CB8AC3E}">
        <p14:creationId xmlns:p14="http://schemas.microsoft.com/office/powerpoint/2010/main" val="3155441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44599" y="1066800"/>
            <a:ext cx="6731001" cy="27943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78634" y="1183602"/>
            <a:ext cx="6477000" cy="2590800"/>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2906123" y="1095463"/>
            <a:ext cx="3331755" cy="1342937"/>
          </a:xfrm>
          <a:prstGeom prst="rect">
            <a:avLst/>
          </a:prstGeom>
        </p:spPr>
      </p:pic>
      <p:sp>
        <p:nvSpPr>
          <p:cNvPr id="8" name="Title 3"/>
          <p:cNvSpPr txBox="1">
            <a:spLocks/>
          </p:cNvSpPr>
          <p:nvPr/>
        </p:nvSpPr>
        <p:spPr>
          <a:xfrm>
            <a:off x="-152400" y="2438400"/>
            <a:ext cx="9144000" cy="132343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4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Mathematical Practices </a:t>
            </a:r>
          </a:p>
          <a:p>
            <a:pPr lvl="1" algn="ctr"/>
            <a:r>
              <a:rPr lang="en-US" sz="4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from AVATAR Partners </a:t>
            </a:r>
            <a:endParaRPr lang="en-US" sz="40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11" name="TextBox 10"/>
          <p:cNvSpPr txBox="1"/>
          <p:nvPr/>
        </p:nvSpPr>
        <p:spPr>
          <a:xfrm>
            <a:off x="1378634" y="5715000"/>
            <a:ext cx="6477000" cy="461665"/>
          </a:xfrm>
          <a:prstGeom prst="rect">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err="1" smtClean="0">
                <a:solidFill>
                  <a:schemeClr val="bg1">
                    <a:lumMod val="95000"/>
                  </a:schemeClr>
                </a:solidFill>
                <a:effectLst>
                  <a:outerShdw blurRad="38100" dist="38100" dir="2700000" algn="tl">
                    <a:srgbClr val="000000">
                      <a:alpha val="43137"/>
                    </a:srgbClr>
                  </a:outerShdw>
                </a:effectLst>
                <a:latin typeface="Cambria" pitchFamily="18" charset="0"/>
              </a:rPr>
              <a:t>Ravae</a:t>
            </a: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 </a:t>
            </a:r>
            <a:r>
              <a:rPr lang="en-US" sz="2400" b="1" dirty="0" err="1" smtClean="0">
                <a:solidFill>
                  <a:schemeClr val="bg1">
                    <a:lumMod val="95000"/>
                  </a:schemeClr>
                </a:solidFill>
                <a:effectLst>
                  <a:outerShdw blurRad="38100" dist="38100" dir="2700000" algn="tl">
                    <a:srgbClr val="000000">
                      <a:alpha val="43137"/>
                    </a:srgbClr>
                  </a:outerShdw>
                </a:effectLst>
                <a:latin typeface="Cambria" pitchFamily="18" charset="0"/>
              </a:rPr>
              <a:t>Shaeffer</a:t>
            </a:r>
            <a:r>
              <a:rPr lang="en-US" sz="2400" b="1" dirty="0" smtClean="0">
                <a:solidFill>
                  <a:schemeClr val="bg1">
                    <a:lumMod val="95000"/>
                  </a:schemeClr>
                </a:solidFill>
                <a:effectLst>
                  <a:outerShdw blurRad="38100" dist="38100" dir="2700000" algn="tl">
                    <a:srgbClr val="000000">
                      <a:alpha val="43137"/>
                    </a:srgbClr>
                  </a:outerShdw>
                </a:effectLst>
                <a:latin typeface="Cambria" pitchFamily="18" charset="0"/>
              </a:rPr>
              <a:t>, ESC Region 20</a:t>
            </a:r>
            <a:endParaRPr lang="en-US" sz="2400" b="1" dirty="0">
              <a:solidFill>
                <a:schemeClr val="bg1">
                  <a:lumMod val="95000"/>
                </a:schemeClr>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01114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657600" y="914400"/>
            <a:ext cx="1828800" cy="1838325"/>
            <a:chOff x="0" y="0"/>
            <a:chExt cx="1828800" cy="1838325"/>
          </a:xfrm>
        </p:grpSpPr>
        <p:cxnSp>
          <p:nvCxnSpPr>
            <p:cNvPr id="55" name="Straight Connector 54"/>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56" name="Straight Connector 55"/>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57" name="Flowchart: Decision 5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8" name="Text Box 22"/>
            <p:cNvSpPr txBox="1"/>
            <p:nvPr/>
          </p:nvSpPr>
          <p:spPr>
            <a:xfrm>
              <a:off x="188765" y="419100"/>
              <a:ext cx="1495425" cy="6572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spcBef>
                  <a:spcPts val="0"/>
                </a:spcBef>
              </a:pPr>
              <a:r>
                <a:rPr lang="en-US" sz="1200" b="1" i="1" dirty="0" err="1" smtClean="0">
                  <a:latin typeface="Bookman Old Style" pitchFamily="18" charset="0"/>
                  <a:ea typeface="Calibri"/>
                  <a:cs typeface="Calibri"/>
                </a:rPr>
                <a:t>Harlandale</a:t>
              </a:r>
              <a:r>
                <a:rPr lang="en-US" sz="1200" b="1" i="1" dirty="0" smtClean="0">
                  <a:latin typeface="Bookman Old Style" pitchFamily="18" charset="0"/>
                  <a:ea typeface="Calibri"/>
                  <a:cs typeface="Calibri"/>
                </a:rPr>
                <a:t> </a:t>
              </a:r>
            </a:p>
            <a:p>
              <a:pPr marL="0" marR="0" algn="ctr">
                <a:spcBef>
                  <a:spcPts val="0"/>
                </a:spcBef>
              </a:pPr>
              <a:r>
                <a:rPr lang="en-US" sz="1200" b="1" i="1" dirty="0" smtClean="0">
                  <a:latin typeface="Bookman Old Style" pitchFamily="18" charset="0"/>
                  <a:ea typeface="Calibri"/>
                  <a:cs typeface="Calibri"/>
                </a:rPr>
                <a:t>ISD</a:t>
              </a:r>
              <a:endParaRPr lang="en-US" sz="1000" dirty="0">
                <a:effectLst/>
                <a:latin typeface="Bookman Old Style" pitchFamily="18" charset="0"/>
                <a:ea typeface="Calibri"/>
                <a:cs typeface="Times New Roman"/>
              </a:endParaRPr>
            </a:p>
          </p:txBody>
        </p:sp>
      </p:grpSp>
      <p:grpSp>
        <p:nvGrpSpPr>
          <p:cNvPr id="12" name="Group 11"/>
          <p:cNvGrpSpPr/>
          <p:nvPr/>
        </p:nvGrpSpPr>
        <p:grpSpPr>
          <a:xfrm>
            <a:off x="5286375" y="2167713"/>
            <a:ext cx="1838325" cy="2466975"/>
            <a:chOff x="0" y="0"/>
            <a:chExt cx="1838325" cy="2466975"/>
          </a:xfrm>
        </p:grpSpPr>
        <p:grpSp>
          <p:nvGrpSpPr>
            <p:cNvPr id="13" name="Group 12"/>
            <p:cNvGrpSpPr/>
            <p:nvPr/>
          </p:nvGrpSpPr>
          <p:grpSpPr>
            <a:xfrm>
              <a:off x="0" y="0"/>
              <a:ext cx="1838325" cy="2466975"/>
              <a:chOff x="0" y="0"/>
              <a:chExt cx="1838325" cy="2466975"/>
            </a:xfrm>
          </p:grpSpPr>
          <p:cxnSp>
            <p:nvCxnSpPr>
              <p:cNvPr id="15" name="Straight Connector 14"/>
              <p:cNvCxnSpPr/>
              <p:nvPr/>
            </p:nvCxnSpPr>
            <p:spPr>
              <a:xfrm>
                <a:off x="1838325" y="657225"/>
                <a:ext cx="0" cy="1200150"/>
              </a:xfrm>
              <a:prstGeom prst="line">
                <a:avLst/>
              </a:prstGeom>
              <a:noFill/>
              <a:ln w="28575" cap="flat" cmpd="sng" algn="ctr">
                <a:solidFill>
                  <a:sysClr val="windowText" lastClr="000000">
                    <a:shade val="95000"/>
                    <a:satMod val="105000"/>
                  </a:sysClr>
                </a:solidFill>
                <a:prstDash val="solid"/>
              </a:ln>
              <a:effectLst/>
            </p:spPr>
          </p:cxnSp>
          <p:sp>
            <p:nvSpPr>
              <p:cNvPr id="16" name="Flowchart: Decision 15"/>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7" name="Straight Connector 16"/>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18" name="Text Box 20"/>
              <p:cNvSpPr txBox="1"/>
              <p:nvPr/>
            </p:nvSpPr>
            <p:spPr>
              <a:xfrm>
                <a:off x="157162" y="309495"/>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spcBef>
                    <a:spcPts val="0"/>
                  </a:spcBef>
                </a:pPr>
                <a:r>
                  <a:rPr lang="en-US" sz="1200" b="1" i="1" dirty="0" smtClean="0">
                    <a:latin typeface="Bookman Old Style" pitchFamily="18" charset="0"/>
                    <a:ea typeface="Calibri"/>
                    <a:cs typeface="Calibri"/>
                  </a:rPr>
                  <a:t>University of Texas at </a:t>
                </a:r>
              </a:p>
              <a:p>
                <a:pPr marL="0" marR="0" algn="ctr">
                  <a:spcBef>
                    <a:spcPts val="0"/>
                  </a:spcBef>
                </a:pPr>
                <a:r>
                  <a:rPr lang="en-US" sz="1200" b="1" i="1" dirty="0" smtClean="0">
                    <a:latin typeface="Bookman Old Style" pitchFamily="18" charset="0"/>
                    <a:ea typeface="Calibri"/>
                    <a:cs typeface="Calibri"/>
                  </a:rPr>
                  <a:t>San Antonio</a:t>
                </a:r>
                <a:endParaRPr lang="en-US" sz="1200" b="1" i="1" dirty="0">
                  <a:latin typeface="Bookman Old Style" pitchFamily="18" charset="0"/>
                  <a:ea typeface="Calibri"/>
                  <a:cs typeface="Calibri"/>
                </a:endParaRPr>
              </a:p>
            </p:txBody>
          </p:sp>
        </p:grpSp>
        <p:cxnSp>
          <p:nvCxnSpPr>
            <p:cNvPr id="14" name="Straight Connector 13"/>
            <p:cNvCxnSpPr/>
            <p:nvPr/>
          </p:nvCxnSpPr>
          <p:spPr>
            <a:xfrm>
              <a:off x="0" y="657225"/>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26" name="Group 25"/>
          <p:cNvGrpSpPr/>
          <p:nvPr/>
        </p:nvGrpSpPr>
        <p:grpSpPr>
          <a:xfrm>
            <a:off x="4594542" y="4086225"/>
            <a:ext cx="1828800" cy="2466975"/>
            <a:chOff x="0" y="0"/>
            <a:chExt cx="1828800" cy="2466975"/>
          </a:xfrm>
        </p:grpSpPr>
        <p:sp>
          <p:nvSpPr>
            <p:cNvPr id="27" name="Flowchart: Decision 2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28" name="Straight Connector 27"/>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9" name="Straight Connector 28"/>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0" name="Straight Connector 29"/>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31" name="Text Box 42"/>
            <p:cNvSpPr txBox="1"/>
            <p:nvPr/>
          </p:nvSpPr>
          <p:spPr>
            <a:xfrm>
              <a:off x="0" y="428625"/>
              <a:ext cx="1828800"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r>
                <a:rPr lang="en-US" sz="1200" b="1" i="1" dirty="0" smtClean="0">
                  <a:effectLst/>
                  <a:latin typeface="Bookman Old Style" pitchFamily="18" charset="0"/>
                  <a:ea typeface="Calibri"/>
                  <a:cs typeface="Calibri"/>
                </a:rPr>
                <a:t>P-16+ of Greater</a:t>
              </a:r>
            </a:p>
            <a:p>
              <a:pPr marL="0" marR="0" algn="ctr">
                <a:lnSpc>
                  <a:spcPct val="115000"/>
                </a:lnSpc>
                <a:spcBef>
                  <a:spcPts val="0"/>
                </a:spcBef>
                <a:spcAft>
                  <a:spcPts val="0"/>
                </a:spcAft>
              </a:pPr>
              <a:r>
                <a:rPr lang="en-US" sz="1200" b="1" i="1" dirty="0" smtClean="0">
                  <a:latin typeface="Bookman Old Style" pitchFamily="18" charset="0"/>
                  <a:ea typeface="Calibri"/>
                  <a:cs typeface="Times New Roman"/>
                </a:rPr>
                <a:t>Bexar County</a:t>
              </a:r>
              <a:endParaRPr lang="en-US" sz="1200" dirty="0">
                <a:effectLst/>
                <a:latin typeface="Bookman Old Style" pitchFamily="18" charset="0"/>
                <a:ea typeface="Calibri"/>
                <a:cs typeface="Times New Roman"/>
              </a:endParaRPr>
            </a:p>
          </p:txBody>
        </p:sp>
      </p:grpSp>
      <p:grpSp>
        <p:nvGrpSpPr>
          <p:cNvPr id="65" name="Group 64"/>
          <p:cNvGrpSpPr/>
          <p:nvPr/>
        </p:nvGrpSpPr>
        <p:grpSpPr>
          <a:xfrm>
            <a:off x="2057983" y="2183131"/>
            <a:ext cx="1828217" cy="2465069"/>
            <a:chOff x="0" y="0"/>
            <a:chExt cx="1828800" cy="2465680"/>
          </a:xfrm>
        </p:grpSpPr>
        <p:grpSp>
          <p:nvGrpSpPr>
            <p:cNvPr id="66" name="Group 65"/>
            <p:cNvGrpSpPr/>
            <p:nvPr/>
          </p:nvGrpSpPr>
          <p:grpSpPr>
            <a:xfrm>
              <a:off x="0" y="0"/>
              <a:ext cx="1828800" cy="2465680"/>
              <a:chOff x="0" y="0"/>
              <a:chExt cx="1828800" cy="2465680"/>
            </a:xfrm>
          </p:grpSpPr>
          <p:sp>
            <p:nvSpPr>
              <p:cNvPr id="68" name="Flowchart: Decision 6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9" name="Straight Connector 68"/>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70" name="Straight Connector 69"/>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71" name="Text Box 21"/>
              <p:cNvSpPr txBox="1"/>
              <p:nvPr/>
            </p:nvSpPr>
            <p:spPr>
              <a:xfrm>
                <a:off x="15854" y="354416"/>
                <a:ext cx="1797091" cy="96798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spcBef>
                    <a:spcPts val="0"/>
                  </a:spcBef>
                </a:pPr>
                <a:r>
                  <a:rPr lang="en-US" sz="1200" b="1" i="1" dirty="0" smtClean="0">
                    <a:latin typeface="Bookman Old Style" pitchFamily="18" charset="0"/>
                    <a:ea typeface="Calibri"/>
                    <a:cs typeface="Calibri"/>
                  </a:rPr>
                  <a:t>San Antonio</a:t>
                </a:r>
                <a:r>
                  <a:rPr lang="en-US" sz="1200" dirty="0">
                    <a:latin typeface="Bookman Old Style" pitchFamily="18" charset="0"/>
                    <a:ea typeface="Calibri"/>
                    <a:cs typeface="Times New Roman"/>
                  </a:rPr>
                  <a:t> </a:t>
                </a:r>
                <a:r>
                  <a:rPr lang="en-US" sz="1200" b="1" i="1" dirty="0" smtClean="0">
                    <a:latin typeface="Bookman Old Style" pitchFamily="18" charset="0"/>
                    <a:ea typeface="Calibri"/>
                    <a:cs typeface="Times New Roman"/>
                  </a:rPr>
                  <a:t>&amp;</a:t>
                </a:r>
              </a:p>
              <a:p>
                <a:pPr marL="0" marR="0" algn="ctr">
                  <a:spcBef>
                    <a:spcPts val="0"/>
                  </a:spcBef>
                </a:pPr>
                <a:r>
                  <a:rPr lang="en-US" sz="1200" b="1" i="1" dirty="0" smtClean="0">
                    <a:latin typeface="Bookman Old Style" pitchFamily="18" charset="0"/>
                    <a:ea typeface="Calibri"/>
                    <a:cs typeface="Times New Roman"/>
                  </a:rPr>
                  <a:t>Palo Alto Colleges</a:t>
                </a:r>
                <a:endParaRPr lang="en-US" sz="1200" b="1" i="1" dirty="0" smtClean="0">
                  <a:latin typeface="Bookman Old Style" pitchFamily="18" charset="0"/>
                  <a:ea typeface="Calibri"/>
                  <a:cs typeface="Calibri"/>
                </a:endParaRPr>
              </a:p>
            </p:txBody>
          </p:sp>
        </p:grpSp>
        <p:cxnSp>
          <p:nvCxnSpPr>
            <p:cNvPr id="67" name="Straight Connector 66"/>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59" name="Group 58"/>
          <p:cNvGrpSpPr/>
          <p:nvPr/>
        </p:nvGrpSpPr>
        <p:grpSpPr>
          <a:xfrm>
            <a:off x="2741930" y="4091261"/>
            <a:ext cx="1828800" cy="2447925"/>
            <a:chOff x="0" y="0"/>
            <a:chExt cx="1828800" cy="2447925"/>
          </a:xfrm>
        </p:grpSpPr>
        <p:sp>
          <p:nvSpPr>
            <p:cNvPr id="60" name="Flowchart: Decision 59"/>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1" name="Straight Connector 60"/>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62" name="Straight Connector 61"/>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63" name="Text Box 41"/>
            <p:cNvSpPr txBox="1"/>
            <p:nvPr/>
          </p:nvSpPr>
          <p:spPr>
            <a:xfrm>
              <a:off x="157162" y="499789"/>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r>
                <a:rPr lang="en-US" sz="1200" b="1" i="1" dirty="0" smtClean="0">
                  <a:effectLst/>
                  <a:latin typeface="Bookman Old Style" pitchFamily="18" charset="0"/>
                  <a:ea typeface="Calibri"/>
                  <a:cs typeface="Calibri"/>
                </a:rPr>
                <a:t>Region 20 ESC</a:t>
              </a:r>
              <a:endParaRPr lang="en-US" sz="1200" dirty="0">
                <a:effectLst/>
                <a:latin typeface="Bookman Old Style" pitchFamily="18" charset="0"/>
                <a:ea typeface="Calibri"/>
                <a:cs typeface="Times New Roman"/>
              </a:endParaRPr>
            </a:p>
          </p:txBody>
        </p:sp>
        <p:cxnSp>
          <p:nvCxnSpPr>
            <p:cNvPr id="64" name="Straight Connector 63"/>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38" name="Group 37"/>
          <p:cNvGrpSpPr/>
          <p:nvPr/>
        </p:nvGrpSpPr>
        <p:grpSpPr>
          <a:xfrm>
            <a:off x="3876675" y="2183131"/>
            <a:ext cx="1409699" cy="2546305"/>
            <a:chOff x="0" y="0"/>
            <a:chExt cx="1428750" cy="2531745"/>
          </a:xfrm>
        </p:grpSpPr>
        <p:cxnSp>
          <p:nvCxnSpPr>
            <p:cNvPr id="39" name="Straight Connector 38"/>
            <p:cNvCxnSpPr/>
            <p:nvPr/>
          </p:nvCxnSpPr>
          <p:spPr>
            <a:xfrm>
              <a:off x="0" y="628650"/>
              <a:ext cx="0" cy="1400175"/>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grpSp>
          <p:nvGrpSpPr>
            <p:cNvPr id="40" name="Group 39"/>
            <p:cNvGrpSpPr/>
            <p:nvPr/>
          </p:nvGrpSpPr>
          <p:grpSpPr>
            <a:xfrm>
              <a:off x="0" y="0"/>
              <a:ext cx="1428750" cy="2531745"/>
              <a:chOff x="0" y="0"/>
              <a:chExt cx="1428750" cy="2531745"/>
            </a:xfrm>
          </p:grpSpPr>
          <p:cxnSp>
            <p:nvCxnSpPr>
              <p:cNvPr id="41" name="Straight Connector 40"/>
              <p:cNvCxnSpPr/>
              <p:nvPr/>
            </p:nvCxnSpPr>
            <p:spPr>
              <a:xfrm flipH="1">
                <a:off x="0" y="0"/>
                <a:ext cx="713105" cy="630555"/>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cxnSp>
            <p:nvCxnSpPr>
              <p:cNvPr id="42" name="Straight Connector 41"/>
              <p:cNvCxnSpPr/>
              <p:nvPr/>
            </p:nvCxnSpPr>
            <p:spPr>
              <a:xfrm flipH="1" flipV="1">
                <a:off x="714375" y="0"/>
                <a:ext cx="713740" cy="628015"/>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cxnSp>
            <p:nvCxnSpPr>
              <p:cNvPr id="43" name="Straight Connector 42"/>
              <p:cNvCxnSpPr/>
              <p:nvPr/>
            </p:nvCxnSpPr>
            <p:spPr>
              <a:xfrm>
                <a:off x="1428750" y="628650"/>
                <a:ext cx="0" cy="1400175"/>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cxnSp>
            <p:nvCxnSpPr>
              <p:cNvPr id="44" name="Straight Connector 43"/>
              <p:cNvCxnSpPr/>
              <p:nvPr/>
            </p:nvCxnSpPr>
            <p:spPr>
              <a:xfrm flipH="1" flipV="1">
                <a:off x="0" y="2028825"/>
                <a:ext cx="713740" cy="502920"/>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cxnSp>
            <p:nvCxnSpPr>
              <p:cNvPr id="45" name="Straight Connector 44"/>
              <p:cNvCxnSpPr/>
              <p:nvPr/>
            </p:nvCxnSpPr>
            <p:spPr>
              <a:xfrm flipH="1">
                <a:off x="714375" y="2019300"/>
                <a:ext cx="714374" cy="506730"/>
              </a:xfrm>
              <a:prstGeom prst="line">
                <a:avLst/>
              </a:prstGeom>
              <a:noFill/>
              <a:ln w="38100" cap="flat" cmpd="sng" algn="ctr">
                <a:solidFill>
                  <a:srgbClr val="500000"/>
                </a:solidFill>
                <a:prstDash val="solid"/>
              </a:ln>
              <a:effectLst>
                <a:outerShdw blurRad="40000" dist="23000" dir="5400000" rotWithShape="0">
                  <a:srgbClr val="000000">
                    <a:alpha val="35000"/>
                  </a:srgbClr>
                </a:outerShdw>
              </a:effectLst>
            </p:spPr>
          </p:cxnSp>
        </p:grpSp>
      </p:grpSp>
      <p:grpSp>
        <p:nvGrpSpPr>
          <p:cNvPr id="47" name="Group 46"/>
          <p:cNvGrpSpPr/>
          <p:nvPr/>
        </p:nvGrpSpPr>
        <p:grpSpPr>
          <a:xfrm>
            <a:off x="0" y="6629400"/>
            <a:ext cx="9144000" cy="280951"/>
            <a:chOff x="0" y="6629400"/>
            <a:chExt cx="9144000" cy="280951"/>
          </a:xfrm>
        </p:grpSpPr>
        <p:grpSp>
          <p:nvGrpSpPr>
            <p:cNvPr id="48" name="Group 47"/>
            <p:cNvGrpSpPr/>
            <p:nvPr/>
          </p:nvGrpSpPr>
          <p:grpSpPr>
            <a:xfrm>
              <a:off x="0" y="6629400"/>
              <a:ext cx="9144000" cy="228602"/>
              <a:chOff x="0" y="6629400"/>
              <a:chExt cx="9144000" cy="228602"/>
            </a:xfrm>
          </p:grpSpPr>
          <p:sp>
            <p:nvSpPr>
              <p:cNvPr id="51" name="Rectangle 5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3" name="Rectangle 5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72" name="TextBox 71"/>
          <p:cNvSpPr txBox="1"/>
          <p:nvPr/>
        </p:nvSpPr>
        <p:spPr>
          <a:xfrm>
            <a:off x="3876675" y="2950369"/>
            <a:ext cx="1409700" cy="1231106"/>
          </a:xfrm>
          <a:prstGeom prst="rect">
            <a:avLst/>
          </a:prstGeom>
          <a:noFill/>
        </p:spPr>
        <p:txBody>
          <a:bodyPr wrap="square" rtlCol="0">
            <a:spAutoFit/>
          </a:bodyPr>
          <a:lstStyle/>
          <a:p>
            <a:pPr algn="ctr"/>
            <a:r>
              <a:rPr lang="en-US" sz="2000" b="1" i="1" dirty="0" smtClean="0">
                <a:solidFill>
                  <a:schemeClr val="tx1">
                    <a:lumMod val="85000"/>
                    <a:lumOff val="15000"/>
                  </a:schemeClr>
                </a:solidFill>
                <a:latin typeface="Cambria" pitchFamily="18" charset="0"/>
              </a:rPr>
              <a:t>Region 20:</a:t>
            </a:r>
          </a:p>
          <a:p>
            <a:pPr algn="ctr"/>
            <a:r>
              <a:rPr lang="en-US" b="1" i="1" dirty="0" smtClean="0">
                <a:solidFill>
                  <a:srgbClr val="798D37"/>
                </a:solidFill>
                <a:latin typeface="Cambria" pitchFamily="18" charset="0"/>
              </a:rPr>
              <a:t>Scaffolding</a:t>
            </a:r>
          </a:p>
          <a:p>
            <a:pPr algn="ctr"/>
            <a:r>
              <a:rPr lang="en-US" b="1" i="1" dirty="0" smtClean="0">
                <a:solidFill>
                  <a:srgbClr val="798D37"/>
                </a:solidFill>
                <a:latin typeface="Cambria" pitchFamily="18" charset="0"/>
              </a:rPr>
              <a:t>Student</a:t>
            </a:r>
          </a:p>
          <a:p>
            <a:pPr algn="ctr"/>
            <a:r>
              <a:rPr lang="en-US" b="1" i="1" dirty="0" smtClean="0">
                <a:solidFill>
                  <a:srgbClr val="798D37"/>
                </a:solidFill>
                <a:latin typeface="Cambria" pitchFamily="18" charset="0"/>
              </a:rPr>
              <a:t>Success</a:t>
            </a:r>
            <a:endParaRPr lang="en-US" b="1" i="1" dirty="0">
              <a:solidFill>
                <a:srgbClr val="798D37"/>
              </a:solidFill>
              <a:latin typeface="Cambria" pitchFamily="18" charset="0"/>
            </a:endParaRPr>
          </a:p>
        </p:txBody>
      </p:sp>
      <p:pic>
        <p:nvPicPr>
          <p:cNvPr id="73" name="Picture 72"/>
          <p:cNvPicPr>
            <a:picLocks noChangeAspect="1"/>
          </p:cNvPicPr>
          <p:nvPr/>
        </p:nvPicPr>
        <p:blipFill rotWithShape="1">
          <a:blip r:embed="rId2" cstate="print">
            <a:extLst>
              <a:ext uri="{28A0092B-C50C-407E-A947-70E740481C1C}">
                <a14:useLocalDpi xmlns:a14="http://schemas.microsoft.com/office/drawing/2010/main" val="0"/>
              </a:ext>
            </a:extLst>
          </a:blip>
          <a:srcRect b="18903"/>
          <a:stretch/>
        </p:blipFill>
        <p:spPr>
          <a:xfrm>
            <a:off x="170537" y="25810"/>
            <a:ext cx="3200399" cy="1268483"/>
          </a:xfrm>
          <a:prstGeom prst="rect">
            <a:avLst/>
          </a:prstGeom>
        </p:spPr>
      </p:pic>
      <p:sp>
        <p:nvSpPr>
          <p:cNvPr id="74" name="TextBox 73"/>
          <p:cNvSpPr txBox="1"/>
          <p:nvPr/>
        </p:nvSpPr>
        <p:spPr>
          <a:xfrm>
            <a:off x="659635" y="1032683"/>
            <a:ext cx="2711301" cy="261610"/>
          </a:xfrm>
          <a:prstGeom prst="rect">
            <a:avLst/>
          </a:prstGeom>
          <a:noFill/>
        </p:spPr>
        <p:txBody>
          <a:bodyPr wrap="square" rtlCol="0">
            <a:spAutoFit/>
          </a:bodyPr>
          <a:lstStyle/>
          <a:p>
            <a:pPr algn="r"/>
            <a:r>
              <a:rPr lang="en-US" sz="1050" b="1" dirty="0" smtClean="0">
                <a:solidFill>
                  <a:srgbClr val="500000"/>
                </a:solidFill>
                <a:latin typeface="Bookman Old Style" pitchFamily="18" charset="0"/>
              </a:rPr>
              <a:t> </a:t>
            </a:r>
            <a:endParaRPr lang="en-US" sz="1050" b="1" dirty="0">
              <a:solidFill>
                <a:schemeClr val="tx1">
                  <a:lumMod val="85000"/>
                  <a:lumOff val="15000"/>
                </a:schemeClr>
              </a:solidFill>
              <a:latin typeface="Bookman Old Style" pitchFamily="18" charset="0"/>
            </a:endParaRPr>
          </a:p>
        </p:txBody>
      </p:sp>
    </p:spTree>
    <p:extLst>
      <p:ext uri="{BB962C8B-B14F-4D97-AF65-F5344CB8AC3E}">
        <p14:creationId xmlns:p14="http://schemas.microsoft.com/office/powerpoint/2010/main" val="146244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outHorizontal)">
                                      <p:cBhvr>
                                        <p:cTn id="37" dur="500"/>
                                        <p:tgtEl>
                                          <p:spTgt spid="38"/>
                                        </p:tgtEl>
                                      </p:cBhvr>
                                    </p:animEffect>
                                  </p:childTnLst>
                                </p:cTn>
                              </p:par>
                            </p:childTnLst>
                          </p:cTn>
                        </p:par>
                        <p:par>
                          <p:cTn id="38" fill="hold">
                            <p:stCondLst>
                              <p:cond delay="500"/>
                            </p:stCondLst>
                            <p:childTnLst>
                              <p:par>
                                <p:cTn id="39" presetID="16" presetClass="entr" presetSubtype="37"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outVertical)">
                                      <p:cBhvr>
                                        <p:cTn id="4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0" y="6629400"/>
            <a:ext cx="9144000" cy="280951"/>
            <a:chOff x="0" y="6629400"/>
            <a:chExt cx="9144000" cy="280951"/>
          </a:xfrm>
        </p:grpSpPr>
        <p:grpSp>
          <p:nvGrpSpPr>
            <p:cNvPr id="48" name="Group 47"/>
            <p:cNvGrpSpPr/>
            <p:nvPr/>
          </p:nvGrpSpPr>
          <p:grpSpPr>
            <a:xfrm>
              <a:off x="0" y="6629400"/>
              <a:ext cx="9144000" cy="228602"/>
              <a:chOff x="0" y="6629400"/>
              <a:chExt cx="9144000" cy="228602"/>
            </a:xfrm>
          </p:grpSpPr>
          <p:sp>
            <p:nvSpPr>
              <p:cNvPr id="51" name="Rectangle 5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3" name="Rectangle 5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pic>
        <p:nvPicPr>
          <p:cNvPr id="73" name="Picture 72"/>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170537" y="25810"/>
            <a:ext cx="3200399" cy="1268483"/>
          </a:xfrm>
          <a:prstGeom prst="rect">
            <a:avLst/>
          </a:prstGeom>
        </p:spPr>
      </p:pic>
      <p:graphicFrame>
        <p:nvGraphicFramePr>
          <p:cNvPr id="19" name="Content Placeholder 18"/>
          <p:cNvGraphicFramePr>
            <a:graphicFrameLocks noGrp="1"/>
          </p:cNvGraphicFramePr>
          <p:nvPr>
            <p:ph sz="half" idx="1"/>
            <p:extLst>
              <p:ext uri="{D42A27DB-BD31-4B8C-83A1-F6EECF244321}">
                <p14:modId xmlns:p14="http://schemas.microsoft.com/office/powerpoint/2010/main" val="812205003"/>
              </p:ext>
            </p:extLst>
          </p:nvPr>
        </p:nvGraphicFramePr>
        <p:xfrm>
          <a:off x="3048000" y="609600"/>
          <a:ext cx="5181600" cy="350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Content Placeholder 23" descr="Image 5-3-13 at 11.56 PM.jpg"/>
          <p:cNvPicPr>
            <a:picLocks noGrp="1" noChangeAspect="1"/>
          </p:cNvPicPr>
          <p:nvPr>
            <p:ph sz="half" idx="2"/>
          </p:nvPr>
        </p:nvPicPr>
        <p:blipFill rotWithShape="1">
          <a:blip r:embed="rId9">
            <a:extLst>
              <a:ext uri="{28A0092B-C50C-407E-A947-70E740481C1C}">
                <a14:useLocalDpi xmlns:a14="http://schemas.microsoft.com/office/drawing/2010/main" val="0"/>
              </a:ext>
            </a:extLst>
          </a:blip>
          <a:srcRect t="-6432" b="-6432"/>
          <a:stretch/>
        </p:blipFill>
        <p:spPr>
          <a:xfrm>
            <a:off x="304800" y="4419600"/>
            <a:ext cx="8661743" cy="1692170"/>
          </a:xfrm>
        </p:spPr>
        <p:style>
          <a:lnRef idx="2">
            <a:schemeClr val="accent3">
              <a:shade val="50000"/>
            </a:schemeClr>
          </a:lnRef>
          <a:fillRef idx="1">
            <a:schemeClr val="accent3"/>
          </a:fillRef>
          <a:effectRef idx="0">
            <a:schemeClr val="accent3"/>
          </a:effectRef>
          <a:fontRef idx="minor">
            <a:schemeClr val="lt1"/>
          </a:fontRef>
        </p:style>
      </p:pic>
      <p:sp>
        <p:nvSpPr>
          <p:cNvPr id="25" name="Rectangle 24"/>
          <p:cNvSpPr/>
          <p:nvPr/>
        </p:nvSpPr>
        <p:spPr>
          <a:xfrm>
            <a:off x="381001" y="1828800"/>
            <a:ext cx="2971800"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en-US" sz="4800" b="1" dirty="0" smtClean="0">
                <a:ln w="10541" cmpd="sng">
                  <a:noFill/>
                  <a:prstDash val="solid"/>
                </a:ln>
                <a:solidFill>
                  <a:schemeClr val="accent1">
                    <a:lumMod val="50000"/>
                  </a:schemeClr>
                </a:solidFill>
              </a:rPr>
              <a:t>CCRS Alignment</a:t>
            </a:r>
            <a:endParaRPr lang="en-US" sz="4800" b="1" dirty="0">
              <a:ln w="10541" cmpd="sng">
                <a:noFill/>
                <a:prstDash val="solid"/>
              </a:ln>
              <a:solidFill>
                <a:schemeClr val="accent1">
                  <a:lumMod val="50000"/>
                </a:schemeClr>
              </a:solidFill>
            </a:endParaRPr>
          </a:p>
        </p:txBody>
      </p:sp>
    </p:spTree>
    <p:extLst>
      <p:ext uri="{BB962C8B-B14F-4D97-AF65-F5344CB8AC3E}">
        <p14:creationId xmlns:p14="http://schemas.microsoft.com/office/powerpoint/2010/main" val="16171243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819400" y="1743075"/>
            <a:ext cx="3505200" cy="5114925"/>
          </a:xfrm>
          <a:prstGeom prst="triangle">
            <a:avLst>
              <a:gd name="adj" fmla="val 4972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924108" y="1066800"/>
            <a:ext cx="7305492" cy="646331"/>
          </a:xfrm>
          <a:prstGeom prst="rect">
            <a:avLst/>
          </a:prstGeom>
          <a:noFill/>
          <a:ln w="28575">
            <a:noFill/>
          </a:ln>
        </p:spPr>
        <p:txBody>
          <a:bodyPr wrap="square" rtlCol="0">
            <a:spAutoFit/>
          </a:bodyPr>
          <a:lstStyle/>
          <a:p>
            <a:pPr algn="ctr"/>
            <a:r>
              <a:rPr lang="en-US" sz="3600" b="1" dirty="0" smtClean="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rPr>
              <a:t>Critical Conversations</a:t>
            </a:r>
            <a:endParaRPr lang="en-US" sz="3600" b="1" dirty="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19258" y="2332901"/>
            <a:ext cx="4552950" cy="3754874"/>
          </a:xfrm>
          <a:prstGeom prst="rect">
            <a:avLst/>
          </a:prstGeom>
          <a:noFill/>
        </p:spPr>
        <p:txBody>
          <a:bodyPr wrap="square" rtlCol="0">
            <a:spAutoFit/>
          </a:bodyPr>
          <a:lstStyle/>
          <a:p>
            <a:r>
              <a:rPr lang="en-US" sz="1400" dirty="0">
                <a:solidFill>
                  <a:prstClr val="black"/>
                </a:solidFill>
              </a:rPr>
              <a:t>                                         </a:t>
            </a:r>
            <a:r>
              <a:rPr lang="en-US" sz="1400" b="1" dirty="0">
                <a:solidFill>
                  <a:prstClr val="black"/>
                </a:solidFill>
              </a:rPr>
              <a:t>Student Success Assessments</a:t>
            </a:r>
          </a:p>
          <a:p>
            <a:endParaRPr lang="en-US" sz="1400" b="1" dirty="0">
              <a:solidFill>
                <a:prstClr val="black"/>
              </a:solidFill>
            </a:endParaRP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		</a:t>
            </a: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Discipline Specific Course</a:t>
            </a:r>
          </a:p>
          <a:p>
            <a:r>
              <a:rPr lang="en-US" sz="1400" b="1" dirty="0">
                <a:solidFill>
                  <a:prstClr val="black"/>
                </a:solidFill>
              </a:rPr>
              <a:t>		Curriculum</a:t>
            </a:r>
          </a:p>
          <a:p>
            <a:endParaRPr lang="en-US" sz="1400" b="1" dirty="0">
              <a:solidFill>
                <a:prstClr val="black"/>
              </a:solidFill>
            </a:endParaRPr>
          </a:p>
          <a:p>
            <a:endParaRPr lang="en-US" sz="1400" b="1" dirty="0">
              <a:solidFill>
                <a:prstClr val="black"/>
              </a:solidFill>
            </a:endParaRPr>
          </a:p>
          <a:p>
            <a:r>
              <a:rPr lang="en-US" sz="1400" b="1" dirty="0">
                <a:solidFill>
                  <a:prstClr val="black"/>
                </a:solidFill>
              </a:rPr>
              <a:t>                  Texas Essential Knowledge</a:t>
            </a:r>
          </a:p>
          <a:p>
            <a:r>
              <a:rPr lang="en-US" sz="1400" b="1" dirty="0">
                <a:solidFill>
                  <a:prstClr val="black"/>
                </a:solidFill>
              </a:rPr>
              <a:t>                                               and Skills</a:t>
            </a:r>
          </a:p>
        </p:txBody>
      </p:sp>
      <p:sp>
        <p:nvSpPr>
          <p:cNvPr id="13" name="TextBox 12"/>
          <p:cNvSpPr txBox="1"/>
          <p:nvPr/>
        </p:nvSpPr>
        <p:spPr>
          <a:xfrm>
            <a:off x="4846320" y="2306088"/>
            <a:ext cx="4038600" cy="3970318"/>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a:t>
            </a:r>
          </a:p>
          <a:p>
            <a:endParaRPr lang="en-US" sz="1400" b="1" dirty="0">
              <a:solidFill>
                <a:prstClr val="black"/>
              </a:solidFill>
            </a:endParaRP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a:t>
            </a:r>
          </a:p>
          <a:p>
            <a:r>
              <a:rPr lang="en-US" sz="1400" b="1" dirty="0">
                <a:solidFill>
                  <a:prstClr val="black"/>
                </a:solidFill>
              </a:rPr>
              <a:t>                       Discipline Reference Course</a:t>
            </a:r>
          </a:p>
          <a:p>
            <a:r>
              <a:rPr lang="en-US" sz="1400" b="1" dirty="0">
                <a:solidFill>
                  <a:prstClr val="black"/>
                </a:solidFill>
              </a:rPr>
              <a:t>                           Profiles</a:t>
            </a:r>
          </a:p>
          <a:p>
            <a:endParaRPr lang="en-US" sz="1400" b="1" dirty="0">
              <a:solidFill>
                <a:prstClr val="black"/>
              </a:solidFill>
            </a:endParaRPr>
          </a:p>
          <a:p>
            <a:r>
              <a:rPr lang="en-US" sz="1400" b="1" dirty="0">
                <a:solidFill>
                  <a:prstClr val="black"/>
                </a:solidFill>
              </a:rPr>
              <a:t>                             College &amp; Career Readiness </a:t>
            </a:r>
          </a:p>
          <a:p>
            <a:r>
              <a:rPr lang="en-US" sz="1400" b="1" dirty="0">
                <a:solidFill>
                  <a:prstClr val="black"/>
                </a:solidFill>
              </a:rPr>
              <a:t>                                  Standards 		</a:t>
            </a:r>
          </a:p>
          <a:p>
            <a:r>
              <a:rPr lang="en-US" sz="1400" b="1" dirty="0">
                <a:solidFill>
                  <a:prstClr val="black"/>
                </a:solidFill>
              </a:rPr>
              <a:t>                              </a:t>
            </a:r>
          </a:p>
        </p:txBody>
      </p:sp>
      <p:sp>
        <p:nvSpPr>
          <p:cNvPr id="14" name="TextBox 13"/>
          <p:cNvSpPr txBox="1"/>
          <p:nvPr/>
        </p:nvSpPr>
        <p:spPr>
          <a:xfrm>
            <a:off x="924108" y="1680687"/>
            <a:ext cx="1295400"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324600" y="1680687"/>
            <a:ext cx="1905000"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a:solidFill>
                  <a:schemeClr val="tx1"/>
                </a:solidFill>
              </a:rPr>
              <a:t>Post-Secondary</a:t>
            </a:r>
          </a:p>
        </p:txBody>
      </p:sp>
      <p:sp>
        <p:nvSpPr>
          <p:cNvPr id="16" name="TextBox 15"/>
          <p:cNvSpPr txBox="1"/>
          <p:nvPr/>
        </p:nvSpPr>
        <p:spPr>
          <a:xfrm>
            <a:off x="1571808" y="1998004"/>
            <a:ext cx="3200400" cy="338554"/>
          </a:xfrm>
          <a:prstGeom prst="rect">
            <a:avLst/>
          </a:prstGeom>
          <a:noFill/>
        </p:spPr>
        <p:txBody>
          <a:bodyPr wrap="square" rtlCol="0">
            <a:spAutoFit/>
          </a:bodyPr>
          <a:lstStyle/>
          <a:p>
            <a:r>
              <a:rPr lang="en-US" sz="1600" b="1" i="1" u="sng" dirty="0">
                <a:solidFill>
                  <a:schemeClr val="accent2">
                    <a:lumMod val="50000"/>
                  </a:schemeClr>
                </a:solidFill>
              </a:rPr>
              <a:t>Graduate College/Career Ready</a:t>
            </a:r>
          </a:p>
        </p:txBody>
      </p:sp>
      <p:sp>
        <p:nvSpPr>
          <p:cNvPr id="17" name="TextBox 16"/>
          <p:cNvSpPr txBox="1"/>
          <p:nvPr/>
        </p:nvSpPr>
        <p:spPr>
          <a:xfrm>
            <a:off x="4724400" y="1994347"/>
            <a:ext cx="3429000" cy="338554"/>
          </a:xfrm>
          <a:prstGeom prst="rect">
            <a:avLst/>
          </a:prstGeom>
          <a:noFill/>
        </p:spPr>
        <p:txBody>
          <a:bodyPr wrap="square" rtlCol="0">
            <a:spAutoFit/>
          </a:bodyPr>
          <a:lstStyle/>
          <a:p>
            <a:r>
              <a:rPr lang="en-US" sz="1600" b="1" i="1" u="sng" dirty="0">
                <a:solidFill>
                  <a:schemeClr val="accent2">
                    <a:lumMod val="50000"/>
                  </a:schemeClr>
                </a:solidFill>
              </a:rPr>
              <a:t>Graduate Career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449" y="65823"/>
            <a:ext cx="2592221" cy="1266915"/>
          </a:xfrm>
          <a:prstGeom prst="rect">
            <a:avLst/>
          </a:prstGeom>
        </p:spPr>
      </p:pic>
    </p:spTree>
    <p:extLst>
      <p:ext uri="{BB962C8B-B14F-4D97-AF65-F5344CB8AC3E}">
        <p14:creationId xmlns:p14="http://schemas.microsoft.com/office/powerpoint/2010/main" val="22146210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0" y="6629400"/>
            <a:ext cx="9144000" cy="280951"/>
            <a:chOff x="0" y="6629400"/>
            <a:chExt cx="9144000" cy="280951"/>
          </a:xfrm>
        </p:grpSpPr>
        <p:grpSp>
          <p:nvGrpSpPr>
            <p:cNvPr id="48" name="Group 47"/>
            <p:cNvGrpSpPr/>
            <p:nvPr/>
          </p:nvGrpSpPr>
          <p:grpSpPr>
            <a:xfrm>
              <a:off x="0" y="6629400"/>
              <a:ext cx="9144000" cy="228602"/>
              <a:chOff x="0" y="6629400"/>
              <a:chExt cx="9144000" cy="228602"/>
            </a:xfrm>
          </p:grpSpPr>
          <p:sp>
            <p:nvSpPr>
              <p:cNvPr id="51" name="Rectangle 5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3" name="Rectangle 5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pic>
        <p:nvPicPr>
          <p:cNvPr id="73" name="Picture 72"/>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170537" y="25810"/>
            <a:ext cx="3200399" cy="1268483"/>
          </a:xfrm>
          <a:prstGeom prst="rect">
            <a:avLst/>
          </a:prstGeom>
        </p:spPr>
      </p:pic>
      <p:pic>
        <p:nvPicPr>
          <p:cNvPr id="6" name="Content Placeholder 5" descr="Image 5-4-13 at 12.28 AM.png"/>
          <p:cNvPicPr>
            <a:picLocks noGrp="1" noChangeAspect="1"/>
          </p:cNvPicPr>
          <p:nvPr>
            <p:ph idx="1"/>
          </p:nvPr>
        </p:nvPicPr>
        <p:blipFill rotWithShape="1">
          <a:blip r:embed="rId4">
            <a:extLst>
              <a:ext uri="{28A0092B-C50C-407E-A947-70E740481C1C}">
                <a14:useLocalDpi xmlns:a14="http://schemas.microsoft.com/office/drawing/2010/main" val="0"/>
              </a:ext>
            </a:extLst>
          </a:blip>
          <a:srcRect l="-857" r="-1924"/>
          <a:stretch/>
        </p:blipFill>
        <p:spPr>
          <a:xfrm>
            <a:off x="1135184" y="1600200"/>
            <a:ext cx="6945784" cy="4525963"/>
          </a:xfrm>
        </p:spPr>
      </p:pic>
    </p:spTree>
    <p:extLst>
      <p:ext uri="{BB962C8B-B14F-4D97-AF65-F5344CB8AC3E}">
        <p14:creationId xmlns:p14="http://schemas.microsoft.com/office/powerpoint/2010/main" val="10904816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0" y="6629400"/>
            <a:ext cx="9144000" cy="280951"/>
            <a:chOff x="0" y="6629400"/>
            <a:chExt cx="9144000" cy="280951"/>
          </a:xfrm>
        </p:grpSpPr>
        <p:grpSp>
          <p:nvGrpSpPr>
            <p:cNvPr id="48" name="Group 47"/>
            <p:cNvGrpSpPr/>
            <p:nvPr/>
          </p:nvGrpSpPr>
          <p:grpSpPr>
            <a:xfrm>
              <a:off x="0" y="6629400"/>
              <a:ext cx="9144000" cy="228602"/>
              <a:chOff x="0" y="6629400"/>
              <a:chExt cx="9144000" cy="228602"/>
            </a:xfrm>
          </p:grpSpPr>
          <p:sp>
            <p:nvSpPr>
              <p:cNvPr id="51" name="Rectangle 5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3" name="Rectangle 5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pic>
        <p:nvPicPr>
          <p:cNvPr id="73" name="Picture 72"/>
          <p:cNvPicPr>
            <a:picLocks noChangeAspect="1"/>
          </p:cNvPicPr>
          <p:nvPr/>
        </p:nvPicPr>
        <p:blipFill rotWithShape="1">
          <a:blip r:embed="rId3" cstate="print">
            <a:extLst>
              <a:ext uri="{28A0092B-C50C-407E-A947-70E740481C1C}">
                <a14:useLocalDpi xmlns:a14="http://schemas.microsoft.com/office/drawing/2010/main" val="0"/>
              </a:ext>
            </a:extLst>
          </a:blip>
          <a:srcRect b="18903"/>
          <a:stretch/>
        </p:blipFill>
        <p:spPr>
          <a:xfrm>
            <a:off x="170537" y="25810"/>
            <a:ext cx="3200399" cy="1268483"/>
          </a:xfrm>
          <a:prstGeom prst="rect">
            <a:avLst/>
          </a:prstGeom>
        </p:spPr>
      </p:pic>
      <p:sp>
        <p:nvSpPr>
          <p:cNvPr id="5" name="Text Placeholder 4"/>
          <p:cNvSpPr>
            <a:spLocks noGrp="1"/>
          </p:cNvSpPr>
          <p:nvPr>
            <p:ph type="body" idx="1"/>
          </p:nvPr>
        </p:nvSpPr>
        <p:spPr/>
        <p:txBody>
          <a:bodyPr/>
          <a:lstStyle/>
          <a:p>
            <a:r>
              <a:rPr lang="en-US" dirty="0" smtClean="0"/>
              <a:t>Vertical Alignment Team</a:t>
            </a:r>
            <a:endParaRPr lang="en-US" dirty="0"/>
          </a:p>
        </p:txBody>
      </p:sp>
      <p:sp>
        <p:nvSpPr>
          <p:cNvPr id="2" name="Content Placeholder 1"/>
          <p:cNvSpPr>
            <a:spLocks noGrp="1"/>
          </p:cNvSpPr>
          <p:nvPr>
            <p:ph sz="half" idx="2"/>
          </p:nvPr>
        </p:nvSpPr>
        <p:spPr/>
        <p:txBody>
          <a:bodyPr>
            <a:normAutofit lnSpcReduction="10000"/>
          </a:bodyPr>
          <a:lstStyle/>
          <a:p>
            <a:r>
              <a:rPr lang="en-US" dirty="0" smtClean="0"/>
              <a:t>Secondary Math teachers &amp; district specialist</a:t>
            </a:r>
          </a:p>
          <a:p>
            <a:r>
              <a:rPr lang="en-US" dirty="0" smtClean="0"/>
              <a:t>Secondary English Language Arts &amp; Reading teachers &amp; specialist</a:t>
            </a:r>
          </a:p>
          <a:p>
            <a:r>
              <a:rPr lang="en-US" dirty="0" smtClean="0"/>
              <a:t>Postsecondary Math Professors – UTSA &amp; ACCD</a:t>
            </a:r>
          </a:p>
          <a:p>
            <a:r>
              <a:rPr lang="en-US" dirty="0" smtClean="0"/>
              <a:t>P16+ of Bexar County</a:t>
            </a:r>
          </a:p>
          <a:p>
            <a:r>
              <a:rPr lang="en-US" dirty="0" smtClean="0"/>
              <a:t>UTSA P-20 Initiatives </a:t>
            </a:r>
          </a:p>
          <a:p>
            <a:r>
              <a:rPr lang="en-US" dirty="0" smtClean="0"/>
              <a:t>ESC-20 Coordinator</a:t>
            </a:r>
            <a:endParaRPr lang="en-US" dirty="0"/>
          </a:p>
        </p:txBody>
      </p:sp>
      <p:sp>
        <p:nvSpPr>
          <p:cNvPr id="6" name="Text Placeholder 5"/>
          <p:cNvSpPr>
            <a:spLocks noGrp="1"/>
          </p:cNvSpPr>
          <p:nvPr>
            <p:ph type="body" sz="quarter" idx="3"/>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dirty="0" smtClean="0"/>
              <a:t>Year 1 Critical Conversations = Year 2 Product Outcomes</a:t>
            </a:r>
          </a:p>
        </p:txBody>
      </p:sp>
      <p:sp>
        <p:nvSpPr>
          <p:cNvPr id="7" name="Content Placeholder 6"/>
          <p:cNvSpPr>
            <a:spLocks noGrp="1"/>
          </p:cNvSpPr>
          <p:nvPr>
            <p:ph sz="quarter" idx="4"/>
          </p:nvPr>
        </p:nvSpPr>
        <p:spPr/>
        <p:style>
          <a:lnRef idx="2">
            <a:schemeClr val="dk1"/>
          </a:lnRef>
          <a:fillRef idx="1">
            <a:schemeClr val="lt1"/>
          </a:fillRef>
          <a:effectRef idx="0">
            <a:schemeClr val="dk1"/>
          </a:effectRef>
          <a:fontRef idx="minor">
            <a:schemeClr val="dk1"/>
          </a:fontRef>
        </p:style>
        <p:txBody>
          <a:bodyPr>
            <a:normAutofit/>
          </a:bodyPr>
          <a:lstStyle/>
          <a:p>
            <a:r>
              <a:rPr lang="en-US" dirty="0" smtClean="0"/>
              <a:t>College Readiness Survey</a:t>
            </a:r>
          </a:p>
          <a:p>
            <a:r>
              <a:rPr lang="en-US" dirty="0" smtClean="0"/>
              <a:t>Literacy Support Guide for Math Teachers </a:t>
            </a:r>
          </a:p>
          <a:p>
            <a:r>
              <a:rPr lang="en-US" dirty="0" smtClean="0"/>
              <a:t>Professional Development Training for AVATAR in Region 20</a:t>
            </a:r>
          </a:p>
          <a:p>
            <a:endParaRPr lang="en-US" dirty="0"/>
          </a:p>
        </p:txBody>
      </p:sp>
    </p:spTree>
    <p:extLst>
      <p:ext uri="{BB962C8B-B14F-4D97-AF65-F5344CB8AC3E}">
        <p14:creationId xmlns:p14="http://schemas.microsoft.com/office/powerpoint/2010/main" val="234680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aq0007\AppData\Local\Microsoft\Windows\Temporary Internet Files\Content.IE5\9SMJI3HE\MP900427810[1].jpg"/>
          <p:cNvPicPr>
            <a:picLocks noChangeAspect="1" noChangeArrowheads="1"/>
          </p:cNvPicPr>
          <p:nvPr/>
        </p:nvPicPr>
        <p:blipFill rotWithShape="1">
          <a:blip r:embed="rId2">
            <a:extLst>
              <a:ext uri="{28A0092B-C50C-407E-A947-70E740481C1C}">
                <a14:useLocalDpi xmlns:a14="http://schemas.microsoft.com/office/drawing/2010/main" val="0"/>
              </a:ext>
            </a:extLst>
          </a:blip>
          <a:srcRect t="7599" b="49257"/>
          <a:stretch/>
        </p:blipFill>
        <p:spPr bwMode="auto">
          <a:xfrm>
            <a:off x="1433367" y="1"/>
            <a:ext cx="6277267" cy="1904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89615"/>
            <a:ext cx="8229600" cy="1486785"/>
          </a:xfrm>
        </p:spPr>
        <p:txBody>
          <a:bodyPr>
            <a:normAutofit fontScale="90000"/>
          </a:bodyPr>
          <a:lstStyle/>
          <a:p>
            <a:r>
              <a:rPr lang="en-US" b="1" i="1" dirty="0" smtClean="0">
                <a:solidFill>
                  <a:schemeClr val="bg1"/>
                </a:solidFill>
                <a:effectLst>
                  <a:outerShdw blurRad="38100" dist="38100" dir="2700000" algn="tl">
                    <a:srgbClr val="000000">
                      <a:alpha val="43137"/>
                    </a:srgbClr>
                  </a:outerShdw>
                </a:effectLst>
                <a:latin typeface="Bookman Old Style" pitchFamily="18" charset="0"/>
              </a:rPr>
              <a:t>Graduation Rates</a:t>
            </a:r>
            <a:br>
              <a:rPr lang="en-US" b="1" i="1" dirty="0" smtClean="0">
                <a:solidFill>
                  <a:schemeClr val="bg1"/>
                </a:solidFill>
                <a:effectLst>
                  <a:outerShdw blurRad="38100" dist="38100" dir="2700000" algn="tl">
                    <a:srgbClr val="000000">
                      <a:alpha val="43137"/>
                    </a:srgbClr>
                  </a:outerShdw>
                </a:effectLst>
                <a:latin typeface="Bookman Old Style" pitchFamily="18" charset="0"/>
              </a:rPr>
            </a:br>
            <a:r>
              <a:rPr lang="en-US" sz="3600" b="1" u="sng" dirty="0" smtClean="0">
                <a:solidFill>
                  <a:schemeClr val="bg1"/>
                </a:solidFill>
                <a:effectLst>
                  <a:outerShdw blurRad="38100" dist="38100" dir="2700000" algn="tl">
                    <a:srgbClr val="000000">
                      <a:alpha val="43137"/>
                    </a:srgbClr>
                  </a:outerShdw>
                </a:effectLst>
                <a:latin typeface="Bookman Old Style" pitchFamily="18" charset="0"/>
              </a:rPr>
              <a:t>8</a:t>
            </a:r>
            <a:r>
              <a:rPr lang="en-US" sz="3600" b="1" u="sng" baseline="30000" dirty="0" smtClean="0">
                <a:solidFill>
                  <a:schemeClr val="bg1"/>
                </a:solidFill>
                <a:effectLst>
                  <a:outerShdw blurRad="38100" dist="38100" dir="2700000" algn="tl">
                    <a:srgbClr val="000000">
                      <a:alpha val="43137"/>
                    </a:srgbClr>
                  </a:outerShdw>
                </a:effectLst>
                <a:latin typeface="Bookman Old Style" pitchFamily="18" charset="0"/>
              </a:rPr>
              <a:t>th</a:t>
            </a:r>
            <a:r>
              <a:rPr lang="en-US" sz="3600" b="1" u="sng" dirty="0" smtClean="0">
                <a:solidFill>
                  <a:schemeClr val="bg1"/>
                </a:solidFill>
                <a:effectLst>
                  <a:outerShdw blurRad="38100" dist="38100" dir="2700000" algn="tl">
                    <a:srgbClr val="000000">
                      <a:alpha val="43137"/>
                    </a:srgbClr>
                  </a:outerShdw>
                </a:effectLst>
                <a:latin typeface="Bookman Old Style" pitchFamily="18" charset="0"/>
              </a:rPr>
              <a:t> Grade Cohort</a:t>
            </a:r>
            <a:r>
              <a:rPr lang="en-US" sz="3600" b="1" dirty="0" smtClean="0">
                <a:solidFill>
                  <a:schemeClr val="bg1"/>
                </a:solidFill>
                <a:effectLst>
                  <a:outerShdw blurRad="38100" dist="38100" dir="2700000" algn="tl">
                    <a:srgbClr val="000000">
                      <a:alpha val="43137"/>
                    </a:srgbClr>
                  </a:outerShdw>
                </a:effectLst>
                <a:latin typeface="Bookman Old Style" pitchFamily="18" charset="0"/>
              </a:rPr>
              <a:t/>
            </a:r>
            <a:br>
              <a:rPr lang="en-US" sz="3600" b="1" dirty="0" smtClean="0">
                <a:solidFill>
                  <a:schemeClr val="bg1"/>
                </a:solidFill>
                <a:effectLst>
                  <a:outerShdw blurRad="38100" dist="38100" dir="2700000" algn="tl">
                    <a:srgbClr val="000000">
                      <a:alpha val="43137"/>
                    </a:srgbClr>
                  </a:outerShdw>
                </a:effectLst>
                <a:latin typeface="Bookman Old Style" pitchFamily="18" charset="0"/>
              </a:rPr>
            </a:br>
            <a:r>
              <a:rPr lang="en-US" sz="3600" b="1" dirty="0" smtClean="0">
                <a:solidFill>
                  <a:schemeClr val="bg1"/>
                </a:solidFill>
                <a:effectLst>
                  <a:outerShdw blurRad="38100" dist="38100" dir="2700000" algn="tl">
                    <a:srgbClr val="000000">
                      <a:alpha val="43137"/>
                    </a:srgbClr>
                  </a:outerShdw>
                </a:effectLst>
                <a:latin typeface="Bookman Old Style" pitchFamily="18" charset="0"/>
              </a:rPr>
              <a:t>2001 - 2012</a:t>
            </a:r>
            <a:endParaRPr lang="en-US" sz="3600" b="1" i="1"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5" name="TextBox 4"/>
          <p:cNvSpPr txBox="1"/>
          <p:nvPr/>
        </p:nvSpPr>
        <p:spPr>
          <a:xfrm>
            <a:off x="376351" y="4187280"/>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100</a:t>
            </a:r>
            <a:endParaRPr lang="en-US" sz="4400" b="1" dirty="0">
              <a:effectLst>
                <a:outerShdw blurRad="38100" dist="38100" dir="2700000" algn="tl">
                  <a:srgbClr val="000000">
                    <a:alpha val="43137"/>
                  </a:srgbClr>
                </a:outerShdw>
              </a:effectLst>
              <a:latin typeface="Bookman Old Style" pitchFamily="18" charset="0"/>
            </a:endParaRPr>
          </a:p>
        </p:txBody>
      </p:sp>
      <p:sp>
        <p:nvSpPr>
          <p:cNvPr id="6" name="TextBox 5"/>
          <p:cNvSpPr txBox="1"/>
          <p:nvPr/>
        </p:nvSpPr>
        <p:spPr>
          <a:xfrm>
            <a:off x="3200400" y="3421560"/>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69</a:t>
            </a:r>
            <a:endParaRPr lang="en-US" sz="4400" b="1" dirty="0">
              <a:effectLst>
                <a:outerShdw blurRad="38100" dist="38100" dir="2700000" algn="tl">
                  <a:srgbClr val="000000">
                    <a:alpha val="43137"/>
                  </a:srgbClr>
                </a:outerShdw>
              </a:effectLst>
              <a:latin typeface="Bookman Old Style" pitchFamily="18" charset="0"/>
            </a:endParaRPr>
          </a:p>
        </p:txBody>
      </p:sp>
      <p:sp>
        <p:nvSpPr>
          <p:cNvPr id="7" name="TextBox 6"/>
          <p:cNvSpPr txBox="1"/>
          <p:nvPr/>
        </p:nvSpPr>
        <p:spPr>
          <a:xfrm>
            <a:off x="7595382" y="3459659"/>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19</a:t>
            </a:r>
            <a:endParaRPr lang="en-US" sz="4400" b="1" dirty="0">
              <a:effectLst>
                <a:outerShdw blurRad="38100" dist="38100" dir="2700000" algn="tl">
                  <a:srgbClr val="000000">
                    <a:alpha val="43137"/>
                  </a:srgbClr>
                </a:outerShdw>
              </a:effectLst>
              <a:latin typeface="Bookman Old Style" pitchFamily="18" charset="0"/>
            </a:endParaRPr>
          </a:p>
        </p:txBody>
      </p:sp>
      <p:sp>
        <p:nvSpPr>
          <p:cNvPr id="8" name="TextBox 7"/>
          <p:cNvSpPr txBox="1"/>
          <p:nvPr/>
        </p:nvSpPr>
        <p:spPr>
          <a:xfrm>
            <a:off x="5562600" y="4190259"/>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52</a:t>
            </a:r>
            <a:endParaRPr lang="en-US" sz="4400" b="1" dirty="0">
              <a:effectLst>
                <a:outerShdw blurRad="38100" dist="38100" dir="2700000" algn="tl">
                  <a:srgbClr val="000000">
                    <a:alpha val="43137"/>
                  </a:srgbClr>
                </a:outerShdw>
              </a:effectLst>
              <a:latin typeface="Bookman Old Style" pitchFamily="18" charset="0"/>
            </a:endParaRPr>
          </a:p>
        </p:txBody>
      </p:sp>
      <p:cxnSp>
        <p:nvCxnSpPr>
          <p:cNvPr id="10" name="Straight Arrow Connector 9"/>
          <p:cNvCxnSpPr/>
          <p:nvPr/>
        </p:nvCxnSpPr>
        <p:spPr>
          <a:xfrm>
            <a:off x="21102" y="4154760"/>
            <a:ext cx="8970498" cy="112440"/>
          </a:xfrm>
          <a:prstGeom prst="straightConnector1">
            <a:avLst/>
          </a:prstGeom>
          <a:ln w="38100">
            <a:solidFill>
              <a:schemeClr val="bg1">
                <a:lumMod val="65000"/>
              </a:schemeClr>
            </a:solidFill>
            <a:prstDash val="sysDash"/>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0773" y="4800600"/>
            <a:ext cx="1423313" cy="1015663"/>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Of 8</a:t>
            </a:r>
            <a:r>
              <a:rPr lang="en-US" sz="2000" b="1" baseline="30000" dirty="0" smtClean="0">
                <a:latin typeface="Cambria" pitchFamily="18" charset="0"/>
              </a:rPr>
              <a:t>th</a:t>
            </a:r>
            <a:r>
              <a:rPr lang="en-US" sz="2000" b="1" dirty="0" smtClean="0">
                <a:latin typeface="Cambria" pitchFamily="18" charset="0"/>
              </a:rPr>
              <a:t> Graders Enrolled…</a:t>
            </a:r>
            <a:endParaRPr lang="en-US" sz="2000" b="1" dirty="0">
              <a:latin typeface="Cambria" pitchFamily="18" charset="0"/>
            </a:endParaRPr>
          </a:p>
        </p:txBody>
      </p:sp>
      <p:sp>
        <p:nvSpPr>
          <p:cNvPr id="13" name="TextBox 12"/>
          <p:cNvSpPr txBox="1"/>
          <p:nvPr/>
        </p:nvSpPr>
        <p:spPr>
          <a:xfrm>
            <a:off x="3048000" y="2562578"/>
            <a:ext cx="1450145" cy="1015663"/>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Graduated from High School…</a:t>
            </a:r>
            <a:endParaRPr lang="en-US" sz="2000" b="1" dirty="0">
              <a:latin typeface="Cambria" pitchFamily="18" charset="0"/>
            </a:endParaRPr>
          </a:p>
        </p:txBody>
      </p:sp>
      <p:sp>
        <p:nvSpPr>
          <p:cNvPr id="14" name="TextBox 13"/>
          <p:cNvSpPr txBox="1"/>
          <p:nvPr/>
        </p:nvSpPr>
        <p:spPr>
          <a:xfrm>
            <a:off x="5242560" y="4851737"/>
            <a:ext cx="1615440" cy="1015663"/>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Enrolled in Higher Education…</a:t>
            </a:r>
            <a:endParaRPr lang="en-US" sz="2000" b="1" dirty="0">
              <a:latin typeface="Cambria" pitchFamily="18" charset="0"/>
            </a:endParaRPr>
          </a:p>
        </p:txBody>
      </p:sp>
      <p:sp>
        <p:nvSpPr>
          <p:cNvPr id="15" name="TextBox 14"/>
          <p:cNvSpPr txBox="1"/>
          <p:nvPr/>
        </p:nvSpPr>
        <p:spPr>
          <a:xfrm>
            <a:off x="7315200" y="2003261"/>
            <a:ext cx="1600200" cy="1631216"/>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Received a Higher Education Degree or Certificate.</a:t>
            </a:r>
            <a:endParaRPr lang="en-US" sz="2000" b="1" dirty="0">
              <a:latin typeface="Cambria" pitchFamily="18" charset="0"/>
            </a:endParaRPr>
          </a:p>
        </p:txBody>
      </p:sp>
      <p:grpSp>
        <p:nvGrpSpPr>
          <p:cNvPr id="18" name="Group 17"/>
          <p:cNvGrpSpPr/>
          <p:nvPr/>
        </p:nvGrpSpPr>
        <p:grpSpPr>
          <a:xfrm>
            <a:off x="0" y="6629400"/>
            <a:ext cx="9144000" cy="280951"/>
            <a:chOff x="0" y="6629400"/>
            <a:chExt cx="9144000" cy="280951"/>
          </a:xfrm>
        </p:grpSpPr>
        <p:grpSp>
          <p:nvGrpSpPr>
            <p:cNvPr id="19" name="Group 18"/>
            <p:cNvGrpSpPr/>
            <p:nvPr/>
          </p:nvGrpSpPr>
          <p:grpSpPr>
            <a:xfrm>
              <a:off x="0" y="6629400"/>
              <a:ext cx="9144000" cy="228602"/>
              <a:chOff x="0" y="6629400"/>
              <a:chExt cx="9144000" cy="228602"/>
            </a:xfrm>
          </p:grpSpPr>
          <p:sp>
            <p:nvSpPr>
              <p:cNvPr id="21" name="Rectangle 2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3" name="Rectangle 2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24" name="TextBox 23"/>
          <p:cNvSpPr txBox="1"/>
          <p:nvPr/>
        </p:nvSpPr>
        <p:spPr>
          <a:xfrm>
            <a:off x="-11723" y="6433653"/>
            <a:ext cx="4057444" cy="215444"/>
          </a:xfrm>
          <a:prstGeom prst="rect">
            <a:avLst/>
          </a:prstGeom>
          <a:noFill/>
        </p:spPr>
        <p:txBody>
          <a:bodyPr wrap="square" rtlCol="0">
            <a:spAutoFit/>
          </a:bodyPr>
          <a:lstStyle/>
          <a:p>
            <a:r>
              <a:rPr lang="en-US" sz="800" b="1" dirty="0" smtClean="0">
                <a:effectLst>
                  <a:outerShdw blurRad="38100" dist="38100" dir="2700000" algn="tl">
                    <a:srgbClr val="000000">
                      <a:alpha val="43137"/>
                    </a:srgbClr>
                  </a:outerShdw>
                </a:effectLst>
              </a:rPr>
              <a:t>Source</a:t>
            </a:r>
            <a:r>
              <a:rPr lang="en-US" sz="800" b="1" dirty="0" smtClean="0">
                <a:effectLst>
                  <a:outerShdw blurRad="38100" dist="38100" dir="2700000" algn="tl" rotWithShape="0">
                    <a:srgbClr val="000000">
                      <a:alpha val="43137"/>
                    </a:srgbClr>
                  </a:outerShdw>
                </a:effectLst>
              </a:rPr>
              <a:t>: 2013 Texas Public Higher Education Almanac</a:t>
            </a:r>
            <a:endParaRPr lang="en-US" sz="800" b="1" dirty="0">
              <a:effectLst>
                <a:outerShdw blurRad="38100" dist="38100" dir="2700000" algn="tl" rotWithShape="0">
                  <a:srgbClr val="000000">
                    <a:alpha val="43137"/>
                  </a:srgbClr>
                </a:outerShdw>
              </a:effectLst>
            </a:endParaRPr>
          </a:p>
        </p:txBody>
      </p:sp>
      <p:pic>
        <p:nvPicPr>
          <p:cNvPr id="1029"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3092" y="4234548"/>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1160" y="4234548"/>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5600" y="42278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1160" y="4823151"/>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3092" y="48374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5155" y="4823151"/>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70297" y="53708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5300" y="43040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 descr="C:\Users\kaq0007\AppData\Local\Microsoft\Windows\Temporary Internet Files\Content.IE5\X73L8BCX\MP900305819[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092" y="4343531"/>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865313" y="3581400"/>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403464" y="3578241"/>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60430" y="3558628"/>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565264" y="3572554"/>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985951" y="3572554"/>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865313" y="3070772"/>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403464" y="3067613"/>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60430" y="3048000"/>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565264" y="3061926"/>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7" descr="C:\Users\kaq0007\AppData\Local\Microsoft\Windows\Temporary Internet Files\Content.IE5\X73L8BCX\MP900439294[1].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985951" y="3061926"/>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aq0007\AppData\Local\Microsoft\Windows\Temporary Internet Files\Content.IE5\5JRS8UP0\MP900442491[1].jp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040" y="3634085"/>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C:\Users\kaq0007\AppData\Local\Microsoft\Windows\Temporary Internet Files\Content.IE5\5JRS8UP0\MP900442491[1].jp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7840" y="3634477"/>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C:\Users\kaq0007\AppData\Local\Microsoft\Windows\Temporary Internet Files\Content.IE5\5JRS8UP0\MP900442491[1].jp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2240" y="3648702"/>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C:\Users\kaq0007\AppData\Local\Microsoft\Windows\Temporary Internet Files\Content.IE5\5JRS8UP0\MP900442491[1].jp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7400" y="3648702"/>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kaq0007\AppData\Local\Microsoft\Windows\Temporary Internet Files\Content.IE5\5JRS8UP0\MP900442491[1].jp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1922" y="3634085"/>
            <a:ext cx="365760" cy="548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248444" y="3916768"/>
            <a:ext cx="725487" cy="381000"/>
          </a:xfrm>
          <a:prstGeom prst="rect">
            <a:avLst/>
          </a:prstGeom>
          <a:noFill/>
        </p:spPr>
        <p:txBody>
          <a:bodyPr wrap="square" rtlCol="0">
            <a:spAutoFit/>
          </a:bodyPr>
          <a:lstStyle/>
          <a:p>
            <a:r>
              <a:rPr lang="en-US" b="1" dirty="0" smtClean="0">
                <a:latin typeface="Cambria" pitchFamily="18" charset="0"/>
              </a:rPr>
              <a:t>2001</a:t>
            </a:r>
            <a:endParaRPr lang="en-US" b="1" dirty="0">
              <a:latin typeface="Cambria" pitchFamily="18" charset="0"/>
            </a:endParaRPr>
          </a:p>
        </p:txBody>
      </p:sp>
      <p:sp>
        <p:nvSpPr>
          <p:cNvPr id="45" name="TextBox 44"/>
          <p:cNvSpPr txBox="1"/>
          <p:nvPr/>
        </p:nvSpPr>
        <p:spPr>
          <a:xfrm rot="5400000">
            <a:off x="8666956" y="4076665"/>
            <a:ext cx="725487" cy="381000"/>
          </a:xfrm>
          <a:prstGeom prst="rect">
            <a:avLst/>
          </a:prstGeom>
          <a:noFill/>
        </p:spPr>
        <p:txBody>
          <a:bodyPr wrap="square" rtlCol="0">
            <a:spAutoFit/>
          </a:bodyPr>
          <a:lstStyle/>
          <a:p>
            <a:r>
              <a:rPr lang="en-US" b="1" dirty="0" smtClean="0">
                <a:latin typeface="Cambria" pitchFamily="18" charset="0"/>
              </a:rPr>
              <a:t>2012</a:t>
            </a:r>
            <a:endParaRPr lang="en-US" b="1" dirty="0">
              <a:latin typeface="Cambria" pitchFamily="18" charset="0"/>
            </a:endParaRPr>
          </a:p>
        </p:txBody>
      </p:sp>
    </p:spTree>
    <p:extLst>
      <p:ext uri="{BB962C8B-B14F-4D97-AF65-F5344CB8AC3E}">
        <p14:creationId xmlns:p14="http://schemas.microsoft.com/office/powerpoint/2010/main" val="34084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par>
                                <p:cTn id="29" presetID="10"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10"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nodeType="withEffect">
                                  <p:stCondLst>
                                    <p:cond delay="0"/>
                                  </p:stCondLst>
                                  <p:childTnLst>
                                    <p:set>
                                      <p:cBhvr>
                                        <p:cTn id="53" dur="1" fill="hold">
                                          <p:stCondLst>
                                            <p:cond delay="0"/>
                                          </p:stCondLst>
                                        </p:cTn>
                                        <p:tgtEl>
                                          <p:spTgt spid="1029"/>
                                        </p:tgtEl>
                                        <p:attrNameLst>
                                          <p:attrName>style.visibility</p:attrName>
                                        </p:attrNameLst>
                                      </p:cBhvr>
                                      <p:to>
                                        <p:strVal val="visible"/>
                                      </p:to>
                                    </p:set>
                                    <p:animEffect transition="in" filter="fade">
                                      <p:cBhvr>
                                        <p:cTn id="54" dur="500"/>
                                        <p:tgtEl>
                                          <p:spTgt spid="1029"/>
                                        </p:tgtEl>
                                      </p:cBhvr>
                                    </p:animEffect>
                                  </p:childTnLst>
                                </p:cTn>
                              </p:par>
                              <p:par>
                                <p:cTn id="55" presetID="10"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par>
                                <p:cTn id="64" presetID="10" presetClass="entr" presetSubtype="0" fill="hold"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par>
                                <p:cTn id="67" presetID="10"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500"/>
                                        <p:tgtEl>
                                          <p:spTgt spid="91"/>
                                        </p:tgtEl>
                                      </p:cBhvr>
                                    </p:animEffect>
                                  </p:childTnLst>
                                </p:cTn>
                              </p:par>
                              <p:par>
                                <p:cTn id="75" presetID="10" presetClass="entr" presetSubtype="0" fill="hold" nodeType="withEffect">
                                  <p:stCondLst>
                                    <p:cond delay="0"/>
                                  </p:stCondLst>
                                  <p:childTnLst>
                                    <p:set>
                                      <p:cBhvr>
                                        <p:cTn id="76" dur="1" fill="hold">
                                          <p:stCondLst>
                                            <p:cond delay="0"/>
                                          </p:stCondLst>
                                        </p:cTn>
                                        <p:tgtEl>
                                          <p:spTgt spid="1032"/>
                                        </p:tgtEl>
                                        <p:attrNameLst>
                                          <p:attrName>style.visibility</p:attrName>
                                        </p:attrNameLst>
                                      </p:cBhvr>
                                      <p:to>
                                        <p:strVal val="visible"/>
                                      </p:to>
                                    </p:set>
                                    <p:animEffect transition="in" filter="fade">
                                      <p:cBhvr>
                                        <p:cTn id="77" dur="500"/>
                                        <p:tgtEl>
                                          <p:spTgt spid="1032"/>
                                        </p:tgtEl>
                                      </p:cBhvr>
                                    </p:animEffect>
                                  </p:childTnLst>
                                </p:cTn>
                              </p:par>
                              <p:par>
                                <p:cTn id="78" presetID="10" presetClass="entr" presetSubtype="0" fill="hold" nodeType="with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fade">
                                      <p:cBhvr>
                                        <p:cTn id="80" dur="500"/>
                                        <p:tgtEl>
                                          <p:spTgt spid="93"/>
                                        </p:tgtEl>
                                      </p:cBhvr>
                                    </p:animEffect>
                                  </p:childTnLst>
                                </p:cTn>
                              </p:par>
                              <p:par>
                                <p:cTn id="81" presetID="10" presetClass="entr" presetSubtype="0" fill="hold" nodeType="with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par>
                                <p:cTn id="84" presetID="10" presetClass="entr" presetSubtype="0" fill="hold" nodeType="with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fade">
                                      <p:cBhvr>
                                        <p:cTn id="86" dur="500"/>
                                        <p:tgtEl>
                                          <p:spTgt spid="9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500"/>
                                        <p:tgtEl>
                                          <p:spTgt spid="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500"/>
                                        <p:tgtEl>
                                          <p:spTgt spid="15"/>
                                        </p:tgtEl>
                                      </p:cBhvr>
                                    </p:animEffect>
                                  </p:childTnLst>
                                </p:cTn>
                              </p:par>
                              <p:par>
                                <p:cTn id="101" presetID="10" presetClass="entr" presetSubtype="0" fill="hold" nodeType="with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500"/>
                                        <p:tgtEl>
                                          <p:spTgt spid="56"/>
                                        </p:tgtEl>
                                      </p:cBhvr>
                                    </p:animEffect>
                                  </p:childTnLst>
                                </p:cTn>
                              </p:par>
                              <p:par>
                                <p:cTn id="104" presetID="10" presetClass="entr" presetSubtype="0" fill="hold" nodeType="with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fade">
                                      <p:cBhvr>
                                        <p:cTn id="10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P spid="14"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44599" y="1143000"/>
            <a:ext cx="6731001" cy="2794352"/>
          </a:xfrm>
          <a:prstGeom prst="roundRect">
            <a:avLst/>
          </a:prstGeom>
          <a:solidFill>
            <a:srgbClr val="A6B35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71599" y="1244248"/>
            <a:ext cx="6477000" cy="2565752"/>
          </a:xfrm>
          <a:prstGeom prst="round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43099" y="1524000"/>
            <a:ext cx="5334000" cy="1938992"/>
          </a:xfrm>
          <a:prstGeom prst="rect">
            <a:avLst/>
          </a:prstGeom>
          <a:noFill/>
        </p:spPr>
        <p:txBody>
          <a:bodyPr wrap="square" rtlCol="0">
            <a:spAutoFit/>
          </a:bodyPr>
          <a:lstStyle/>
          <a:p>
            <a:pPr algn="ctr"/>
            <a:r>
              <a:rPr lang="en-US" sz="60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Discussion &amp; Questions</a:t>
            </a:r>
            <a:endParaRPr lang="en-US" sz="6000"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7528"/>
          <a:stretch/>
        </p:blipFill>
        <p:spPr>
          <a:xfrm>
            <a:off x="2906123" y="4191000"/>
            <a:ext cx="3331755" cy="1342937"/>
          </a:xfrm>
          <a:prstGeom prst="rect">
            <a:avLst/>
          </a:prstGeom>
          <a:ln>
            <a:noFill/>
          </a:ln>
          <a:effectLst>
            <a:outerShdw blurRad="190500" algn="tl" rotWithShape="0">
              <a:srgbClr val="000000">
                <a:alpha val="70000"/>
              </a:srgbClr>
            </a:outerShdw>
          </a:effectLst>
        </p:spPr>
      </p:pic>
      <p:sp>
        <p:nvSpPr>
          <p:cNvPr id="2" name="TextBox 1"/>
          <p:cNvSpPr txBox="1"/>
          <p:nvPr/>
        </p:nvSpPr>
        <p:spPr>
          <a:xfrm>
            <a:off x="2000251" y="6019800"/>
            <a:ext cx="5143499" cy="369332"/>
          </a:xfrm>
          <a:prstGeom prst="rect">
            <a:avLst/>
          </a:prstGeom>
          <a:noFill/>
        </p:spPr>
        <p:txBody>
          <a:bodyPr wrap="square" rtlCol="0">
            <a:spAutoFit/>
          </a:bodyPr>
          <a:lstStyle/>
          <a:p>
            <a:pPr algn="ctr"/>
            <a:r>
              <a:rPr lang="en-US" u="sng" dirty="0">
                <a:solidFill>
                  <a:schemeClr val="tx1">
                    <a:lumMod val="75000"/>
                    <a:lumOff val="25000"/>
                  </a:schemeClr>
                </a:solidFill>
                <a:latin typeface="Arial Black" pitchFamily="34" charset="0"/>
              </a:rPr>
              <a:t>http://www.ntp16.notlb.com/avatar</a:t>
            </a:r>
          </a:p>
        </p:txBody>
      </p:sp>
    </p:spTree>
    <p:extLst>
      <p:ext uri="{BB962C8B-B14F-4D97-AF65-F5344CB8AC3E}">
        <p14:creationId xmlns:p14="http://schemas.microsoft.com/office/powerpoint/2010/main" val="337885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literacyconnects.org/img/2012/05/EducationPipeline_web.jp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ackgroundRemoval t="9897" b="89897" l="2937" r="89930">
                        <a14:backgroundMark x1="30070" y1="45773" x2="30629" y2="46392"/>
                        <a14:backgroundMark x1="30629" y1="46598" x2="35524" y2="47423"/>
                        <a14:backgroundMark x1="35385" y1="48041" x2="38601" y2="51753"/>
                        <a14:backgroundMark x1="41678" y1="63299" x2="43357" y2="63711"/>
                        <a14:backgroundMark x1="44615" y1="64124" x2="54965" y2="63711"/>
                        <a14:backgroundMark x1="67692" y1="52577" x2="83357" y2="52371"/>
                        <a14:backgroundMark x1="64615" y1="54227" x2="70350" y2="66392"/>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0" y="1295400"/>
            <a:ext cx="10210800" cy="5372100"/>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ardrop 4"/>
          <p:cNvSpPr/>
          <p:nvPr/>
        </p:nvSpPr>
        <p:spPr>
          <a:xfrm rot="19004367">
            <a:off x="6386497" y="2791974"/>
            <a:ext cx="286220" cy="294134"/>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304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Texas Public 4 Year University Pipeline:</a:t>
            </a:r>
          </a:p>
          <a:p>
            <a:r>
              <a:rPr lang="en-US" sz="3600" b="1" i="1" dirty="0" smtClean="0">
                <a:effectLst>
                  <a:outerShdw blurRad="38100" dist="38100" dir="2700000" algn="tl">
                    <a:srgbClr val="000000">
                      <a:alpha val="43137"/>
                    </a:srgbClr>
                  </a:outerShdw>
                </a:effectLst>
                <a:latin typeface="Bookman Old Style" pitchFamily="18" charset="0"/>
              </a:rPr>
              <a:t>Fall 2005 Cohort</a:t>
            </a:r>
            <a:endParaRPr lang="en-US" sz="3600" b="1" i="1" dirty="0">
              <a:effectLst>
                <a:outerShdw blurRad="38100" dist="38100" dir="2700000" algn="tl">
                  <a:srgbClr val="000000">
                    <a:alpha val="43137"/>
                  </a:srgbClr>
                </a:outerShdw>
              </a:effectLst>
              <a:latin typeface="Bookman Old Style" pitchFamily="18" charset="0"/>
            </a:endParaRPr>
          </a:p>
        </p:txBody>
      </p:sp>
      <p:sp>
        <p:nvSpPr>
          <p:cNvPr id="7" name="Teardrop 6"/>
          <p:cNvSpPr/>
          <p:nvPr/>
        </p:nvSpPr>
        <p:spPr>
          <a:xfrm rot="19004367">
            <a:off x="5431178" y="5092893"/>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01869" y="1915277"/>
            <a:ext cx="1454074" cy="1107996"/>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No Longer Enrolled:</a:t>
            </a:r>
          </a:p>
          <a:p>
            <a:pPr algn="ctr"/>
            <a:r>
              <a:rPr lang="en-US" sz="1200" b="1" i="1" dirty="0" smtClean="0">
                <a:solidFill>
                  <a:schemeClr val="tx1">
                    <a:lumMod val="85000"/>
                    <a:lumOff val="15000"/>
                  </a:schemeClr>
                </a:solidFill>
                <a:latin typeface="Bookman Old Style" pitchFamily="18" charset="0"/>
              </a:rPr>
              <a:t>28 Full-Time</a:t>
            </a:r>
          </a:p>
          <a:p>
            <a:pPr algn="ctr"/>
            <a:r>
              <a:rPr lang="en-US" sz="1200" b="1" i="1" dirty="0" smtClean="0">
                <a:solidFill>
                  <a:schemeClr val="tx1">
                    <a:lumMod val="85000"/>
                    <a:lumOff val="15000"/>
                  </a:schemeClr>
                </a:solidFill>
                <a:latin typeface="Bookman Old Style" pitchFamily="18" charset="0"/>
              </a:rPr>
              <a:t>2 Part-Time</a:t>
            </a:r>
          </a:p>
        </p:txBody>
      </p:sp>
      <p:sp>
        <p:nvSpPr>
          <p:cNvPr id="9" name="Teardrop 8"/>
          <p:cNvSpPr/>
          <p:nvPr/>
        </p:nvSpPr>
        <p:spPr>
          <a:xfrm rot="19004367">
            <a:off x="2363768" y="4197598"/>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19004367">
            <a:off x="2360855" y="4778981"/>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19004367">
            <a:off x="6548514" y="3341107"/>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20748" y="4803535"/>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Still</a:t>
            </a:r>
          </a:p>
          <a:p>
            <a:pPr algn="ctr"/>
            <a:r>
              <a:rPr lang="en-US" sz="1400" b="1" dirty="0" smtClean="0">
                <a:solidFill>
                  <a:schemeClr val="tx1">
                    <a:lumMod val="85000"/>
                    <a:lumOff val="15000"/>
                  </a:schemeClr>
                </a:solidFill>
                <a:latin typeface="Bookman Old Style" pitchFamily="18" charset="0"/>
              </a:rPr>
              <a:t>Enrolled:</a:t>
            </a:r>
          </a:p>
          <a:p>
            <a:pPr algn="ctr"/>
            <a:r>
              <a:rPr lang="en-US" sz="1200" b="1" i="1" dirty="0" smtClean="0">
                <a:solidFill>
                  <a:schemeClr val="tx1">
                    <a:lumMod val="85000"/>
                    <a:lumOff val="15000"/>
                  </a:schemeClr>
                </a:solidFill>
                <a:latin typeface="Bookman Old Style" pitchFamily="18" charset="0"/>
              </a:rPr>
              <a:t>12 Full-Time</a:t>
            </a:r>
          </a:p>
          <a:p>
            <a:pPr algn="ctr"/>
            <a:r>
              <a:rPr lang="en-US" sz="1200" b="1" i="1" dirty="0">
                <a:solidFill>
                  <a:schemeClr val="tx1">
                    <a:lumMod val="85000"/>
                    <a:lumOff val="15000"/>
                  </a:schemeClr>
                </a:solidFill>
                <a:latin typeface="Bookman Old Style" pitchFamily="18" charset="0"/>
              </a:rPr>
              <a:t>1</a:t>
            </a:r>
            <a:r>
              <a:rPr lang="en-US" sz="1200" b="1" i="1" dirty="0" smtClean="0">
                <a:solidFill>
                  <a:schemeClr val="tx1">
                    <a:lumMod val="85000"/>
                    <a:lumOff val="15000"/>
                  </a:schemeClr>
                </a:solidFill>
                <a:latin typeface="Bookman Old Style" pitchFamily="18" charset="0"/>
              </a:rPr>
              <a:t> Part-Time</a:t>
            </a:r>
          </a:p>
        </p:txBody>
      </p:sp>
      <p:sp>
        <p:nvSpPr>
          <p:cNvPr id="13" name="TextBox 12"/>
          <p:cNvSpPr txBox="1"/>
          <p:nvPr/>
        </p:nvSpPr>
        <p:spPr>
          <a:xfrm>
            <a:off x="3538438" y="3744724"/>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Graduated by 2011:</a:t>
            </a:r>
          </a:p>
          <a:p>
            <a:pPr algn="ctr"/>
            <a:r>
              <a:rPr lang="en-US" sz="1200" b="1" i="1" dirty="0" smtClean="0">
                <a:solidFill>
                  <a:schemeClr val="tx1">
                    <a:lumMod val="85000"/>
                    <a:lumOff val="15000"/>
                  </a:schemeClr>
                </a:solidFill>
                <a:latin typeface="Bookman Old Style" pitchFamily="18" charset="0"/>
              </a:rPr>
              <a:t>29 Full-Time</a:t>
            </a:r>
          </a:p>
          <a:p>
            <a:pPr algn="ctr"/>
            <a:r>
              <a:rPr lang="en-US" sz="1200" b="1" i="1" dirty="0">
                <a:solidFill>
                  <a:schemeClr val="tx1">
                    <a:lumMod val="85000"/>
                    <a:lumOff val="15000"/>
                  </a:schemeClr>
                </a:solidFill>
                <a:latin typeface="Bookman Old Style" pitchFamily="18" charset="0"/>
              </a:rPr>
              <a:t>1</a:t>
            </a:r>
            <a:r>
              <a:rPr lang="en-US" sz="1200" b="1" i="1" dirty="0" smtClean="0">
                <a:solidFill>
                  <a:schemeClr val="tx1">
                    <a:lumMod val="85000"/>
                    <a:lumOff val="15000"/>
                  </a:schemeClr>
                </a:solidFill>
                <a:latin typeface="Bookman Old Style" pitchFamily="18" charset="0"/>
              </a:rPr>
              <a:t> Part-Time</a:t>
            </a:r>
          </a:p>
        </p:txBody>
      </p:sp>
      <p:sp>
        <p:nvSpPr>
          <p:cNvPr id="15" name="TextBox 14"/>
          <p:cNvSpPr txBox="1"/>
          <p:nvPr/>
        </p:nvSpPr>
        <p:spPr>
          <a:xfrm>
            <a:off x="2197066" y="2751385"/>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Graduated by 2009:</a:t>
            </a:r>
          </a:p>
          <a:p>
            <a:pPr algn="ctr"/>
            <a:r>
              <a:rPr lang="en-US" sz="1200" b="1" i="1" dirty="0" smtClean="0">
                <a:solidFill>
                  <a:schemeClr val="tx1">
                    <a:lumMod val="85000"/>
                    <a:lumOff val="15000"/>
                  </a:schemeClr>
                </a:solidFill>
                <a:latin typeface="Bookman Old Style" pitchFamily="18" charset="0"/>
              </a:rPr>
              <a:t>27 Full-Time</a:t>
            </a:r>
          </a:p>
          <a:p>
            <a:pPr algn="ctr"/>
            <a:r>
              <a:rPr lang="en-US" sz="1200" b="1" i="1" dirty="0" smtClean="0">
                <a:solidFill>
                  <a:schemeClr val="tx1">
                    <a:lumMod val="85000"/>
                    <a:lumOff val="15000"/>
                  </a:schemeClr>
                </a:solidFill>
                <a:latin typeface="Bookman Old Style" pitchFamily="18" charset="0"/>
              </a:rPr>
              <a:t>0 Part-Time</a:t>
            </a:r>
          </a:p>
        </p:txBody>
      </p:sp>
      <p:sp>
        <p:nvSpPr>
          <p:cNvPr id="16" name="TextBox 15"/>
          <p:cNvSpPr txBox="1"/>
          <p:nvPr/>
        </p:nvSpPr>
        <p:spPr>
          <a:xfrm>
            <a:off x="76200" y="3433227"/>
            <a:ext cx="1676400" cy="1138773"/>
          </a:xfrm>
          <a:prstGeom prst="rect">
            <a:avLst/>
          </a:prstGeom>
          <a:noFill/>
          <a:ln w="19050">
            <a:solidFill>
              <a:schemeClr val="accent2">
                <a:lumMod val="50000"/>
              </a:schemeClr>
            </a:solidFill>
          </a:ln>
          <a:effectLst/>
        </p:spPr>
        <p:txBody>
          <a:bodyPr wrap="square" rtlCol="0">
            <a:spAutoFit/>
          </a:bodyPr>
          <a:lstStyle/>
          <a:p>
            <a:pPr algn="ctr"/>
            <a:r>
              <a:rPr lang="en-US" b="1" dirty="0" smtClean="0">
                <a:solidFill>
                  <a:schemeClr val="tx1">
                    <a:lumMod val="85000"/>
                    <a:lumOff val="15000"/>
                  </a:schemeClr>
                </a:solidFill>
                <a:latin typeface="Bookman Old Style" pitchFamily="18" charset="0"/>
              </a:rPr>
              <a:t>In 2005, 100 Enroll:</a:t>
            </a:r>
          </a:p>
          <a:p>
            <a:pPr algn="ctr"/>
            <a:r>
              <a:rPr lang="en-US" sz="1600" b="1" i="1" dirty="0" smtClean="0">
                <a:solidFill>
                  <a:schemeClr val="tx1">
                    <a:lumMod val="85000"/>
                    <a:lumOff val="15000"/>
                  </a:schemeClr>
                </a:solidFill>
                <a:latin typeface="Bookman Old Style" pitchFamily="18" charset="0"/>
              </a:rPr>
              <a:t>96 Full-Time</a:t>
            </a:r>
          </a:p>
          <a:p>
            <a:pPr algn="ctr"/>
            <a:r>
              <a:rPr lang="en-US" sz="1600" b="1" i="1" dirty="0" smtClean="0">
                <a:solidFill>
                  <a:schemeClr val="tx1">
                    <a:lumMod val="85000"/>
                    <a:lumOff val="15000"/>
                  </a:schemeClr>
                </a:solidFill>
                <a:latin typeface="Bookman Old Style" pitchFamily="18" charset="0"/>
              </a:rPr>
              <a:t>4 Part-Time</a:t>
            </a:r>
          </a:p>
        </p:txBody>
      </p:sp>
      <p:cxnSp>
        <p:nvCxnSpPr>
          <p:cNvPr id="18" name="Straight Connector 17"/>
          <p:cNvCxnSpPr>
            <a:endCxn id="16" idx="0"/>
          </p:cNvCxnSpPr>
          <p:nvPr/>
        </p:nvCxnSpPr>
        <p:spPr>
          <a:xfrm>
            <a:off x="914400" y="3276600"/>
            <a:ext cx="0" cy="15662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22746" y="3127425"/>
            <a:ext cx="27432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57514" y="4631580"/>
            <a:ext cx="0" cy="17195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19800" y="4648200"/>
            <a:ext cx="304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37868" y="2636277"/>
            <a:ext cx="18288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ardrop 32"/>
          <p:cNvSpPr/>
          <p:nvPr/>
        </p:nvSpPr>
        <p:spPr>
          <a:xfrm rot="19004367">
            <a:off x="5757051" y="4918851"/>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p:cNvSpPr/>
          <p:nvPr/>
        </p:nvSpPr>
        <p:spPr>
          <a:xfrm rot="19004367">
            <a:off x="6392179" y="3175217"/>
            <a:ext cx="149859" cy="14976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197066" y="2469275"/>
            <a:ext cx="1454074" cy="338554"/>
          </a:xfrm>
          <a:prstGeom prst="rect">
            <a:avLst/>
          </a:prstGeom>
          <a:noFill/>
        </p:spPr>
        <p:txBody>
          <a:bodyPr wrap="square" rtlCol="0">
            <a:spAutoFit/>
          </a:bodyPr>
          <a:lstStyle/>
          <a:p>
            <a:pPr algn="ctr"/>
            <a:r>
              <a:rPr lang="en-US" sz="1600" b="1" dirty="0" smtClean="0">
                <a:latin typeface="Bookman Old Style" pitchFamily="18" charset="0"/>
              </a:rPr>
              <a:t>4 YEARS</a:t>
            </a:r>
            <a:endParaRPr lang="en-US" sz="1600" b="1" dirty="0">
              <a:latin typeface="Bookman Old Style" pitchFamily="18" charset="0"/>
            </a:endParaRPr>
          </a:p>
        </p:txBody>
      </p:sp>
      <p:sp>
        <p:nvSpPr>
          <p:cNvPr id="36" name="TextBox 35"/>
          <p:cNvSpPr txBox="1"/>
          <p:nvPr/>
        </p:nvSpPr>
        <p:spPr>
          <a:xfrm>
            <a:off x="3538438" y="3471446"/>
            <a:ext cx="1454074" cy="338554"/>
          </a:xfrm>
          <a:prstGeom prst="rect">
            <a:avLst/>
          </a:prstGeom>
          <a:noFill/>
        </p:spPr>
        <p:txBody>
          <a:bodyPr wrap="square" rtlCol="0">
            <a:spAutoFit/>
          </a:bodyPr>
          <a:lstStyle/>
          <a:p>
            <a:pPr algn="ctr"/>
            <a:r>
              <a:rPr lang="en-US" sz="1600" b="1" dirty="0">
                <a:latin typeface="Bookman Old Style" pitchFamily="18" charset="0"/>
              </a:rPr>
              <a:t>6</a:t>
            </a:r>
            <a:r>
              <a:rPr lang="en-US" sz="1600" b="1" dirty="0" smtClean="0">
                <a:latin typeface="Bookman Old Style" pitchFamily="18" charset="0"/>
              </a:rPr>
              <a:t> YEARS</a:t>
            </a:r>
            <a:endParaRPr lang="en-US" sz="1600" b="1" dirty="0">
              <a:latin typeface="Bookman Old Style" pitchFamily="18" charset="0"/>
            </a:endParaRPr>
          </a:p>
        </p:txBody>
      </p:sp>
      <p:sp>
        <p:nvSpPr>
          <p:cNvPr id="37" name="Teardrop 36"/>
          <p:cNvSpPr/>
          <p:nvPr/>
        </p:nvSpPr>
        <p:spPr>
          <a:xfrm rot="19184234">
            <a:off x="7782772" y="3636473"/>
            <a:ext cx="1330539" cy="1351455"/>
          </a:xfrm>
          <a:prstGeom prst="teardrop">
            <a:avLst>
              <a:gd name="adj" fmla="val 123253"/>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ardrop 37"/>
          <p:cNvSpPr/>
          <p:nvPr/>
        </p:nvSpPr>
        <p:spPr>
          <a:xfrm rot="18488581">
            <a:off x="8699888" y="3233032"/>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049735" y="3392269"/>
            <a:ext cx="865665"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Bookman Old Style" pitchFamily="18" charset="0"/>
              </a:rPr>
              <a:t>57</a:t>
            </a:r>
            <a:endParaRPr lang="en-US" sz="3600" b="1" dirty="0">
              <a:effectLst>
                <a:outerShdw blurRad="38100" dist="38100" dir="2700000" algn="tl">
                  <a:srgbClr val="000000">
                    <a:alpha val="43137"/>
                  </a:srgbClr>
                </a:outerShdw>
              </a:effectLst>
              <a:latin typeface="Bookman Old Style" pitchFamily="18" charset="0"/>
            </a:endParaRPr>
          </a:p>
        </p:txBody>
      </p:sp>
      <p:sp>
        <p:nvSpPr>
          <p:cNvPr id="40" name="Rectangle 39"/>
          <p:cNvSpPr/>
          <p:nvPr/>
        </p:nvSpPr>
        <p:spPr>
          <a:xfrm>
            <a:off x="7772400" y="3886200"/>
            <a:ext cx="1371600" cy="830997"/>
          </a:xfrm>
          <a:prstGeom prst="rect">
            <a:avLst/>
          </a:prstGeom>
        </p:spPr>
        <p:txBody>
          <a:bodyPr wrap="square">
            <a:spAutoFit/>
          </a:bodyPr>
          <a:lstStyle/>
          <a:p>
            <a:pPr algn="ctr"/>
            <a:r>
              <a:rPr lang="en-US" sz="1200" b="1" i="1" dirty="0">
                <a:latin typeface="Bookman Old Style" pitchFamily="18" charset="0"/>
              </a:rPr>
              <a:t>Out of every 100 students earn a </a:t>
            </a:r>
            <a:r>
              <a:rPr lang="en-US" sz="1200" b="1" i="1" dirty="0" smtClean="0">
                <a:latin typeface="Bookman Old Style" pitchFamily="18" charset="0"/>
              </a:rPr>
              <a:t>degree</a:t>
            </a:r>
          </a:p>
          <a:p>
            <a:pPr algn="ctr"/>
            <a:r>
              <a:rPr lang="en-US" sz="1200" b="1" i="1" dirty="0" smtClean="0">
                <a:latin typeface="Bookman Old Style" pitchFamily="18" charset="0"/>
              </a:rPr>
              <a:t>within 6 years</a:t>
            </a:r>
            <a:endParaRPr lang="en-US" sz="1050" b="1" i="1" dirty="0">
              <a:latin typeface="Bookman Old Style" pitchFamily="18" charset="0"/>
            </a:endParaRPr>
          </a:p>
        </p:txBody>
      </p:sp>
      <p:cxnSp>
        <p:nvCxnSpPr>
          <p:cNvPr id="42" name="Straight Connector 41"/>
          <p:cNvCxnSpPr/>
          <p:nvPr/>
        </p:nvCxnSpPr>
        <p:spPr>
          <a:xfrm>
            <a:off x="6324600" y="4648200"/>
            <a:ext cx="0" cy="14905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0" y="5867400"/>
            <a:ext cx="9144000" cy="461665"/>
          </a:xfrm>
          <a:prstGeom prst="rect">
            <a:avLst/>
          </a:prstGeom>
          <a:noFill/>
        </p:spPr>
        <p:txBody>
          <a:bodyPr wrap="square" rtlCol="0">
            <a:spAutoFit/>
          </a:bodyPr>
          <a:lstStyle/>
          <a:p>
            <a:pPr algn="ctr"/>
            <a:r>
              <a:rPr lang="en-US" sz="2400" b="1" u="sng" dirty="0" smtClean="0">
                <a:solidFill>
                  <a:schemeClr val="accent2">
                    <a:lumMod val="50000"/>
                  </a:schemeClr>
                </a:solidFill>
                <a:latin typeface="Bookman Old Style" pitchFamily="18" charset="0"/>
              </a:rPr>
              <a:t>PUBLIC UNIVERSITIES ENROLLMENT – 61,879</a:t>
            </a:r>
          </a:p>
        </p:txBody>
      </p:sp>
      <p:sp>
        <p:nvSpPr>
          <p:cNvPr id="48" name="TextBox 47"/>
          <p:cNvSpPr txBox="1"/>
          <p:nvPr/>
        </p:nvSpPr>
        <p:spPr>
          <a:xfrm>
            <a:off x="0" y="6426462"/>
            <a:ext cx="7800977" cy="230832"/>
          </a:xfrm>
          <a:prstGeom prst="rect">
            <a:avLst/>
          </a:prstGeom>
          <a:noFill/>
        </p:spPr>
        <p:txBody>
          <a:bodyPr wrap="square" rtlCol="0">
            <a:spAutoFit/>
          </a:bodyPr>
          <a:lstStyle/>
          <a:p>
            <a:r>
              <a:rPr lang="en-US" sz="900" dirty="0" smtClean="0"/>
              <a:t>Data </a:t>
            </a:r>
            <a:r>
              <a:rPr lang="en-US" sz="900" dirty="0"/>
              <a:t>Retrieved from</a:t>
            </a:r>
            <a:r>
              <a:rPr lang="en-US" sz="900" dirty="0" smtClean="0"/>
              <a:t>: 2013 Texas Public Higher Education Almanac</a:t>
            </a:r>
            <a:endParaRPr lang="en-US" sz="800" dirty="0"/>
          </a:p>
        </p:txBody>
      </p:sp>
      <p:grpSp>
        <p:nvGrpSpPr>
          <p:cNvPr id="50" name="Group 49"/>
          <p:cNvGrpSpPr/>
          <p:nvPr/>
        </p:nvGrpSpPr>
        <p:grpSpPr>
          <a:xfrm>
            <a:off x="0" y="6629400"/>
            <a:ext cx="9144000" cy="280951"/>
            <a:chOff x="0" y="6629400"/>
            <a:chExt cx="9144000" cy="280951"/>
          </a:xfrm>
        </p:grpSpPr>
        <p:grpSp>
          <p:nvGrpSpPr>
            <p:cNvPr id="51" name="Group 50"/>
            <p:cNvGrpSpPr/>
            <p:nvPr/>
          </p:nvGrpSpPr>
          <p:grpSpPr>
            <a:xfrm>
              <a:off x="0" y="6629400"/>
              <a:ext cx="9144000" cy="228602"/>
              <a:chOff x="0" y="6629400"/>
              <a:chExt cx="9144000" cy="228602"/>
            </a:xfrm>
          </p:grpSpPr>
          <p:sp>
            <p:nvSpPr>
              <p:cNvPr id="53" name="Rectangle 52"/>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5" name="Rectangle 54"/>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Tree>
    <p:extLst>
      <p:ext uri="{BB962C8B-B14F-4D97-AF65-F5344CB8AC3E}">
        <p14:creationId xmlns:p14="http://schemas.microsoft.com/office/powerpoint/2010/main" val="28155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up)">
                                      <p:cBhvr>
                                        <p:cTn id="72" dur="500"/>
                                        <p:tgtEl>
                                          <p:spTgt spid="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up)">
                                      <p:cBhvr>
                                        <p:cTn id="75" dur="500"/>
                                        <p:tgtEl>
                                          <p:spTgt spid="3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up)">
                                      <p:cBhvr>
                                        <p:cTn id="83" dur="500"/>
                                        <p:tgtEl>
                                          <p:spTgt spid="37"/>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up)">
                                      <p:cBhvr>
                                        <p:cTn id="89" dur="500"/>
                                        <p:tgtEl>
                                          <p:spTgt spid="39"/>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up)">
                                      <p:cBhvr>
                                        <p:cTn id="9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5" grpId="0" animBg="1"/>
      <p:bldP spid="16" grpId="0" animBg="1"/>
      <p:bldP spid="33" grpId="0" animBg="1"/>
      <p:bldP spid="34" grpId="0" animBg="1"/>
      <p:bldP spid="35" grpId="0"/>
      <p:bldP spid="36" grpId="0"/>
      <p:bldP spid="37" grpId="0" animBg="1"/>
      <p:bldP spid="38" grpId="0" animBg="1"/>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ardrop 42"/>
          <p:cNvSpPr/>
          <p:nvPr/>
        </p:nvSpPr>
        <p:spPr>
          <a:xfrm rot="19184234">
            <a:off x="7782772" y="3636473"/>
            <a:ext cx="1330539" cy="1351455"/>
          </a:xfrm>
          <a:prstGeom prst="teardrop">
            <a:avLst>
              <a:gd name="adj" fmla="val 123253"/>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http://literacyconnects.org/img/2012/05/EducationPipeline_web.jp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ackgroundRemoval t="9897" b="89897" l="2937" r="89930">
                        <a14:backgroundMark x1="30070" y1="45773" x2="30629" y2="46392"/>
                        <a14:backgroundMark x1="30629" y1="46598" x2="35524" y2="47423"/>
                        <a14:backgroundMark x1="35385" y1="48041" x2="38601" y2="51753"/>
                        <a14:backgroundMark x1="41678" y1="63299" x2="43357" y2="63711"/>
                        <a14:backgroundMark x1="44615" y1="64124" x2="54965" y2="63711"/>
                        <a14:backgroundMark x1="67692" y1="52577" x2="83357" y2="52371"/>
                        <a14:backgroundMark x1="64615" y1="54227" x2="70350" y2="66392"/>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0" y="1295400"/>
            <a:ext cx="10210800" cy="5372100"/>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ardrop 4"/>
          <p:cNvSpPr/>
          <p:nvPr/>
        </p:nvSpPr>
        <p:spPr>
          <a:xfrm rot="19004367">
            <a:off x="6386497" y="2791974"/>
            <a:ext cx="286220" cy="294134"/>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304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Texas Public 2 Year College Pipeline:</a:t>
            </a:r>
          </a:p>
          <a:p>
            <a:r>
              <a:rPr lang="en-US" sz="3600" b="1" i="1" dirty="0" smtClean="0">
                <a:effectLst>
                  <a:outerShdw blurRad="38100" dist="38100" dir="2700000" algn="tl">
                    <a:srgbClr val="000000">
                      <a:alpha val="43137"/>
                    </a:srgbClr>
                  </a:outerShdw>
                </a:effectLst>
                <a:latin typeface="Bookman Old Style" pitchFamily="18" charset="0"/>
              </a:rPr>
              <a:t>Fall 2005 Cohort</a:t>
            </a:r>
            <a:endParaRPr lang="en-US" sz="3600" b="1" i="1" dirty="0">
              <a:effectLst>
                <a:outerShdw blurRad="38100" dist="38100" dir="2700000" algn="tl">
                  <a:srgbClr val="000000">
                    <a:alpha val="43137"/>
                  </a:srgbClr>
                </a:outerShdw>
              </a:effectLst>
              <a:latin typeface="Bookman Old Style" pitchFamily="18" charset="0"/>
            </a:endParaRPr>
          </a:p>
        </p:txBody>
      </p:sp>
      <p:sp>
        <p:nvSpPr>
          <p:cNvPr id="7" name="Teardrop 6"/>
          <p:cNvSpPr/>
          <p:nvPr/>
        </p:nvSpPr>
        <p:spPr>
          <a:xfrm rot="19004367">
            <a:off x="5431178" y="5092893"/>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01869" y="1828800"/>
            <a:ext cx="1454074" cy="1107996"/>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No Longer Enrolled:</a:t>
            </a:r>
          </a:p>
          <a:p>
            <a:pPr algn="ctr"/>
            <a:r>
              <a:rPr lang="en-US" sz="1200" b="1" i="1" dirty="0" smtClean="0">
                <a:solidFill>
                  <a:schemeClr val="tx1">
                    <a:lumMod val="85000"/>
                    <a:lumOff val="15000"/>
                  </a:schemeClr>
                </a:solidFill>
                <a:latin typeface="Bookman Old Style" pitchFamily="18" charset="0"/>
              </a:rPr>
              <a:t>29 Full-Time</a:t>
            </a:r>
          </a:p>
          <a:p>
            <a:pPr algn="ctr"/>
            <a:r>
              <a:rPr lang="en-US" sz="1200" b="1" i="1" dirty="0" smtClean="0">
                <a:solidFill>
                  <a:schemeClr val="tx1">
                    <a:lumMod val="85000"/>
                    <a:lumOff val="15000"/>
                  </a:schemeClr>
                </a:solidFill>
                <a:latin typeface="Bookman Old Style" pitchFamily="18" charset="0"/>
              </a:rPr>
              <a:t>30 Part-Time</a:t>
            </a:r>
          </a:p>
        </p:txBody>
      </p:sp>
      <p:sp>
        <p:nvSpPr>
          <p:cNvPr id="9" name="Teardrop 8"/>
          <p:cNvSpPr/>
          <p:nvPr/>
        </p:nvSpPr>
        <p:spPr>
          <a:xfrm rot="19004367">
            <a:off x="2363768" y="4197598"/>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19004367">
            <a:off x="2360855" y="4778981"/>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19004367">
            <a:off x="6548514" y="3341107"/>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20748" y="4803535"/>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Still</a:t>
            </a:r>
          </a:p>
          <a:p>
            <a:pPr algn="ctr"/>
            <a:r>
              <a:rPr lang="en-US" sz="1400" b="1" dirty="0" smtClean="0">
                <a:solidFill>
                  <a:schemeClr val="tx1">
                    <a:lumMod val="85000"/>
                    <a:lumOff val="15000"/>
                  </a:schemeClr>
                </a:solidFill>
                <a:latin typeface="Bookman Old Style" pitchFamily="18" charset="0"/>
              </a:rPr>
              <a:t>Enrolled:</a:t>
            </a:r>
          </a:p>
          <a:p>
            <a:pPr algn="ctr"/>
            <a:r>
              <a:rPr lang="en-US" sz="1200" b="1" i="1" dirty="0">
                <a:solidFill>
                  <a:schemeClr val="tx1">
                    <a:lumMod val="85000"/>
                    <a:lumOff val="15000"/>
                  </a:schemeClr>
                </a:solidFill>
                <a:latin typeface="Bookman Old Style" pitchFamily="18" charset="0"/>
              </a:rPr>
              <a:t>7</a:t>
            </a:r>
            <a:r>
              <a:rPr lang="en-US" sz="1200" b="1" i="1" dirty="0" smtClean="0">
                <a:solidFill>
                  <a:schemeClr val="tx1">
                    <a:lumMod val="85000"/>
                    <a:lumOff val="15000"/>
                  </a:schemeClr>
                </a:solidFill>
                <a:latin typeface="Bookman Old Style" pitchFamily="18" charset="0"/>
              </a:rPr>
              <a:t> Full-Time</a:t>
            </a:r>
          </a:p>
          <a:p>
            <a:pPr algn="ctr"/>
            <a:r>
              <a:rPr lang="en-US" sz="1200" b="1" i="1" dirty="0" smtClean="0">
                <a:solidFill>
                  <a:schemeClr val="tx1">
                    <a:lumMod val="85000"/>
                    <a:lumOff val="15000"/>
                  </a:schemeClr>
                </a:solidFill>
                <a:latin typeface="Bookman Old Style" pitchFamily="18" charset="0"/>
              </a:rPr>
              <a:t>7 Part-Time</a:t>
            </a:r>
          </a:p>
        </p:txBody>
      </p:sp>
      <p:sp>
        <p:nvSpPr>
          <p:cNvPr id="13" name="TextBox 12"/>
          <p:cNvSpPr txBox="1"/>
          <p:nvPr/>
        </p:nvSpPr>
        <p:spPr>
          <a:xfrm>
            <a:off x="3741169" y="3324761"/>
            <a:ext cx="1454074" cy="1323439"/>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Earned an Associate’s </a:t>
            </a:r>
            <a:r>
              <a:rPr lang="en-US" sz="1400" b="1" dirty="0">
                <a:solidFill>
                  <a:schemeClr val="tx1">
                    <a:lumMod val="85000"/>
                    <a:lumOff val="15000"/>
                  </a:schemeClr>
                </a:solidFill>
                <a:latin typeface="Bookman Old Style" pitchFamily="18" charset="0"/>
              </a:rPr>
              <a:t>o</a:t>
            </a:r>
            <a:r>
              <a:rPr lang="en-US" sz="1400" b="1" dirty="0" smtClean="0">
                <a:solidFill>
                  <a:schemeClr val="tx1">
                    <a:lumMod val="85000"/>
                    <a:lumOff val="15000"/>
                  </a:schemeClr>
                </a:solidFill>
                <a:latin typeface="Bookman Old Style" pitchFamily="18" charset="0"/>
              </a:rPr>
              <a:t>r Certificate 2009-2011:</a:t>
            </a:r>
          </a:p>
          <a:p>
            <a:pPr algn="ctr"/>
            <a:r>
              <a:rPr lang="en-US" sz="1200" b="1" i="1" dirty="0" smtClean="0">
                <a:solidFill>
                  <a:schemeClr val="tx1">
                    <a:lumMod val="85000"/>
                    <a:lumOff val="15000"/>
                  </a:schemeClr>
                </a:solidFill>
                <a:latin typeface="Bookman Old Style" pitchFamily="18" charset="0"/>
              </a:rPr>
              <a:t>9 Full-Time</a:t>
            </a:r>
          </a:p>
          <a:p>
            <a:pPr algn="ctr"/>
            <a:r>
              <a:rPr lang="en-US" sz="1200" b="1" i="1" dirty="0" smtClean="0">
                <a:solidFill>
                  <a:schemeClr val="tx1">
                    <a:lumMod val="85000"/>
                    <a:lumOff val="15000"/>
                  </a:schemeClr>
                </a:solidFill>
                <a:latin typeface="Bookman Old Style" pitchFamily="18" charset="0"/>
              </a:rPr>
              <a:t>9 Part-Time</a:t>
            </a:r>
          </a:p>
        </p:txBody>
      </p:sp>
      <p:sp>
        <p:nvSpPr>
          <p:cNvPr id="15" name="TextBox 14"/>
          <p:cNvSpPr txBox="1"/>
          <p:nvPr/>
        </p:nvSpPr>
        <p:spPr>
          <a:xfrm>
            <a:off x="2197066" y="2339510"/>
            <a:ext cx="1454074" cy="1323439"/>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Earned an Associate’s or Certificate by 2008:</a:t>
            </a:r>
          </a:p>
          <a:p>
            <a:pPr algn="ctr"/>
            <a:r>
              <a:rPr lang="en-US" sz="1200" b="1" i="1" dirty="0" smtClean="0">
                <a:solidFill>
                  <a:schemeClr val="tx1">
                    <a:lumMod val="85000"/>
                    <a:lumOff val="15000"/>
                  </a:schemeClr>
                </a:solidFill>
                <a:latin typeface="Bookman Old Style" pitchFamily="18" charset="0"/>
              </a:rPr>
              <a:t>6 Full-Time</a:t>
            </a:r>
          </a:p>
          <a:p>
            <a:pPr algn="ctr"/>
            <a:r>
              <a:rPr lang="en-US" sz="1200" b="1" i="1" dirty="0">
                <a:solidFill>
                  <a:schemeClr val="tx1">
                    <a:lumMod val="85000"/>
                    <a:lumOff val="15000"/>
                  </a:schemeClr>
                </a:solidFill>
                <a:latin typeface="Bookman Old Style" pitchFamily="18" charset="0"/>
              </a:rPr>
              <a:t>3</a:t>
            </a:r>
            <a:r>
              <a:rPr lang="en-US" sz="1200" b="1" i="1" dirty="0" smtClean="0">
                <a:solidFill>
                  <a:schemeClr val="tx1">
                    <a:lumMod val="85000"/>
                    <a:lumOff val="15000"/>
                  </a:schemeClr>
                </a:solidFill>
                <a:latin typeface="Bookman Old Style" pitchFamily="18" charset="0"/>
              </a:rPr>
              <a:t> Part-Time</a:t>
            </a:r>
          </a:p>
        </p:txBody>
      </p:sp>
      <p:sp>
        <p:nvSpPr>
          <p:cNvPr id="16" name="TextBox 15"/>
          <p:cNvSpPr txBox="1"/>
          <p:nvPr/>
        </p:nvSpPr>
        <p:spPr>
          <a:xfrm>
            <a:off x="76200" y="3433227"/>
            <a:ext cx="1676400" cy="1138773"/>
          </a:xfrm>
          <a:prstGeom prst="rect">
            <a:avLst/>
          </a:prstGeom>
          <a:noFill/>
          <a:ln w="19050">
            <a:solidFill>
              <a:schemeClr val="accent2">
                <a:lumMod val="50000"/>
              </a:schemeClr>
            </a:solidFill>
          </a:ln>
          <a:effectLst/>
        </p:spPr>
        <p:txBody>
          <a:bodyPr wrap="square" rtlCol="0">
            <a:spAutoFit/>
          </a:bodyPr>
          <a:lstStyle/>
          <a:p>
            <a:pPr algn="ctr"/>
            <a:r>
              <a:rPr lang="en-US" b="1" dirty="0" smtClean="0">
                <a:solidFill>
                  <a:schemeClr val="tx1">
                    <a:lumMod val="85000"/>
                    <a:lumOff val="15000"/>
                  </a:schemeClr>
                </a:solidFill>
                <a:latin typeface="Bookman Old Style" pitchFamily="18" charset="0"/>
              </a:rPr>
              <a:t>In 2005, 100 Enroll:</a:t>
            </a:r>
          </a:p>
          <a:p>
            <a:pPr algn="ctr"/>
            <a:r>
              <a:rPr lang="en-US" sz="1600" b="1" i="1" dirty="0" smtClean="0">
                <a:solidFill>
                  <a:schemeClr val="tx1">
                    <a:lumMod val="85000"/>
                    <a:lumOff val="15000"/>
                  </a:schemeClr>
                </a:solidFill>
                <a:latin typeface="Bookman Old Style" pitchFamily="18" charset="0"/>
              </a:rPr>
              <a:t>51 Full-Time</a:t>
            </a:r>
          </a:p>
          <a:p>
            <a:pPr algn="ctr"/>
            <a:r>
              <a:rPr lang="en-US" sz="1600" b="1" i="1" dirty="0" smtClean="0">
                <a:solidFill>
                  <a:schemeClr val="tx1">
                    <a:lumMod val="85000"/>
                    <a:lumOff val="15000"/>
                  </a:schemeClr>
                </a:solidFill>
                <a:latin typeface="Bookman Old Style" pitchFamily="18" charset="0"/>
              </a:rPr>
              <a:t>49 Part-Time</a:t>
            </a:r>
          </a:p>
        </p:txBody>
      </p:sp>
      <p:cxnSp>
        <p:nvCxnSpPr>
          <p:cNvPr id="18" name="Straight Connector 17"/>
          <p:cNvCxnSpPr>
            <a:endCxn id="16" idx="0"/>
          </p:cNvCxnSpPr>
          <p:nvPr/>
        </p:nvCxnSpPr>
        <p:spPr>
          <a:xfrm>
            <a:off x="914400" y="3276600"/>
            <a:ext cx="0" cy="15662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22746" y="3127425"/>
            <a:ext cx="27432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09914" y="4648200"/>
            <a:ext cx="0" cy="100584"/>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19800" y="4648200"/>
            <a:ext cx="304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37868" y="2636277"/>
            <a:ext cx="18288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ardrop 32"/>
          <p:cNvSpPr/>
          <p:nvPr/>
        </p:nvSpPr>
        <p:spPr>
          <a:xfrm rot="19004367">
            <a:off x="5757051" y="4918851"/>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p:cNvSpPr/>
          <p:nvPr/>
        </p:nvSpPr>
        <p:spPr>
          <a:xfrm rot="19004367">
            <a:off x="6392179" y="3175217"/>
            <a:ext cx="149859" cy="14976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197066" y="2057400"/>
            <a:ext cx="1454074" cy="338554"/>
          </a:xfrm>
          <a:prstGeom prst="rect">
            <a:avLst/>
          </a:prstGeom>
          <a:noFill/>
        </p:spPr>
        <p:txBody>
          <a:bodyPr wrap="square" rtlCol="0">
            <a:spAutoFit/>
          </a:bodyPr>
          <a:lstStyle/>
          <a:p>
            <a:pPr algn="ctr"/>
            <a:r>
              <a:rPr lang="en-US" sz="1600" b="1" dirty="0">
                <a:latin typeface="Bookman Old Style" pitchFamily="18" charset="0"/>
              </a:rPr>
              <a:t>3</a:t>
            </a:r>
            <a:r>
              <a:rPr lang="en-US" sz="1600" b="1" dirty="0" smtClean="0">
                <a:latin typeface="Bookman Old Style" pitchFamily="18" charset="0"/>
              </a:rPr>
              <a:t> YEARS</a:t>
            </a:r>
            <a:endParaRPr lang="en-US" sz="1600" b="1" dirty="0">
              <a:latin typeface="Bookman Old Style" pitchFamily="18" charset="0"/>
            </a:endParaRPr>
          </a:p>
        </p:txBody>
      </p:sp>
      <p:sp>
        <p:nvSpPr>
          <p:cNvPr id="36" name="TextBox 35"/>
          <p:cNvSpPr txBox="1"/>
          <p:nvPr/>
        </p:nvSpPr>
        <p:spPr>
          <a:xfrm>
            <a:off x="3690838" y="3051483"/>
            <a:ext cx="1566962" cy="338554"/>
          </a:xfrm>
          <a:prstGeom prst="rect">
            <a:avLst/>
          </a:prstGeom>
          <a:noFill/>
        </p:spPr>
        <p:txBody>
          <a:bodyPr wrap="square" rtlCol="0">
            <a:spAutoFit/>
          </a:bodyPr>
          <a:lstStyle/>
          <a:p>
            <a:pPr algn="ctr"/>
            <a:r>
              <a:rPr lang="en-US" sz="1600" b="1" dirty="0" smtClean="0">
                <a:latin typeface="Bookman Old Style" pitchFamily="18" charset="0"/>
              </a:rPr>
              <a:t>4 - 6 YEARS</a:t>
            </a:r>
            <a:endParaRPr lang="en-US" sz="1600" b="1" dirty="0">
              <a:latin typeface="Bookman Old Style" pitchFamily="18" charset="0"/>
            </a:endParaRPr>
          </a:p>
        </p:txBody>
      </p:sp>
      <p:sp>
        <p:nvSpPr>
          <p:cNvPr id="38" name="Teardrop 37"/>
          <p:cNvSpPr/>
          <p:nvPr/>
        </p:nvSpPr>
        <p:spPr>
          <a:xfrm rot="18488581">
            <a:off x="8699888" y="3233032"/>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025368" y="3352800"/>
            <a:ext cx="865665"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Bookman Old Style" pitchFamily="18" charset="0"/>
              </a:rPr>
              <a:t>2</a:t>
            </a:r>
            <a:r>
              <a:rPr lang="en-US" sz="3600" b="1" dirty="0" smtClean="0">
                <a:effectLst>
                  <a:outerShdw blurRad="38100" dist="38100" dir="2700000" algn="tl">
                    <a:srgbClr val="000000">
                      <a:alpha val="43137"/>
                    </a:srgbClr>
                  </a:outerShdw>
                </a:effectLst>
                <a:latin typeface="Bookman Old Style" pitchFamily="18" charset="0"/>
              </a:rPr>
              <a:t>7</a:t>
            </a:r>
            <a:endParaRPr lang="en-US" sz="3600" b="1" dirty="0">
              <a:effectLst>
                <a:outerShdw blurRad="38100" dist="38100" dir="2700000" algn="tl">
                  <a:srgbClr val="000000">
                    <a:alpha val="43137"/>
                  </a:srgbClr>
                </a:outerShdw>
              </a:effectLst>
              <a:latin typeface="Bookman Old Style" pitchFamily="18" charset="0"/>
            </a:endParaRPr>
          </a:p>
        </p:txBody>
      </p:sp>
      <p:sp>
        <p:nvSpPr>
          <p:cNvPr id="40" name="Rectangle 39"/>
          <p:cNvSpPr/>
          <p:nvPr/>
        </p:nvSpPr>
        <p:spPr>
          <a:xfrm>
            <a:off x="7772400" y="3787872"/>
            <a:ext cx="1371600" cy="1015663"/>
          </a:xfrm>
          <a:prstGeom prst="rect">
            <a:avLst/>
          </a:prstGeom>
        </p:spPr>
        <p:txBody>
          <a:bodyPr wrap="square">
            <a:spAutoFit/>
          </a:bodyPr>
          <a:lstStyle/>
          <a:p>
            <a:pPr algn="ctr"/>
            <a:r>
              <a:rPr lang="en-US" sz="1200" b="1" i="1" dirty="0">
                <a:latin typeface="Bookman Old Style" pitchFamily="18" charset="0"/>
              </a:rPr>
              <a:t>Out of every 100 students earn a </a:t>
            </a:r>
            <a:r>
              <a:rPr lang="en-US" sz="1200" b="1" i="1" dirty="0" smtClean="0">
                <a:latin typeface="Bookman Old Style" pitchFamily="18" charset="0"/>
              </a:rPr>
              <a:t>degree</a:t>
            </a:r>
          </a:p>
          <a:p>
            <a:pPr algn="ctr"/>
            <a:r>
              <a:rPr lang="en-US" sz="1200" b="1" i="1" dirty="0" smtClean="0">
                <a:latin typeface="Bookman Old Style" pitchFamily="18" charset="0"/>
              </a:rPr>
              <a:t>or certificate</a:t>
            </a:r>
          </a:p>
          <a:p>
            <a:pPr algn="ctr"/>
            <a:r>
              <a:rPr lang="en-US" sz="1200" b="1" i="1" dirty="0" smtClean="0">
                <a:latin typeface="Bookman Old Style" pitchFamily="18" charset="0"/>
              </a:rPr>
              <a:t>within 6 years</a:t>
            </a:r>
            <a:endParaRPr lang="en-US" sz="1050" b="1" i="1" dirty="0">
              <a:latin typeface="Bookman Old Style" pitchFamily="18" charset="0"/>
            </a:endParaRPr>
          </a:p>
        </p:txBody>
      </p:sp>
      <p:cxnSp>
        <p:nvCxnSpPr>
          <p:cNvPr id="42" name="Straight Connector 41"/>
          <p:cNvCxnSpPr/>
          <p:nvPr/>
        </p:nvCxnSpPr>
        <p:spPr>
          <a:xfrm>
            <a:off x="6324600" y="4648200"/>
            <a:ext cx="0" cy="14905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0" y="6426462"/>
            <a:ext cx="7800977" cy="230832"/>
          </a:xfrm>
          <a:prstGeom prst="rect">
            <a:avLst/>
          </a:prstGeom>
          <a:noFill/>
        </p:spPr>
        <p:txBody>
          <a:bodyPr wrap="square" rtlCol="0">
            <a:spAutoFit/>
          </a:bodyPr>
          <a:lstStyle/>
          <a:p>
            <a:r>
              <a:rPr lang="en-US" sz="900" dirty="0" smtClean="0"/>
              <a:t>Data </a:t>
            </a:r>
            <a:r>
              <a:rPr lang="en-US" sz="900" dirty="0"/>
              <a:t>Retrieved from</a:t>
            </a:r>
            <a:r>
              <a:rPr lang="en-US" sz="900" dirty="0" smtClean="0"/>
              <a:t>: 2013 Texas Public Higher Education Almanac</a:t>
            </a:r>
            <a:endParaRPr lang="en-US" sz="800" dirty="0"/>
          </a:p>
        </p:txBody>
      </p:sp>
      <p:grpSp>
        <p:nvGrpSpPr>
          <p:cNvPr id="50" name="Group 49"/>
          <p:cNvGrpSpPr/>
          <p:nvPr/>
        </p:nvGrpSpPr>
        <p:grpSpPr>
          <a:xfrm>
            <a:off x="0" y="6629400"/>
            <a:ext cx="9144000" cy="280951"/>
            <a:chOff x="0" y="6629400"/>
            <a:chExt cx="9144000" cy="280951"/>
          </a:xfrm>
        </p:grpSpPr>
        <p:grpSp>
          <p:nvGrpSpPr>
            <p:cNvPr id="51" name="Group 50"/>
            <p:cNvGrpSpPr/>
            <p:nvPr/>
          </p:nvGrpSpPr>
          <p:grpSpPr>
            <a:xfrm>
              <a:off x="0" y="6629400"/>
              <a:ext cx="9144000" cy="228602"/>
              <a:chOff x="0" y="6629400"/>
              <a:chExt cx="9144000" cy="228602"/>
            </a:xfrm>
          </p:grpSpPr>
          <p:sp>
            <p:nvSpPr>
              <p:cNvPr id="53" name="Rectangle 52"/>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5" name="Rectangle 54"/>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41" name="TextBox 40"/>
          <p:cNvSpPr txBox="1"/>
          <p:nvPr/>
        </p:nvSpPr>
        <p:spPr>
          <a:xfrm>
            <a:off x="0" y="5867400"/>
            <a:ext cx="9143999" cy="461665"/>
          </a:xfrm>
          <a:prstGeom prst="rect">
            <a:avLst/>
          </a:prstGeom>
          <a:noFill/>
        </p:spPr>
        <p:txBody>
          <a:bodyPr wrap="square" rtlCol="0">
            <a:spAutoFit/>
          </a:bodyPr>
          <a:lstStyle/>
          <a:p>
            <a:pPr algn="ctr"/>
            <a:r>
              <a:rPr lang="en-US" sz="2400" b="1" u="sng" dirty="0" smtClean="0">
                <a:solidFill>
                  <a:schemeClr val="accent2">
                    <a:lumMod val="50000"/>
                  </a:schemeClr>
                </a:solidFill>
                <a:latin typeface="Bookman Old Style" pitchFamily="18" charset="0"/>
              </a:rPr>
              <a:t>PUBLIC COLLEGE ENROLLMENT – 106,660</a:t>
            </a:r>
          </a:p>
        </p:txBody>
      </p:sp>
    </p:spTree>
    <p:extLst>
      <p:ext uri="{BB962C8B-B14F-4D97-AF65-F5344CB8AC3E}">
        <p14:creationId xmlns:p14="http://schemas.microsoft.com/office/powerpoint/2010/main" val="229771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up)">
                                      <p:cBhvr>
                                        <p:cTn id="72" dur="500"/>
                                        <p:tgtEl>
                                          <p:spTgt spid="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up)">
                                      <p:cBhvr>
                                        <p:cTn id="75" dur="500"/>
                                        <p:tgtEl>
                                          <p:spTgt spid="3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up)">
                                      <p:cBhvr>
                                        <p:cTn id="83" dur="500"/>
                                        <p:tgtEl>
                                          <p:spTgt spid="43"/>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up)">
                                      <p:cBhvr>
                                        <p:cTn id="86" dur="500"/>
                                        <p:tgtEl>
                                          <p:spTgt spid="40"/>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up)">
                                      <p:cBhvr>
                                        <p:cTn id="89" dur="500"/>
                                        <p:tgtEl>
                                          <p:spTgt spid="39"/>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up)">
                                      <p:cBhvr>
                                        <p:cTn id="9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 grpId="0" animBg="1"/>
      <p:bldP spid="7" grpId="0" animBg="1"/>
      <p:bldP spid="8" grpId="0" animBg="1"/>
      <p:bldP spid="9" grpId="0" animBg="1"/>
      <p:bldP spid="10" grpId="0" animBg="1"/>
      <p:bldP spid="11" grpId="0" animBg="1"/>
      <p:bldP spid="12" grpId="0" animBg="1"/>
      <p:bldP spid="13" grpId="0" animBg="1"/>
      <p:bldP spid="15" grpId="0" animBg="1"/>
      <p:bldP spid="16" grpId="0" animBg="1"/>
      <p:bldP spid="33" grpId="0" animBg="1"/>
      <p:bldP spid="34" grpId="0" animBg="1"/>
      <p:bldP spid="35" grpId="0"/>
      <p:bldP spid="36" grpId="0"/>
      <p:bldP spid="38" grpId="0" animBg="1"/>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1265421"/>
            <a:ext cx="7315200" cy="1877437"/>
          </a:xfrm>
          <a:prstGeom prst="rect">
            <a:avLst/>
          </a:prstGeom>
          <a:noFill/>
        </p:spPr>
        <p:txBody>
          <a:bodyPr wrap="square" rtlCol="0">
            <a:spAutoFit/>
          </a:bodyPr>
          <a:lstStyle/>
          <a:p>
            <a:endParaRPr lang="en-US" sz="3600" i="1" dirty="0" smtClean="0">
              <a:solidFill>
                <a:schemeClr val="tx1">
                  <a:lumMod val="85000"/>
                  <a:lumOff val="15000"/>
                </a:schemeClr>
              </a:solidFill>
              <a:latin typeface="Bookman Old Style" pitchFamily="18" charset="0"/>
            </a:endParaRPr>
          </a:p>
          <a:p>
            <a:endParaRPr lang="en-US" sz="2400" i="1" dirty="0">
              <a:solidFill>
                <a:schemeClr val="tx1">
                  <a:lumMod val="85000"/>
                  <a:lumOff val="15000"/>
                </a:schemeClr>
              </a:solidFill>
              <a:latin typeface="Bookman Old Style" pitchFamily="18" charset="0"/>
            </a:endParaRPr>
          </a:p>
          <a:p>
            <a:pPr marL="285750" indent="-285750">
              <a:buFont typeface="Arial" pitchFamily="34" charset="0"/>
              <a:buChar char="•"/>
            </a:pPr>
            <a:endParaRPr lang="en-US" sz="2800" dirty="0" smtClean="0">
              <a:solidFill>
                <a:schemeClr val="tx1">
                  <a:lumMod val="85000"/>
                  <a:lumOff val="15000"/>
                </a:schemeClr>
              </a:solidFill>
              <a:latin typeface="Bookman Old Style" pitchFamily="18" charset="0"/>
            </a:endParaRPr>
          </a:p>
          <a:p>
            <a:pPr marL="285750" indent="-285750">
              <a:buFont typeface="Arial" pitchFamily="34" charset="0"/>
              <a:buChar char="•"/>
            </a:pPr>
            <a:endParaRPr lang="en-US" sz="2800" dirty="0">
              <a:solidFill>
                <a:schemeClr val="tx1">
                  <a:lumMod val="85000"/>
                  <a:lumOff val="15000"/>
                </a:schemeClr>
              </a:solidFill>
              <a:latin typeface="Bookman Old Style" pitchFamily="18" charset="0"/>
            </a:endParaRPr>
          </a:p>
        </p:txBody>
      </p:sp>
      <p:sp>
        <p:nvSpPr>
          <p:cNvPr id="3" name="TextBox 2"/>
          <p:cNvSpPr txBox="1"/>
          <p:nvPr/>
        </p:nvSpPr>
        <p:spPr>
          <a:xfrm>
            <a:off x="0" y="152400"/>
            <a:ext cx="9144000" cy="1077218"/>
          </a:xfrm>
          <a:prstGeom prst="rect">
            <a:avLst/>
          </a:prstGeom>
          <a:noFill/>
        </p:spPr>
        <p:txBody>
          <a:bodyPr wrap="square" rtlCol="0">
            <a:spAutoFit/>
          </a:bodyPr>
          <a:lstStyle/>
          <a:p>
            <a:pPr algn="ctr"/>
            <a:r>
              <a:rPr lang="en-US" sz="4400" b="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Educational Attainment</a:t>
            </a:r>
            <a:endParaRPr lang="en-US" sz="4400" b="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a:p>
            <a:pPr algn="ctr"/>
            <a:r>
              <a:rPr lang="en-US" sz="2000" b="1" i="1" dirty="0" smtClean="0">
                <a:solidFill>
                  <a:srgbClr val="78823A"/>
                </a:solidFill>
                <a:latin typeface="Bookman Old Style" pitchFamily="18" charset="0"/>
              </a:rPr>
              <a:t>2013 Texas Public Higher Education Almanac</a:t>
            </a:r>
            <a:endParaRPr lang="en-US" sz="2000" b="1" i="1" dirty="0">
              <a:solidFill>
                <a:srgbClr val="78823A"/>
              </a:solidFill>
              <a:latin typeface="Bookman Old Style" pitchFamily="18" charset="0"/>
            </a:endParaRPr>
          </a:p>
        </p:txBody>
      </p:sp>
      <p:grpSp>
        <p:nvGrpSpPr>
          <p:cNvPr id="10" name="Group 9"/>
          <p:cNvGrpSpPr/>
          <p:nvPr/>
        </p:nvGrpSpPr>
        <p:grpSpPr>
          <a:xfrm>
            <a:off x="0" y="6629400"/>
            <a:ext cx="9144000" cy="280951"/>
            <a:chOff x="0" y="6629400"/>
            <a:chExt cx="9144000" cy="280951"/>
          </a:xfrm>
        </p:grpSpPr>
        <p:grpSp>
          <p:nvGrpSpPr>
            <p:cNvPr id="13" name="Group 12"/>
            <p:cNvGrpSpPr/>
            <p:nvPr/>
          </p:nvGrpSpPr>
          <p:grpSpPr>
            <a:xfrm>
              <a:off x="0" y="6629400"/>
              <a:ext cx="9144000" cy="228602"/>
              <a:chOff x="0" y="6629400"/>
              <a:chExt cx="9144000" cy="228602"/>
            </a:xfrm>
          </p:grpSpPr>
          <p:sp>
            <p:nvSpPr>
              <p:cNvPr id="16" name="Rectangle 15"/>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Rectangle 17"/>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graphicFrame>
        <p:nvGraphicFramePr>
          <p:cNvPr id="19" name="Content Placeholder 6"/>
          <p:cNvGraphicFramePr>
            <a:graphicFrameLocks/>
          </p:cNvGraphicFramePr>
          <p:nvPr>
            <p:extLst>
              <p:ext uri="{D42A27DB-BD31-4B8C-83A1-F6EECF244321}">
                <p14:modId xmlns:p14="http://schemas.microsoft.com/office/powerpoint/2010/main" val="3371021031"/>
              </p:ext>
            </p:extLst>
          </p:nvPr>
        </p:nvGraphicFramePr>
        <p:xfrm>
          <a:off x="1066800" y="1646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1161786" y="2935069"/>
            <a:ext cx="1857481" cy="646331"/>
          </a:xfrm>
          <a:prstGeom prst="rect">
            <a:avLst/>
          </a:prstGeom>
          <a:noFill/>
        </p:spPr>
        <p:txBody>
          <a:bodyPr wrap="square" rtlCol="0">
            <a:spAutoFit/>
          </a:bodyPr>
          <a:lstStyle/>
          <a:p>
            <a:pPr algn="ctr"/>
            <a:r>
              <a:rPr lang="en-US" b="1" i="1" dirty="0" smtClean="0">
                <a:solidFill>
                  <a:srgbClr val="500000"/>
                </a:solidFill>
                <a:latin typeface="Cambria" pitchFamily="18" charset="0"/>
              </a:rPr>
              <a:t>Some college, No degree</a:t>
            </a:r>
            <a:endParaRPr lang="en-US" b="1" i="1" dirty="0">
              <a:solidFill>
                <a:srgbClr val="500000"/>
              </a:solidFill>
              <a:latin typeface="Cambria" pitchFamily="18" charset="0"/>
            </a:endParaRPr>
          </a:p>
        </p:txBody>
      </p:sp>
      <p:sp>
        <p:nvSpPr>
          <p:cNvPr id="21" name="TextBox 20"/>
          <p:cNvSpPr txBox="1"/>
          <p:nvPr/>
        </p:nvSpPr>
        <p:spPr>
          <a:xfrm>
            <a:off x="1140911" y="4230469"/>
            <a:ext cx="1857481" cy="646331"/>
          </a:xfrm>
          <a:prstGeom prst="rect">
            <a:avLst/>
          </a:prstGeom>
          <a:noFill/>
        </p:spPr>
        <p:txBody>
          <a:bodyPr wrap="square" rtlCol="0">
            <a:spAutoFit/>
          </a:bodyPr>
          <a:lstStyle/>
          <a:p>
            <a:pPr algn="ctr"/>
            <a:r>
              <a:rPr lang="en-US" b="1" i="1" dirty="0" smtClean="0">
                <a:solidFill>
                  <a:srgbClr val="500000"/>
                </a:solidFill>
                <a:latin typeface="Cambria" pitchFamily="18" charset="0"/>
              </a:rPr>
              <a:t>Associate’s Degree</a:t>
            </a:r>
            <a:endParaRPr lang="en-US" b="1" i="1" dirty="0">
              <a:solidFill>
                <a:srgbClr val="500000"/>
              </a:solidFill>
              <a:latin typeface="Cambria" pitchFamily="18" charset="0"/>
            </a:endParaRPr>
          </a:p>
        </p:txBody>
      </p:sp>
      <p:sp>
        <p:nvSpPr>
          <p:cNvPr id="22" name="TextBox 21"/>
          <p:cNvSpPr txBox="1"/>
          <p:nvPr/>
        </p:nvSpPr>
        <p:spPr>
          <a:xfrm>
            <a:off x="1161788" y="5449669"/>
            <a:ext cx="1857481" cy="646331"/>
          </a:xfrm>
          <a:prstGeom prst="rect">
            <a:avLst/>
          </a:prstGeom>
          <a:noFill/>
        </p:spPr>
        <p:txBody>
          <a:bodyPr wrap="square" rtlCol="0">
            <a:spAutoFit/>
          </a:bodyPr>
          <a:lstStyle/>
          <a:p>
            <a:pPr algn="ctr"/>
            <a:r>
              <a:rPr lang="en-US" b="1" i="1" dirty="0" smtClean="0">
                <a:solidFill>
                  <a:srgbClr val="500000"/>
                </a:solidFill>
                <a:latin typeface="Cambria" pitchFamily="18" charset="0"/>
              </a:rPr>
              <a:t>Bachelor’s Degree</a:t>
            </a:r>
            <a:endParaRPr lang="en-US" b="1" i="1" dirty="0">
              <a:solidFill>
                <a:srgbClr val="500000"/>
              </a:solidFill>
              <a:latin typeface="Cambria" pitchFamily="18" charset="0"/>
            </a:endParaRPr>
          </a:p>
        </p:txBody>
      </p:sp>
      <p:sp>
        <p:nvSpPr>
          <p:cNvPr id="23" name="TextBox 22"/>
          <p:cNvSpPr txBox="1"/>
          <p:nvPr/>
        </p:nvSpPr>
        <p:spPr>
          <a:xfrm>
            <a:off x="-11723" y="6433653"/>
            <a:ext cx="4057444" cy="215444"/>
          </a:xfrm>
          <a:prstGeom prst="rect">
            <a:avLst/>
          </a:prstGeom>
          <a:noFill/>
        </p:spPr>
        <p:txBody>
          <a:bodyPr wrap="square" rtlCol="0">
            <a:spAutoFit/>
          </a:bodyPr>
          <a:lstStyle/>
          <a:p>
            <a:r>
              <a:rPr lang="en-US" sz="800" b="1" dirty="0" smtClean="0">
                <a:effectLst>
                  <a:outerShdw blurRad="38100" dist="38100" dir="2700000" algn="tl">
                    <a:srgbClr val="000000">
                      <a:alpha val="43137"/>
                    </a:srgbClr>
                  </a:outerShdw>
                </a:effectLst>
              </a:rPr>
              <a:t>Source</a:t>
            </a:r>
            <a:r>
              <a:rPr lang="en-US" sz="800" b="1" dirty="0" smtClean="0">
                <a:effectLst>
                  <a:outerShdw blurRad="38100" dist="38100" dir="2700000" algn="tl" rotWithShape="0">
                    <a:srgbClr val="000000">
                      <a:alpha val="43137"/>
                    </a:srgbClr>
                  </a:outerShdw>
                </a:effectLst>
              </a:rPr>
              <a:t>: 2013 Texas Public Higher Education Almanac</a:t>
            </a:r>
            <a:endParaRPr lang="en-US" sz="800" b="1" dirty="0">
              <a:effectLst>
                <a:outerShdw blurRad="38100" dist="38100" dir="2700000" algn="tl" rotWithShape="0">
                  <a:srgbClr val="000000">
                    <a:alpha val="43137"/>
                  </a:srgbClr>
                </a:outerShdw>
              </a:effectLst>
            </a:endParaRPr>
          </a:p>
        </p:txBody>
      </p:sp>
    </p:spTree>
    <p:extLst>
      <p:ext uri="{BB962C8B-B14F-4D97-AF65-F5344CB8AC3E}">
        <p14:creationId xmlns:p14="http://schemas.microsoft.com/office/powerpoint/2010/main" val="63144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graphicEl>
                                              <a:dgm id="{9EED85A9-D1A1-4619-908D-797DD51A935E}"/>
                                            </p:graphicEl>
                                          </p:spTgt>
                                        </p:tgtEl>
                                        <p:attrNameLst>
                                          <p:attrName>style.visibility</p:attrName>
                                        </p:attrNameLst>
                                      </p:cBhvr>
                                      <p:to>
                                        <p:strVal val="visible"/>
                                      </p:to>
                                    </p:set>
                                    <p:animEffect transition="in" filter="fade">
                                      <p:cBhvr>
                                        <p:cTn id="7" dur="500"/>
                                        <p:tgtEl>
                                          <p:spTgt spid="19">
                                            <p:graphicEl>
                                              <a:dgm id="{9EED85A9-D1A1-4619-908D-797DD51A935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graphicEl>
                                              <a:dgm id="{35E7133C-D73F-42B9-A2EF-A40EA9DCA30C}"/>
                                            </p:graphicEl>
                                          </p:spTgt>
                                        </p:tgtEl>
                                        <p:attrNameLst>
                                          <p:attrName>style.visibility</p:attrName>
                                        </p:attrNameLst>
                                      </p:cBhvr>
                                      <p:to>
                                        <p:strVal val="visible"/>
                                      </p:to>
                                    </p:set>
                                    <p:animEffect transition="in" filter="fade">
                                      <p:cBhvr>
                                        <p:cTn id="12" dur="500"/>
                                        <p:tgtEl>
                                          <p:spTgt spid="19">
                                            <p:graphicEl>
                                              <a:dgm id="{35E7133C-D73F-42B9-A2EF-A40EA9DCA30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graphicEl>
                                              <a:dgm id="{844D02DF-60A1-4063-8EC6-DC9BE16BB1D9}"/>
                                            </p:graphicEl>
                                          </p:spTgt>
                                        </p:tgtEl>
                                        <p:attrNameLst>
                                          <p:attrName>style.visibility</p:attrName>
                                        </p:attrNameLst>
                                      </p:cBhvr>
                                      <p:to>
                                        <p:strVal val="visible"/>
                                      </p:to>
                                    </p:set>
                                    <p:animEffect transition="in" filter="fade">
                                      <p:cBhvr>
                                        <p:cTn id="22" dur="500"/>
                                        <p:tgtEl>
                                          <p:spTgt spid="19">
                                            <p:graphicEl>
                                              <a:dgm id="{844D02DF-60A1-4063-8EC6-DC9BE16BB1D9}"/>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graphicEl>
                                              <a:dgm id="{45248F0C-602B-44CE-B355-314B48D9E2E9}"/>
                                            </p:graphicEl>
                                          </p:spTgt>
                                        </p:tgtEl>
                                        <p:attrNameLst>
                                          <p:attrName>style.visibility</p:attrName>
                                        </p:attrNameLst>
                                      </p:cBhvr>
                                      <p:to>
                                        <p:strVal val="visible"/>
                                      </p:to>
                                    </p:set>
                                    <p:animEffect transition="in" filter="fade">
                                      <p:cBhvr>
                                        <p:cTn id="25" dur="500"/>
                                        <p:tgtEl>
                                          <p:spTgt spid="19">
                                            <p:graphicEl>
                                              <a:dgm id="{45248F0C-602B-44CE-B355-314B48D9E2E9}"/>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graphicEl>
                                              <a:dgm id="{A4D2EAAE-29D3-43CA-B00B-36E3343976EC}"/>
                                            </p:graphicEl>
                                          </p:spTgt>
                                        </p:tgtEl>
                                        <p:attrNameLst>
                                          <p:attrName>style.visibility</p:attrName>
                                        </p:attrNameLst>
                                      </p:cBhvr>
                                      <p:to>
                                        <p:strVal val="visible"/>
                                      </p:to>
                                    </p:set>
                                    <p:animEffect transition="in" filter="fade">
                                      <p:cBhvr>
                                        <p:cTn id="35" dur="500"/>
                                        <p:tgtEl>
                                          <p:spTgt spid="19">
                                            <p:graphicEl>
                                              <a:dgm id="{A4D2EAAE-29D3-43CA-B00B-36E3343976EC}"/>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graphicEl>
                                              <a:dgm id="{F8416080-6715-4A9C-A368-B2843288E018}"/>
                                            </p:graphicEl>
                                          </p:spTgt>
                                        </p:tgtEl>
                                        <p:attrNameLst>
                                          <p:attrName>style.visibility</p:attrName>
                                        </p:attrNameLst>
                                      </p:cBhvr>
                                      <p:to>
                                        <p:strVal val="visible"/>
                                      </p:to>
                                    </p:set>
                                    <p:animEffect transition="in" filter="fade">
                                      <p:cBhvr>
                                        <p:cTn id="38" dur="500"/>
                                        <p:tgtEl>
                                          <p:spTgt spid="19">
                                            <p:graphicEl>
                                              <a:dgm id="{F8416080-6715-4A9C-A368-B2843288E01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graphicEl>
                                              <a:dgm id="{C7858ABF-35A5-409F-9700-5F921EF1E9A2}"/>
                                            </p:graphicEl>
                                          </p:spTgt>
                                        </p:tgtEl>
                                        <p:attrNameLst>
                                          <p:attrName>style.visibility</p:attrName>
                                        </p:attrNameLst>
                                      </p:cBhvr>
                                      <p:to>
                                        <p:strVal val="visible"/>
                                      </p:to>
                                    </p:set>
                                    <p:animEffect transition="in" filter="fade">
                                      <p:cBhvr>
                                        <p:cTn id="48" dur="500"/>
                                        <p:tgtEl>
                                          <p:spTgt spid="19">
                                            <p:graphicEl>
                                              <a:dgm id="{C7858ABF-35A5-409F-9700-5F921EF1E9A2}"/>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graphicEl>
                                              <a:dgm id="{C0E62509-9F73-4866-AADC-47F88954CC09}"/>
                                            </p:graphicEl>
                                          </p:spTgt>
                                        </p:tgtEl>
                                        <p:attrNameLst>
                                          <p:attrName>style.visibility</p:attrName>
                                        </p:attrNameLst>
                                      </p:cBhvr>
                                      <p:to>
                                        <p:strVal val="visible"/>
                                      </p:to>
                                    </p:set>
                                    <p:animEffect transition="in" filter="fade">
                                      <p:cBhvr>
                                        <p:cTn id="51" dur="500"/>
                                        <p:tgtEl>
                                          <p:spTgt spid="19">
                                            <p:graphicEl>
                                              <a:dgm id="{C0E62509-9F73-4866-AADC-47F88954CC0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graphicEl>
                                              <a:dgm id="{4AB3ED23-5FAE-462C-9B91-B669020B8C0D}"/>
                                            </p:graphicEl>
                                          </p:spTgt>
                                        </p:tgtEl>
                                        <p:attrNameLst>
                                          <p:attrName>style.visibility</p:attrName>
                                        </p:attrNameLst>
                                      </p:cBhvr>
                                      <p:to>
                                        <p:strVal val="visible"/>
                                      </p:to>
                                    </p:set>
                                    <p:animEffect transition="in" filter="fade">
                                      <p:cBhvr>
                                        <p:cTn id="56" dur="500"/>
                                        <p:tgtEl>
                                          <p:spTgt spid="19">
                                            <p:graphicEl>
                                              <a:dgm id="{4AB3ED23-5FAE-462C-9B91-B669020B8C0D}"/>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graphicEl>
                                              <a:dgm id="{24149D99-0A16-4E89-B096-8A3DEFACBBF3}"/>
                                            </p:graphicEl>
                                          </p:spTgt>
                                        </p:tgtEl>
                                        <p:attrNameLst>
                                          <p:attrName>style.visibility</p:attrName>
                                        </p:attrNameLst>
                                      </p:cBhvr>
                                      <p:to>
                                        <p:strVal val="visible"/>
                                      </p:to>
                                    </p:set>
                                    <p:animEffect transition="in" filter="fade">
                                      <p:cBhvr>
                                        <p:cTn id="59" dur="500"/>
                                        <p:tgtEl>
                                          <p:spTgt spid="19">
                                            <p:graphicEl>
                                              <a:dgm id="{24149D99-0A16-4E89-B096-8A3DEFACBBF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graphicEl>
                                              <a:dgm id="{3A600FA1-B2E3-440F-9F21-8BFB006D3011}"/>
                                            </p:graphicEl>
                                          </p:spTgt>
                                        </p:tgtEl>
                                        <p:attrNameLst>
                                          <p:attrName>style.visibility</p:attrName>
                                        </p:attrNameLst>
                                      </p:cBhvr>
                                      <p:to>
                                        <p:strVal val="visible"/>
                                      </p:to>
                                    </p:set>
                                    <p:animEffect transition="in" filter="fade">
                                      <p:cBhvr>
                                        <p:cTn id="64" dur="500"/>
                                        <p:tgtEl>
                                          <p:spTgt spid="19">
                                            <p:graphicEl>
                                              <a:dgm id="{3A600FA1-B2E3-440F-9F21-8BFB006D3011}"/>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graphicEl>
                                              <a:dgm id="{265AE00C-60E3-471E-848D-65E7BC74F434}"/>
                                            </p:graphicEl>
                                          </p:spTgt>
                                        </p:tgtEl>
                                        <p:attrNameLst>
                                          <p:attrName>style.visibility</p:attrName>
                                        </p:attrNameLst>
                                      </p:cBhvr>
                                      <p:to>
                                        <p:strVal val="visible"/>
                                      </p:to>
                                    </p:set>
                                    <p:animEffect transition="in" filter="fade">
                                      <p:cBhvr>
                                        <p:cTn id="67" dur="500"/>
                                        <p:tgtEl>
                                          <p:spTgt spid="19">
                                            <p:graphicEl>
                                              <a:dgm id="{265AE00C-60E3-471E-848D-65E7BC74F434}"/>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graphicEl>
                                              <a:dgm id="{9AF49112-7DF0-45A0-B668-743D0FE68492}"/>
                                            </p:graphicEl>
                                          </p:spTgt>
                                        </p:tgtEl>
                                        <p:attrNameLst>
                                          <p:attrName>style.visibility</p:attrName>
                                        </p:attrNameLst>
                                      </p:cBhvr>
                                      <p:to>
                                        <p:strVal val="visible"/>
                                      </p:to>
                                    </p:set>
                                    <p:animEffect transition="in" filter="fade">
                                      <p:cBhvr>
                                        <p:cTn id="72" dur="500"/>
                                        <p:tgtEl>
                                          <p:spTgt spid="19">
                                            <p:graphicEl>
                                              <a:dgm id="{9AF49112-7DF0-45A0-B668-743D0FE68492}"/>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
                                            <p:graphicEl>
                                              <a:dgm id="{2DBE15A4-08E1-47CE-AB69-E2C248E1B550}"/>
                                            </p:graphicEl>
                                          </p:spTgt>
                                        </p:tgtEl>
                                        <p:attrNameLst>
                                          <p:attrName>style.visibility</p:attrName>
                                        </p:attrNameLst>
                                      </p:cBhvr>
                                      <p:to>
                                        <p:strVal val="visible"/>
                                      </p:to>
                                    </p:set>
                                    <p:animEffect transition="in" filter="fade">
                                      <p:cBhvr>
                                        <p:cTn id="75" dur="500"/>
                                        <p:tgtEl>
                                          <p:spTgt spid="19">
                                            <p:graphicEl>
                                              <a:dgm id="{2DBE15A4-08E1-47CE-AB69-E2C248E1B5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lvlOne"/>
        </p:bldSub>
      </p:bldGraphic>
      <p:bldP spid="20" grpId="0"/>
      <p:bldP spid="21" grpId="0"/>
      <p:bldP spid="2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3565</Words>
  <Application>Microsoft Office PowerPoint</Application>
  <PresentationFormat>On-screen Show (4:3)</PresentationFormat>
  <Paragraphs>667</Paragraphs>
  <Slides>60</Slides>
  <Notes>16</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1_Office Theme</vt:lpstr>
      <vt:lpstr>PowerPoint Presentation</vt:lpstr>
      <vt:lpstr>Session Outcomes:</vt:lpstr>
      <vt:lpstr>PowerPoint Presentation</vt:lpstr>
      <vt:lpstr>What Is             ?</vt:lpstr>
      <vt:lpstr>Why is             Needed?</vt:lpstr>
      <vt:lpstr>Graduation Rates 8th Grade Cohort 2001 - 2012</vt:lpstr>
      <vt:lpstr>PowerPoint Presentation</vt:lpstr>
      <vt:lpstr>PowerPoint Presentation</vt:lpstr>
      <vt:lpstr>PowerPoint Presentation</vt:lpstr>
      <vt:lpstr>Students Needing Remediation   </vt:lpstr>
      <vt:lpstr>How Does</vt:lpstr>
      <vt:lpstr>PowerPoint Presentation</vt:lpstr>
      <vt:lpstr>Regional Goals:</vt:lpstr>
      <vt:lpstr>PowerPoint Presentation</vt:lpstr>
      <vt:lpstr>Project Outcomes:</vt:lpstr>
      <vt:lpstr>PowerPoint Presentation</vt:lpstr>
      <vt:lpstr>The Statewide Network </vt:lpstr>
      <vt:lpstr>PowerPoint Presentation</vt:lpstr>
      <vt:lpstr>PowerPoint Presentation</vt:lpstr>
      <vt:lpstr>Module 2</vt:lpstr>
      <vt:lpstr>Creating a College Ready Student</vt:lpstr>
      <vt:lpstr>The Connection: STAAR and TSI Implementation </vt:lpstr>
      <vt:lpstr>As You Examine the Data, Please Consider:</vt:lpstr>
      <vt:lpstr>Module 3</vt:lpstr>
      <vt:lpstr>This Module Discusses…</vt:lpstr>
      <vt:lpstr>Mapping Texas Core Curriculum Objectives to Component Areas </vt:lpstr>
      <vt:lpstr>Texas Academic Course Guide Manual (ACGM) </vt:lpstr>
      <vt:lpstr>ACGM: Example Entry</vt:lpstr>
      <vt:lpstr>AVATAR Course Profiles:  What to Include?</vt:lpstr>
      <vt:lpstr>PowerPoint Presentation</vt:lpstr>
      <vt:lpstr>PowerPoint Presentation</vt:lpstr>
      <vt:lpstr>ESC Region 16</vt:lpstr>
      <vt:lpstr>Selecting a Vertical Alignment Team</vt:lpstr>
      <vt:lpstr>Selecting a Vertical Alignment Team (cont)</vt:lpstr>
      <vt:lpstr>Selecting a Vertical Alignment Team (cont)</vt:lpstr>
      <vt:lpstr>Selecting a Vertical Alignment Team (cont)</vt:lpstr>
      <vt:lpstr>Selecting a Vertical Alignment Team (cont)</vt:lpstr>
      <vt:lpstr>Selecting a Vertical Alignment Team (cont)</vt:lpstr>
      <vt:lpstr>Resources</vt:lpstr>
      <vt:lpstr>Current &amp; Future Plans</vt:lpstr>
      <vt:lpstr>PowerPoint Presentation</vt:lpstr>
      <vt:lpstr>PowerPoint Presentation</vt:lpstr>
      <vt:lpstr>PowerPoint Presentation</vt:lpstr>
      <vt:lpstr>Mathematics Practices from Region 16 </vt:lpstr>
      <vt:lpstr>Math Journals for Algebra II</vt:lpstr>
      <vt:lpstr>Evolution of Math Journal</vt:lpstr>
      <vt:lpstr>Evolution of Math Journal</vt:lpstr>
      <vt:lpstr>Topics for Math Journals</vt:lpstr>
      <vt:lpstr>Journal Design</vt:lpstr>
      <vt:lpstr>First Trials</vt:lpstr>
      <vt:lpstr>Future Plans for Math Journals</vt:lpstr>
      <vt:lpstr>Future Plans for Math Journals</vt:lpstr>
      <vt:lpstr>Faculty Exchanges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Kerry</dc:creator>
  <cp:lastModifiedBy>Quinn, Kerry</cp:lastModifiedBy>
  <cp:revision>66</cp:revision>
  <cp:lastPrinted>2013-04-26T23:40:43Z</cp:lastPrinted>
  <dcterms:created xsi:type="dcterms:W3CDTF">2013-04-08T17:51:50Z</dcterms:created>
  <dcterms:modified xsi:type="dcterms:W3CDTF">2013-07-01T17:54:43Z</dcterms:modified>
</cp:coreProperties>
</file>