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8" r:id="rId2"/>
    <p:sldId id="364" r:id="rId3"/>
    <p:sldId id="328" r:id="rId4"/>
    <p:sldId id="294" r:id="rId5"/>
    <p:sldId id="295" r:id="rId6"/>
    <p:sldId id="305" r:id="rId7"/>
    <p:sldId id="260" r:id="rId8"/>
    <p:sldId id="259" r:id="rId9"/>
    <p:sldId id="297" r:id="rId10"/>
    <p:sldId id="298" r:id="rId11"/>
    <p:sldId id="314" r:id="rId12"/>
    <p:sldId id="320" r:id="rId13"/>
    <p:sldId id="321" r:id="rId14"/>
    <p:sldId id="319" r:id="rId15"/>
    <p:sldId id="299" r:id="rId16"/>
    <p:sldId id="300" r:id="rId17"/>
    <p:sldId id="301" r:id="rId18"/>
    <p:sldId id="317" r:id="rId19"/>
    <p:sldId id="303" r:id="rId20"/>
    <p:sldId id="304" r:id="rId21"/>
    <p:sldId id="280" r:id="rId22"/>
    <p:sldId id="281" r:id="rId23"/>
    <p:sldId id="323" r:id="rId24"/>
    <p:sldId id="282" r:id="rId25"/>
    <p:sldId id="324" r:id="rId26"/>
    <p:sldId id="306" r:id="rId27"/>
    <p:sldId id="307" r:id="rId28"/>
    <p:sldId id="279" r:id="rId29"/>
    <p:sldId id="293" r:id="rId30"/>
    <p:sldId id="330" r:id="rId31"/>
    <p:sldId id="273" r:id="rId32"/>
    <p:sldId id="331" r:id="rId33"/>
    <p:sldId id="310" r:id="rId34"/>
    <p:sldId id="345" r:id="rId35"/>
    <p:sldId id="363" r:id="rId36"/>
    <p:sldId id="344" r:id="rId37"/>
    <p:sldId id="335" r:id="rId38"/>
    <p:sldId id="338" r:id="rId39"/>
    <p:sldId id="336" r:id="rId40"/>
    <p:sldId id="340" r:id="rId41"/>
    <p:sldId id="341" r:id="rId42"/>
    <p:sldId id="342" r:id="rId43"/>
    <p:sldId id="343" r:id="rId44"/>
    <p:sldId id="339"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9838"/>
    <a:srgbClr val="F6A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44" autoAdjust="0"/>
    <p:restoredTop sz="94562" autoAdjust="0"/>
  </p:normalViewPr>
  <p:slideViewPr>
    <p:cSldViewPr>
      <p:cViewPr>
        <p:scale>
          <a:sx n="90" d="100"/>
          <a:sy n="90" d="100"/>
        </p:scale>
        <p:origin x="-732" y="240"/>
      </p:cViewPr>
      <p:guideLst>
        <p:guide orient="horz" pos="2160"/>
        <p:guide pos="2880"/>
      </p:guideLst>
    </p:cSldViewPr>
  </p:slideViewPr>
  <p:notesTextViewPr>
    <p:cViewPr>
      <p:scale>
        <a:sx n="1" d="1"/>
        <a:sy n="1" d="1"/>
      </p:scale>
      <p:origin x="0" y="0"/>
    </p:cViewPr>
  </p:notesTextViewPr>
  <p:sorterViewPr>
    <p:cViewPr>
      <p:scale>
        <a:sx n="90" d="100"/>
        <a:sy n="90" d="100"/>
      </p:scale>
      <p:origin x="0" y="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Year 1</c:v>
                </c:pt>
              </c:strCache>
            </c:strRef>
          </c:tx>
          <c:spPr>
            <a:solidFill>
              <a:schemeClr val="tx1">
                <a:lumMod val="95000"/>
                <a:lumOff val="5000"/>
              </a:schemeClr>
            </a:solidFill>
          </c:spPr>
          <c:invertIfNegative val="0"/>
          <c:dPt>
            <c:idx val="1"/>
            <c:invertIfNegative val="0"/>
            <c:bubble3D val="0"/>
            <c:spPr>
              <a:solidFill>
                <a:schemeClr val="tx1">
                  <a:lumMod val="95000"/>
                  <a:lumOff val="5000"/>
                </a:schemeClr>
              </a:solidFill>
              <a:ln>
                <a:solidFill>
                  <a:schemeClr val="tx1">
                    <a:lumMod val="95000"/>
                    <a:lumOff val="5000"/>
                  </a:schemeClr>
                </a:solidFill>
              </a:ln>
            </c:spPr>
          </c:dPt>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Students in 2 year IHEs who return to campus </c:v>
                </c:pt>
                <c:pt idx="1">
                  <c:v>Students in 4 year IHES who return to campus </c:v>
                </c:pt>
              </c:strCache>
            </c:strRef>
          </c:cat>
          <c:val>
            <c:numRef>
              <c:f>Sheet1!$B$2:$B$3</c:f>
              <c:numCache>
                <c:formatCode>0%</c:formatCode>
                <c:ptCount val="2"/>
                <c:pt idx="0">
                  <c:v>1</c:v>
                </c:pt>
                <c:pt idx="1">
                  <c:v>1</c:v>
                </c:pt>
              </c:numCache>
            </c:numRef>
          </c:val>
        </c:ser>
        <c:ser>
          <c:idx val="1"/>
          <c:order val="1"/>
          <c:tx>
            <c:strRef>
              <c:f>Sheet1!$C$1</c:f>
              <c:strCache>
                <c:ptCount val="1"/>
                <c:pt idx="0">
                  <c:v>Year 2</c:v>
                </c:pt>
              </c:strCache>
            </c:strRef>
          </c:tx>
          <c:spPr>
            <a:solidFill>
              <a:schemeClr val="tx1">
                <a:lumMod val="85000"/>
                <a:lumOff val="15000"/>
              </a:schemeClr>
            </a:solidFill>
          </c:spPr>
          <c:invertIfNegative val="0"/>
          <c:dLbls>
            <c:dLbl>
              <c:idx val="1"/>
              <c:layout>
                <c:manualLayout>
                  <c:x val="9.2592592592592587E-3"/>
                  <c:y val="7.2711360023659008E-2"/>
                </c:manualLayout>
              </c:layout>
              <c:dLblPos val="outEnd"/>
              <c:showLegendKey val="0"/>
              <c:showVal val="1"/>
              <c:showCatName val="0"/>
              <c:showSerName val="0"/>
              <c:showPercent val="0"/>
              <c:showBubbleSize val="0"/>
            </c:dLbl>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Students in 2 year IHEs who return to campus </c:v>
                </c:pt>
                <c:pt idx="1">
                  <c:v>Students in 4 year IHES who return to campus </c:v>
                </c:pt>
              </c:strCache>
            </c:strRef>
          </c:cat>
          <c:val>
            <c:numRef>
              <c:f>Sheet1!$C$2:$C$3</c:f>
              <c:numCache>
                <c:formatCode>0.00%</c:formatCode>
                <c:ptCount val="2"/>
                <c:pt idx="0">
                  <c:v>0.63800000000000001</c:v>
                </c:pt>
                <c:pt idx="1">
                  <c:v>0.875</c:v>
                </c:pt>
              </c:numCache>
            </c:numRef>
          </c:val>
        </c:ser>
        <c:ser>
          <c:idx val="2"/>
          <c:order val="2"/>
          <c:tx>
            <c:strRef>
              <c:f>Sheet1!$D$1</c:f>
              <c:strCache>
                <c:ptCount val="1"/>
                <c:pt idx="0">
                  <c:v>Year 3</c:v>
                </c:pt>
              </c:strCache>
            </c:strRef>
          </c:tx>
          <c:spPr>
            <a:solidFill>
              <a:schemeClr val="tx1">
                <a:lumMod val="75000"/>
                <a:lumOff val="25000"/>
              </a:schemeClr>
            </a:solidFill>
          </c:spPr>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Students in 2 year IHEs who return to campus </c:v>
                </c:pt>
                <c:pt idx="1">
                  <c:v>Students in 4 year IHES who return to campus </c:v>
                </c:pt>
              </c:strCache>
            </c:strRef>
          </c:cat>
          <c:val>
            <c:numRef>
              <c:f>Sheet1!$D$2:$D$3</c:f>
              <c:numCache>
                <c:formatCode>0.00%</c:formatCode>
                <c:ptCount val="2"/>
                <c:pt idx="0">
                  <c:v>0.48199999999999998</c:v>
                </c:pt>
                <c:pt idx="1">
                  <c:v>0.80400000000000005</c:v>
                </c:pt>
              </c:numCache>
            </c:numRef>
          </c:val>
        </c:ser>
        <c:ser>
          <c:idx val="3"/>
          <c:order val="3"/>
          <c:tx>
            <c:strRef>
              <c:f>Sheet1!$E$1</c:f>
              <c:strCache>
                <c:ptCount val="1"/>
                <c:pt idx="0">
                  <c:v>Year 4</c:v>
                </c:pt>
              </c:strCache>
            </c:strRef>
          </c:tx>
          <c:spPr>
            <a:solidFill>
              <a:schemeClr val="tx1">
                <a:lumMod val="65000"/>
                <a:lumOff val="35000"/>
              </a:schemeClr>
            </a:solidFill>
          </c:spPr>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Students in 2 year IHEs who return to campus </c:v>
                </c:pt>
                <c:pt idx="1">
                  <c:v>Students in 4 year IHES who return to campus </c:v>
                </c:pt>
              </c:strCache>
            </c:strRef>
          </c:cat>
          <c:val>
            <c:numRef>
              <c:f>Sheet1!$E$2:$E$3</c:f>
              <c:numCache>
                <c:formatCode>0.00%</c:formatCode>
                <c:ptCount val="2"/>
                <c:pt idx="1">
                  <c:v>0.73399999999999999</c:v>
                </c:pt>
              </c:numCache>
            </c:numRef>
          </c:val>
        </c:ser>
        <c:dLbls>
          <c:showLegendKey val="0"/>
          <c:showVal val="1"/>
          <c:showCatName val="0"/>
          <c:showSerName val="0"/>
          <c:showPercent val="0"/>
          <c:showBubbleSize val="0"/>
        </c:dLbls>
        <c:gapWidth val="150"/>
        <c:overlap val="-25"/>
        <c:axId val="42502400"/>
        <c:axId val="42512384"/>
      </c:barChart>
      <c:catAx>
        <c:axId val="42502400"/>
        <c:scaling>
          <c:orientation val="minMax"/>
        </c:scaling>
        <c:delete val="0"/>
        <c:axPos val="b"/>
        <c:majorTickMark val="none"/>
        <c:minorTickMark val="none"/>
        <c:tickLblPos val="nextTo"/>
        <c:txPr>
          <a:bodyPr/>
          <a:lstStyle/>
          <a:p>
            <a:pPr>
              <a:defRPr sz="1800" b="1">
                <a:solidFill>
                  <a:schemeClr val="accent2">
                    <a:lumMod val="50000"/>
                  </a:schemeClr>
                </a:solidFill>
                <a:effectLst>
                  <a:outerShdw blurRad="38100" dist="38100" dir="2700000" algn="tl">
                    <a:srgbClr val="000000">
                      <a:alpha val="43137"/>
                    </a:srgbClr>
                  </a:outerShdw>
                </a:effectLst>
              </a:defRPr>
            </a:pPr>
            <a:endParaRPr lang="en-US"/>
          </a:p>
        </c:txPr>
        <c:crossAx val="42512384"/>
        <c:crosses val="autoZero"/>
        <c:auto val="1"/>
        <c:lblAlgn val="ctr"/>
        <c:lblOffset val="100"/>
        <c:noMultiLvlLbl val="0"/>
      </c:catAx>
      <c:valAx>
        <c:axId val="42512384"/>
        <c:scaling>
          <c:orientation val="minMax"/>
          <c:max val="1"/>
        </c:scaling>
        <c:delete val="1"/>
        <c:axPos val="l"/>
        <c:numFmt formatCode="0%" sourceLinked="1"/>
        <c:majorTickMark val="none"/>
        <c:minorTickMark val="none"/>
        <c:tickLblPos val="nextTo"/>
        <c:crossAx val="42502400"/>
        <c:crosses val="autoZero"/>
        <c:crossBetween val="between"/>
      </c:valAx>
    </c:plotArea>
    <c:legend>
      <c:legendPos val="b"/>
      <c:layout/>
      <c:overlay val="0"/>
      <c:txPr>
        <a:bodyPr/>
        <a:lstStyle/>
        <a:p>
          <a:pPr>
            <a:defRPr b="1">
              <a:solidFill>
                <a:schemeClr val="accent2">
                  <a:lumMod val="50000"/>
                </a:schemeClr>
              </a:solidFill>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31492-D093-42F1-9255-B09B57D6808B}"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n-US"/>
        </a:p>
      </dgm:t>
    </dgm:pt>
    <dgm:pt modelId="{015B50F8-0164-4A9E-AD34-47E10387E23A}">
      <dgm:prSet phldrT="[Text]"/>
      <dgm:spPr>
        <a:solidFill>
          <a:schemeClr val="bg2">
            <a:lumMod val="75000"/>
          </a:schemeClr>
        </a:solidFill>
      </dgm:spPr>
      <dgm:t>
        <a:bodyPr/>
        <a:lstStyle/>
        <a:p>
          <a:pPr algn="ctr"/>
          <a:r>
            <a:rPr lang="en-US" dirty="0" smtClean="0">
              <a:effectLst>
                <a:outerShdw blurRad="38100" dist="38100" dir="2700000" algn="tl">
                  <a:srgbClr val="000000">
                    <a:alpha val="43137"/>
                  </a:srgbClr>
                </a:outerShdw>
              </a:effectLst>
            </a:rPr>
            <a:t>Student Achievement</a:t>
          </a:r>
          <a:endParaRPr lang="en-US" dirty="0">
            <a:effectLst>
              <a:outerShdw blurRad="38100" dist="38100" dir="2700000" algn="tl">
                <a:srgbClr val="000000">
                  <a:alpha val="43137"/>
                </a:srgbClr>
              </a:outerShdw>
            </a:effectLst>
          </a:endParaRPr>
        </a:p>
      </dgm:t>
    </dgm:pt>
    <dgm:pt modelId="{F65166D0-A861-4039-81C9-FC39AECFCE8D}" type="parTrans" cxnId="{621C5F39-C1C8-453C-9037-5EACC5AC17BA}">
      <dgm:prSet/>
      <dgm:spPr/>
      <dgm:t>
        <a:bodyPr/>
        <a:lstStyle/>
        <a:p>
          <a:pPr algn="ctr"/>
          <a:endParaRPr lang="en-US"/>
        </a:p>
      </dgm:t>
    </dgm:pt>
    <dgm:pt modelId="{6073DB0A-06BF-4C40-A02B-8F095046B2E2}" type="sibTrans" cxnId="{621C5F39-C1C8-453C-9037-5EACC5AC17BA}">
      <dgm:prSet/>
      <dgm:spPr/>
      <dgm:t>
        <a:bodyPr/>
        <a:lstStyle/>
        <a:p>
          <a:pPr algn="ctr"/>
          <a:endParaRPr lang="en-US"/>
        </a:p>
      </dgm:t>
    </dgm:pt>
    <dgm:pt modelId="{0B1D30DD-9EEA-458D-A472-80E4F25E18FC}">
      <dgm:prSet phldrT="[Text]"/>
      <dgm:spPr>
        <a:solidFill>
          <a:schemeClr val="accent2">
            <a:lumMod val="50000"/>
          </a:schemeClr>
        </a:solidFill>
      </dgm:spPr>
      <dgm:t>
        <a:bodyPr/>
        <a:lstStyle/>
        <a:p>
          <a:pPr algn="ctr"/>
          <a:r>
            <a:rPr lang="en-US" dirty="0" smtClean="0"/>
            <a:t>Rigorous and Relevant </a:t>
          </a:r>
        </a:p>
        <a:p>
          <a:pPr algn="ctr"/>
          <a:r>
            <a:rPr lang="en-US" dirty="0" smtClean="0"/>
            <a:t>Standards</a:t>
          </a:r>
          <a:endParaRPr lang="en-US" dirty="0"/>
        </a:p>
      </dgm:t>
    </dgm:pt>
    <dgm:pt modelId="{C8F7A661-B1A2-4109-B43D-CCF2005D6303}" type="parTrans" cxnId="{D37EAB79-13CF-4011-BDE8-4C8A8248C0AB}">
      <dgm:prSet/>
      <dgm:spPr/>
      <dgm:t>
        <a:bodyPr/>
        <a:lstStyle/>
        <a:p>
          <a:pPr algn="ctr"/>
          <a:endParaRPr lang="en-US"/>
        </a:p>
      </dgm:t>
    </dgm:pt>
    <dgm:pt modelId="{0821D20A-2E27-4AC6-86C3-5C67BE5A37A6}" type="sibTrans" cxnId="{D37EAB79-13CF-4011-BDE8-4C8A8248C0AB}">
      <dgm:prSet/>
      <dgm:spPr/>
      <dgm:t>
        <a:bodyPr/>
        <a:lstStyle/>
        <a:p>
          <a:pPr algn="ctr"/>
          <a:endParaRPr lang="en-US"/>
        </a:p>
      </dgm:t>
    </dgm:pt>
    <dgm:pt modelId="{8EBA9063-0B5C-429B-B96D-1082812BA22B}">
      <dgm:prSet phldrT="[Text]"/>
      <dgm:spPr>
        <a:solidFill>
          <a:schemeClr val="tx1">
            <a:lumMod val="85000"/>
            <a:lumOff val="15000"/>
          </a:schemeClr>
        </a:solidFill>
      </dgm:spPr>
      <dgm:t>
        <a:bodyPr/>
        <a:lstStyle/>
        <a:p>
          <a:pPr algn="ctr"/>
          <a:r>
            <a:rPr lang="en-US" smtClean="0"/>
            <a:t>Rigorous and Relevant Curriculum</a:t>
          </a:r>
          <a:endParaRPr lang="en-US" dirty="0"/>
        </a:p>
      </dgm:t>
    </dgm:pt>
    <dgm:pt modelId="{C17C2603-FC0E-4579-A22E-245C9C520C71}" type="parTrans" cxnId="{C66918E3-BF25-4A61-8738-6B2F86DEA918}">
      <dgm:prSet/>
      <dgm:spPr/>
      <dgm:t>
        <a:bodyPr/>
        <a:lstStyle/>
        <a:p>
          <a:pPr algn="ctr"/>
          <a:endParaRPr lang="en-US"/>
        </a:p>
      </dgm:t>
    </dgm:pt>
    <dgm:pt modelId="{8DC108B8-2754-43B6-8F73-E888ED8961E4}" type="sibTrans" cxnId="{C66918E3-BF25-4A61-8738-6B2F86DEA918}">
      <dgm:prSet/>
      <dgm:spPr/>
      <dgm:t>
        <a:bodyPr/>
        <a:lstStyle/>
        <a:p>
          <a:pPr algn="ctr"/>
          <a:endParaRPr lang="en-US"/>
        </a:p>
      </dgm:t>
    </dgm:pt>
    <dgm:pt modelId="{8D68C12B-ABC7-4A6F-9FFE-3AB48DD465A4}">
      <dgm:prSet phldrT="[Text]"/>
      <dgm:spPr>
        <a:solidFill>
          <a:schemeClr val="tx1">
            <a:lumMod val="50000"/>
            <a:lumOff val="50000"/>
          </a:schemeClr>
        </a:solidFill>
      </dgm:spPr>
      <dgm:t>
        <a:bodyPr/>
        <a:lstStyle/>
        <a:p>
          <a:pPr algn="ctr"/>
          <a:r>
            <a:rPr lang="en-US" smtClean="0"/>
            <a:t>Rigorous and Relevant</a:t>
          </a:r>
        </a:p>
        <a:p>
          <a:pPr algn="ctr"/>
          <a:r>
            <a:rPr lang="en-US" smtClean="0"/>
            <a:t>Assessment</a:t>
          </a:r>
          <a:endParaRPr lang="en-US" dirty="0"/>
        </a:p>
      </dgm:t>
    </dgm:pt>
    <dgm:pt modelId="{0BD03B9F-0459-4A1B-B9B1-F583D868672C}" type="parTrans" cxnId="{76E18E0E-6944-442D-9C61-D55D2C517B7D}">
      <dgm:prSet/>
      <dgm:spPr/>
      <dgm:t>
        <a:bodyPr/>
        <a:lstStyle/>
        <a:p>
          <a:pPr algn="ctr"/>
          <a:endParaRPr lang="en-US"/>
        </a:p>
      </dgm:t>
    </dgm:pt>
    <dgm:pt modelId="{2F5F73A1-12C2-42E3-AAB9-432C138F6212}" type="sibTrans" cxnId="{76E18E0E-6944-442D-9C61-D55D2C517B7D}">
      <dgm:prSet/>
      <dgm:spPr/>
      <dgm:t>
        <a:bodyPr/>
        <a:lstStyle/>
        <a:p>
          <a:pPr algn="ctr"/>
          <a:endParaRPr lang="en-US"/>
        </a:p>
      </dgm:t>
    </dgm:pt>
    <dgm:pt modelId="{B8DAB382-340A-4C59-A48F-54B4E18EFC7C}">
      <dgm:prSet phldrT="[Text]"/>
      <dgm:spPr>
        <a:solidFill>
          <a:srgbClr val="8A9838"/>
        </a:solidFill>
      </dgm:spPr>
      <dgm:t>
        <a:bodyPr/>
        <a:lstStyle/>
        <a:p>
          <a:pPr algn="ctr"/>
          <a:r>
            <a:rPr lang="en-US" smtClean="0"/>
            <a:t>Rigorous and Relevant Instruction</a:t>
          </a:r>
          <a:endParaRPr lang="en-US" dirty="0"/>
        </a:p>
      </dgm:t>
    </dgm:pt>
    <dgm:pt modelId="{F4FD2612-C2AE-4BB4-8377-C09B644D1770}" type="parTrans" cxnId="{51871EA7-4CDF-4665-A0CD-49022D45601A}">
      <dgm:prSet/>
      <dgm:spPr/>
      <dgm:t>
        <a:bodyPr/>
        <a:lstStyle/>
        <a:p>
          <a:pPr algn="ctr"/>
          <a:endParaRPr lang="en-US"/>
        </a:p>
      </dgm:t>
    </dgm:pt>
    <dgm:pt modelId="{4C68D75A-37B1-4262-B754-6F172F9B0D07}" type="sibTrans" cxnId="{51871EA7-4CDF-4665-A0CD-49022D45601A}">
      <dgm:prSet/>
      <dgm:spPr/>
      <dgm:t>
        <a:bodyPr/>
        <a:lstStyle/>
        <a:p>
          <a:pPr algn="ctr"/>
          <a:endParaRPr lang="en-US"/>
        </a:p>
      </dgm:t>
    </dgm:pt>
    <dgm:pt modelId="{54BEA8CD-3F46-4C97-AF1C-70CE0760E2A9}" type="pres">
      <dgm:prSet presAssocID="{82731492-D093-42F1-9255-B09B57D6808B}" presName="diagram" presStyleCnt="0">
        <dgm:presLayoutVars>
          <dgm:chMax val="1"/>
          <dgm:dir/>
          <dgm:animLvl val="ctr"/>
          <dgm:resizeHandles val="exact"/>
        </dgm:presLayoutVars>
      </dgm:prSet>
      <dgm:spPr/>
      <dgm:t>
        <a:bodyPr/>
        <a:lstStyle/>
        <a:p>
          <a:endParaRPr lang="en-US"/>
        </a:p>
      </dgm:t>
    </dgm:pt>
    <dgm:pt modelId="{000521D1-BBD1-4634-8BAE-C08E6E21EA7A}" type="pres">
      <dgm:prSet presAssocID="{82731492-D093-42F1-9255-B09B57D6808B}" presName="matrix" presStyleCnt="0"/>
      <dgm:spPr/>
      <dgm:t>
        <a:bodyPr/>
        <a:lstStyle/>
        <a:p>
          <a:endParaRPr lang="en-US"/>
        </a:p>
      </dgm:t>
    </dgm:pt>
    <dgm:pt modelId="{BD83B50E-C7B0-41CD-988A-3D66EFEE7B45}" type="pres">
      <dgm:prSet presAssocID="{82731492-D093-42F1-9255-B09B57D6808B}" presName="tile1" presStyleLbl="node1" presStyleIdx="0" presStyleCnt="4"/>
      <dgm:spPr/>
      <dgm:t>
        <a:bodyPr/>
        <a:lstStyle/>
        <a:p>
          <a:endParaRPr lang="en-US"/>
        </a:p>
      </dgm:t>
    </dgm:pt>
    <dgm:pt modelId="{BD5D0C6D-7189-4629-B9D0-EA7AB9582E6F}" type="pres">
      <dgm:prSet presAssocID="{82731492-D093-42F1-9255-B09B57D6808B}" presName="tile1text" presStyleLbl="node1" presStyleIdx="0" presStyleCnt="4">
        <dgm:presLayoutVars>
          <dgm:chMax val="0"/>
          <dgm:chPref val="0"/>
          <dgm:bulletEnabled val="1"/>
        </dgm:presLayoutVars>
      </dgm:prSet>
      <dgm:spPr/>
      <dgm:t>
        <a:bodyPr/>
        <a:lstStyle/>
        <a:p>
          <a:endParaRPr lang="en-US"/>
        </a:p>
      </dgm:t>
    </dgm:pt>
    <dgm:pt modelId="{ACDB1792-6D83-456A-95E6-B196A7D7435A}" type="pres">
      <dgm:prSet presAssocID="{82731492-D093-42F1-9255-B09B57D6808B}" presName="tile2" presStyleLbl="node1" presStyleIdx="1" presStyleCnt="4"/>
      <dgm:spPr/>
      <dgm:t>
        <a:bodyPr/>
        <a:lstStyle/>
        <a:p>
          <a:endParaRPr lang="en-US"/>
        </a:p>
      </dgm:t>
    </dgm:pt>
    <dgm:pt modelId="{75B1A73F-D2D2-4EE4-96FE-9AFD63874380}" type="pres">
      <dgm:prSet presAssocID="{82731492-D093-42F1-9255-B09B57D6808B}" presName="tile2text" presStyleLbl="node1" presStyleIdx="1" presStyleCnt="4">
        <dgm:presLayoutVars>
          <dgm:chMax val="0"/>
          <dgm:chPref val="0"/>
          <dgm:bulletEnabled val="1"/>
        </dgm:presLayoutVars>
      </dgm:prSet>
      <dgm:spPr/>
      <dgm:t>
        <a:bodyPr/>
        <a:lstStyle/>
        <a:p>
          <a:endParaRPr lang="en-US"/>
        </a:p>
      </dgm:t>
    </dgm:pt>
    <dgm:pt modelId="{6A6DB728-CB13-4067-985F-ED8E840E11C7}" type="pres">
      <dgm:prSet presAssocID="{82731492-D093-42F1-9255-B09B57D6808B}" presName="tile3" presStyleLbl="node1" presStyleIdx="2" presStyleCnt="4"/>
      <dgm:spPr/>
      <dgm:t>
        <a:bodyPr/>
        <a:lstStyle/>
        <a:p>
          <a:endParaRPr lang="en-US"/>
        </a:p>
      </dgm:t>
    </dgm:pt>
    <dgm:pt modelId="{7C8B2D72-AD6C-436A-B312-C255AB624036}" type="pres">
      <dgm:prSet presAssocID="{82731492-D093-42F1-9255-B09B57D6808B}" presName="tile3text" presStyleLbl="node1" presStyleIdx="2" presStyleCnt="4">
        <dgm:presLayoutVars>
          <dgm:chMax val="0"/>
          <dgm:chPref val="0"/>
          <dgm:bulletEnabled val="1"/>
        </dgm:presLayoutVars>
      </dgm:prSet>
      <dgm:spPr/>
      <dgm:t>
        <a:bodyPr/>
        <a:lstStyle/>
        <a:p>
          <a:endParaRPr lang="en-US"/>
        </a:p>
      </dgm:t>
    </dgm:pt>
    <dgm:pt modelId="{8B1E45FA-CA25-4895-A21E-8C08319570CC}" type="pres">
      <dgm:prSet presAssocID="{82731492-D093-42F1-9255-B09B57D6808B}" presName="tile4" presStyleLbl="node1" presStyleIdx="3" presStyleCnt="4"/>
      <dgm:spPr/>
      <dgm:t>
        <a:bodyPr/>
        <a:lstStyle/>
        <a:p>
          <a:endParaRPr lang="en-US"/>
        </a:p>
      </dgm:t>
    </dgm:pt>
    <dgm:pt modelId="{D0372FB3-DA91-4C82-8A3F-B7301842A989}" type="pres">
      <dgm:prSet presAssocID="{82731492-D093-42F1-9255-B09B57D6808B}" presName="tile4text" presStyleLbl="node1" presStyleIdx="3" presStyleCnt="4">
        <dgm:presLayoutVars>
          <dgm:chMax val="0"/>
          <dgm:chPref val="0"/>
          <dgm:bulletEnabled val="1"/>
        </dgm:presLayoutVars>
      </dgm:prSet>
      <dgm:spPr/>
      <dgm:t>
        <a:bodyPr/>
        <a:lstStyle/>
        <a:p>
          <a:endParaRPr lang="en-US"/>
        </a:p>
      </dgm:t>
    </dgm:pt>
    <dgm:pt modelId="{2D7C833E-879A-4BD4-A9B7-1EA5C7EE60C9}" type="pres">
      <dgm:prSet presAssocID="{82731492-D093-42F1-9255-B09B57D6808B}" presName="centerTile" presStyleLbl="fgShp" presStyleIdx="0" presStyleCnt="1">
        <dgm:presLayoutVars>
          <dgm:chMax val="0"/>
          <dgm:chPref val="0"/>
        </dgm:presLayoutVars>
      </dgm:prSet>
      <dgm:spPr/>
      <dgm:t>
        <a:bodyPr/>
        <a:lstStyle/>
        <a:p>
          <a:endParaRPr lang="en-US"/>
        </a:p>
      </dgm:t>
    </dgm:pt>
  </dgm:ptLst>
  <dgm:cxnLst>
    <dgm:cxn modelId="{C9C4ACB4-C1BA-434E-80D7-F7244BC13261}" type="presOf" srcId="{015B50F8-0164-4A9E-AD34-47E10387E23A}" destId="{2D7C833E-879A-4BD4-A9B7-1EA5C7EE60C9}" srcOrd="0" destOrd="0" presId="urn:microsoft.com/office/officeart/2005/8/layout/matrix1"/>
    <dgm:cxn modelId="{6ADDB8A1-C44E-41D7-AEC0-CC7FAB262D03}" type="presOf" srcId="{B8DAB382-340A-4C59-A48F-54B4E18EFC7C}" destId="{D0372FB3-DA91-4C82-8A3F-B7301842A989}" srcOrd="1" destOrd="0" presId="urn:microsoft.com/office/officeart/2005/8/layout/matrix1"/>
    <dgm:cxn modelId="{C66918E3-BF25-4A61-8738-6B2F86DEA918}" srcId="{015B50F8-0164-4A9E-AD34-47E10387E23A}" destId="{8EBA9063-0B5C-429B-B96D-1082812BA22B}" srcOrd="1" destOrd="0" parTransId="{C17C2603-FC0E-4579-A22E-245C9C520C71}" sibTransId="{8DC108B8-2754-43B6-8F73-E888ED8961E4}"/>
    <dgm:cxn modelId="{2101384C-2DE9-47B4-AAEF-95DE21A90615}" type="presOf" srcId="{0B1D30DD-9EEA-458D-A472-80E4F25E18FC}" destId="{BD5D0C6D-7189-4629-B9D0-EA7AB9582E6F}" srcOrd="1" destOrd="0" presId="urn:microsoft.com/office/officeart/2005/8/layout/matrix1"/>
    <dgm:cxn modelId="{621C5F39-C1C8-453C-9037-5EACC5AC17BA}" srcId="{82731492-D093-42F1-9255-B09B57D6808B}" destId="{015B50F8-0164-4A9E-AD34-47E10387E23A}" srcOrd="0" destOrd="0" parTransId="{F65166D0-A861-4039-81C9-FC39AECFCE8D}" sibTransId="{6073DB0A-06BF-4C40-A02B-8F095046B2E2}"/>
    <dgm:cxn modelId="{D37EAB79-13CF-4011-BDE8-4C8A8248C0AB}" srcId="{015B50F8-0164-4A9E-AD34-47E10387E23A}" destId="{0B1D30DD-9EEA-458D-A472-80E4F25E18FC}" srcOrd="0" destOrd="0" parTransId="{C8F7A661-B1A2-4109-B43D-CCF2005D6303}" sibTransId="{0821D20A-2E27-4AC6-86C3-5C67BE5A37A6}"/>
    <dgm:cxn modelId="{4965AD1A-03BE-4757-A2C1-34F5A73035A5}" type="presOf" srcId="{8EBA9063-0B5C-429B-B96D-1082812BA22B}" destId="{ACDB1792-6D83-456A-95E6-B196A7D7435A}" srcOrd="0" destOrd="0" presId="urn:microsoft.com/office/officeart/2005/8/layout/matrix1"/>
    <dgm:cxn modelId="{8396E46B-35E9-4A06-A85D-FD27DE1FA228}" type="presOf" srcId="{82731492-D093-42F1-9255-B09B57D6808B}" destId="{54BEA8CD-3F46-4C97-AF1C-70CE0760E2A9}" srcOrd="0" destOrd="0" presId="urn:microsoft.com/office/officeart/2005/8/layout/matrix1"/>
    <dgm:cxn modelId="{2E1FA8AD-A57B-4DB5-9E59-F022F40220D9}" type="presOf" srcId="{8D68C12B-ABC7-4A6F-9FFE-3AB48DD465A4}" destId="{6A6DB728-CB13-4067-985F-ED8E840E11C7}" srcOrd="0" destOrd="0" presId="urn:microsoft.com/office/officeart/2005/8/layout/matrix1"/>
    <dgm:cxn modelId="{1C538CC6-E60B-40B0-B73F-3B24E3112AE6}" type="presOf" srcId="{8EBA9063-0B5C-429B-B96D-1082812BA22B}" destId="{75B1A73F-D2D2-4EE4-96FE-9AFD63874380}" srcOrd="1" destOrd="0" presId="urn:microsoft.com/office/officeart/2005/8/layout/matrix1"/>
    <dgm:cxn modelId="{BC02F21D-0C65-4A35-9517-54AAFA8FCE4F}" type="presOf" srcId="{0B1D30DD-9EEA-458D-A472-80E4F25E18FC}" destId="{BD83B50E-C7B0-41CD-988A-3D66EFEE7B45}" srcOrd="0" destOrd="0" presId="urn:microsoft.com/office/officeart/2005/8/layout/matrix1"/>
    <dgm:cxn modelId="{76E18E0E-6944-442D-9C61-D55D2C517B7D}" srcId="{015B50F8-0164-4A9E-AD34-47E10387E23A}" destId="{8D68C12B-ABC7-4A6F-9FFE-3AB48DD465A4}" srcOrd="2" destOrd="0" parTransId="{0BD03B9F-0459-4A1B-B9B1-F583D868672C}" sibTransId="{2F5F73A1-12C2-42E3-AAB9-432C138F6212}"/>
    <dgm:cxn modelId="{CE6C6A86-04E0-42E6-BB69-CB4852097B39}" type="presOf" srcId="{B8DAB382-340A-4C59-A48F-54B4E18EFC7C}" destId="{8B1E45FA-CA25-4895-A21E-8C08319570CC}" srcOrd="0" destOrd="0" presId="urn:microsoft.com/office/officeart/2005/8/layout/matrix1"/>
    <dgm:cxn modelId="{26D334CE-3245-4330-AFA0-C4D7F47C2EED}" type="presOf" srcId="{8D68C12B-ABC7-4A6F-9FFE-3AB48DD465A4}" destId="{7C8B2D72-AD6C-436A-B312-C255AB624036}" srcOrd="1" destOrd="0" presId="urn:microsoft.com/office/officeart/2005/8/layout/matrix1"/>
    <dgm:cxn modelId="{51871EA7-4CDF-4665-A0CD-49022D45601A}" srcId="{015B50F8-0164-4A9E-AD34-47E10387E23A}" destId="{B8DAB382-340A-4C59-A48F-54B4E18EFC7C}" srcOrd="3" destOrd="0" parTransId="{F4FD2612-C2AE-4BB4-8377-C09B644D1770}" sibTransId="{4C68D75A-37B1-4262-B754-6F172F9B0D07}"/>
    <dgm:cxn modelId="{6588C3E5-9A5F-44DD-B197-6040619C6E59}" type="presParOf" srcId="{54BEA8CD-3F46-4C97-AF1C-70CE0760E2A9}" destId="{000521D1-BBD1-4634-8BAE-C08E6E21EA7A}" srcOrd="0" destOrd="0" presId="urn:microsoft.com/office/officeart/2005/8/layout/matrix1"/>
    <dgm:cxn modelId="{E155613A-B5D5-4758-844E-9328CA165D79}" type="presParOf" srcId="{000521D1-BBD1-4634-8BAE-C08E6E21EA7A}" destId="{BD83B50E-C7B0-41CD-988A-3D66EFEE7B45}" srcOrd="0" destOrd="0" presId="urn:microsoft.com/office/officeart/2005/8/layout/matrix1"/>
    <dgm:cxn modelId="{F970887C-4F24-44D8-AA6B-B6530040A6FE}" type="presParOf" srcId="{000521D1-BBD1-4634-8BAE-C08E6E21EA7A}" destId="{BD5D0C6D-7189-4629-B9D0-EA7AB9582E6F}" srcOrd="1" destOrd="0" presId="urn:microsoft.com/office/officeart/2005/8/layout/matrix1"/>
    <dgm:cxn modelId="{8AD0FB3F-4146-4709-830C-EC09127A8CBD}" type="presParOf" srcId="{000521D1-BBD1-4634-8BAE-C08E6E21EA7A}" destId="{ACDB1792-6D83-456A-95E6-B196A7D7435A}" srcOrd="2" destOrd="0" presId="urn:microsoft.com/office/officeart/2005/8/layout/matrix1"/>
    <dgm:cxn modelId="{4B5E1340-94F0-4099-A3C8-B8467F17944A}" type="presParOf" srcId="{000521D1-BBD1-4634-8BAE-C08E6E21EA7A}" destId="{75B1A73F-D2D2-4EE4-96FE-9AFD63874380}" srcOrd="3" destOrd="0" presId="urn:microsoft.com/office/officeart/2005/8/layout/matrix1"/>
    <dgm:cxn modelId="{67D143D4-14DF-4563-B5AC-4809F11D36A9}" type="presParOf" srcId="{000521D1-BBD1-4634-8BAE-C08E6E21EA7A}" destId="{6A6DB728-CB13-4067-985F-ED8E840E11C7}" srcOrd="4" destOrd="0" presId="urn:microsoft.com/office/officeart/2005/8/layout/matrix1"/>
    <dgm:cxn modelId="{1E1283D6-3B03-476B-B81A-999AAC50C57E}" type="presParOf" srcId="{000521D1-BBD1-4634-8BAE-C08E6E21EA7A}" destId="{7C8B2D72-AD6C-436A-B312-C255AB624036}" srcOrd="5" destOrd="0" presId="urn:microsoft.com/office/officeart/2005/8/layout/matrix1"/>
    <dgm:cxn modelId="{E63F0253-B5BA-4493-B2AA-F0DC60BCEADA}" type="presParOf" srcId="{000521D1-BBD1-4634-8BAE-C08E6E21EA7A}" destId="{8B1E45FA-CA25-4895-A21E-8C08319570CC}" srcOrd="6" destOrd="0" presId="urn:microsoft.com/office/officeart/2005/8/layout/matrix1"/>
    <dgm:cxn modelId="{E51E0FBE-1417-474B-8340-E88956F463F3}" type="presParOf" srcId="{000521D1-BBD1-4634-8BAE-C08E6E21EA7A}" destId="{D0372FB3-DA91-4C82-8A3F-B7301842A989}" srcOrd="7" destOrd="0" presId="urn:microsoft.com/office/officeart/2005/8/layout/matrix1"/>
    <dgm:cxn modelId="{AA83C063-B8A9-4FFE-876C-7DFB6E93DD3C}" type="presParOf" srcId="{54BEA8CD-3F46-4C97-AF1C-70CE0760E2A9}" destId="{2D7C833E-879A-4BD4-A9B7-1EA5C7EE60C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3B50E-C7B0-41CD-988A-3D66EFEE7B45}">
      <dsp:nvSpPr>
        <dsp:cNvPr id="0" name=""/>
        <dsp:cNvSpPr/>
      </dsp:nvSpPr>
      <dsp:spPr>
        <a:xfrm rot="16200000">
          <a:off x="508000" y="-508000"/>
          <a:ext cx="2031999" cy="3048000"/>
        </a:xfrm>
        <a:prstGeom prst="round1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Rigorous and Relevant </a:t>
          </a:r>
        </a:p>
        <a:p>
          <a:pPr lvl="0" algn="ctr" defTabSz="977900">
            <a:lnSpc>
              <a:spcPct val="90000"/>
            </a:lnSpc>
            <a:spcBef>
              <a:spcPct val="0"/>
            </a:spcBef>
            <a:spcAft>
              <a:spcPct val="35000"/>
            </a:spcAft>
          </a:pPr>
          <a:r>
            <a:rPr lang="en-US" sz="2200" kern="1200" dirty="0" smtClean="0"/>
            <a:t>Standards</a:t>
          </a:r>
          <a:endParaRPr lang="en-US" sz="2200" kern="1200" dirty="0"/>
        </a:p>
      </dsp:txBody>
      <dsp:txXfrm rot="5400000">
        <a:off x="0" y="0"/>
        <a:ext cx="3048000" cy="1524000"/>
      </dsp:txXfrm>
    </dsp:sp>
    <dsp:sp modelId="{ACDB1792-6D83-456A-95E6-B196A7D7435A}">
      <dsp:nvSpPr>
        <dsp:cNvPr id="0" name=""/>
        <dsp:cNvSpPr/>
      </dsp:nvSpPr>
      <dsp:spPr>
        <a:xfrm>
          <a:off x="3048000" y="0"/>
          <a:ext cx="3048000" cy="2031999"/>
        </a:xfrm>
        <a:prstGeom prst="round1Rect">
          <a:avLst/>
        </a:prstGeom>
        <a:solidFill>
          <a:schemeClr val="tx1">
            <a:lumMod val="85000"/>
            <a:lum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smtClean="0"/>
            <a:t>Rigorous and Relevant Curriculum</a:t>
          </a:r>
          <a:endParaRPr lang="en-US" sz="2200" kern="1200" dirty="0"/>
        </a:p>
      </dsp:txBody>
      <dsp:txXfrm>
        <a:off x="3048000" y="0"/>
        <a:ext cx="3048000" cy="1524000"/>
      </dsp:txXfrm>
    </dsp:sp>
    <dsp:sp modelId="{6A6DB728-CB13-4067-985F-ED8E840E11C7}">
      <dsp:nvSpPr>
        <dsp:cNvPr id="0" name=""/>
        <dsp:cNvSpPr/>
      </dsp:nvSpPr>
      <dsp:spPr>
        <a:xfrm rot="10800000">
          <a:off x="0" y="2031999"/>
          <a:ext cx="3048000" cy="2031999"/>
        </a:xfrm>
        <a:prstGeom prst="round1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smtClean="0"/>
            <a:t>Rigorous and Relevant</a:t>
          </a:r>
        </a:p>
        <a:p>
          <a:pPr lvl="0" algn="ctr" defTabSz="977900">
            <a:lnSpc>
              <a:spcPct val="90000"/>
            </a:lnSpc>
            <a:spcBef>
              <a:spcPct val="0"/>
            </a:spcBef>
            <a:spcAft>
              <a:spcPct val="35000"/>
            </a:spcAft>
          </a:pPr>
          <a:r>
            <a:rPr lang="en-US" sz="2200" kern="1200" smtClean="0"/>
            <a:t>Assessment</a:t>
          </a:r>
          <a:endParaRPr lang="en-US" sz="2200" kern="1200" dirty="0"/>
        </a:p>
      </dsp:txBody>
      <dsp:txXfrm rot="10800000">
        <a:off x="0" y="2539999"/>
        <a:ext cx="3048000" cy="1524000"/>
      </dsp:txXfrm>
    </dsp:sp>
    <dsp:sp modelId="{8B1E45FA-CA25-4895-A21E-8C08319570CC}">
      <dsp:nvSpPr>
        <dsp:cNvPr id="0" name=""/>
        <dsp:cNvSpPr/>
      </dsp:nvSpPr>
      <dsp:spPr>
        <a:xfrm rot="5400000">
          <a:off x="3556000" y="1523999"/>
          <a:ext cx="2031999" cy="3048000"/>
        </a:xfrm>
        <a:prstGeom prst="round1Rect">
          <a:avLst/>
        </a:prstGeom>
        <a:solidFill>
          <a:srgbClr val="8A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smtClean="0"/>
            <a:t>Rigorous and Relevant Instruction</a:t>
          </a:r>
          <a:endParaRPr lang="en-US" sz="2200" kern="1200" dirty="0"/>
        </a:p>
      </dsp:txBody>
      <dsp:txXfrm rot="-5400000">
        <a:off x="3048000" y="2539999"/>
        <a:ext cx="3048000" cy="1524000"/>
      </dsp:txXfrm>
    </dsp:sp>
    <dsp:sp modelId="{2D7C833E-879A-4BD4-A9B7-1EA5C7EE60C9}">
      <dsp:nvSpPr>
        <dsp:cNvPr id="0" name=""/>
        <dsp:cNvSpPr/>
      </dsp:nvSpPr>
      <dsp:spPr>
        <a:xfrm>
          <a:off x="2133599" y="1523999"/>
          <a:ext cx="1828800" cy="101599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effectLst>
                <a:outerShdw blurRad="38100" dist="38100" dir="2700000" algn="tl">
                  <a:srgbClr val="000000">
                    <a:alpha val="43137"/>
                  </a:srgbClr>
                </a:outerShdw>
              </a:effectLst>
            </a:rPr>
            <a:t>Student Achievement</a:t>
          </a:r>
          <a:endParaRPr lang="en-US" sz="2200" kern="1200" dirty="0">
            <a:effectLst>
              <a:outerShdw blurRad="38100" dist="38100" dir="2700000" algn="tl">
                <a:srgbClr val="000000">
                  <a:alpha val="43137"/>
                </a:srgbClr>
              </a:outerShdw>
            </a:effectLst>
          </a:endParaRPr>
        </a:p>
      </dsp:txBody>
      <dsp:txXfrm>
        <a:off x="2183196" y="1573596"/>
        <a:ext cx="1729606" cy="91680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7E589E2-FCCE-4098-B7E6-09AB718DEC21}" type="datetimeFigureOut">
              <a:rPr lang="en-US" smtClean="0"/>
              <a:t>4/22/2013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8105DB7-3051-4898-BE8D-878AC79FB178}" type="slidenum">
              <a:rPr lang="en-US" smtClean="0"/>
              <a:t>‹#›</a:t>
            </a:fld>
            <a:endParaRPr lang="en-US"/>
          </a:p>
        </p:txBody>
      </p:sp>
    </p:spTree>
    <p:extLst>
      <p:ext uri="{BB962C8B-B14F-4D97-AF65-F5344CB8AC3E}">
        <p14:creationId xmlns:p14="http://schemas.microsoft.com/office/powerpoint/2010/main" val="3867960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t>5</a:t>
            </a:fld>
            <a:endParaRPr lang="en-US"/>
          </a:p>
        </p:txBody>
      </p:sp>
    </p:spTree>
    <p:extLst>
      <p:ext uri="{BB962C8B-B14F-4D97-AF65-F5344CB8AC3E}">
        <p14:creationId xmlns:p14="http://schemas.microsoft.com/office/powerpoint/2010/main" val="424560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06499" name="Rectangle 7"/>
          <p:cNvSpPr>
            <a:spLocks noGrp="1" noChangeArrowheads="1"/>
          </p:cNvSpPr>
          <p:nvPr>
            <p:ph type="sldNum" sz="quarter" idx="5"/>
          </p:nvPr>
        </p:nvSpPr>
        <p:spPr>
          <a:noFill/>
        </p:spPr>
        <p:txBody>
          <a:bodyPr/>
          <a:lstStyle/>
          <a:p>
            <a:fld id="{B1A13553-7F5D-4538-AAF9-82AE0691D68E}" type="slidenum">
              <a:rPr lang="en-US"/>
              <a:pPr/>
              <a:t>7</a:t>
            </a:fld>
            <a:endParaRPr lang="en-US"/>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8652428" indent="-38186541">
              <a:defRPr>
                <a:solidFill>
                  <a:schemeClr val="tx1"/>
                </a:solidFill>
                <a:latin typeface="Arial" charset="0"/>
                <a:ea typeface="ＭＳ Ｐゴシック" charset="-128"/>
              </a:defRPr>
            </a:lvl2pPr>
            <a:lvl3pPr>
              <a:defRPr>
                <a:solidFill>
                  <a:schemeClr val="tx1"/>
                </a:solidFill>
                <a:latin typeface="Arial" charset="0"/>
                <a:ea typeface="ＭＳ Ｐゴシック" charset="-128"/>
              </a:defRPr>
            </a:lvl3pPr>
            <a:lvl4pPr>
              <a:defRPr>
                <a:solidFill>
                  <a:schemeClr val="tx1"/>
                </a:solidFill>
                <a:latin typeface="Arial" charset="0"/>
                <a:ea typeface="ＭＳ Ｐゴシック" charset="-128"/>
              </a:defRPr>
            </a:lvl4pPr>
            <a:lvl5pPr>
              <a:defRPr>
                <a:solidFill>
                  <a:schemeClr val="tx1"/>
                </a:solidFill>
                <a:latin typeface="Arial" charset="0"/>
                <a:ea typeface="ＭＳ Ｐゴシック" charset="-128"/>
              </a:defRPr>
            </a:lvl5pPr>
            <a:lvl6pPr marL="465887" fontAlgn="base">
              <a:spcBef>
                <a:spcPct val="0"/>
              </a:spcBef>
              <a:spcAft>
                <a:spcPct val="0"/>
              </a:spcAft>
              <a:defRPr>
                <a:solidFill>
                  <a:schemeClr val="tx1"/>
                </a:solidFill>
                <a:latin typeface="Arial" charset="0"/>
                <a:ea typeface="ＭＳ Ｐゴシック" charset="-128"/>
              </a:defRPr>
            </a:lvl6pPr>
            <a:lvl7pPr marL="931774" fontAlgn="base">
              <a:spcBef>
                <a:spcPct val="0"/>
              </a:spcBef>
              <a:spcAft>
                <a:spcPct val="0"/>
              </a:spcAft>
              <a:defRPr>
                <a:solidFill>
                  <a:schemeClr val="tx1"/>
                </a:solidFill>
                <a:latin typeface="Arial" charset="0"/>
                <a:ea typeface="ＭＳ Ｐゴシック" charset="-128"/>
              </a:defRPr>
            </a:lvl7pPr>
            <a:lvl8pPr marL="1397660" fontAlgn="base">
              <a:spcBef>
                <a:spcPct val="0"/>
              </a:spcBef>
              <a:spcAft>
                <a:spcPct val="0"/>
              </a:spcAft>
              <a:defRPr>
                <a:solidFill>
                  <a:schemeClr val="tx1"/>
                </a:solidFill>
                <a:latin typeface="Arial" charset="0"/>
                <a:ea typeface="ＭＳ Ｐゴシック" charset="-128"/>
              </a:defRPr>
            </a:lvl8pPr>
            <a:lvl9pPr marL="1863547" fontAlgn="base">
              <a:spcBef>
                <a:spcPct val="0"/>
              </a:spcBef>
              <a:spcAft>
                <a:spcPct val="0"/>
              </a:spcAft>
              <a:defRPr>
                <a:solidFill>
                  <a:schemeClr val="tx1"/>
                </a:solidFill>
                <a:latin typeface="Arial" charset="0"/>
                <a:ea typeface="ＭＳ Ｐゴシック" charset="-128"/>
              </a:defRPr>
            </a:lvl9pPr>
          </a:lstStyle>
          <a:p>
            <a:fld id="{699115AF-694B-4887-BB22-410097F3986A}" type="slidenum">
              <a:rPr lang="en-US"/>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The high school assessment program has changed Significantly from TAKS. The assessment a student will take depends on the course in which he or she is enrolled. </a:t>
            </a:r>
          </a:p>
          <a:p>
            <a:pPr defTabSz="931723">
              <a:defRPr/>
            </a:pPr>
            <a:endParaRPr lang="en-US" dirty="0"/>
          </a:p>
          <a:p>
            <a:r>
              <a:rPr lang="en-US" dirty="0"/>
              <a:t>There are STAAR End-Of-Course Exams for the following courses:</a:t>
            </a:r>
          </a:p>
          <a:p>
            <a:endParaRPr lang="en-US" baseline="0" dirty="0" smtClean="0"/>
          </a:p>
          <a:p>
            <a:pPr lvl="1"/>
            <a:r>
              <a:rPr lang="en-US" sz="3300" dirty="0"/>
              <a:t>Algebra I</a:t>
            </a:r>
          </a:p>
          <a:p>
            <a:pPr lvl="1"/>
            <a:r>
              <a:rPr lang="en-US" sz="3300" dirty="0"/>
              <a:t>Algebra II</a:t>
            </a:r>
          </a:p>
          <a:p>
            <a:pPr lvl="1"/>
            <a:r>
              <a:rPr lang="en-US" sz="3300" dirty="0"/>
              <a:t>Geometry</a:t>
            </a:r>
          </a:p>
          <a:p>
            <a:pPr lvl="1"/>
            <a:r>
              <a:rPr lang="en-US" sz="3300" dirty="0"/>
              <a:t>Biology</a:t>
            </a:r>
          </a:p>
          <a:p>
            <a:pPr lvl="1"/>
            <a:r>
              <a:rPr lang="en-US" sz="3300" dirty="0"/>
              <a:t>Chemistry</a:t>
            </a:r>
          </a:p>
          <a:p>
            <a:pPr lvl="1"/>
            <a:r>
              <a:rPr lang="en-US" sz="3300" dirty="0"/>
              <a:t>Physics</a:t>
            </a:r>
          </a:p>
          <a:p>
            <a:pPr lvl="1"/>
            <a:r>
              <a:rPr lang="en-US" sz="3300" dirty="0"/>
              <a:t>English I</a:t>
            </a:r>
          </a:p>
          <a:p>
            <a:pPr lvl="1"/>
            <a:r>
              <a:rPr lang="en-US" sz="3300" dirty="0"/>
              <a:t>English II</a:t>
            </a:r>
          </a:p>
          <a:p>
            <a:pPr lvl="1"/>
            <a:r>
              <a:rPr lang="en-US" sz="3300" dirty="0"/>
              <a:t>English III</a:t>
            </a:r>
          </a:p>
          <a:p>
            <a:pPr lvl="1"/>
            <a:r>
              <a:rPr lang="en-US" sz="3300" dirty="0"/>
              <a:t>World Geography</a:t>
            </a:r>
          </a:p>
          <a:p>
            <a:pPr lvl="1"/>
            <a:r>
              <a:rPr lang="en-US" sz="3300" dirty="0"/>
              <a:t>World History</a:t>
            </a:r>
          </a:p>
          <a:p>
            <a:pPr lvl="1"/>
            <a:r>
              <a:rPr lang="en-US" sz="3300" dirty="0"/>
              <a:t>United States History</a:t>
            </a:r>
          </a:p>
          <a:p>
            <a:pPr lvl="1"/>
            <a:endParaRPr lang="en-US" sz="3300" dirty="0"/>
          </a:p>
          <a:p>
            <a:pPr defTabSz="931723">
              <a:defRPr/>
            </a:pPr>
            <a:r>
              <a:rPr lang="en-US" dirty="0"/>
              <a:t>This change begins with freshman in the 2011-2012 school year. </a:t>
            </a:r>
          </a:p>
          <a:p>
            <a:endParaRPr lang="en-US" dirty="0"/>
          </a:p>
        </p:txBody>
      </p:sp>
      <p:sp>
        <p:nvSpPr>
          <p:cNvPr id="4" name="Slide Number Placeholder 3"/>
          <p:cNvSpPr>
            <a:spLocks noGrp="1"/>
          </p:cNvSpPr>
          <p:nvPr>
            <p:ph type="sldNum" sz="quarter" idx="10"/>
          </p:nvPr>
        </p:nvSpPr>
        <p:spPr/>
        <p:txBody>
          <a:bodyPr/>
          <a:lstStyle/>
          <a:p>
            <a:fld id="{3387FA80-28A0-4CB4-A4BB-7F2DAE7CF15E}" type="slidenum">
              <a:rPr lang="en-US" smtClean="0"/>
              <a:t>38</a:t>
            </a:fld>
            <a:endParaRPr lang="en-US"/>
          </a:p>
        </p:txBody>
      </p:sp>
    </p:spTree>
    <p:extLst>
      <p:ext uri="{BB962C8B-B14F-4D97-AF65-F5344CB8AC3E}">
        <p14:creationId xmlns:p14="http://schemas.microsoft.com/office/powerpoint/2010/main" val="1517147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2262" y="2133600"/>
            <a:ext cx="4758475" cy="2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914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4800600"/>
            <a:ext cx="6400800" cy="104383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069F5B-F51F-4531-AF1A-8B978AFD1C62}" type="datetime1">
              <a:rPr lang="en-US" smtClean="0"/>
              <a:t>4/22/2013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a:p>
        </p:txBody>
      </p:sp>
      <p:sp>
        <p:nvSpPr>
          <p:cNvPr id="8" name="TextBox 7"/>
          <p:cNvSpPr txBox="1"/>
          <p:nvPr userDrawn="1"/>
        </p:nvSpPr>
        <p:spPr>
          <a:xfrm>
            <a:off x="2002262" y="6091825"/>
            <a:ext cx="5105400" cy="400110"/>
          </a:xfrm>
          <a:prstGeom prst="rect">
            <a:avLst/>
          </a:prstGeom>
          <a:noFill/>
        </p:spPr>
        <p:txBody>
          <a:bodyPr wrap="square" rtlCol="0">
            <a:spAutoFit/>
          </a:bodyPr>
          <a:lstStyle/>
          <a:p>
            <a:pPr lvl="0" algn="ctr">
              <a:spcBef>
                <a:spcPct val="20000"/>
              </a:spcBef>
            </a:pPr>
            <a:r>
              <a:rPr lang="en-US" sz="2000" baseline="0" dirty="0">
                <a:solidFill>
                  <a:srgbClr val="5A5A5A"/>
                </a:solidFill>
              </a:rPr>
              <a:t>http://www.ntp16.notlb.com/avatar</a:t>
            </a:r>
          </a:p>
        </p:txBody>
      </p:sp>
    </p:spTree>
    <p:extLst>
      <p:ext uri="{BB962C8B-B14F-4D97-AF65-F5344CB8AC3E}">
        <p14:creationId xmlns:p14="http://schemas.microsoft.com/office/powerpoint/2010/main" val="100627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9FB21-F80F-4FEB-BBDF-D05894E66FA6}" type="datetime1">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391136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1689C-320D-4F90-9815-D3482DFEA009}" type="datetime1">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389615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41CB70-E5A1-4510-8C11-7F5F071537A9}" type="datetime1">
              <a:rPr lang="en-US" smtClean="0"/>
              <a:t>4/22/2013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a:p>
        </p:txBody>
      </p:sp>
      <p:sp>
        <p:nvSpPr>
          <p:cNvPr id="8" name="TextBox 7"/>
          <p:cNvSpPr txBox="1"/>
          <p:nvPr userDrawn="1"/>
        </p:nvSpPr>
        <p:spPr>
          <a:xfrm>
            <a:off x="1791222" y="6095998"/>
            <a:ext cx="5105400" cy="400110"/>
          </a:xfrm>
          <a:prstGeom prst="rect">
            <a:avLst/>
          </a:prstGeom>
          <a:noFill/>
        </p:spPr>
        <p:txBody>
          <a:bodyPr wrap="square" rtlCol="0">
            <a:spAutoFit/>
          </a:bodyPr>
          <a:lstStyle/>
          <a:p>
            <a:pPr lvl="0" algn="ctr">
              <a:spcBef>
                <a:spcPct val="20000"/>
              </a:spcBef>
            </a:pPr>
            <a:r>
              <a:rPr lang="en-US" sz="2000" baseline="0" dirty="0">
                <a:solidFill>
                  <a:srgbClr val="5A5A5A"/>
                </a:solidFill>
              </a:rPr>
              <a:t>http://www.ntp16.notlb.com/avatar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2049" y="5901503"/>
            <a:ext cx="1676400" cy="819879"/>
          </a:xfrm>
          <a:prstGeom prst="rect">
            <a:avLst/>
          </a:prstGeom>
        </p:spPr>
      </p:pic>
    </p:spTree>
    <p:extLst>
      <p:ext uri="{BB962C8B-B14F-4D97-AF65-F5344CB8AC3E}">
        <p14:creationId xmlns:p14="http://schemas.microsoft.com/office/powerpoint/2010/main" val="384327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509062-E0C8-4930-93B9-0B81EBC399A6}" type="datetime1">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56095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1D670-5F2E-469A-8FFA-9FDE3A77C431}" type="datetime1">
              <a:rPr lang="en-US" smtClean="0"/>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165787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139963-77A4-4160-A8F4-0AFCB76BCD0B}" type="datetime1">
              <a:rPr lang="en-US" smtClean="0"/>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237992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B0226D-8D2D-4809-A068-2C4570B21DBB}" type="datetime1">
              <a:rPr lang="en-US" smtClean="0"/>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66224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83ABB-65FA-4B47-9247-3CFABC3CD5E7}" type="datetime1">
              <a:rPr lang="en-US" smtClean="0"/>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207421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75059-D0FE-4479-B19D-67D97683990C}" type="datetime1">
              <a:rPr lang="en-US" smtClean="0"/>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103708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37514-5890-418E-9857-1213538C4D27}" type="datetime1">
              <a:rPr lang="en-US" smtClean="0"/>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4070851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17CE-1817-45C0-8FD7-AB60BA0943ED}" type="datetime1">
              <a:rPr lang="en-US" smtClean="0"/>
              <a:t>4/22/2013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836AA-2E5C-4B78-BCFE-529AC8470618}" type="slidenum">
              <a:rPr lang="en-US" smtClean="0"/>
              <a:t>‹#›</a:t>
            </a:fld>
            <a:endParaRPr lang="en-US"/>
          </a:p>
        </p:txBody>
      </p:sp>
    </p:spTree>
    <p:extLst>
      <p:ext uri="{BB962C8B-B14F-4D97-AF65-F5344CB8AC3E}">
        <p14:creationId xmlns:p14="http://schemas.microsoft.com/office/powerpoint/2010/main" val="2062969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www.thecb.state.tx.us/index.cfm?objectid=F6192F5F-E60E-6222-9866CF650412C31A" TargetMode="External"/><Relationship Id="rId3" Type="http://schemas.openxmlformats.org/officeDocument/2006/relationships/hyperlink" Target="http://www.thecb.state.tx.us/files/dmfile/TXValidationStudy1.pdf" TargetMode="Externa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r>
              <a:rPr lang="en-US" sz="6600" i="1" dirty="0" smtClean="0">
                <a:solidFill>
                  <a:schemeClr val="accent2">
                    <a:lumMod val="50000"/>
                  </a:schemeClr>
                </a:solidFill>
                <a:effectLst>
                  <a:outerShdw blurRad="50800" dist="38100" dir="10800000" algn="r" rotWithShape="0">
                    <a:prstClr val="black">
                      <a:alpha val="40000"/>
                    </a:prstClr>
                  </a:outerShdw>
                </a:effectLst>
                <a:latin typeface="Bookman Old Style" pitchFamily="18" charset="0"/>
              </a:rPr>
              <a:t>Module 3</a:t>
            </a:r>
            <a:endParaRPr lang="en-US" sz="6600" i="1" dirty="0">
              <a:solidFill>
                <a:schemeClr val="accent2">
                  <a:lumMod val="50000"/>
                </a:schemeClr>
              </a:solidFill>
              <a:effectLst>
                <a:outerShdw blurRad="50800" dist="38100" dir="10800000" algn="r" rotWithShape="0">
                  <a:prstClr val="black">
                    <a:alpha val="40000"/>
                  </a:prstClr>
                </a:outerShdw>
              </a:effectLst>
              <a:latin typeface="Bookman Old Style" pitchFamily="18" charset="0"/>
            </a:endParaRPr>
          </a:p>
        </p:txBody>
      </p:sp>
      <p:sp>
        <p:nvSpPr>
          <p:cNvPr id="3" name="Subtitle 2"/>
          <p:cNvSpPr>
            <a:spLocks noGrp="1"/>
          </p:cNvSpPr>
          <p:nvPr>
            <p:ph type="subTitle" idx="4294967295"/>
          </p:nvPr>
        </p:nvSpPr>
        <p:spPr>
          <a:xfrm>
            <a:off x="0" y="1143000"/>
            <a:ext cx="9144000" cy="1828800"/>
          </a:xfrm>
        </p:spPr>
        <p:txBody>
          <a:bodyPr>
            <a:noAutofit/>
          </a:bodyPr>
          <a:lstStyle/>
          <a:p>
            <a:pPr marL="0" indent="0" algn="ctr">
              <a:spcBef>
                <a:spcPts val="0"/>
              </a:spcBef>
              <a:buNone/>
            </a:pPr>
            <a:r>
              <a:rPr lang="en-US" sz="4000" b="1"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AVATAR Teams:</a:t>
            </a:r>
          </a:p>
          <a:p>
            <a:pPr marL="0" indent="0" algn="ctr">
              <a:spcBef>
                <a:spcPts val="0"/>
              </a:spcBef>
              <a:buNone/>
            </a:pPr>
            <a:r>
              <a:rPr lang="en-US" sz="4000" b="1"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Aligning Courses Through</a:t>
            </a:r>
          </a:p>
          <a:p>
            <a:pPr marL="0" indent="0" algn="ctr">
              <a:spcBef>
                <a:spcPts val="0"/>
              </a:spcBef>
              <a:buNone/>
            </a:pPr>
            <a:r>
              <a:rPr lang="en-US" sz="4000" b="1"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Critical Conversations</a:t>
            </a:r>
            <a:endParaRPr lang="en-US" sz="4000" dirty="0"/>
          </a:p>
        </p:txBody>
      </p:sp>
      <p:sp>
        <p:nvSpPr>
          <p:cNvPr id="4" name="Rounded Rectangle 3"/>
          <p:cNvSpPr/>
          <p:nvPr/>
        </p:nvSpPr>
        <p:spPr>
          <a:xfrm>
            <a:off x="0" y="0"/>
            <a:ext cx="9144000" cy="6858000"/>
          </a:xfrm>
          <a:prstGeom prst="round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3048000"/>
            <a:ext cx="6553200" cy="3202793"/>
          </a:xfrm>
          <a:prstGeom prst="rect">
            <a:avLst/>
          </a:prstGeom>
        </p:spPr>
      </p:pic>
      <p:sp>
        <p:nvSpPr>
          <p:cNvPr id="6" name="TextBox 5"/>
          <p:cNvSpPr txBox="1"/>
          <p:nvPr/>
        </p:nvSpPr>
        <p:spPr>
          <a:xfrm>
            <a:off x="0" y="6488668"/>
            <a:ext cx="9144000" cy="369332"/>
          </a:xfrm>
          <a:prstGeom prst="rect">
            <a:avLst/>
          </a:prstGeom>
          <a:noFill/>
        </p:spPr>
        <p:txBody>
          <a:bodyPr wrap="square" rtlCol="0">
            <a:spAutoFit/>
          </a:bodyPr>
          <a:lstStyle/>
          <a:p>
            <a:pPr algn="ctr"/>
            <a:r>
              <a:rPr lang="en-US" u="sng" dirty="0">
                <a:solidFill>
                  <a:schemeClr val="tx1">
                    <a:lumMod val="50000"/>
                    <a:lumOff val="50000"/>
                  </a:schemeClr>
                </a:solidFill>
                <a:latin typeface="Bookman Old Style" pitchFamily="18" charset="0"/>
              </a:rPr>
              <a:t>http://www.ntp16.notlb.com/avatar</a:t>
            </a:r>
          </a:p>
        </p:txBody>
      </p:sp>
      <p:sp>
        <p:nvSpPr>
          <p:cNvPr id="7" name="Slide Number Placeholder 6"/>
          <p:cNvSpPr>
            <a:spLocks noGrp="1"/>
          </p:cNvSpPr>
          <p:nvPr>
            <p:ph type="sldNum" sz="quarter" idx="12"/>
          </p:nvPr>
        </p:nvSpPr>
        <p:spPr/>
        <p:txBody>
          <a:bodyPr/>
          <a:lstStyle/>
          <a:p>
            <a:fld id="{A79836AA-2E5C-4B78-BCFE-529AC8470618}" type="slidenum">
              <a:rPr lang="en-US" smtClean="0"/>
              <a:t>1</a:t>
            </a:fld>
            <a:endParaRPr lang="en-US"/>
          </a:p>
        </p:txBody>
      </p:sp>
    </p:spTree>
    <p:extLst>
      <p:ext uri="{BB962C8B-B14F-4D97-AF65-F5344CB8AC3E}">
        <p14:creationId xmlns:p14="http://schemas.microsoft.com/office/powerpoint/2010/main" val="73041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outVertical)">
                                      <p:cBhvr>
                                        <p:cTn id="10" dur="500"/>
                                        <p:tgtEl>
                                          <p:spTgt spid="3">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out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2819400" y="1743075"/>
            <a:ext cx="3505200" cy="5114925"/>
          </a:xfrm>
          <a:prstGeom prst="triangle">
            <a:avLst>
              <a:gd name="adj" fmla="val 4972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Arrow Connector 5"/>
          <p:cNvCxnSpPr/>
          <p:nvPr/>
        </p:nvCxnSpPr>
        <p:spPr>
          <a:xfrm>
            <a:off x="3754600" y="4214463"/>
            <a:ext cx="1645920" cy="0"/>
          </a:xfrm>
          <a:prstGeom prst="straightConnector1">
            <a:avLst/>
          </a:prstGeom>
          <a:ln w="28575">
            <a:solidFill>
              <a:schemeClr val="bg1">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023360" y="3352800"/>
            <a:ext cx="1097280" cy="0"/>
          </a:xfrm>
          <a:prstGeom prst="straightConnector1">
            <a:avLst/>
          </a:prstGeom>
          <a:ln w="28575">
            <a:solidFill>
              <a:schemeClr val="bg1">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429000" y="5112707"/>
            <a:ext cx="2286000" cy="0"/>
          </a:xfrm>
          <a:prstGeom prst="straightConnector1">
            <a:avLst/>
          </a:prstGeom>
          <a:ln w="28575">
            <a:solidFill>
              <a:schemeClr val="bg1">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108960" y="6090189"/>
            <a:ext cx="2926080" cy="0"/>
          </a:xfrm>
          <a:prstGeom prst="straightConnector1">
            <a:avLst/>
          </a:prstGeom>
          <a:ln w="28575">
            <a:solidFill>
              <a:schemeClr val="bg1">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297680" y="2549047"/>
            <a:ext cx="548640" cy="0"/>
          </a:xfrm>
          <a:prstGeom prst="straightConnector1">
            <a:avLst/>
          </a:prstGeom>
          <a:ln w="28575">
            <a:solidFill>
              <a:schemeClr val="bg1">
                <a:lumMod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934546" y="1039428"/>
            <a:ext cx="7305492" cy="707886"/>
          </a:xfrm>
          <a:prstGeom prst="rect">
            <a:avLst/>
          </a:prstGeom>
          <a:noFill/>
          <a:ln w="28575">
            <a:noFill/>
          </a:ln>
        </p:spPr>
        <p:txBody>
          <a:bodyPr wrap="square" rtlCol="0">
            <a:spAutoFit/>
          </a:bodyPr>
          <a:lstStyle/>
          <a:p>
            <a:pPr algn="ctr"/>
            <a:r>
              <a:rPr lang="en-US" sz="4000" b="1" dirty="0" smtClean="0">
                <a:ln w="18000">
                  <a:solidFill>
                    <a:schemeClr val="accent2">
                      <a:lumMod val="50000"/>
                    </a:schemeClr>
                  </a:solidFill>
                  <a:prstDash val="solid"/>
                  <a:miter lim="800000"/>
                </a:ln>
                <a:solidFill>
                  <a:schemeClr val="accent2">
                    <a:lumMod val="50000"/>
                  </a:schemeClr>
                </a:solidFill>
                <a:effectLst>
                  <a:outerShdw blurRad="50800" dist="38100" dir="2700000" algn="tl" rotWithShape="0">
                    <a:prstClr val="black">
                      <a:alpha val="40000"/>
                    </a:prstClr>
                  </a:outerShdw>
                </a:effectLst>
                <a:cs typeface="Narkisim" pitchFamily="34" charset="-79"/>
              </a:rPr>
              <a:t>Critical Conversations</a:t>
            </a:r>
            <a:endParaRPr lang="en-US" sz="4000" b="1" dirty="0">
              <a:ln w="18000">
                <a:solidFill>
                  <a:schemeClr val="accent2">
                    <a:lumMod val="50000"/>
                  </a:schemeClr>
                </a:solidFill>
                <a:prstDash val="solid"/>
                <a:miter lim="800000"/>
              </a:ln>
              <a:solidFill>
                <a:schemeClr val="accent2">
                  <a:lumMod val="50000"/>
                </a:schemeClr>
              </a:solidFill>
              <a:effectLst>
                <a:outerShdw blurRad="50800" dist="38100" dir="2700000" algn="tl" rotWithShape="0">
                  <a:prstClr val="black">
                    <a:alpha val="40000"/>
                  </a:prstClr>
                </a:outerShdw>
              </a:effectLst>
              <a:cs typeface="Narkisim" pitchFamily="34" charset="-79"/>
            </a:endParaRPr>
          </a:p>
        </p:txBody>
      </p:sp>
      <p:sp>
        <p:nvSpPr>
          <p:cNvPr id="12" name="TextBox 11"/>
          <p:cNvSpPr txBox="1"/>
          <p:nvPr/>
        </p:nvSpPr>
        <p:spPr>
          <a:xfrm>
            <a:off x="293370" y="2302040"/>
            <a:ext cx="4552950" cy="3754874"/>
          </a:xfrm>
          <a:prstGeom prst="rect">
            <a:avLst/>
          </a:prstGeom>
          <a:noFill/>
        </p:spPr>
        <p:txBody>
          <a:bodyPr wrap="square" rtlCol="0">
            <a:spAutoFit/>
          </a:bodyPr>
          <a:lstStyle/>
          <a:p>
            <a:r>
              <a:rPr lang="en-US" sz="1400" dirty="0">
                <a:solidFill>
                  <a:prstClr val="black"/>
                </a:solidFill>
              </a:rPr>
              <a:t>                                         </a:t>
            </a:r>
            <a:r>
              <a:rPr lang="en-US" sz="1400" b="1" dirty="0">
                <a:solidFill>
                  <a:prstClr val="black"/>
                </a:solidFill>
              </a:rPr>
              <a:t>Student Success Assessments</a:t>
            </a:r>
          </a:p>
          <a:p>
            <a:endParaRPr lang="en-US" sz="1400" b="1" dirty="0">
              <a:solidFill>
                <a:prstClr val="black"/>
              </a:solidFill>
            </a:endParaRP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		</a:t>
            </a: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Discipline Specific Course</a:t>
            </a:r>
          </a:p>
          <a:p>
            <a:r>
              <a:rPr lang="en-US" sz="1400" b="1" dirty="0">
                <a:solidFill>
                  <a:prstClr val="black"/>
                </a:solidFill>
              </a:rPr>
              <a:t>		Curriculum</a:t>
            </a:r>
          </a:p>
          <a:p>
            <a:endParaRPr lang="en-US" sz="1400" b="1" dirty="0">
              <a:solidFill>
                <a:prstClr val="black"/>
              </a:solidFill>
            </a:endParaRPr>
          </a:p>
          <a:p>
            <a:endParaRPr lang="en-US" sz="1400" b="1" dirty="0">
              <a:solidFill>
                <a:prstClr val="black"/>
              </a:solidFill>
            </a:endParaRPr>
          </a:p>
          <a:p>
            <a:r>
              <a:rPr lang="en-US" sz="1400" b="1" dirty="0">
                <a:solidFill>
                  <a:prstClr val="black"/>
                </a:solidFill>
              </a:rPr>
              <a:t>                  Texas Essential Knowledge</a:t>
            </a:r>
          </a:p>
          <a:p>
            <a:r>
              <a:rPr lang="en-US" sz="1400" b="1" dirty="0">
                <a:solidFill>
                  <a:prstClr val="black"/>
                </a:solidFill>
              </a:rPr>
              <a:t>                                               and Skills</a:t>
            </a:r>
          </a:p>
        </p:txBody>
      </p:sp>
      <p:sp>
        <p:nvSpPr>
          <p:cNvPr id="13" name="TextBox 12"/>
          <p:cNvSpPr txBox="1"/>
          <p:nvPr/>
        </p:nvSpPr>
        <p:spPr>
          <a:xfrm>
            <a:off x="4846320" y="2302040"/>
            <a:ext cx="4038600" cy="3970318"/>
          </a:xfrm>
          <a:prstGeom prst="rect">
            <a:avLst/>
          </a:prstGeom>
          <a:noFill/>
        </p:spPr>
        <p:txBody>
          <a:bodyPr wrap="square" rtlCol="0">
            <a:spAutoFit/>
          </a:bodyPr>
          <a:lstStyle/>
          <a:p>
            <a:r>
              <a:rPr lang="en-US" sz="1400" b="1" dirty="0">
                <a:solidFill>
                  <a:prstClr val="black"/>
                </a:solidFill>
              </a:rPr>
              <a:t> Impact of Developmental Education and</a:t>
            </a:r>
          </a:p>
          <a:p>
            <a:r>
              <a:rPr lang="en-US" sz="1400" b="1" dirty="0">
                <a:solidFill>
                  <a:prstClr val="black"/>
                </a:solidFill>
              </a:rPr>
              <a:t>          Texas Success Initiative</a:t>
            </a: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a:t>
            </a:r>
          </a:p>
          <a:p>
            <a:endParaRPr lang="en-US" sz="1400" b="1" dirty="0">
              <a:solidFill>
                <a:prstClr val="black"/>
              </a:solidFill>
            </a:endParaRP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a:t>
            </a:r>
          </a:p>
          <a:p>
            <a:r>
              <a:rPr lang="en-US" sz="1400" b="1" dirty="0">
                <a:solidFill>
                  <a:prstClr val="black"/>
                </a:solidFill>
              </a:rPr>
              <a:t>                       Discipline Reference Course</a:t>
            </a:r>
          </a:p>
          <a:p>
            <a:r>
              <a:rPr lang="en-US" sz="1400" b="1" dirty="0">
                <a:solidFill>
                  <a:prstClr val="black"/>
                </a:solidFill>
              </a:rPr>
              <a:t>                           Profiles</a:t>
            </a:r>
          </a:p>
          <a:p>
            <a:endParaRPr lang="en-US" sz="1400" b="1" dirty="0">
              <a:solidFill>
                <a:prstClr val="black"/>
              </a:solidFill>
            </a:endParaRPr>
          </a:p>
          <a:p>
            <a:r>
              <a:rPr lang="en-US" sz="1400" b="1" dirty="0">
                <a:solidFill>
                  <a:prstClr val="black"/>
                </a:solidFill>
              </a:rPr>
              <a:t>                             College &amp; Career Readiness </a:t>
            </a:r>
          </a:p>
          <a:p>
            <a:r>
              <a:rPr lang="en-US" sz="1400" b="1" dirty="0">
                <a:solidFill>
                  <a:prstClr val="black"/>
                </a:solidFill>
              </a:rPr>
              <a:t>                                  Standards 		</a:t>
            </a:r>
          </a:p>
          <a:p>
            <a:r>
              <a:rPr lang="en-US" sz="1400" b="1" dirty="0">
                <a:solidFill>
                  <a:prstClr val="black"/>
                </a:solidFill>
              </a:rPr>
              <a:t>                              </a:t>
            </a:r>
          </a:p>
        </p:txBody>
      </p:sp>
      <p:sp>
        <p:nvSpPr>
          <p:cNvPr id="14" name="TextBox 13"/>
          <p:cNvSpPr txBox="1"/>
          <p:nvPr/>
        </p:nvSpPr>
        <p:spPr>
          <a:xfrm>
            <a:off x="924108" y="1680687"/>
            <a:ext cx="1295400" cy="369332"/>
          </a:xfrm>
          <a:prstGeom prst="rect">
            <a:avLst/>
          </a:prstGeom>
          <a:no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smtClean="0">
                <a:solidFill>
                  <a:schemeClr val="tx1"/>
                </a:solidFill>
              </a:rPr>
              <a:t>Secondary</a:t>
            </a:r>
            <a:endParaRPr lang="en-US" b="1" i="1" dirty="0">
              <a:solidFill>
                <a:schemeClr val="tx1"/>
              </a:solidFill>
            </a:endParaRPr>
          </a:p>
        </p:txBody>
      </p:sp>
      <p:sp>
        <p:nvSpPr>
          <p:cNvPr id="15" name="TextBox 14"/>
          <p:cNvSpPr txBox="1"/>
          <p:nvPr/>
        </p:nvSpPr>
        <p:spPr>
          <a:xfrm>
            <a:off x="6324600" y="1680687"/>
            <a:ext cx="1905000" cy="369332"/>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a:solidFill>
                  <a:schemeClr val="tx1"/>
                </a:solidFill>
              </a:rPr>
              <a:t>Post-Secondary</a:t>
            </a:r>
          </a:p>
        </p:txBody>
      </p:sp>
      <p:sp>
        <p:nvSpPr>
          <p:cNvPr id="16" name="TextBox 15"/>
          <p:cNvSpPr txBox="1"/>
          <p:nvPr/>
        </p:nvSpPr>
        <p:spPr>
          <a:xfrm>
            <a:off x="1571808" y="1998004"/>
            <a:ext cx="3200400" cy="338554"/>
          </a:xfrm>
          <a:prstGeom prst="rect">
            <a:avLst/>
          </a:prstGeom>
          <a:noFill/>
        </p:spPr>
        <p:txBody>
          <a:bodyPr wrap="square" rtlCol="0">
            <a:spAutoFit/>
          </a:bodyPr>
          <a:lstStyle/>
          <a:p>
            <a:r>
              <a:rPr lang="en-US" sz="1600" b="1" i="1" u="sng" dirty="0">
                <a:solidFill>
                  <a:schemeClr val="accent2">
                    <a:lumMod val="50000"/>
                  </a:schemeClr>
                </a:solidFill>
              </a:rPr>
              <a:t>Graduate College/Career Ready</a:t>
            </a:r>
          </a:p>
        </p:txBody>
      </p:sp>
      <p:sp>
        <p:nvSpPr>
          <p:cNvPr id="17" name="TextBox 16"/>
          <p:cNvSpPr txBox="1"/>
          <p:nvPr/>
        </p:nvSpPr>
        <p:spPr>
          <a:xfrm>
            <a:off x="4724400" y="1994347"/>
            <a:ext cx="3429000" cy="338554"/>
          </a:xfrm>
          <a:prstGeom prst="rect">
            <a:avLst/>
          </a:prstGeom>
          <a:noFill/>
        </p:spPr>
        <p:txBody>
          <a:bodyPr wrap="square" rtlCol="0">
            <a:spAutoFit/>
          </a:bodyPr>
          <a:lstStyle/>
          <a:p>
            <a:r>
              <a:rPr lang="en-US" sz="1600" b="1" i="1" u="sng" dirty="0">
                <a:solidFill>
                  <a:schemeClr val="accent2">
                    <a:lumMod val="50000"/>
                  </a:schemeClr>
                </a:solidFill>
              </a:rPr>
              <a:t>Graduate Career Ready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1449" y="65823"/>
            <a:ext cx="2592221" cy="1266915"/>
          </a:xfrm>
          <a:prstGeom prst="rect">
            <a:avLst/>
          </a:prstGeom>
        </p:spPr>
      </p:pic>
      <p:sp>
        <p:nvSpPr>
          <p:cNvPr id="2" name="Slide Number Placeholder 1"/>
          <p:cNvSpPr>
            <a:spLocks noGrp="1"/>
          </p:cNvSpPr>
          <p:nvPr>
            <p:ph type="sldNum" sz="quarter" idx="12"/>
          </p:nvPr>
        </p:nvSpPr>
        <p:spPr/>
        <p:txBody>
          <a:bodyPr/>
          <a:lstStyle/>
          <a:p>
            <a:fld id="{A79836AA-2E5C-4B78-BCFE-529AC8470618}" type="slidenum">
              <a:rPr lang="en-US" smtClean="0"/>
              <a:t>10</a:t>
            </a:fld>
            <a:endParaRPr lang="en-US"/>
          </a:p>
        </p:txBody>
      </p:sp>
    </p:spTree>
    <p:extLst>
      <p:ext uri="{BB962C8B-B14F-4D97-AF65-F5344CB8AC3E}">
        <p14:creationId xmlns:p14="http://schemas.microsoft.com/office/powerpoint/2010/main" val="227396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09800" y="5943600"/>
            <a:ext cx="4495800" cy="646331"/>
          </a:xfrm>
          <a:prstGeom prst="rect">
            <a:avLst/>
          </a:prstGeom>
          <a:solidFill>
            <a:schemeClr val="bg2"/>
          </a:solidFill>
        </p:spPr>
        <p:txBody>
          <a:bodyPr wrap="square" rtlCol="0">
            <a:spAutoFit/>
          </a:bodyPr>
          <a:lstStyle/>
          <a:p>
            <a:r>
              <a:rPr lang="en-US" dirty="0" smtClean="0">
                <a:solidFill>
                  <a:schemeClr val="bg2"/>
                </a:solidFill>
              </a:rPr>
              <a:t>Sdfsdfsdfsdfs</a:t>
            </a:r>
          </a:p>
          <a:p>
            <a:r>
              <a:rPr lang="en-US" dirty="0" smtClean="0">
                <a:solidFill>
                  <a:schemeClr val="bg2"/>
                </a:solidFill>
              </a:rPr>
              <a:t>sdfsdfsdfsdf</a:t>
            </a:r>
            <a:endParaRPr lang="en-US" dirty="0">
              <a:solidFill>
                <a:schemeClr val="bg2"/>
              </a:solidFill>
            </a:endParaRPr>
          </a:p>
        </p:txBody>
      </p:sp>
      <p:sp>
        <p:nvSpPr>
          <p:cNvPr id="3" name="TextBox 2"/>
          <p:cNvSpPr txBox="1"/>
          <p:nvPr/>
        </p:nvSpPr>
        <p:spPr>
          <a:xfrm>
            <a:off x="919254" y="381000"/>
            <a:ext cx="7305492" cy="769441"/>
          </a:xfrm>
          <a:prstGeom prst="rect">
            <a:avLst/>
          </a:prstGeom>
          <a:noFill/>
          <a:ln w="28575">
            <a:noFill/>
          </a:ln>
        </p:spPr>
        <p:txBody>
          <a:bodyPr wrap="square" rtlCol="0">
            <a:spAutoFit/>
          </a:bodyPr>
          <a:lstStyle/>
          <a:p>
            <a:pPr algn="ctr"/>
            <a:r>
              <a:rPr lang="en-US" sz="4400" b="1" u="sng" dirty="0" smtClean="0">
                <a:ln w="18000">
                  <a:solidFill>
                    <a:schemeClr val="accent2">
                      <a:lumMod val="50000"/>
                    </a:schemeClr>
                  </a:solidFill>
                  <a:prstDash val="solid"/>
                  <a:miter lim="800000"/>
                </a:ln>
                <a:solidFill>
                  <a:schemeClr val="accent2">
                    <a:lumMod val="50000"/>
                  </a:schemeClr>
                </a:solidFill>
                <a:effectLst>
                  <a:outerShdw blurRad="50800" dist="38100" dir="2700000" algn="tl" rotWithShape="0">
                    <a:prstClr val="black">
                      <a:alpha val="40000"/>
                    </a:prstClr>
                  </a:outerShdw>
                </a:effectLst>
                <a:cs typeface="Narkisim" pitchFamily="34" charset="-79"/>
              </a:rPr>
              <a:t>Critical Conversations</a:t>
            </a:r>
            <a:endParaRPr lang="en-US" sz="4400" b="1" u="sng" dirty="0">
              <a:ln w="18000">
                <a:solidFill>
                  <a:schemeClr val="accent2">
                    <a:lumMod val="50000"/>
                  </a:schemeClr>
                </a:solidFill>
                <a:prstDash val="solid"/>
                <a:miter lim="800000"/>
              </a:ln>
              <a:solidFill>
                <a:schemeClr val="accent2">
                  <a:lumMod val="50000"/>
                </a:schemeClr>
              </a:solidFill>
              <a:effectLst>
                <a:outerShdw blurRad="50800" dist="38100" dir="2700000" algn="tl" rotWithShape="0">
                  <a:prstClr val="black">
                    <a:alpha val="40000"/>
                  </a:prstClr>
                </a:outerShdw>
              </a:effectLst>
              <a:cs typeface="Narkisim" pitchFamily="34" charset="-79"/>
            </a:endParaRPr>
          </a:p>
        </p:txBody>
      </p:sp>
      <p:sp>
        <p:nvSpPr>
          <p:cNvPr id="4" name="TextBox 3"/>
          <p:cNvSpPr txBox="1"/>
          <p:nvPr/>
        </p:nvSpPr>
        <p:spPr>
          <a:xfrm>
            <a:off x="767205" y="1181973"/>
            <a:ext cx="7609587" cy="4001095"/>
          </a:xfrm>
          <a:prstGeom prst="rect">
            <a:avLst/>
          </a:prstGeom>
          <a:noFill/>
        </p:spPr>
        <p:txBody>
          <a:bodyPr wrap="square" rtlCol="0">
            <a:spAutoFit/>
          </a:bodyPr>
          <a:lstStyle/>
          <a:p>
            <a:pPr marL="457200" indent="-457200">
              <a:spcBef>
                <a:spcPts val="1800"/>
              </a:spcBef>
              <a:buFont typeface="Arial" pitchFamily="34" charset="0"/>
              <a:buChar char="•"/>
            </a:pPr>
            <a:r>
              <a:rPr lang="en-US" sz="2800" i="1" dirty="0" smtClean="0">
                <a:solidFill>
                  <a:schemeClr val="tx1">
                    <a:lumMod val="85000"/>
                    <a:lumOff val="15000"/>
                  </a:schemeClr>
                </a:solidFill>
              </a:rPr>
              <a:t>Vertical team Critical Conversations may begin at any place on the pyramid. </a:t>
            </a:r>
          </a:p>
          <a:p>
            <a:pPr marL="457200" indent="-457200">
              <a:spcBef>
                <a:spcPts val="1800"/>
              </a:spcBef>
              <a:buFont typeface="Arial" pitchFamily="34" charset="0"/>
              <a:buChar char="•"/>
            </a:pPr>
            <a:r>
              <a:rPr lang="en-US" sz="2800" i="1" dirty="0" smtClean="0">
                <a:solidFill>
                  <a:schemeClr val="tx1">
                    <a:lumMod val="85000"/>
                    <a:lumOff val="15000"/>
                  </a:schemeClr>
                </a:solidFill>
              </a:rPr>
              <a:t>Each region may move along the pyramid in different ways. </a:t>
            </a:r>
          </a:p>
          <a:p>
            <a:pPr marL="457200" indent="-457200">
              <a:spcBef>
                <a:spcPts val="1800"/>
              </a:spcBef>
              <a:buFont typeface="Arial" pitchFamily="34" charset="0"/>
              <a:buChar char="•"/>
            </a:pPr>
            <a:r>
              <a:rPr lang="en-US" sz="2800" i="1" dirty="0" smtClean="0">
                <a:solidFill>
                  <a:schemeClr val="tx1">
                    <a:lumMod val="85000"/>
                    <a:lumOff val="15000"/>
                  </a:schemeClr>
                </a:solidFill>
              </a:rPr>
              <a:t>A good place to start is building foundational knowledge of the  College and Career Readiness Standards and understanding their alignment with the TEKS. </a:t>
            </a:r>
            <a:endParaRPr lang="en-US" sz="2800" i="1" dirty="0">
              <a:solidFill>
                <a:schemeClr val="tx1">
                  <a:lumMod val="85000"/>
                  <a:lumOff val="15000"/>
                </a:schemeClr>
              </a:solidFill>
            </a:endParaRPr>
          </a:p>
        </p:txBody>
      </p:sp>
      <p:sp>
        <p:nvSpPr>
          <p:cNvPr id="7" name="Rectangle 6"/>
          <p:cNvSpPr/>
          <p:nvPr/>
        </p:nvSpPr>
        <p:spPr>
          <a:xfrm>
            <a:off x="228600" y="152400"/>
            <a:ext cx="8610600" cy="6553200"/>
          </a:xfrm>
          <a:prstGeom prst="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3505200" y="5029201"/>
            <a:ext cx="2133600" cy="1462920"/>
          </a:xfrm>
          <a:prstGeom prst="triangl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48100" y="5943600"/>
            <a:ext cx="1447800" cy="523220"/>
          </a:xfrm>
          <a:prstGeom prst="rect">
            <a:avLst/>
          </a:prstGeom>
          <a:noFill/>
        </p:spPr>
        <p:txBody>
          <a:bodyPr wrap="square" rtlCol="0">
            <a:spAutoFit/>
          </a:bodyPr>
          <a:lstStyle/>
          <a:p>
            <a:pPr algn="ctr"/>
            <a:r>
              <a:rPr lang="en-US" sz="2800" dirty="0" smtClean="0">
                <a:solidFill>
                  <a:schemeClr val="bg2"/>
                </a:solidFill>
                <a:latin typeface="Batang" pitchFamily="18" charset="-127"/>
                <a:ea typeface="Batang" pitchFamily="18" charset="-127"/>
              </a:rPr>
              <a:t>CCRS</a:t>
            </a:r>
            <a:endParaRPr lang="en-US" sz="2800" dirty="0">
              <a:solidFill>
                <a:schemeClr val="bg2"/>
              </a:solidFill>
              <a:latin typeface="Batang" pitchFamily="18" charset="-127"/>
              <a:ea typeface="Batang" pitchFamily="18" charset="-127"/>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t>11</a:t>
            </a:fld>
            <a:endParaRPr lang="en-US"/>
          </a:p>
        </p:txBody>
      </p:sp>
    </p:spTree>
    <p:extLst>
      <p:ext uri="{BB962C8B-B14F-4D97-AF65-F5344CB8AC3E}">
        <p14:creationId xmlns:p14="http://schemas.microsoft.com/office/powerpoint/2010/main" val="128144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6" presetClass="emph" presetSubtype="0" fill="hold" grpId="0" nodeType="afterEffect">
                                  <p:stCondLst>
                                    <p:cond delay="0"/>
                                  </p:stCondLst>
                                  <p:childTnLst>
                                    <p:animEffect transition="out" filter="fade">
                                      <p:cBhvr>
                                        <p:cTn id="15" dur="500" tmFilter="0, 0; .2, .5; .8, .5; 1, 0"/>
                                        <p:tgtEl>
                                          <p:spTgt spid="10"/>
                                        </p:tgtEl>
                                      </p:cBhvr>
                                    </p:animEffect>
                                    <p:animScale>
                                      <p:cBhvr>
                                        <p:cTn id="16"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p:txBody>
          <a:bodyPr>
            <a:normAutofit fontScale="90000"/>
          </a:bodyPr>
          <a:lstStyle/>
          <a:p>
            <a:r>
              <a:rPr lang="en-US" b="1" dirty="0" smtClean="0">
                <a:solidFill>
                  <a:schemeClr val="accent2">
                    <a:lumMod val="50000"/>
                  </a:schemeClr>
                </a:solidFill>
                <a:effectLst>
                  <a:outerShdw blurRad="38100" dist="38100" dir="2700000" algn="tl">
                    <a:srgbClr val="000000">
                      <a:alpha val="43137"/>
                    </a:srgbClr>
                  </a:outerShdw>
                </a:effectLst>
              </a:rPr>
              <a:t>Texas Essential Knowledge and Skills</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945600"/>
          </a:xfrm>
        </p:spPr>
        <p:txBody>
          <a:bodyPr>
            <a:normAutofit fontScale="85000" lnSpcReduction="10000"/>
          </a:bodyPr>
          <a:lstStyle/>
          <a:p>
            <a:pPr marL="0" indent="0">
              <a:buNone/>
            </a:pPr>
            <a:r>
              <a:rPr lang="en-US" sz="3500" u="sng" dirty="0">
                <a:solidFill>
                  <a:schemeClr val="tx1">
                    <a:lumMod val="85000"/>
                    <a:lumOff val="15000"/>
                  </a:schemeClr>
                </a:solidFill>
              </a:rPr>
              <a:t>Sec. 28.001</a:t>
            </a:r>
            <a:r>
              <a:rPr lang="en-US" sz="3300" dirty="0"/>
              <a:t>.</a:t>
            </a:r>
            <a:r>
              <a:rPr lang="en-US" sz="3300" dirty="0">
                <a:effectLst>
                  <a:outerShdw blurRad="38100" dist="38100" dir="2700000" algn="tl">
                    <a:srgbClr val="000000">
                      <a:alpha val="43137"/>
                    </a:srgbClr>
                  </a:outerShdw>
                </a:effectLst>
              </a:rPr>
              <a:t> </a:t>
            </a:r>
          </a:p>
          <a:p>
            <a:pPr marL="0" indent="0">
              <a:buNone/>
            </a:pPr>
            <a:r>
              <a:rPr lang="en-US" sz="3300" b="1" dirty="0">
                <a:solidFill>
                  <a:schemeClr val="tx1">
                    <a:lumMod val="85000"/>
                    <a:lumOff val="15000"/>
                  </a:schemeClr>
                </a:solidFill>
              </a:rPr>
              <a:t>PURPOSE. </a:t>
            </a:r>
            <a:r>
              <a:rPr lang="en-US" sz="3300" i="1" dirty="0">
                <a:solidFill>
                  <a:schemeClr val="tx1">
                    <a:lumMod val="85000"/>
                    <a:lumOff val="15000"/>
                  </a:schemeClr>
                </a:solidFill>
              </a:rPr>
              <a:t>It is the intent of the legislature that the essential knowledge and skills developed by the State Board of Education under this subchapter shall require </a:t>
            </a:r>
            <a:r>
              <a:rPr lang="en-US" sz="3300" b="1" i="1" dirty="0">
                <a:solidFill>
                  <a:schemeClr val="tx1">
                    <a:lumMod val="85000"/>
                    <a:lumOff val="15000"/>
                  </a:schemeClr>
                </a:solidFill>
              </a:rPr>
              <a:t>all students to demonstrate the knowledge and skills necessary to read, write, compute, problem solve, think critically, apply technology, and communicate across all subject areas</a:t>
            </a:r>
            <a:r>
              <a:rPr lang="en-US" sz="3300" i="1" dirty="0">
                <a:solidFill>
                  <a:schemeClr val="tx1">
                    <a:lumMod val="85000"/>
                    <a:lumOff val="15000"/>
                  </a:schemeClr>
                </a:solidFill>
              </a:rPr>
              <a:t>. The essential knowledge and skills shall also </a:t>
            </a:r>
            <a:r>
              <a:rPr lang="en-US" sz="3300" b="1" i="1" dirty="0">
                <a:solidFill>
                  <a:schemeClr val="tx1">
                    <a:lumMod val="85000"/>
                    <a:lumOff val="15000"/>
                  </a:schemeClr>
                </a:solidFill>
              </a:rPr>
              <a:t>prepare and enable all students to continue to learn in postsecondary educational, training, or employment settings</a:t>
            </a:r>
            <a:r>
              <a:rPr lang="en-US" sz="3300" i="1" dirty="0">
                <a:solidFill>
                  <a:schemeClr val="tx1">
                    <a:lumMod val="85000"/>
                    <a:lumOff val="15000"/>
                  </a:schemeClr>
                </a:solidFill>
              </a:rPr>
              <a:t>. </a:t>
            </a:r>
            <a:endParaRPr lang="en-US" sz="3300" i="1" dirty="0" smtClean="0">
              <a:solidFill>
                <a:schemeClr val="tx1">
                  <a:lumMod val="85000"/>
                  <a:lumOff val="15000"/>
                </a:schemeClr>
              </a:solidFill>
            </a:endParaRPr>
          </a:p>
          <a:p>
            <a:pPr marL="0" indent="0">
              <a:buNone/>
            </a:pPr>
            <a:r>
              <a:rPr lang="en-US" sz="3300" i="1" dirty="0" smtClean="0">
                <a:solidFill>
                  <a:schemeClr val="tx1">
                    <a:lumMod val="85000"/>
                    <a:lumOff val="15000"/>
                  </a:schemeClr>
                </a:solidFill>
              </a:rPr>
              <a:t>74</a:t>
            </a:r>
            <a:r>
              <a:rPr lang="en-US" sz="3300" i="1" baseline="30000" dirty="0" smtClean="0">
                <a:solidFill>
                  <a:schemeClr val="tx1">
                    <a:lumMod val="85000"/>
                    <a:lumOff val="15000"/>
                  </a:schemeClr>
                </a:solidFill>
              </a:rPr>
              <a:t>th</a:t>
            </a:r>
            <a:r>
              <a:rPr lang="en-US" sz="3300" i="1" dirty="0" smtClean="0">
                <a:solidFill>
                  <a:schemeClr val="tx1">
                    <a:lumMod val="85000"/>
                    <a:lumOff val="15000"/>
                  </a:schemeClr>
                </a:solidFill>
              </a:rPr>
              <a:t> </a:t>
            </a:r>
            <a:r>
              <a:rPr lang="en-US" sz="3300" i="1" dirty="0">
                <a:solidFill>
                  <a:schemeClr val="tx1">
                    <a:lumMod val="85000"/>
                    <a:lumOff val="15000"/>
                  </a:schemeClr>
                </a:solidFill>
              </a:rPr>
              <a:t>Legislative </a:t>
            </a:r>
            <a:r>
              <a:rPr lang="en-US" sz="3300" i="1" dirty="0" smtClean="0">
                <a:solidFill>
                  <a:schemeClr val="tx1">
                    <a:lumMod val="85000"/>
                    <a:lumOff val="15000"/>
                  </a:schemeClr>
                </a:solidFill>
              </a:rPr>
              <a:t>Session (1995)</a:t>
            </a:r>
            <a:endParaRPr lang="en-US" sz="3300" i="1" dirty="0">
              <a:solidFill>
                <a:schemeClr val="tx1">
                  <a:lumMod val="85000"/>
                  <a:lumOff val="15000"/>
                </a:schemeClr>
              </a:solidFill>
            </a:endParaRPr>
          </a:p>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t>12</a:t>
            </a:fld>
            <a:endParaRPr lang="en-US"/>
          </a:p>
        </p:txBody>
      </p:sp>
    </p:spTree>
    <p:extLst>
      <p:ext uri="{BB962C8B-B14F-4D97-AF65-F5344CB8AC3E}">
        <p14:creationId xmlns:p14="http://schemas.microsoft.com/office/powerpoint/2010/main" val="264525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451903"/>
            <a:ext cx="8229600" cy="5973763"/>
          </a:xfrm>
        </p:spPr>
        <p:txBody>
          <a:bodyPr>
            <a:normAutofit fontScale="92500" lnSpcReduction="20000"/>
          </a:bodyPr>
          <a:lstStyle/>
          <a:p>
            <a:pPr marL="514350" indent="-514350">
              <a:buFont typeface="+mj-lt"/>
              <a:buAutoNum type="arabicPeriod"/>
            </a:pPr>
            <a:r>
              <a:rPr lang="en-US" b="1" dirty="0" smtClean="0">
                <a:solidFill>
                  <a:schemeClr val="accent2">
                    <a:lumMod val="50000"/>
                  </a:schemeClr>
                </a:solidFill>
                <a:effectLst>
                  <a:outerShdw blurRad="38100" dist="38100" dir="2700000" algn="tl">
                    <a:srgbClr val="000000">
                      <a:alpha val="43137"/>
                    </a:srgbClr>
                  </a:outerShdw>
                </a:effectLst>
              </a:rPr>
              <a:t>What are the TEKS?</a:t>
            </a:r>
          </a:p>
          <a:p>
            <a:pPr marL="0" indent="0">
              <a:buNone/>
            </a:pPr>
            <a:r>
              <a:rPr lang="en-US" sz="3000" i="1" dirty="0" smtClean="0">
                <a:solidFill>
                  <a:schemeClr val="tx1">
                    <a:lumMod val="85000"/>
                    <a:lumOff val="15000"/>
                  </a:schemeClr>
                </a:solidFill>
              </a:rPr>
              <a:t>They are state-mandated learning standards for students from elementary through high school in the state of Texas; what students should and be able to do in each subject area. </a:t>
            </a:r>
            <a:endParaRPr lang="en-US" sz="3000" i="1" dirty="0">
              <a:solidFill>
                <a:schemeClr val="tx1">
                  <a:lumMod val="85000"/>
                  <a:lumOff val="15000"/>
                </a:schemeClr>
              </a:solidFill>
            </a:endParaRPr>
          </a:p>
          <a:p>
            <a:pPr marL="514350" indent="-514350">
              <a:buFont typeface="+mj-lt"/>
              <a:buAutoNum type="arabicPeriod" startAt="2"/>
            </a:pPr>
            <a:r>
              <a:rPr lang="en-US" b="1" dirty="0" smtClean="0">
                <a:solidFill>
                  <a:schemeClr val="accent2">
                    <a:lumMod val="50000"/>
                  </a:schemeClr>
                </a:solidFill>
                <a:effectLst>
                  <a:outerShdw blurRad="38100" dist="38100" dir="2700000" algn="tl">
                    <a:srgbClr val="000000">
                      <a:alpha val="43137"/>
                    </a:srgbClr>
                  </a:outerShdw>
                </a:effectLst>
              </a:rPr>
              <a:t>Why were the TEKS created?</a:t>
            </a:r>
          </a:p>
          <a:p>
            <a:pPr marL="0" indent="0">
              <a:buNone/>
            </a:pPr>
            <a:r>
              <a:rPr lang="en-US" sz="3000" i="1" dirty="0" smtClean="0">
                <a:solidFill>
                  <a:schemeClr val="tx1">
                    <a:lumMod val="85000"/>
                    <a:lumOff val="15000"/>
                  </a:schemeClr>
                </a:solidFill>
              </a:rPr>
              <a:t>Prior to the creation of the TEKS, Essential Elements were used. More specific and clear guidelines were needed so teachers are knowledgeable about what to teach and assess. </a:t>
            </a:r>
            <a:endParaRPr lang="en-US" sz="3000" i="1" dirty="0">
              <a:solidFill>
                <a:schemeClr val="tx1">
                  <a:lumMod val="85000"/>
                  <a:lumOff val="15000"/>
                </a:schemeClr>
              </a:solidFill>
            </a:endParaRPr>
          </a:p>
          <a:p>
            <a:pPr marL="514350" indent="-514350">
              <a:buFont typeface="+mj-lt"/>
              <a:buAutoNum type="arabicPeriod" startAt="3"/>
            </a:pPr>
            <a:r>
              <a:rPr lang="en-US" b="1" dirty="0" smtClean="0">
                <a:solidFill>
                  <a:schemeClr val="accent2">
                    <a:lumMod val="50000"/>
                  </a:schemeClr>
                </a:solidFill>
                <a:effectLst>
                  <a:outerShdw blurRad="38100" dist="38100" dir="2700000" algn="tl">
                    <a:srgbClr val="000000">
                      <a:alpha val="43137"/>
                    </a:srgbClr>
                  </a:outerShdw>
                </a:effectLst>
              </a:rPr>
              <a:t>Who developed the TEKS?</a:t>
            </a:r>
          </a:p>
          <a:p>
            <a:pPr marL="0" indent="0">
              <a:buNone/>
            </a:pPr>
            <a:r>
              <a:rPr lang="en-US" sz="3000" i="1" dirty="0" smtClean="0">
                <a:solidFill>
                  <a:schemeClr val="tx1">
                    <a:lumMod val="85000"/>
                    <a:lumOff val="15000"/>
                  </a:schemeClr>
                </a:solidFill>
              </a:rPr>
              <a:t>Groups of teachers, administrators, parents, business people, and members of the general public made up the subject-specific TEKS writing teams.  </a:t>
            </a:r>
            <a:endParaRPr lang="en-US" sz="3000" i="1" dirty="0">
              <a:solidFill>
                <a:schemeClr val="tx1">
                  <a:lumMod val="85000"/>
                  <a:lumOff val="15000"/>
                </a:schemeClr>
              </a:solidFill>
            </a:endParaRPr>
          </a:p>
        </p:txBody>
      </p:sp>
      <p:sp>
        <p:nvSpPr>
          <p:cNvPr id="4" name="TextBox 3"/>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0" y="6457890"/>
            <a:ext cx="6019800" cy="400110"/>
          </a:xfrm>
          <a:prstGeom prst="rect">
            <a:avLst/>
          </a:prstGeom>
          <a:noFill/>
        </p:spPr>
        <p:txBody>
          <a:bodyPr wrap="square" rtlCol="0">
            <a:spAutoFit/>
          </a:bodyPr>
          <a:lstStyle/>
          <a:p>
            <a:r>
              <a:rPr lang="en-US" sz="1000" dirty="0" smtClean="0">
                <a:latin typeface="Bookman Old Style" pitchFamily="18" charset="0"/>
              </a:rPr>
              <a:t>Source: Mathematics &amp; Science TEKS Toolkit, Charles A. Dana Center at University of Texas</a:t>
            </a:r>
          </a:p>
          <a:p>
            <a:r>
              <a:rPr lang="en-US" sz="1000" dirty="0">
                <a:latin typeface="Bookman Old Style" pitchFamily="18" charset="0"/>
              </a:rPr>
              <a:t> http://www.utdanacenter.org/</a:t>
            </a:r>
          </a:p>
        </p:txBody>
      </p:sp>
      <p:sp>
        <p:nvSpPr>
          <p:cNvPr id="2" name="Slide Number Placeholder 1"/>
          <p:cNvSpPr>
            <a:spLocks noGrp="1"/>
          </p:cNvSpPr>
          <p:nvPr>
            <p:ph type="sldNum" sz="quarter" idx="12"/>
          </p:nvPr>
        </p:nvSpPr>
        <p:spPr/>
        <p:txBody>
          <a:bodyPr/>
          <a:lstStyle/>
          <a:p>
            <a:fld id="{A79836AA-2E5C-4B78-BCFE-529AC8470618}" type="slidenum">
              <a:rPr lang="en-US" smtClean="0"/>
              <a:t>13</a:t>
            </a:fld>
            <a:endParaRPr lang="en-US"/>
          </a:p>
        </p:txBody>
      </p:sp>
    </p:spTree>
    <p:extLst>
      <p:ext uri="{BB962C8B-B14F-4D97-AF65-F5344CB8AC3E}">
        <p14:creationId xmlns:p14="http://schemas.microsoft.com/office/powerpoint/2010/main" val="299320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b="1" dirty="0" smtClean="0">
                <a:solidFill>
                  <a:schemeClr val="accent2">
                    <a:lumMod val="50000"/>
                  </a:schemeClr>
                </a:solidFill>
                <a:effectLst>
                  <a:outerShdw blurRad="38100" dist="38100" dir="2700000" algn="tl">
                    <a:srgbClr val="000000">
                      <a:alpha val="43137"/>
                    </a:srgbClr>
                  </a:outerShdw>
                </a:effectLst>
              </a:rPr>
              <a:t>What is College and Career Readiness?</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70037"/>
            <a:ext cx="8229600" cy="4525963"/>
          </a:xfrm>
        </p:spPr>
        <p:txBody>
          <a:bodyPr>
            <a:normAutofit lnSpcReduction="10000"/>
          </a:bodyPr>
          <a:lstStyle/>
          <a:p>
            <a:r>
              <a:rPr lang="en-US" dirty="0" smtClean="0">
                <a:solidFill>
                  <a:schemeClr val="tx1">
                    <a:lumMod val="85000"/>
                    <a:lumOff val="15000"/>
                  </a:schemeClr>
                </a:solidFill>
              </a:rPr>
              <a:t>College and career readiness can be defined as the level of preparation necessary for students to:</a:t>
            </a:r>
          </a:p>
          <a:p>
            <a:pPr lvl="1"/>
            <a:r>
              <a:rPr lang="en-US" b="1" dirty="0" smtClean="0">
                <a:solidFill>
                  <a:schemeClr val="tx1">
                    <a:lumMod val="85000"/>
                    <a:lumOff val="15000"/>
                  </a:schemeClr>
                </a:solidFill>
              </a:rPr>
              <a:t>enroll and succeed</a:t>
            </a:r>
            <a:r>
              <a:rPr lang="en-US" dirty="0" smtClean="0">
                <a:solidFill>
                  <a:schemeClr val="tx1">
                    <a:lumMod val="85000"/>
                    <a:lumOff val="15000"/>
                  </a:schemeClr>
                </a:solidFill>
              </a:rPr>
              <a:t>, without remediation, in entry-level, college credit bearing, general education courses.</a:t>
            </a:r>
          </a:p>
          <a:p>
            <a:pPr lvl="1"/>
            <a:r>
              <a:rPr lang="en-US" b="1" dirty="0" smtClean="0">
                <a:solidFill>
                  <a:schemeClr val="tx1">
                    <a:lumMod val="85000"/>
                    <a:lumOff val="15000"/>
                  </a:schemeClr>
                </a:solidFill>
              </a:rPr>
              <a:t>apply basic knowledge and skills</a:t>
            </a:r>
            <a:r>
              <a:rPr lang="en-US" dirty="0" smtClean="0">
                <a:solidFill>
                  <a:schemeClr val="tx1">
                    <a:lumMod val="85000"/>
                    <a:lumOff val="15000"/>
                  </a:schemeClr>
                </a:solidFill>
              </a:rPr>
              <a:t>, such as critical thinking and problem solving, to concrete situations in order to function in the postsecondary setting and/or workplace.</a:t>
            </a:r>
            <a:endParaRPr lang="en-US" dirty="0">
              <a:solidFill>
                <a:schemeClr val="tx1">
                  <a:lumMod val="85000"/>
                  <a:lumOff val="15000"/>
                </a:schemeClr>
              </a:solidFill>
            </a:endParaRPr>
          </a:p>
        </p:txBody>
      </p:sp>
      <p:sp>
        <p:nvSpPr>
          <p:cNvPr id="4" name="TextBox 3"/>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0" y="6438243"/>
            <a:ext cx="7086601" cy="400110"/>
          </a:xfrm>
          <a:prstGeom prst="rect">
            <a:avLst/>
          </a:prstGeom>
          <a:noFill/>
        </p:spPr>
        <p:txBody>
          <a:bodyPr wrap="square" rtlCol="0">
            <a:spAutoFit/>
          </a:bodyPr>
          <a:lstStyle/>
          <a:p>
            <a:r>
              <a:rPr lang="en-US" sz="1000" dirty="0" smtClean="0">
                <a:latin typeface="Bookman Old Style" pitchFamily="18" charset="0"/>
              </a:rPr>
              <a:t>Source: Association for Career and Technical Education &amp; David Conley “Redefining College Readiness”, as cited in Texas College &amp; Career Readiness Center, 2012)</a:t>
            </a:r>
            <a:endParaRPr lang="en-US" sz="1000" dirty="0">
              <a:latin typeface="Bookman Old Style" pitchFamily="18" charset="0"/>
            </a:endParaRPr>
          </a:p>
        </p:txBody>
      </p:sp>
      <p:sp>
        <p:nvSpPr>
          <p:cNvPr id="6" name="Slide Number Placeholder 5"/>
          <p:cNvSpPr>
            <a:spLocks noGrp="1"/>
          </p:cNvSpPr>
          <p:nvPr>
            <p:ph type="sldNum" sz="quarter" idx="12"/>
          </p:nvPr>
        </p:nvSpPr>
        <p:spPr/>
        <p:txBody>
          <a:bodyPr/>
          <a:lstStyle/>
          <a:p>
            <a:fld id="{A79836AA-2E5C-4B78-BCFE-529AC8470618}" type="slidenum">
              <a:rPr lang="en-US" smtClean="0"/>
              <a:t>14</a:t>
            </a:fld>
            <a:endParaRPr lang="en-US"/>
          </a:p>
        </p:txBody>
      </p:sp>
    </p:spTree>
    <p:extLst>
      <p:ext uri="{BB962C8B-B14F-4D97-AF65-F5344CB8AC3E}">
        <p14:creationId xmlns:p14="http://schemas.microsoft.com/office/powerpoint/2010/main" val="313482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900" b="1" dirty="0" smtClean="0">
                <a:solidFill>
                  <a:schemeClr val="tx1">
                    <a:lumMod val="85000"/>
                    <a:lumOff val="15000"/>
                  </a:schemeClr>
                </a:solidFill>
                <a:effectLst>
                  <a:outerShdw blurRad="38100" dist="38100" dir="2700000" algn="tl">
                    <a:srgbClr val="000000">
                      <a:alpha val="43137"/>
                    </a:srgbClr>
                  </a:outerShdw>
                </a:effectLst>
              </a:rPr>
              <a:t>Let’s Review Together: </a:t>
            </a:r>
            <a:br>
              <a:rPr lang="en-US" sz="4900" b="1" dirty="0" smtClean="0">
                <a:solidFill>
                  <a:schemeClr val="tx1">
                    <a:lumMod val="85000"/>
                    <a:lumOff val="15000"/>
                  </a:schemeClr>
                </a:solidFill>
                <a:effectLst>
                  <a:outerShdw blurRad="38100" dist="38100" dir="2700000" algn="tl">
                    <a:srgbClr val="000000">
                      <a:alpha val="43137"/>
                    </a:srgbClr>
                  </a:outerShdw>
                </a:effectLst>
              </a:rPr>
            </a:br>
            <a:r>
              <a:rPr lang="en-US" i="1" dirty="0" smtClean="0">
                <a:solidFill>
                  <a:schemeClr val="accent2">
                    <a:lumMod val="50000"/>
                  </a:schemeClr>
                </a:solidFill>
                <a:effectLst>
                  <a:outerShdw blurRad="38100" dist="38100" dir="2700000" algn="tl">
                    <a:srgbClr val="000000">
                      <a:alpha val="43137"/>
                    </a:srgbClr>
                  </a:outerShdw>
                </a:effectLst>
              </a:rPr>
              <a:t>College and Career Readiness Standards</a:t>
            </a:r>
            <a:endParaRPr lang="en-US" i="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638" y="2514600"/>
            <a:ext cx="5029200" cy="3200400"/>
          </a:xfrm>
        </p:spPr>
        <p:txBody>
          <a:bodyPr>
            <a:normAutofit/>
          </a:bodyPr>
          <a:lstStyle/>
          <a:p>
            <a:pPr marL="0" indent="0">
              <a:buNone/>
            </a:pPr>
            <a:r>
              <a:rPr lang="en-US" sz="2800" b="1" u="sng" dirty="0" smtClean="0"/>
              <a:t>Link:</a:t>
            </a:r>
          </a:p>
          <a:p>
            <a:pPr marL="0" indent="0">
              <a:buNone/>
            </a:pPr>
            <a:r>
              <a:rPr lang="en-US" sz="2800" dirty="0" smtClean="0"/>
              <a:t>http</a:t>
            </a:r>
            <a:r>
              <a:rPr lang="en-US" sz="2800" dirty="0"/>
              <a:t>://www.thecb.state.tx.us/index.cfm?objectid=EADF962E-0E3E-DA80-BAAD2496062F3CD8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838" y="1981200"/>
            <a:ext cx="2819400" cy="33169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15</a:t>
            </a:fld>
            <a:endParaRPr lang="en-US"/>
          </a:p>
        </p:txBody>
      </p:sp>
    </p:spTree>
    <p:extLst>
      <p:ext uri="{BB962C8B-B14F-4D97-AF65-F5344CB8AC3E}">
        <p14:creationId xmlns:p14="http://schemas.microsoft.com/office/powerpoint/2010/main" val="326961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en-US" sz="4800" b="1" spc="600" dirty="0" smtClean="0">
                <a:solidFill>
                  <a:schemeClr val="accent2">
                    <a:lumMod val="50000"/>
                  </a:schemeClr>
                </a:solidFill>
                <a:effectLst>
                  <a:outerShdw blurRad="38100" dist="38100" dir="2700000" algn="tl">
                    <a:srgbClr val="000000">
                      <a:alpha val="43137"/>
                    </a:srgbClr>
                  </a:outerShdw>
                </a:effectLst>
              </a:rPr>
              <a:t>TEXAS CCRS</a:t>
            </a:r>
            <a:endParaRPr lang="en-US" sz="4800" b="1" spc="600"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1828800"/>
          </a:xfrm>
        </p:spPr>
        <p:txBody>
          <a:bodyPr numCol="2">
            <a:normAutofit fontScale="62500" lnSpcReduction="20000"/>
          </a:bodyPr>
          <a:lstStyle/>
          <a:p>
            <a:r>
              <a:rPr lang="en-US" sz="2800" b="1" i="1" dirty="0" smtClean="0"/>
              <a:t>CCRS mandated by House Bill 1 (HB1)</a:t>
            </a:r>
          </a:p>
          <a:p>
            <a:pPr>
              <a:spcBef>
                <a:spcPts val="1800"/>
              </a:spcBef>
            </a:pPr>
            <a:r>
              <a:rPr lang="en-US" sz="2800" b="1" i="1" dirty="0" smtClean="0"/>
              <a:t>Texas Education Agency (TEA) and Texas Higher Education Coordinating Board (THECB) convened vertical teams to develop the standards</a:t>
            </a:r>
          </a:p>
          <a:p>
            <a:pPr>
              <a:spcBef>
                <a:spcPts val="1200"/>
              </a:spcBef>
            </a:pPr>
            <a:endParaRPr lang="en-US" sz="2800" b="1" i="1" dirty="0" smtClean="0"/>
          </a:p>
          <a:p>
            <a:r>
              <a:rPr lang="en-US" sz="2800" b="1" i="1" dirty="0" smtClean="0"/>
              <a:t>There is strong alignment between the Texas Essential Knowledge and Skills and the CCRS</a:t>
            </a:r>
          </a:p>
          <a:p>
            <a:pPr>
              <a:spcBef>
                <a:spcPts val="600"/>
              </a:spcBef>
            </a:pPr>
            <a:r>
              <a:rPr lang="en-US" sz="2800" b="1" i="1" dirty="0"/>
              <a:t>Sponsored by both </a:t>
            </a:r>
            <a:r>
              <a:rPr lang="en-US" sz="2800" b="1" i="1" dirty="0" smtClean="0"/>
              <a:t>Texas Education Agency (TEA) and the Texas Higher Education Coordinating Board (THECB)</a:t>
            </a:r>
            <a:endParaRPr lang="en-US" sz="2800" b="1" i="1" dirty="0"/>
          </a:p>
          <a:p>
            <a:endParaRPr lang="en-US" sz="2000" b="1" i="1" dirty="0" smtClean="0"/>
          </a:p>
        </p:txBody>
      </p:sp>
      <p:sp>
        <p:nvSpPr>
          <p:cNvPr id="4" name="TextBox 3"/>
          <p:cNvSpPr txBox="1"/>
          <p:nvPr/>
        </p:nvSpPr>
        <p:spPr>
          <a:xfrm>
            <a:off x="0" y="533400"/>
            <a:ext cx="9144000" cy="646331"/>
          </a:xfrm>
          <a:prstGeom prst="rect">
            <a:avLst/>
          </a:prstGeom>
          <a:noFill/>
        </p:spPr>
        <p:txBody>
          <a:bodyPr wrap="square" rtlCol="0">
            <a:spAutoFit/>
          </a:bodyPr>
          <a:lstStyle/>
          <a:p>
            <a:pPr algn="ctr"/>
            <a:r>
              <a:rPr lang="en-US" sz="3600" b="1" dirty="0" smtClean="0">
                <a:solidFill>
                  <a:schemeClr val="tx1">
                    <a:lumMod val="75000"/>
                    <a:lumOff val="25000"/>
                  </a:schemeClr>
                </a:solidFill>
                <a:latin typeface="Bradley Hand ITC" pitchFamily="66" charset="0"/>
              </a:rPr>
              <a:t>College and Career Readiness Standards</a:t>
            </a:r>
            <a:endParaRPr lang="en-US" sz="3600" b="1" dirty="0">
              <a:solidFill>
                <a:schemeClr val="tx1">
                  <a:lumMod val="75000"/>
                  <a:lumOff val="25000"/>
                </a:schemeClr>
              </a:solidFill>
              <a:latin typeface="Bradley Hand ITC" pitchFamily="66" charset="0"/>
            </a:endParaRPr>
          </a:p>
        </p:txBody>
      </p:sp>
      <p:sp>
        <p:nvSpPr>
          <p:cNvPr id="11" name="TextBox 10"/>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cxnSp>
        <p:nvCxnSpPr>
          <p:cNvPr id="6" name="Straight Connector 5"/>
          <p:cNvCxnSpPr/>
          <p:nvPr/>
        </p:nvCxnSpPr>
        <p:spPr>
          <a:xfrm>
            <a:off x="-41232" y="4651568"/>
            <a:ext cx="9220200" cy="0"/>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90733" y="4807042"/>
            <a:ext cx="2933700" cy="954107"/>
          </a:xfrm>
          <a:prstGeom prst="rect">
            <a:avLst/>
          </a:prstGeom>
          <a:noFill/>
        </p:spPr>
        <p:txBody>
          <a:bodyPr wrap="square" rtlCol="0">
            <a:spAutoFit/>
          </a:bodyPr>
          <a:lstStyle/>
          <a:p>
            <a:pPr algn="ctr"/>
            <a:r>
              <a:rPr lang="en-US" sz="1400" b="1" dirty="0" smtClean="0">
                <a:solidFill>
                  <a:schemeClr val="tx1">
                    <a:lumMod val="85000"/>
                    <a:lumOff val="15000"/>
                  </a:schemeClr>
                </a:solidFill>
              </a:rPr>
              <a:t>April 2008</a:t>
            </a:r>
          </a:p>
          <a:p>
            <a:pPr algn="ctr"/>
            <a:r>
              <a:rPr lang="en-US" sz="1400" dirty="0" smtClean="0">
                <a:solidFill>
                  <a:schemeClr val="tx1">
                    <a:lumMod val="85000"/>
                    <a:lumOff val="15000"/>
                  </a:schemeClr>
                </a:solidFill>
              </a:rPr>
              <a:t>Sent to Commissioner of Education and State Board of Education for incorporation to the TEKS</a:t>
            </a:r>
            <a:endParaRPr lang="en-US" sz="1400" dirty="0">
              <a:solidFill>
                <a:schemeClr val="tx1">
                  <a:lumMod val="85000"/>
                  <a:lumOff val="15000"/>
                </a:schemeClr>
              </a:solidFill>
            </a:endParaRPr>
          </a:p>
        </p:txBody>
      </p:sp>
      <p:sp>
        <p:nvSpPr>
          <p:cNvPr id="7" name="TextBox 6"/>
          <p:cNvSpPr txBox="1"/>
          <p:nvPr/>
        </p:nvSpPr>
        <p:spPr>
          <a:xfrm>
            <a:off x="457199" y="3929248"/>
            <a:ext cx="1676401" cy="523220"/>
          </a:xfrm>
          <a:prstGeom prst="rect">
            <a:avLst/>
          </a:prstGeom>
          <a:noFill/>
        </p:spPr>
        <p:txBody>
          <a:bodyPr wrap="square" rtlCol="0">
            <a:spAutoFit/>
          </a:bodyPr>
          <a:lstStyle/>
          <a:p>
            <a:pPr algn="ctr"/>
            <a:r>
              <a:rPr lang="en-US" sz="1400" b="1" dirty="0" smtClean="0">
                <a:solidFill>
                  <a:schemeClr val="tx1">
                    <a:lumMod val="85000"/>
                    <a:lumOff val="15000"/>
                  </a:schemeClr>
                </a:solidFill>
              </a:rPr>
              <a:t>October 2007</a:t>
            </a:r>
          </a:p>
          <a:p>
            <a:pPr algn="ctr"/>
            <a:r>
              <a:rPr lang="en-US" sz="1400" dirty="0" smtClean="0">
                <a:solidFill>
                  <a:schemeClr val="tx1">
                    <a:lumMod val="85000"/>
                    <a:lumOff val="15000"/>
                  </a:schemeClr>
                </a:solidFill>
              </a:rPr>
              <a:t>Presented to THECB</a:t>
            </a:r>
            <a:endParaRPr lang="en-US" sz="1400" dirty="0">
              <a:solidFill>
                <a:schemeClr val="tx1">
                  <a:lumMod val="85000"/>
                  <a:lumOff val="15000"/>
                </a:schemeClr>
              </a:solidFill>
            </a:endParaRPr>
          </a:p>
        </p:txBody>
      </p:sp>
      <p:sp>
        <p:nvSpPr>
          <p:cNvPr id="8" name="TextBox 7"/>
          <p:cNvSpPr txBox="1"/>
          <p:nvPr/>
        </p:nvSpPr>
        <p:spPr>
          <a:xfrm>
            <a:off x="990600" y="4798145"/>
            <a:ext cx="2743200" cy="523220"/>
          </a:xfrm>
          <a:prstGeom prst="rect">
            <a:avLst/>
          </a:prstGeom>
          <a:noFill/>
        </p:spPr>
        <p:txBody>
          <a:bodyPr wrap="square" rtlCol="0">
            <a:spAutoFit/>
          </a:bodyPr>
          <a:lstStyle/>
          <a:p>
            <a:pPr algn="ctr"/>
            <a:r>
              <a:rPr lang="en-US" sz="1400" b="1" dirty="0" smtClean="0">
                <a:solidFill>
                  <a:schemeClr val="tx1">
                    <a:lumMod val="85000"/>
                    <a:lumOff val="15000"/>
                  </a:schemeClr>
                </a:solidFill>
              </a:rPr>
              <a:t>October to December 2007</a:t>
            </a:r>
          </a:p>
          <a:p>
            <a:pPr algn="ctr"/>
            <a:r>
              <a:rPr lang="en-US" sz="1400" dirty="0" smtClean="0">
                <a:solidFill>
                  <a:schemeClr val="tx1">
                    <a:lumMod val="85000"/>
                    <a:lumOff val="15000"/>
                  </a:schemeClr>
                </a:solidFill>
              </a:rPr>
              <a:t>Public Comment Period</a:t>
            </a:r>
            <a:endParaRPr lang="en-US" sz="1400" dirty="0">
              <a:solidFill>
                <a:schemeClr val="tx1">
                  <a:lumMod val="85000"/>
                  <a:lumOff val="15000"/>
                </a:schemeClr>
              </a:solidFill>
            </a:endParaRPr>
          </a:p>
        </p:txBody>
      </p:sp>
      <p:sp>
        <p:nvSpPr>
          <p:cNvPr id="9" name="TextBox 8"/>
          <p:cNvSpPr txBox="1"/>
          <p:nvPr/>
        </p:nvSpPr>
        <p:spPr>
          <a:xfrm>
            <a:off x="2552700" y="3950274"/>
            <a:ext cx="2362200" cy="523220"/>
          </a:xfrm>
          <a:prstGeom prst="rect">
            <a:avLst/>
          </a:prstGeom>
          <a:noFill/>
        </p:spPr>
        <p:txBody>
          <a:bodyPr wrap="square" rtlCol="0">
            <a:spAutoFit/>
          </a:bodyPr>
          <a:lstStyle/>
          <a:p>
            <a:pPr algn="ctr"/>
            <a:r>
              <a:rPr lang="en-US" sz="1400" b="1" dirty="0" smtClean="0">
                <a:solidFill>
                  <a:schemeClr val="tx1">
                    <a:lumMod val="85000"/>
                    <a:lumOff val="15000"/>
                  </a:schemeClr>
                </a:solidFill>
              </a:rPr>
              <a:t>January 2008</a:t>
            </a:r>
          </a:p>
          <a:p>
            <a:pPr algn="ctr"/>
            <a:r>
              <a:rPr lang="en-US" sz="1400" dirty="0" smtClean="0">
                <a:solidFill>
                  <a:schemeClr val="tx1">
                    <a:lumMod val="85000"/>
                    <a:lumOff val="15000"/>
                  </a:schemeClr>
                </a:solidFill>
              </a:rPr>
              <a:t>Adopted by THECB</a:t>
            </a:r>
            <a:endParaRPr lang="en-US" sz="1400" dirty="0">
              <a:solidFill>
                <a:schemeClr val="tx1">
                  <a:lumMod val="85000"/>
                  <a:lumOff val="15000"/>
                </a:schemeClr>
              </a:solidFill>
            </a:endParaRPr>
          </a:p>
        </p:txBody>
      </p:sp>
      <p:cxnSp>
        <p:nvCxnSpPr>
          <p:cNvPr id="16" name="Straight Connector 15"/>
          <p:cNvCxnSpPr/>
          <p:nvPr/>
        </p:nvCxnSpPr>
        <p:spPr>
          <a:xfrm>
            <a:off x="1252081" y="4489985"/>
            <a:ext cx="0" cy="1615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33600" y="4636562"/>
            <a:ext cx="0" cy="1615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33800" y="4489984"/>
            <a:ext cx="0" cy="1615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57583" y="4648200"/>
            <a:ext cx="0" cy="1615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76500" y="3052174"/>
            <a:ext cx="4191000" cy="523220"/>
          </a:xfrm>
          <a:prstGeom prst="rect">
            <a:avLst/>
          </a:prstGeom>
          <a:noFill/>
        </p:spPr>
        <p:txBody>
          <a:bodyPr wrap="square" rtlCol="0">
            <a:spAutoFit/>
          </a:bodyPr>
          <a:lstStyle/>
          <a:p>
            <a:pPr algn="ctr"/>
            <a:r>
              <a:rPr lang="en-US" sz="2800" u="sng" spc="600" dirty="0" smtClean="0">
                <a:latin typeface="Aharoni" pitchFamily="2" charset="-79"/>
                <a:cs typeface="Aharoni" pitchFamily="2" charset="-79"/>
              </a:rPr>
              <a:t>TIMELINE</a:t>
            </a:r>
            <a:endParaRPr lang="en-US" sz="2800" u="sng" spc="600" dirty="0">
              <a:latin typeface="Aharoni" pitchFamily="2" charset="-79"/>
              <a:cs typeface="Aharoni" pitchFamily="2" charset="-79"/>
            </a:endParaRPr>
          </a:p>
        </p:txBody>
      </p:sp>
      <p:sp>
        <p:nvSpPr>
          <p:cNvPr id="26" name="TextBox 25"/>
          <p:cNvSpPr txBox="1"/>
          <p:nvPr/>
        </p:nvSpPr>
        <p:spPr>
          <a:xfrm>
            <a:off x="0" y="6580777"/>
            <a:ext cx="6096001" cy="246221"/>
          </a:xfrm>
          <a:prstGeom prst="rect">
            <a:avLst/>
          </a:prstGeom>
          <a:noFill/>
        </p:spPr>
        <p:txBody>
          <a:bodyPr wrap="square" rtlCol="0">
            <a:spAutoFit/>
          </a:bodyPr>
          <a:lstStyle/>
          <a:p>
            <a:r>
              <a:rPr lang="en-US" sz="1000" dirty="0" smtClean="0">
                <a:latin typeface="Bookman Old Style" pitchFamily="18" charset="0"/>
              </a:rPr>
              <a:t>Source: Texas College &amp; Career Readiness Center, 2012</a:t>
            </a:r>
            <a:endParaRPr lang="en-US" sz="1000" dirty="0">
              <a:latin typeface="Bookman Old Style" pitchFamily="18" charset="0"/>
            </a:endParaRPr>
          </a:p>
        </p:txBody>
      </p:sp>
      <p:sp>
        <p:nvSpPr>
          <p:cNvPr id="5" name="Slide Number Placeholder 4"/>
          <p:cNvSpPr>
            <a:spLocks noGrp="1"/>
          </p:cNvSpPr>
          <p:nvPr>
            <p:ph type="sldNum" sz="quarter" idx="12"/>
          </p:nvPr>
        </p:nvSpPr>
        <p:spPr/>
        <p:txBody>
          <a:bodyPr/>
          <a:lstStyle/>
          <a:p>
            <a:fld id="{A79836AA-2E5C-4B78-BCFE-529AC8470618}" type="slidenum">
              <a:rPr lang="en-US" smtClean="0"/>
              <a:t>16</a:t>
            </a:fld>
            <a:endParaRPr lang="en-US" dirty="0"/>
          </a:p>
        </p:txBody>
      </p:sp>
      <p:cxnSp>
        <p:nvCxnSpPr>
          <p:cNvPr id="18" name="Straight Connector 17"/>
          <p:cNvCxnSpPr/>
          <p:nvPr/>
        </p:nvCxnSpPr>
        <p:spPr>
          <a:xfrm>
            <a:off x="7315200" y="4648200"/>
            <a:ext cx="0" cy="1615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96000" y="4850134"/>
            <a:ext cx="2721022" cy="954107"/>
          </a:xfrm>
          <a:prstGeom prst="rect">
            <a:avLst/>
          </a:prstGeom>
          <a:noFill/>
        </p:spPr>
        <p:txBody>
          <a:bodyPr wrap="square" rtlCol="0">
            <a:spAutoFit/>
          </a:bodyPr>
          <a:lstStyle/>
          <a:p>
            <a:pPr algn="ctr"/>
            <a:r>
              <a:rPr lang="en-US" sz="1400" b="1" dirty="0" smtClean="0">
                <a:solidFill>
                  <a:schemeClr val="tx1">
                    <a:lumMod val="85000"/>
                    <a:lumOff val="15000"/>
                  </a:schemeClr>
                </a:solidFill>
              </a:rPr>
              <a:t>February-May 2012</a:t>
            </a:r>
          </a:p>
          <a:p>
            <a:pPr algn="ctr"/>
            <a:r>
              <a:rPr lang="en-US" sz="1400" dirty="0" smtClean="0">
                <a:solidFill>
                  <a:schemeClr val="tx1">
                    <a:lumMod val="85000"/>
                    <a:lumOff val="15000"/>
                  </a:schemeClr>
                </a:solidFill>
              </a:rPr>
              <a:t>Convening of committees to establish, approve, and implement STAAR performance standards</a:t>
            </a:r>
          </a:p>
        </p:txBody>
      </p:sp>
      <p:sp>
        <p:nvSpPr>
          <p:cNvPr id="23" name="TextBox 22"/>
          <p:cNvSpPr txBox="1"/>
          <p:nvPr/>
        </p:nvSpPr>
        <p:spPr>
          <a:xfrm>
            <a:off x="-152400" y="4850134"/>
            <a:ext cx="1676401" cy="954107"/>
          </a:xfrm>
          <a:prstGeom prst="rect">
            <a:avLst/>
          </a:prstGeom>
          <a:noFill/>
        </p:spPr>
        <p:txBody>
          <a:bodyPr wrap="square" rtlCol="0">
            <a:spAutoFit/>
          </a:bodyPr>
          <a:lstStyle/>
          <a:p>
            <a:pPr algn="ctr"/>
            <a:r>
              <a:rPr lang="en-US" sz="1400" b="1" dirty="0" smtClean="0">
                <a:solidFill>
                  <a:schemeClr val="tx1">
                    <a:lumMod val="85000"/>
                    <a:lumOff val="15000"/>
                  </a:schemeClr>
                </a:solidFill>
              </a:rPr>
              <a:t>May 2006</a:t>
            </a:r>
          </a:p>
          <a:p>
            <a:pPr algn="ctr"/>
            <a:r>
              <a:rPr lang="en-US" sz="1400" dirty="0" smtClean="0">
                <a:solidFill>
                  <a:schemeClr val="tx1">
                    <a:lumMod val="85000"/>
                    <a:lumOff val="15000"/>
                  </a:schemeClr>
                </a:solidFill>
              </a:rPr>
              <a:t>HB1 mandating development of standards</a:t>
            </a:r>
            <a:endParaRPr lang="en-US" sz="1400" dirty="0">
              <a:solidFill>
                <a:schemeClr val="tx1">
                  <a:lumMod val="85000"/>
                  <a:lumOff val="15000"/>
                </a:schemeClr>
              </a:solidFill>
            </a:endParaRPr>
          </a:p>
        </p:txBody>
      </p:sp>
      <p:cxnSp>
        <p:nvCxnSpPr>
          <p:cNvPr id="24" name="Straight Connector 23"/>
          <p:cNvCxnSpPr/>
          <p:nvPr/>
        </p:nvCxnSpPr>
        <p:spPr>
          <a:xfrm>
            <a:off x="685800" y="4642385"/>
            <a:ext cx="0" cy="1615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18078" y="3365498"/>
            <a:ext cx="2362200" cy="1169551"/>
          </a:xfrm>
          <a:prstGeom prst="rect">
            <a:avLst/>
          </a:prstGeom>
          <a:noFill/>
        </p:spPr>
        <p:txBody>
          <a:bodyPr wrap="square" rtlCol="0">
            <a:spAutoFit/>
          </a:bodyPr>
          <a:lstStyle/>
          <a:p>
            <a:pPr algn="ctr"/>
            <a:r>
              <a:rPr lang="en-US" sz="1400" b="1" dirty="0" smtClean="0">
                <a:solidFill>
                  <a:schemeClr val="tx1">
                    <a:lumMod val="85000"/>
                    <a:lumOff val="15000"/>
                  </a:schemeClr>
                </a:solidFill>
              </a:rPr>
              <a:t>2008-2011</a:t>
            </a:r>
          </a:p>
          <a:p>
            <a:pPr algn="ctr"/>
            <a:r>
              <a:rPr lang="en-US" sz="1400" dirty="0" smtClean="0">
                <a:solidFill>
                  <a:schemeClr val="tx1">
                    <a:lumMod val="85000"/>
                    <a:lumOff val="15000"/>
                  </a:schemeClr>
                </a:solidFill>
              </a:rPr>
              <a:t>Validation study by EPIC to compare CCRS to general education and technical education courses</a:t>
            </a:r>
            <a:endParaRPr lang="en-US" sz="1400" dirty="0">
              <a:solidFill>
                <a:schemeClr val="tx1">
                  <a:lumMod val="85000"/>
                  <a:lumOff val="15000"/>
                </a:schemeClr>
              </a:solidFill>
            </a:endParaRPr>
          </a:p>
        </p:txBody>
      </p:sp>
      <p:cxnSp>
        <p:nvCxnSpPr>
          <p:cNvPr id="28" name="Straight Connector 27"/>
          <p:cNvCxnSpPr/>
          <p:nvPr/>
        </p:nvCxnSpPr>
        <p:spPr>
          <a:xfrm>
            <a:off x="6524768" y="4481252"/>
            <a:ext cx="0" cy="1615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48633" y="3500150"/>
            <a:ext cx="1514333" cy="954107"/>
          </a:xfrm>
          <a:prstGeom prst="rect">
            <a:avLst/>
          </a:prstGeom>
          <a:noFill/>
        </p:spPr>
        <p:txBody>
          <a:bodyPr wrap="square" rtlCol="0">
            <a:spAutoFit/>
          </a:bodyPr>
          <a:lstStyle/>
          <a:p>
            <a:pPr algn="ctr"/>
            <a:r>
              <a:rPr lang="en-US" sz="1400" b="1" dirty="0" smtClean="0">
                <a:solidFill>
                  <a:schemeClr val="tx1">
                    <a:lumMod val="85000"/>
                    <a:lumOff val="15000"/>
                  </a:schemeClr>
                </a:solidFill>
              </a:rPr>
              <a:t>May 2014</a:t>
            </a:r>
          </a:p>
          <a:p>
            <a:pPr algn="ctr"/>
            <a:r>
              <a:rPr lang="en-US" sz="1400" dirty="0" smtClean="0">
                <a:solidFill>
                  <a:schemeClr val="tx1">
                    <a:lumMod val="85000"/>
                    <a:lumOff val="15000"/>
                  </a:schemeClr>
                </a:solidFill>
              </a:rPr>
              <a:t>Review of STAAR performance</a:t>
            </a:r>
          </a:p>
          <a:p>
            <a:pPr algn="ctr"/>
            <a:r>
              <a:rPr lang="en-US" sz="1400" dirty="0">
                <a:solidFill>
                  <a:schemeClr val="tx1">
                    <a:lumMod val="85000"/>
                    <a:lumOff val="15000"/>
                  </a:schemeClr>
                </a:solidFill>
              </a:rPr>
              <a:t>s</a:t>
            </a:r>
            <a:r>
              <a:rPr lang="en-US" sz="1400" dirty="0" smtClean="0">
                <a:solidFill>
                  <a:schemeClr val="tx1">
                    <a:lumMod val="85000"/>
                    <a:lumOff val="15000"/>
                  </a:schemeClr>
                </a:solidFill>
              </a:rPr>
              <a:t>tandards</a:t>
            </a:r>
            <a:endParaRPr lang="en-US" sz="1400" dirty="0">
              <a:solidFill>
                <a:schemeClr val="tx1">
                  <a:lumMod val="85000"/>
                  <a:lumOff val="15000"/>
                </a:schemeClr>
              </a:solidFill>
            </a:endParaRPr>
          </a:p>
        </p:txBody>
      </p:sp>
      <p:cxnSp>
        <p:nvCxnSpPr>
          <p:cNvPr id="30" name="Straight Connector 29"/>
          <p:cNvCxnSpPr/>
          <p:nvPr/>
        </p:nvCxnSpPr>
        <p:spPr>
          <a:xfrm>
            <a:off x="8305800" y="4454257"/>
            <a:ext cx="0" cy="1615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53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8" grpId="0"/>
      <p:bldP spid="9" grpId="0"/>
      <p:bldP spid="22" grpId="0"/>
      <p:bldP spid="23" grpId="0"/>
      <p:bldP spid="27"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lnSpcReduction="10000"/>
          </a:bodyPr>
          <a:lstStyle/>
          <a:p>
            <a:r>
              <a:rPr lang="en-US" i="1" dirty="0" smtClean="0">
                <a:solidFill>
                  <a:schemeClr val="tx1">
                    <a:lumMod val="85000"/>
                    <a:lumOff val="15000"/>
                  </a:schemeClr>
                </a:solidFill>
              </a:rPr>
              <a:t>Represent a full range of knowledge and skills that students need to succeed in college and careers.</a:t>
            </a:r>
          </a:p>
          <a:p>
            <a:r>
              <a:rPr lang="en-US" i="1" dirty="0" smtClean="0">
                <a:solidFill>
                  <a:schemeClr val="tx1">
                    <a:lumMod val="85000"/>
                    <a:lumOff val="15000"/>
                  </a:schemeClr>
                </a:solidFill>
              </a:rPr>
              <a:t>Emphasize the content of courses. </a:t>
            </a:r>
          </a:p>
          <a:p>
            <a:r>
              <a:rPr lang="en-US" i="1" dirty="0" smtClean="0">
                <a:solidFill>
                  <a:schemeClr val="tx1">
                    <a:lumMod val="85000"/>
                    <a:lumOff val="15000"/>
                  </a:schemeClr>
                </a:solidFill>
              </a:rPr>
              <a:t>Introduce disciplinary structures to familiarize students with key concepts and content in each of the core academic areas.</a:t>
            </a:r>
          </a:p>
          <a:p>
            <a:r>
              <a:rPr lang="en-US" i="1" dirty="0" smtClean="0">
                <a:solidFill>
                  <a:schemeClr val="tx1">
                    <a:lumMod val="85000"/>
                    <a:lumOff val="15000"/>
                  </a:schemeClr>
                </a:solidFill>
              </a:rPr>
              <a:t>Include a set of cross-disciplinary standards that apply to specific and all content courses. </a:t>
            </a:r>
          </a:p>
        </p:txBody>
      </p:sp>
      <p:sp>
        <p:nvSpPr>
          <p:cNvPr id="4" name="Title 1"/>
          <p:cNvSpPr txBox="1">
            <a:spLocks/>
          </p:cNvSpPr>
          <p:nvPr/>
        </p:nvSpPr>
        <p:spPr>
          <a:xfrm>
            <a:off x="457200" y="76200"/>
            <a:ext cx="8229600" cy="63976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spc="600" dirty="0" smtClean="0">
                <a:solidFill>
                  <a:schemeClr val="accent2">
                    <a:lumMod val="50000"/>
                  </a:schemeClr>
                </a:solidFill>
                <a:effectLst>
                  <a:outerShdw blurRad="38100" dist="38100" dir="2700000" algn="tl">
                    <a:srgbClr val="000000">
                      <a:alpha val="43137"/>
                    </a:srgbClr>
                  </a:outerShdw>
                </a:effectLst>
              </a:rPr>
              <a:t>TEXAS CCRS</a:t>
            </a:r>
            <a:endParaRPr lang="en-US" sz="5400" b="1" spc="600" dirty="0">
              <a:solidFill>
                <a:schemeClr val="accent2">
                  <a:lumMod val="50000"/>
                </a:schemeClr>
              </a:solidFill>
              <a:effectLst>
                <a:outerShdw blurRad="38100" dist="38100" dir="2700000" algn="tl">
                  <a:srgbClr val="000000">
                    <a:alpha val="43137"/>
                  </a:srgbClr>
                </a:outerShdw>
              </a:effectLst>
            </a:endParaRPr>
          </a:p>
        </p:txBody>
      </p:sp>
      <p:sp>
        <p:nvSpPr>
          <p:cNvPr id="5" name="TextBox 4"/>
          <p:cNvSpPr txBox="1"/>
          <p:nvPr/>
        </p:nvSpPr>
        <p:spPr>
          <a:xfrm>
            <a:off x="0" y="533400"/>
            <a:ext cx="9144000" cy="646331"/>
          </a:xfrm>
          <a:prstGeom prst="rect">
            <a:avLst/>
          </a:prstGeom>
          <a:noFill/>
        </p:spPr>
        <p:txBody>
          <a:bodyPr wrap="square" rtlCol="0">
            <a:spAutoFit/>
          </a:bodyPr>
          <a:lstStyle/>
          <a:p>
            <a:pPr algn="ctr"/>
            <a:r>
              <a:rPr lang="en-US" sz="3600" b="1" dirty="0" smtClean="0">
                <a:solidFill>
                  <a:schemeClr val="tx1">
                    <a:lumMod val="75000"/>
                    <a:lumOff val="25000"/>
                  </a:schemeClr>
                </a:solidFill>
                <a:latin typeface="Bradley Hand ITC" pitchFamily="66" charset="0"/>
              </a:rPr>
              <a:t>College and Career Readiness Standards</a:t>
            </a:r>
            <a:endParaRPr lang="en-US" sz="3600" b="1" dirty="0">
              <a:solidFill>
                <a:schemeClr val="tx1">
                  <a:lumMod val="75000"/>
                  <a:lumOff val="25000"/>
                </a:schemeClr>
              </a:solidFill>
              <a:latin typeface="Bradley Hand ITC" pitchFamily="66" charset="0"/>
            </a:endParaRPr>
          </a:p>
        </p:txBody>
      </p:sp>
      <p:sp>
        <p:nvSpPr>
          <p:cNvPr id="6" name="TextBox 5"/>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7" name="TextBox 6"/>
          <p:cNvSpPr txBox="1"/>
          <p:nvPr/>
        </p:nvSpPr>
        <p:spPr>
          <a:xfrm>
            <a:off x="-1" y="6588442"/>
            <a:ext cx="6096001" cy="246221"/>
          </a:xfrm>
          <a:prstGeom prst="rect">
            <a:avLst/>
          </a:prstGeom>
          <a:noFill/>
        </p:spPr>
        <p:txBody>
          <a:bodyPr wrap="square" rtlCol="0">
            <a:spAutoFit/>
          </a:bodyPr>
          <a:lstStyle/>
          <a:p>
            <a:r>
              <a:rPr lang="en-US" sz="1000" dirty="0" smtClean="0">
                <a:latin typeface="Bookman Old Style" pitchFamily="18" charset="0"/>
              </a:rPr>
              <a:t>Source: Texas College &amp; Career Readiness Center, 2012</a:t>
            </a:r>
            <a:endParaRPr lang="en-US" sz="1000" dirty="0">
              <a:latin typeface="Bookman Old Style" pitchFamily="18" charset="0"/>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t>17</a:t>
            </a:fld>
            <a:endParaRPr lang="en-US"/>
          </a:p>
        </p:txBody>
      </p:sp>
    </p:spTree>
    <p:extLst>
      <p:ext uri="{BB962C8B-B14F-4D97-AF65-F5344CB8AC3E}">
        <p14:creationId xmlns:p14="http://schemas.microsoft.com/office/powerpoint/2010/main" val="412485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3" name="Content Placeholder 2"/>
          <p:cNvSpPr>
            <a:spLocks noGrp="1"/>
          </p:cNvSpPr>
          <p:nvPr>
            <p:ph idx="1"/>
          </p:nvPr>
        </p:nvSpPr>
        <p:spPr>
          <a:xfrm>
            <a:off x="457200" y="1295400"/>
            <a:ext cx="8229600" cy="4525963"/>
          </a:xfrm>
        </p:spPr>
        <p:txBody>
          <a:bodyPr>
            <a:noAutofit/>
          </a:bodyPr>
          <a:lstStyle/>
          <a:p>
            <a:r>
              <a:rPr lang="en-US" sz="2800" i="1" dirty="0" smtClean="0">
                <a:solidFill>
                  <a:schemeClr val="tx1">
                    <a:lumMod val="85000"/>
                    <a:lumOff val="15000"/>
                  </a:schemeClr>
                </a:solidFill>
              </a:rPr>
              <a:t>The CCRS differ from high school graduation standards by emphasizing content and cross-disciplinary standards to determine readiness instead of mastery of skills and knowledge.</a:t>
            </a:r>
          </a:p>
          <a:p>
            <a:r>
              <a:rPr lang="en-US" sz="2800" i="1" dirty="0" smtClean="0">
                <a:solidFill>
                  <a:schemeClr val="tx1">
                    <a:lumMod val="85000"/>
                    <a:lumOff val="15000"/>
                  </a:schemeClr>
                </a:solidFill>
              </a:rPr>
              <a:t>The content standards stimulate students’ deeper levels of thinking and concentrate on foundational skills in reading, writing, research, data use, and technology.  </a:t>
            </a:r>
          </a:p>
          <a:p>
            <a:r>
              <a:rPr lang="en-US" sz="2800" i="1" dirty="0">
                <a:solidFill>
                  <a:schemeClr val="tx1">
                    <a:lumMod val="85000"/>
                    <a:lumOff val="15000"/>
                  </a:schemeClr>
                </a:solidFill>
              </a:rPr>
              <a:t>T</a:t>
            </a:r>
            <a:r>
              <a:rPr lang="en-US" sz="2800" i="1" dirty="0" smtClean="0">
                <a:solidFill>
                  <a:schemeClr val="tx1">
                    <a:lumMod val="85000"/>
                    <a:lumOff val="15000"/>
                  </a:schemeClr>
                </a:solidFill>
              </a:rPr>
              <a:t>he cross-disciplinary standards focus on intellectual curiosity, problem solving, academic behaviors, work habits, and academic integrity.</a:t>
            </a:r>
            <a:endParaRPr lang="en-US" sz="2800" i="1" dirty="0">
              <a:solidFill>
                <a:schemeClr val="tx1">
                  <a:lumMod val="85000"/>
                  <a:lumOff val="15000"/>
                </a:schemeClr>
              </a:solidFill>
            </a:endParaRPr>
          </a:p>
        </p:txBody>
      </p:sp>
      <p:sp>
        <p:nvSpPr>
          <p:cNvPr id="4" name="TextBox 3"/>
          <p:cNvSpPr txBox="1"/>
          <p:nvPr/>
        </p:nvSpPr>
        <p:spPr>
          <a:xfrm>
            <a:off x="0" y="533400"/>
            <a:ext cx="9144000" cy="646331"/>
          </a:xfrm>
          <a:prstGeom prst="rect">
            <a:avLst/>
          </a:prstGeom>
          <a:noFill/>
        </p:spPr>
        <p:txBody>
          <a:bodyPr wrap="square" rtlCol="0">
            <a:spAutoFit/>
          </a:bodyPr>
          <a:lstStyle/>
          <a:p>
            <a:pPr algn="ctr"/>
            <a:r>
              <a:rPr lang="en-US" sz="3600" b="1" dirty="0" smtClean="0">
                <a:solidFill>
                  <a:schemeClr val="tx1">
                    <a:lumMod val="75000"/>
                    <a:lumOff val="25000"/>
                  </a:schemeClr>
                </a:solidFill>
                <a:latin typeface="Bradley Hand ITC" pitchFamily="66" charset="0"/>
              </a:rPr>
              <a:t>College and Career Readiness Standards</a:t>
            </a:r>
            <a:endParaRPr lang="en-US" sz="3600" b="1" dirty="0">
              <a:solidFill>
                <a:schemeClr val="tx1">
                  <a:lumMod val="75000"/>
                  <a:lumOff val="25000"/>
                </a:schemeClr>
              </a:solidFill>
              <a:latin typeface="Bradley Hand ITC" pitchFamily="66" charset="0"/>
            </a:endParaRPr>
          </a:p>
        </p:txBody>
      </p:sp>
      <p:sp>
        <p:nvSpPr>
          <p:cNvPr id="5" name="Title 1"/>
          <p:cNvSpPr txBox="1">
            <a:spLocks/>
          </p:cNvSpPr>
          <p:nvPr/>
        </p:nvSpPr>
        <p:spPr>
          <a:xfrm>
            <a:off x="457200" y="76200"/>
            <a:ext cx="8229600" cy="63976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spc="600" dirty="0" smtClean="0">
                <a:solidFill>
                  <a:schemeClr val="accent2">
                    <a:lumMod val="50000"/>
                  </a:schemeClr>
                </a:solidFill>
                <a:effectLst>
                  <a:outerShdw blurRad="38100" dist="38100" dir="2700000" algn="tl">
                    <a:srgbClr val="000000">
                      <a:alpha val="43137"/>
                    </a:srgbClr>
                  </a:outerShdw>
                </a:effectLst>
              </a:rPr>
              <a:t>TEXAS CCRS</a:t>
            </a:r>
            <a:endParaRPr lang="en-US" sz="5400" b="1" spc="600" dirty="0">
              <a:solidFill>
                <a:schemeClr val="accent2">
                  <a:lumMod val="50000"/>
                </a:schemeClr>
              </a:solidFill>
              <a:effectLst>
                <a:outerShdw blurRad="38100" dist="38100" dir="2700000" algn="tl">
                  <a:srgbClr val="000000">
                    <a:alpha val="43137"/>
                  </a:srgbClr>
                </a:outerShdw>
              </a:effectLst>
            </a:endParaRPr>
          </a:p>
        </p:txBody>
      </p:sp>
      <p:sp>
        <p:nvSpPr>
          <p:cNvPr id="7" name="TextBox 6"/>
          <p:cNvSpPr txBox="1"/>
          <p:nvPr/>
        </p:nvSpPr>
        <p:spPr>
          <a:xfrm>
            <a:off x="-1" y="6588442"/>
            <a:ext cx="6096001" cy="246221"/>
          </a:xfrm>
          <a:prstGeom prst="rect">
            <a:avLst/>
          </a:prstGeom>
          <a:noFill/>
        </p:spPr>
        <p:txBody>
          <a:bodyPr wrap="square" rtlCol="0">
            <a:spAutoFit/>
          </a:bodyPr>
          <a:lstStyle/>
          <a:p>
            <a:r>
              <a:rPr lang="en-US" sz="1000" dirty="0" smtClean="0">
                <a:latin typeface="Bookman Old Style" pitchFamily="18" charset="0"/>
              </a:rPr>
              <a:t>Source: Texas College &amp; Career Readiness Standards, Introduction</a:t>
            </a:r>
            <a:endParaRPr lang="en-US" sz="1000" dirty="0">
              <a:latin typeface="Bookman Old Style" pitchFamily="18" charset="0"/>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t>18</a:t>
            </a:fld>
            <a:endParaRPr lang="en-US"/>
          </a:p>
        </p:txBody>
      </p:sp>
    </p:spTree>
    <p:extLst>
      <p:ext uri="{BB962C8B-B14F-4D97-AF65-F5344CB8AC3E}">
        <p14:creationId xmlns:p14="http://schemas.microsoft.com/office/powerpoint/2010/main" val="77838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63976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spc="600" smtClean="0">
                <a:solidFill>
                  <a:schemeClr val="accent2">
                    <a:lumMod val="50000"/>
                  </a:schemeClr>
                </a:solidFill>
                <a:effectLst>
                  <a:outerShdw blurRad="38100" dist="38100" dir="2700000" algn="tl">
                    <a:srgbClr val="000000">
                      <a:alpha val="43137"/>
                    </a:srgbClr>
                  </a:outerShdw>
                </a:effectLst>
              </a:rPr>
              <a:t>TEXAS CCRS</a:t>
            </a:r>
            <a:endParaRPr lang="en-US" sz="5400" b="1" spc="600" dirty="0">
              <a:solidFill>
                <a:schemeClr val="accent2">
                  <a:lumMod val="50000"/>
                </a:schemeClr>
              </a:solidFill>
              <a:effectLst>
                <a:outerShdw blurRad="38100" dist="38100" dir="2700000" algn="tl">
                  <a:srgbClr val="000000">
                    <a:alpha val="43137"/>
                  </a:srgbClr>
                </a:outerShdw>
              </a:effectLst>
            </a:endParaRPr>
          </a:p>
        </p:txBody>
      </p:sp>
      <p:sp>
        <p:nvSpPr>
          <p:cNvPr id="5" name="TextBox 4"/>
          <p:cNvSpPr txBox="1"/>
          <p:nvPr/>
        </p:nvSpPr>
        <p:spPr>
          <a:xfrm>
            <a:off x="0" y="533400"/>
            <a:ext cx="9144000" cy="646331"/>
          </a:xfrm>
          <a:prstGeom prst="rect">
            <a:avLst/>
          </a:prstGeom>
          <a:noFill/>
        </p:spPr>
        <p:txBody>
          <a:bodyPr wrap="square" rtlCol="0">
            <a:spAutoFit/>
          </a:bodyPr>
          <a:lstStyle/>
          <a:p>
            <a:pPr algn="ctr"/>
            <a:r>
              <a:rPr lang="en-US" sz="3600" b="1" dirty="0" smtClean="0">
                <a:solidFill>
                  <a:schemeClr val="tx1">
                    <a:lumMod val="75000"/>
                    <a:lumOff val="25000"/>
                  </a:schemeClr>
                </a:solidFill>
                <a:latin typeface="Bradley Hand ITC" pitchFamily="66" charset="0"/>
              </a:rPr>
              <a:t>College and Career Readiness Standards</a:t>
            </a:r>
            <a:endParaRPr lang="en-US" sz="3600" b="1" dirty="0">
              <a:solidFill>
                <a:schemeClr val="tx1">
                  <a:lumMod val="75000"/>
                  <a:lumOff val="25000"/>
                </a:schemeClr>
              </a:solidFill>
              <a:latin typeface="Bradley Hand ITC" pitchFamily="66" charset="0"/>
            </a:endParaRPr>
          </a:p>
        </p:txBody>
      </p:sp>
      <p:sp>
        <p:nvSpPr>
          <p:cNvPr id="6" name="TextBox 5"/>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7" name="TextBox 6"/>
          <p:cNvSpPr txBox="1"/>
          <p:nvPr/>
        </p:nvSpPr>
        <p:spPr>
          <a:xfrm>
            <a:off x="0" y="6457890"/>
            <a:ext cx="7315200" cy="400110"/>
          </a:xfrm>
          <a:prstGeom prst="rect">
            <a:avLst/>
          </a:prstGeom>
          <a:noFill/>
        </p:spPr>
        <p:txBody>
          <a:bodyPr wrap="square" rtlCol="0">
            <a:spAutoFit/>
          </a:bodyPr>
          <a:lstStyle/>
          <a:p>
            <a:r>
              <a:rPr lang="en-US" sz="1000" dirty="0" smtClean="0">
                <a:latin typeface="Bookman Old Style" pitchFamily="18" charset="0"/>
              </a:rPr>
              <a:t>Source: </a:t>
            </a:r>
            <a:r>
              <a:rPr lang="en-US" sz="1000" i="1" dirty="0">
                <a:latin typeface="Bookman Old Style" pitchFamily="18" charset="0"/>
              </a:rPr>
              <a:t>Conley, D. T. (2007). Redefining college readiness. </a:t>
            </a:r>
            <a:r>
              <a:rPr lang="en-US" sz="1000" dirty="0">
                <a:latin typeface="Bookman Old Style" pitchFamily="18" charset="0"/>
              </a:rPr>
              <a:t>Eugene, OR: Educational Policy Improvement Center</a:t>
            </a:r>
            <a:r>
              <a:rPr lang="en-US" sz="1000" dirty="0"/>
              <a:t>.</a:t>
            </a:r>
            <a:endParaRPr lang="en-US" sz="1000" dirty="0" smtClean="0">
              <a:latin typeface="Bookman Old Style" pitchFamily="18" charset="0"/>
            </a:endParaRPr>
          </a:p>
          <a:p>
            <a:r>
              <a:rPr lang="en-US" sz="1000" dirty="0" smtClean="0">
                <a:latin typeface="Bookman Old Style" pitchFamily="18" charset="0"/>
              </a:rPr>
              <a:t>epiconline.org  </a:t>
            </a:r>
            <a:endParaRPr lang="en-US" sz="1000" dirty="0">
              <a:latin typeface="Bookman Old Style" pitchFamily="18" charset="0"/>
            </a:endParaRPr>
          </a:p>
        </p:txBody>
      </p:sp>
      <p:pic>
        <p:nvPicPr>
          <p:cNvPr id="1026" name="Picture 2"/>
          <p:cNvPicPr>
            <a:picLocks noGrp="1" noChangeAspect="1" noChangeArrowheads="1"/>
          </p:cNvPicPr>
          <p:nvPr>
            <p:ph idx="1"/>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8400" y="1447800"/>
            <a:ext cx="4267200" cy="4260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A79836AA-2E5C-4B78-BCFE-529AC8470618}" type="slidenum">
              <a:rPr lang="en-US" smtClean="0"/>
              <a:t>19</a:t>
            </a:fld>
            <a:endParaRPr lang="en-US"/>
          </a:p>
        </p:txBody>
      </p:sp>
    </p:spTree>
    <p:extLst>
      <p:ext uri="{BB962C8B-B14F-4D97-AF65-F5344CB8AC3E}">
        <p14:creationId xmlns:p14="http://schemas.microsoft.com/office/powerpoint/2010/main" val="2682612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RGV Pathways </a:t>
            </a:r>
            <a:endParaRPr lang="en-US" dirty="0"/>
          </a:p>
        </p:txBody>
      </p:sp>
      <p:sp>
        <p:nvSpPr>
          <p:cNvPr id="4" name="Content Placeholder 3"/>
          <p:cNvSpPr>
            <a:spLocks noGrp="1"/>
          </p:cNvSpPr>
          <p:nvPr>
            <p:ph idx="1"/>
          </p:nvPr>
        </p:nvSpPr>
        <p:spPr/>
        <p:txBody>
          <a:bodyPr>
            <a:normAutofit fontScale="77500" lnSpcReduction="20000"/>
          </a:bodyPr>
          <a:lstStyle/>
          <a:p>
            <a:r>
              <a:rPr lang="en-US" b="1" dirty="0"/>
              <a:t>What Are the RGV Pathways Project Goals?  </a:t>
            </a:r>
            <a:endParaRPr lang="en-US" b="1" dirty="0" smtClean="0"/>
          </a:p>
          <a:p>
            <a:endParaRPr lang="en-US" dirty="0"/>
          </a:p>
          <a:p>
            <a:r>
              <a:rPr lang="en-US" dirty="0" smtClean="0"/>
              <a:t>To </a:t>
            </a:r>
            <a:r>
              <a:rPr lang="en-US" dirty="0"/>
              <a:t>improve access to, analysis of, and use of data to inform decision-making at secondary and postsecondary </a:t>
            </a:r>
            <a:r>
              <a:rPr lang="en-US" dirty="0" smtClean="0"/>
              <a:t>levels</a:t>
            </a:r>
          </a:p>
          <a:p>
            <a:pPr marL="0" indent="0">
              <a:buNone/>
            </a:pPr>
            <a:endParaRPr lang="en-US" dirty="0"/>
          </a:p>
          <a:p>
            <a:r>
              <a:rPr lang="en-US" dirty="0" smtClean="0"/>
              <a:t>To </a:t>
            </a:r>
            <a:r>
              <a:rPr lang="en-US" dirty="0"/>
              <a:t>create sustainable collaboration between secondary and postsecondary educators and institutions through face-to-face, subject-specific, </a:t>
            </a:r>
            <a:r>
              <a:rPr lang="en-US" dirty="0" smtClean="0"/>
              <a:t> </a:t>
            </a:r>
            <a:r>
              <a:rPr lang="en-US" dirty="0"/>
              <a:t>vertical </a:t>
            </a:r>
            <a:r>
              <a:rPr lang="en-US" dirty="0" smtClean="0"/>
              <a:t>teams</a:t>
            </a:r>
          </a:p>
          <a:p>
            <a:endParaRPr lang="en-US" dirty="0"/>
          </a:p>
          <a:p>
            <a:r>
              <a:rPr lang="en-US" dirty="0" smtClean="0"/>
              <a:t>To </a:t>
            </a:r>
            <a:r>
              <a:rPr lang="en-US" dirty="0"/>
              <a:t>expedite successful student transitions from secondary institutions to and through postsecondary institutions. </a:t>
            </a:r>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A79836AA-2E5C-4B78-BCFE-529AC8470618}" type="slidenum">
              <a:rPr lang="en-US" smtClean="0"/>
              <a:t>2</a:t>
            </a:fld>
            <a:endParaRPr lang="en-US"/>
          </a:p>
        </p:txBody>
      </p:sp>
    </p:spTree>
    <p:extLst>
      <p:ext uri="{BB962C8B-B14F-4D97-AF65-F5344CB8AC3E}">
        <p14:creationId xmlns:p14="http://schemas.microsoft.com/office/powerpoint/2010/main" val="3400385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spcBef>
                <a:spcPts val="0"/>
              </a:spcBef>
              <a:buNone/>
            </a:pPr>
            <a:r>
              <a:rPr lang="en-US" sz="3600" b="1" spc="300" dirty="0" smtClean="0">
                <a:solidFill>
                  <a:schemeClr val="tx1">
                    <a:lumMod val="85000"/>
                    <a:lumOff val="15000"/>
                  </a:schemeClr>
                </a:solidFill>
                <a:effectLst>
                  <a:outerShdw blurRad="38100" dist="38100" dir="2700000" algn="tl">
                    <a:srgbClr val="000000">
                      <a:alpha val="43137"/>
                    </a:srgbClr>
                  </a:outerShdw>
                </a:effectLst>
              </a:rPr>
              <a:t>Cross-Disciplinary Standards</a:t>
            </a:r>
          </a:p>
          <a:p>
            <a:pPr marL="0" indent="0" algn="ctr">
              <a:spcBef>
                <a:spcPts val="0"/>
              </a:spcBef>
              <a:buNone/>
            </a:pPr>
            <a:r>
              <a:rPr lang="en-US" i="1" spc="600" dirty="0" smtClean="0">
                <a:solidFill>
                  <a:schemeClr val="tx1">
                    <a:lumMod val="85000"/>
                    <a:lumOff val="15000"/>
                  </a:schemeClr>
                </a:solidFill>
              </a:rPr>
              <a:t>Skills Required</a:t>
            </a:r>
          </a:p>
          <a:p>
            <a:pPr marL="0" indent="0">
              <a:buNone/>
            </a:pPr>
            <a:endParaRPr lang="en-US" sz="2400" dirty="0" smtClean="0">
              <a:solidFill>
                <a:schemeClr val="tx1">
                  <a:lumMod val="85000"/>
                  <a:lumOff val="15000"/>
                </a:schemeClr>
              </a:solidFill>
            </a:endParaRPr>
          </a:p>
          <a:p>
            <a:pPr marL="0" indent="0">
              <a:buNone/>
            </a:pPr>
            <a:r>
              <a:rPr lang="en-US" sz="2800" b="1" u="sng" dirty="0" smtClean="0">
                <a:solidFill>
                  <a:schemeClr val="tx1">
                    <a:lumMod val="85000"/>
                    <a:lumOff val="15000"/>
                  </a:schemeClr>
                </a:solidFill>
              </a:rPr>
              <a:t>Key Cognitive Skills		        Foundational Skills</a:t>
            </a:r>
          </a:p>
          <a:p>
            <a:pPr marL="0" indent="0">
              <a:lnSpc>
                <a:spcPct val="110000"/>
              </a:lnSpc>
              <a:spcBef>
                <a:spcPts val="600"/>
              </a:spcBef>
              <a:buNone/>
            </a:pPr>
            <a:r>
              <a:rPr lang="en-US" sz="2400" b="1" dirty="0" smtClean="0">
                <a:solidFill>
                  <a:schemeClr val="tx1">
                    <a:lumMod val="85000"/>
                    <a:lumOff val="15000"/>
                  </a:schemeClr>
                </a:solidFill>
              </a:rPr>
              <a:t>Intellectual Curiosity	                     Reading Across the Curriculum Reasoning                                           Writing Across the Curriculum </a:t>
            </a:r>
          </a:p>
          <a:p>
            <a:pPr marL="0" indent="0">
              <a:lnSpc>
                <a:spcPct val="110000"/>
              </a:lnSpc>
              <a:spcBef>
                <a:spcPts val="600"/>
              </a:spcBef>
              <a:buNone/>
            </a:pPr>
            <a:r>
              <a:rPr lang="en-US" sz="2400" b="1" dirty="0" smtClean="0">
                <a:solidFill>
                  <a:schemeClr val="tx1">
                    <a:lumMod val="85000"/>
                    <a:lumOff val="15000"/>
                  </a:schemeClr>
                </a:solidFill>
              </a:rPr>
              <a:t>Problem Solving</a:t>
            </a:r>
            <a:r>
              <a:rPr lang="en-US" sz="2400" b="1" dirty="0">
                <a:solidFill>
                  <a:schemeClr val="tx1">
                    <a:lumMod val="85000"/>
                    <a:lumOff val="15000"/>
                  </a:schemeClr>
                </a:solidFill>
              </a:rPr>
              <a:t> </a:t>
            </a:r>
            <a:r>
              <a:rPr lang="en-US" sz="2400" b="1" dirty="0" smtClean="0">
                <a:solidFill>
                  <a:schemeClr val="tx1">
                    <a:lumMod val="85000"/>
                    <a:lumOff val="15000"/>
                  </a:schemeClr>
                </a:solidFill>
              </a:rPr>
              <a:t>                            Research Across the Curriculum</a:t>
            </a:r>
          </a:p>
          <a:p>
            <a:pPr marL="0" indent="0">
              <a:lnSpc>
                <a:spcPct val="110000"/>
              </a:lnSpc>
              <a:spcBef>
                <a:spcPts val="600"/>
              </a:spcBef>
              <a:buNone/>
            </a:pPr>
            <a:r>
              <a:rPr lang="en-US" sz="2400" b="1" dirty="0" smtClean="0">
                <a:solidFill>
                  <a:schemeClr val="tx1">
                    <a:lumMod val="85000"/>
                    <a:lumOff val="15000"/>
                  </a:schemeClr>
                </a:solidFill>
              </a:rPr>
              <a:t>Academic Behaviors				                Use of Data</a:t>
            </a:r>
          </a:p>
          <a:p>
            <a:pPr marL="0" indent="0">
              <a:lnSpc>
                <a:spcPct val="110000"/>
              </a:lnSpc>
              <a:spcBef>
                <a:spcPts val="600"/>
              </a:spcBef>
              <a:buNone/>
            </a:pPr>
            <a:r>
              <a:rPr lang="en-US" sz="2400" b="1" dirty="0" smtClean="0">
                <a:solidFill>
                  <a:schemeClr val="tx1">
                    <a:lumMod val="85000"/>
                    <a:lumOff val="15000"/>
                  </a:schemeClr>
                </a:solidFill>
              </a:rPr>
              <a:t>Work Habits				                              Technology</a:t>
            </a:r>
          </a:p>
          <a:p>
            <a:pPr marL="0" indent="0">
              <a:buNone/>
            </a:pPr>
            <a:r>
              <a:rPr lang="en-US" sz="2400" b="1" dirty="0" smtClean="0">
                <a:solidFill>
                  <a:schemeClr val="tx1">
                    <a:lumMod val="85000"/>
                    <a:lumOff val="15000"/>
                  </a:schemeClr>
                </a:solidFill>
              </a:rPr>
              <a:t>Academic Integrity</a:t>
            </a:r>
            <a:endParaRPr lang="en-US" sz="2400" b="1" dirty="0">
              <a:solidFill>
                <a:schemeClr val="tx1">
                  <a:lumMod val="85000"/>
                  <a:lumOff val="15000"/>
                </a:schemeClr>
              </a:solidFill>
            </a:endParaRPr>
          </a:p>
        </p:txBody>
      </p:sp>
      <p:sp>
        <p:nvSpPr>
          <p:cNvPr id="4" name="Title 1"/>
          <p:cNvSpPr txBox="1">
            <a:spLocks/>
          </p:cNvSpPr>
          <p:nvPr/>
        </p:nvSpPr>
        <p:spPr>
          <a:xfrm>
            <a:off x="457200" y="76200"/>
            <a:ext cx="8229600" cy="63976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spc="600" smtClean="0">
                <a:solidFill>
                  <a:schemeClr val="accent2">
                    <a:lumMod val="50000"/>
                  </a:schemeClr>
                </a:solidFill>
                <a:effectLst>
                  <a:outerShdw blurRad="38100" dist="38100" dir="2700000" algn="tl">
                    <a:srgbClr val="000000">
                      <a:alpha val="43137"/>
                    </a:srgbClr>
                  </a:outerShdw>
                </a:effectLst>
              </a:rPr>
              <a:t>TEXAS CCRS</a:t>
            </a:r>
            <a:endParaRPr lang="en-US" sz="5400" b="1" spc="600" dirty="0">
              <a:solidFill>
                <a:schemeClr val="accent2">
                  <a:lumMod val="50000"/>
                </a:schemeClr>
              </a:solidFill>
              <a:effectLst>
                <a:outerShdw blurRad="38100" dist="38100" dir="2700000" algn="tl">
                  <a:srgbClr val="000000">
                    <a:alpha val="43137"/>
                  </a:srgbClr>
                </a:outerShdw>
              </a:effectLst>
            </a:endParaRPr>
          </a:p>
        </p:txBody>
      </p:sp>
      <p:sp>
        <p:nvSpPr>
          <p:cNvPr id="5" name="TextBox 4"/>
          <p:cNvSpPr txBox="1"/>
          <p:nvPr/>
        </p:nvSpPr>
        <p:spPr>
          <a:xfrm>
            <a:off x="0" y="533400"/>
            <a:ext cx="9144000" cy="646331"/>
          </a:xfrm>
          <a:prstGeom prst="rect">
            <a:avLst/>
          </a:prstGeom>
          <a:noFill/>
        </p:spPr>
        <p:txBody>
          <a:bodyPr wrap="square" rtlCol="0">
            <a:spAutoFit/>
          </a:bodyPr>
          <a:lstStyle/>
          <a:p>
            <a:pPr algn="ctr"/>
            <a:r>
              <a:rPr lang="en-US" sz="3600" b="1" dirty="0" smtClean="0">
                <a:solidFill>
                  <a:schemeClr val="tx1">
                    <a:lumMod val="75000"/>
                    <a:lumOff val="25000"/>
                  </a:schemeClr>
                </a:solidFill>
                <a:latin typeface="Bradley Hand ITC" pitchFamily="66" charset="0"/>
              </a:rPr>
              <a:t>College and Career Readiness Standards</a:t>
            </a:r>
            <a:endParaRPr lang="en-US" sz="3600" b="1" dirty="0">
              <a:solidFill>
                <a:schemeClr val="tx1">
                  <a:lumMod val="75000"/>
                  <a:lumOff val="25000"/>
                </a:schemeClr>
              </a:solidFill>
              <a:latin typeface="Bradley Hand ITC" pitchFamily="66" charset="0"/>
            </a:endParaRPr>
          </a:p>
        </p:txBody>
      </p:sp>
      <p:sp>
        <p:nvSpPr>
          <p:cNvPr id="6" name="TextBox 5"/>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7" name="TextBox 6"/>
          <p:cNvSpPr txBox="1"/>
          <p:nvPr/>
        </p:nvSpPr>
        <p:spPr>
          <a:xfrm>
            <a:off x="-1" y="6588442"/>
            <a:ext cx="6096001" cy="246221"/>
          </a:xfrm>
          <a:prstGeom prst="rect">
            <a:avLst/>
          </a:prstGeom>
          <a:noFill/>
        </p:spPr>
        <p:txBody>
          <a:bodyPr wrap="square" rtlCol="0">
            <a:spAutoFit/>
          </a:bodyPr>
          <a:lstStyle/>
          <a:p>
            <a:r>
              <a:rPr lang="en-US" sz="1000" dirty="0" smtClean="0">
                <a:latin typeface="Bookman Old Style" pitchFamily="18" charset="0"/>
              </a:rPr>
              <a:t>Source: Texas College &amp; Career Readiness Center, 2012</a:t>
            </a:r>
            <a:endParaRPr lang="en-US" sz="1000" dirty="0">
              <a:latin typeface="Bookman Old Style" pitchFamily="18" charset="0"/>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t>20</a:t>
            </a:fld>
            <a:endParaRPr lang="en-US"/>
          </a:p>
        </p:txBody>
      </p:sp>
    </p:spTree>
    <p:extLst>
      <p:ext uri="{BB962C8B-B14F-4D97-AF65-F5344CB8AC3E}">
        <p14:creationId xmlns:p14="http://schemas.microsoft.com/office/powerpoint/2010/main" val="100337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u="sng" dirty="0" smtClean="0">
                <a:solidFill>
                  <a:schemeClr val="accent2">
                    <a:lumMod val="50000"/>
                  </a:schemeClr>
                </a:solidFill>
                <a:effectLst>
                  <a:outerShdw blurRad="38100" dist="38100" dir="2700000" algn="tl">
                    <a:srgbClr val="000000">
                      <a:alpha val="43137"/>
                    </a:srgbClr>
                  </a:outerShdw>
                </a:effectLst>
              </a:rPr>
              <a:t>Texas University Common </a:t>
            </a:r>
            <a:br>
              <a:rPr lang="en-US" b="1" u="sng" dirty="0" smtClean="0">
                <a:solidFill>
                  <a:schemeClr val="accent2">
                    <a:lumMod val="50000"/>
                  </a:schemeClr>
                </a:solidFill>
                <a:effectLst>
                  <a:outerShdw blurRad="38100" dist="38100" dir="2700000" algn="tl">
                    <a:srgbClr val="000000">
                      <a:alpha val="43137"/>
                    </a:srgbClr>
                  </a:outerShdw>
                </a:effectLst>
              </a:rPr>
            </a:br>
            <a:r>
              <a:rPr lang="en-US" b="1" u="sng" dirty="0" smtClean="0">
                <a:solidFill>
                  <a:schemeClr val="accent2">
                    <a:lumMod val="50000"/>
                  </a:schemeClr>
                </a:solidFill>
                <a:effectLst>
                  <a:outerShdw blurRad="38100" dist="38100" dir="2700000" algn="tl">
                    <a:srgbClr val="000000">
                      <a:alpha val="43137"/>
                    </a:srgbClr>
                  </a:outerShdw>
                </a:effectLst>
              </a:rPr>
              <a:t>Core Curriculum</a:t>
            </a:r>
            <a:endParaRPr lang="en-US" b="1" u="sng" dirty="0">
              <a:solidFill>
                <a:schemeClr val="accent2">
                  <a:lumMod val="50000"/>
                </a:schemeClr>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457200" y="1219200"/>
            <a:ext cx="8229600" cy="4953000"/>
          </a:xfrm>
        </p:spPr>
        <p:txBody>
          <a:bodyPr>
            <a:normAutofit fontScale="77500" lnSpcReduction="20000"/>
          </a:bodyPr>
          <a:lstStyle/>
          <a:p>
            <a:r>
              <a:rPr lang="en-US" sz="3600" i="1" dirty="0" smtClean="0">
                <a:solidFill>
                  <a:schemeClr val="accent2">
                    <a:lumMod val="50000"/>
                  </a:schemeClr>
                </a:solidFill>
              </a:rPr>
              <a:t>Why Change It?</a:t>
            </a:r>
            <a:endParaRPr lang="en-US" sz="3600" i="1" dirty="0">
              <a:solidFill>
                <a:schemeClr val="accent2">
                  <a:lumMod val="50000"/>
                </a:schemeClr>
              </a:solidFill>
            </a:endParaRPr>
          </a:p>
          <a:p>
            <a:pPr lvl="1"/>
            <a:r>
              <a:rPr lang="en-US" sz="3100" dirty="0" smtClean="0"/>
              <a:t>The curriculum needs </a:t>
            </a:r>
            <a:r>
              <a:rPr lang="en-US" sz="3100" dirty="0"/>
              <a:t>to reflect current and future demands of students at the college level and in the </a:t>
            </a:r>
            <a:r>
              <a:rPr lang="en-US" sz="3100" dirty="0" smtClean="0"/>
              <a:t>workplace.</a:t>
            </a:r>
            <a:endParaRPr lang="en-US" sz="3100" dirty="0"/>
          </a:p>
          <a:p>
            <a:pPr lvl="1"/>
            <a:r>
              <a:rPr lang="en-US" sz="3100" dirty="0" smtClean="0"/>
              <a:t>It represents a change </a:t>
            </a:r>
            <a:r>
              <a:rPr lang="en-US" sz="3100" dirty="0"/>
              <a:t>from </a:t>
            </a:r>
            <a:r>
              <a:rPr lang="en-US" sz="3100" dirty="0" smtClean="0"/>
              <a:t>the belief </a:t>
            </a:r>
            <a:r>
              <a:rPr lang="en-US" sz="3100" dirty="0"/>
              <a:t>of core as “basics” or just needed courses to a set of essential college level skills and knowledge to be learned in a variety of </a:t>
            </a:r>
            <a:r>
              <a:rPr lang="en-US" sz="3100" dirty="0" smtClean="0"/>
              <a:t>disciplines.</a:t>
            </a:r>
          </a:p>
          <a:p>
            <a:pPr>
              <a:spcBef>
                <a:spcPts val="1200"/>
              </a:spcBef>
            </a:pPr>
            <a:r>
              <a:rPr lang="en-US" sz="3600" i="1" dirty="0" smtClean="0">
                <a:solidFill>
                  <a:schemeClr val="accent2">
                    <a:lumMod val="50000"/>
                  </a:schemeClr>
                </a:solidFill>
              </a:rPr>
              <a:t>Purpose:</a:t>
            </a:r>
          </a:p>
          <a:p>
            <a:pPr lvl="1"/>
            <a:r>
              <a:rPr lang="en-US" sz="3100" dirty="0"/>
              <a:t>“Through the core curriculum, students will gain a foundation of knowledge of human cultures and the physical and natural </a:t>
            </a:r>
            <a:r>
              <a:rPr lang="en-US" sz="3100" dirty="0" smtClean="0"/>
              <a:t>worlds; </a:t>
            </a:r>
            <a:r>
              <a:rPr lang="en-US" sz="3100" dirty="0"/>
              <a:t>develop principles of personal and social responsibility for living in a diverse world, and advance intellectual and practical skills that are essential for all learning” (THECB, 2011</a:t>
            </a:r>
            <a:r>
              <a:rPr lang="en-US" sz="3100" dirty="0" smtClean="0"/>
              <a:t>)</a:t>
            </a:r>
          </a:p>
        </p:txBody>
      </p:sp>
      <p:sp>
        <p:nvSpPr>
          <p:cNvPr id="5" name="TextBox 4"/>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6" name="TextBox 5"/>
          <p:cNvSpPr txBox="1"/>
          <p:nvPr/>
        </p:nvSpPr>
        <p:spPr>
          <a:xfrm>
            <a:off x="-21921" y="6302399"/>
            <a:ext cx="7315200" cy="553998"/>
          </a:xfrm>
          <a:prstGeom prst="rect">
            <a:avLst/>
          </a:prstGeom>
          <a:noFill/>
        </p:spPr>
        <p:txBody>
          <a:bodyPr wrap="square" rtlCol="0">
            <a:spAutoFit/>
          </a:bodyPr>
          <a:lstStyle/>
          <a:p>
            <a:r>
              <a:rPr lang="en-US" sz="1000" dirty="0" smtClean="0">
                <a:latin typeface="Bookman Old Style" pitchFamily="18" charset="0"/>
              </a:rPr>
              <a:t>Source: The Core Curriculum: A Focus on 21</a:t>
            </a:r>
            <a:r>
              <a:rPr lang="en-US" sz="1000" baseline="30000" dirty="0" smtClean="0">
                <a:latin typeface="Bookman Old Style" pitchFamily="18" charset="0"/>
              </a:rPr>
              <a:t>st</a:t>
            </a:r>
            <a:r>
              <a:rPr lang="en-US" sz="1000" dirty="0" smtClean="0">
                <a:latin typeface="Bookman Old Style" pitchFamily="18" charset="0"/>
              </a:rPr>
              <a:t> Competencies Webinar (04/11/2012) and Report to UEAC</a:t>
            </a:r>
          </a:p>
          <a:p>
            <a:r>
              <a:rPr lang="en-US" sz="1000" dirty="0">
                <a:latin typeface="Bookman Old Style" pitchFamily="18" charset="0"/>
              </a:rPr>
              <a:t>Available at: http://</a:t>
            </a:r>
            <a:r>
              <a:rPr lang="en-US" sz="1000" dirty="0" smtClean="0">
                <a:latin typeface="Bookman Old Style" pitchFamily="18" charset="0"/>
              </a:rPr>
              <a:t>www.thecb.state.tx.us/index.cfm?objectid=6AB82E4B-C31F-E344-C78E3688524B44FB</a:t>
            </a:r>
          </a:p>
          <a:p>
            <a:r>
              <a:rPr lang="en-US" sz="1000" dirty="0" smtClean="0">
                <a:latin typeface="Bookman Old Style" pitchFamily="18" charset="0"/>
              </a:rPr>
              <a:t>and www.thecb.state.tx.us/index.cfm?objectid=6EA8957A-D7E2-C369-67F42EC166BC88FC</a:t>
            </a:r>
            <a:endParaRPr lang="en-US" sz="1000" dirty="0">
              <a:latin typeface="Bookman Old Style" pitchFamily="18" charset="0"/>
            </a:endParaRPr>
          </a:p>
        </p:txBody>
      </p:sp>
      <p:sp>
        <p:nvSpPr>
          <p:cNvPr id="3" name="Slide Number Placeholder 2"/>
          <p:cNvSpPr>
            <a:spLocks noGrp="1"/>
          </p:cNvSpPr>
          <p:nvPr>
            <p:ph type="sldNum" sz="quarter" idx="12"/>
          </p:nvPr>
        </p:nvSpPr>
        <p:spPr/>
        <p:txBody>
          <a:bodyPr/>
          <a:lstStyle/>
          <a:p>
            <a:fld id="{A79836AA-2E5C-4B78-BCFE-529AC8470618}" type="slidenum">
              <a:rPr lang="en-US" smtClean="0"/>
              <a:t>21</a:t>
            </a:fld>
            <a:endParaRPr lang="en-US"/>
          </a:p>
        </p:txBody>
      </p:sp>
    </p:spTree>
    <p:extLst>
      <p:ext uri="{BB962C8B-B14F-4D97-AF65-F5344CB8AC3E}">
        <p14:creationId xmlns:p14="http://schemas.microsoft.com/office/powerpoint/2010/main" val="404179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a:xfrm>
            <a:off x="-2088" y="152400"/>
            <a:ext cx="9165921" cy="1143000"/>
          </a:xfrm>
        </p:spPr>
        <p:txBody>
          <a:bodyPr>
            <a:noAutofit/>
          </a:bodyPr>
          <a:lstStyle/>
          <a:p>
            <a:r>
              <a:rPr lang="en-US" sz="4000" b="1" dirty="0" smtClean="0">
                <a:solidFill>
                  <a:schemeClr val="accent2">
                    <a:lumMod val="50000"/>
                  </a:schemeClr>
                </a:solidFill>
                <a:effectLst>
                  <a:outerShdw blurRad="38100" dist="38100" dir="2700000" algn="tl">
                    <a:srgbClr val="000000">
                      <a:alpha val="43137"/>
                    </a:srgbClr>
                  </a:outerShdw>
                </a:effectLst>
              </a:rPr>
              <a:t>What will the Texas Common </a:t>
            </a:r>
            <a:br>
              <a:rPr lang="en-US" sz="4000" b="1" dirty="0" smtClean="0">
                <a:solidFill>
                  <a:schemeClr val="accent2">
                    <a:lumMod val="50000"/>
                  </a:schemeClr>
                </a:solidFill>
                <a:effectLst>
                  <a:outerShdw blurRad="38100" dist="38100" dir="2700000" algn="tl">
                    <a:srgbClr val="000000">
                      <a:alpha val="43137"/>
                    </a:srgbClr>
                  </a:outerShdw>
                </a:effectLst>
              </a:rPr>
            </a:br>
            <a:r>
              <a:rPr lang="en-US" sz="4000" b="1" dirty="0" smtClean="0">
                <a:solidFill>
                  <a:schemeClr val="accent2">
                    <a:lumMod val="50000"/>
                  </a:schemeClr>
                </a:solidFill>
                <a:effectLst>
                  <a:outerShdw blurRad="38100" dist="38100" dir="2700000" algn="tl">
                    <a:srgbClr val="000000">
                      <a:alpha val="43137"/>
                    </a:srgbClr>
                  </a:outerShdw>
                </a:effectLst>
              </a:rPr>
              <a:t>Core Curriculum Achieve?</a:t>
            </a:r>
            <a:endParaRPr lang="en-US" sz="40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724400"/>
          </a:xfrm>
        </p:spPr>
        <p:txBody>
          <a:bodyPr>
            <a:normAutofit fontScale="92500"/>
          </a:bodyPr>
          <a:lstStyle/>
          <a:p>
            <a:pPr marL="0" indent="0">
              <a:buNone/>
            </a:pPr>
            <a:r>
              <a:rPr lang="en-US" sz="3400" b="1" i="1" dirty="0" smtClean="0"/>
              <a:t>Six Core Objectives</a:t>
            </a:r>
          </a:p>
          <a:p>
            <a:pPr lvl="0">
              <a:spcBef>
                <a:spcPts val="1800"/>
              </a:spcBef>
            </a:pPr>
            <a:r>
              <a:rPr lang="en-US" sz="2400" dirty="0">
                <a:solidFill>
                  <a:srgbClr val="C0504D">
                    <a:lumMod val="50000"/>
                  </a:srgbClr>
                </a:solidFill>
              </a:rPr>
              <a:t>Critical Thinking Skills: </a:t>
            </a:r>
            <a:r>
              <a:rPr lang="en-US" sz="1600" dirty="0">
                <a:solidFill>
                  <a:prstClr val="black">
                    <a:lumMod val="85000"/>
                    <a:lumOff val="15000"/>
                  </a:prstClr>
                </a:solidFill>
              </a:rPr>
              <a:t>to include creative thinking, innovation, inquiry, and analysis, </a:t>
            </a:r>
            <a:r>
              <a:rPr lang="en-US" sz="1600" dirty="0" smtClean="0">
                <a:solidFill>
                  <a:prstClr val="black">
                    <a:lumMod val="85000"/>
                    <a:lumOff val="15000"/>
                  </a:prstClr>
                </a:solidFill>
              </a:rPr>
              <a:t>evaluation, </a:t>
            </a:r>
            <a:r>
              <a:rPr lang="en-US" sz="1600" dirty="0">
                <a:solidFill>
                  <a:prstClr val="black">
                    <a:lumMod val="85000"/>
                    <a:lumOff val="15000"/>
                  </a:prstClr>
                </a:solidFill>
              </a:rPr>
              <a:t>and synthesis of information </a:t>
            </a:r>
            <a:endParaRPr lang="en-US" sz="2400" dirty="0">
              <a:solidFill>
                <a:srgbClr val="C0504D">
                  <a:lumMod val="50000"/>
                </a:srgbClr>
              </a:solidFill>
            </a:endParaRPr>
          </a:p>
          <a:p>
            <a:pPr lvl="0"/>
            <a:r>
              <a:rPr lang="en-US" sz="2400" dirty="0">
                <a:solidFill>
                  <a:srgbClr val="C0504D">
                    <a:lumMod val="50000"/>
                  </a:srgbClr>
                </a:solidFill>
              </a:rPr>
              <a:t>Communication Skills: </a:t>
            </a:r>
            <a:r>
              <a:rPr lang="en-US" sz="1600" dirty="0">
                <a:solidFill>
                  <a:prstClr val="black">
                    <a:lumMod val="85000"/>
                    <a:lumOff val="15000"/>
                  </a:prstClr>
                </a:solidFill>
              </a:rPr>
              <a:t>to include effective development, interpretation and expression of ideas through written, oral, and visual communication  </a:t>
            </a:r>
          </a:p>
          <a:p>
            <a:pPr lvl="0"/>
            <a:r>
              <a:rPr lang="en-US" sz="2400" dirty="0">
                <a:solidFill>
                  <a:srgbClr val="C0504D">
                    <a:lumMod val="50000"/>
                  </a:srgbClr>
                </a:solidFill>
              </a:rPr>
              <a:t>Empirical &amp; Quantitative Skills: </a:t>
            </a:r>
            <a:r>
              <a:rPr lang="en-US" sz="1600" dirty="0">
                <a:solidFill>
                  <a:prstClr val="black">
                    <a:lumMod val="85000"/>
                    <a:lumOff val="15000"/>
                  </a:prstClr>
                </a:solidFill>
              </a:rPr>
              <a:t>to include the manipulation and analysis of numerical data or observable facts resulting in informed conclusions </a:t>
            </a:r>
          </a:p>
          <a:p>
            <a:pPr lvl="0"/>
            <a:r>
              <a:rPr lang="en-US" sz="2400" dirty="0">
                <a:solidFill>
                  <a:srgbClr val="C0504D">
                    <a:lumMod val="50000"/>
                  </a:srgbClr>
                </a:solidFill>
              </a:rPr>
              <a:t>Teamwork: </a:t>
            </a:r>
            <a:r>
              <a:rPr lang="en-US" sz="1600" dirty="0">
                <a:solidFill>
                  <a:prstClr val="black">
                    <a:lumMod val="85000"/>
                    <a:lumOff val="15000"/>
                  </a:prstClr>
                </a:solidFill>
              </a:rPr>
              <a:t>to include the ability to consider different points of view and to work effectively with others to support a shared purpose or goal</a:t>
            </a:r>
          </a:p>
          <a:p>
            <a:pPr lvl="0"/>
            <a:r>
              <a:rPr lang="en-US" sz="2400" dirty="0">
                <a:solidFill>
                  <a:srgbClr val="C0504D">
                    <a:lumMod val="50000"/>
                  </a:srgbClr>
                </a:solidFill>
              </a:rPr>
              <a:t>Personal Responsibility: </a:t>
            </a:r>
            <a:r>
              <a:rPr lang="en-US" sz="1600" dirty="0">
                <a:solidFill>
                  <a:prstClr val="black">
                    <a:lumMod val="85000"/>
                    <a:lumOff val="15000"/>
                  </a:prstClr>
                </a:solidFill>
              </a:rPr>
              <a:t>to include the ability to connect choices, actions, and consequences to ethical decision-making</a:t>
            </a:r>
          </a:p>
          <a:p>
            <a:pPr lvl="0"/>
            <a:r>
              <a:rPr lang="en-US" sz="2800" dirty="0">
                <a:solidFill>
                  <a:srgbClr val="C0504D">
                    <a:lumMod val="50000"/>
                  </a:srgbClr>
                </a:solidFill>
              </a:rPr>
              <a:t>Social Responsibility: </a:t>
            </a:r>
            <a:r>
              <a:rPr lang="en-US" sz="1600" dirty="0">
                <a:solidFill>
                  <a:prstClr val="black">
                    <a:lumMod val="85000"/>
                    <a:lumOff val="15000"/>
                  </a:prstClr>
                </a:solidFill>
              </a:rPr>
              <a:t>to include intercultural competence, knowledge of civic responsibility, and the ability to engage effectively in regional, national , and global </a:t>
            </a:r>
            <a:r>
              <a:rPr lang="en-US" sz="1600" dirty="0" smtClean="0">
                <a:solidFill>
                  <a:prstClr val="black">
                    <a:lumMod val="85000"/>
                    <a:lumOff val="15000"/>
                  </a:prstClr>
                </a:solidFill>
              </a:rPr>
              <a:t>communities </a:t>
            </a:r>
            <a:endParaRPr lang="en-US" sz="2400" dirty="0">
              <a:solidFill>
                <a:prstClr val="black">
                  <a:lumMod val="85000"/>
                  <a:lumOff val="15000"/>
                </a:prstClr>
              </a:solidFill>
            </a:endParaRPr>
          </a:p>
          <a:p>
            <a:endParaRPr lang="en-US" dirty="0"/>
          </a:p>
        </p:txBody>
      </p:sp>
      <p:sp>
        <p:nvSpPr>
          <p:cNvPr id="5" name="TextBox 4"/>
          <p:cNvSpPr txBox="1"/>
          <p:nvPr/>
        </p:nvSpPr>
        <p:spPr>
          <a:xfrm>
            <a:off x="-21921" y="6457890"/>
            <a:ext cx="7315200" cy="400110"/>
          </a:xfrm>
          <a:prstGeom prst="rect">
            <a:avLst/>
          </a:prstGeom>
          <a:noFill/>
        </p:spPr>
        <p:txBody>
          <a:bodyPr wrap="square" rtlCol="0">
            <a:spAutoFit/>
          </a:bodyPr>
          <a:lstStyle/>
          <a:p>
            <a:r>
              <a:rPr lang="en-US" sz="1000" dirty="0" smtClean="0">
                <a:latin typeface="Bookman Old Style" pitchFamily="18" charset="0"/>
              </a:rPr>
              <a:t>Source: The Core Curriculum: A Focus on 21</a:t>
            </a:r>
            <a:r>
              <a:rPr lang="en-US" sz="1000" baseline="30000" dirty="0" smtClean="0">
                <a:latin typeface="Bookman Old Style" pitchFamily="18" charset="0"/>
              </a:rPr>
              <a:t>st</a:t>
            </a:r>
            <a:r>
              <a:rPr lang="en-US" sz="1000" dirty="0" smtClean="0">
                <a:latin typeface="Bookman Old Style" pitchFamily="18" charset="0"/>
              </a:rPr>
              <a:t> Competencies Webinar (04/11/2012)</a:t>
            </a:r>
          </a:p>
          <a:p>
            <a:r>
              <a:rPr lang="en-US" sz="1000" dirty="0">
                <a:latin typeface="Bookman Old Style" pitchFamily="18" charset="0"/>
              </a:rPr>
              <a:t>Available at: http://www.thecb.state.tx.us/index.cfm?objectid=6AB82E4B-C31F-E344-C78E3688524B44FB</a:t>
            </a:r>
          </a:p>
        </p:txBody>
      </p:sp>
      <p:sp>
        <p:nvSpPr>
          <p:cNvPr id="6" name="Slide Number Placeholder 5"/>
          <p:cNvSpPr>
            <a:spLocks noGrp="1"/>
          </p:cNvSpPr>
          <p:nvPr>
            <p:ph type="sldNum" sz="quarter" idx="12"/>
          </p:nvPr>
        </p:nvSpPr>
        <p:spPr/>
        <p:txBody>
          <a:bodyPr/>
          <a:lstStyle/>
          <a:p>
            <a:fld id="{A79836AA-2E5C-4B78-BCFE-529AC8470618}" type="slidenum">
              <a:rPr lang="en-US" smtClean="0"/>
              <a:t>22</a:t>
            </a:fld>
            <a:endParaRPr lang="en-US"/>
          </a:p>
        </p:txBody>
      </p:sp>
    </p:spTree>
    <p:extLst>
      <p:ext uri="{BB962C8B-B14F-4D97-AF65-F5344CB8AC3E}">
        <p14:creationId xmlns:p14="http://schemas.microsoft.com/office/powerpoint/2010/main" val="3386482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sz="4900" b="1" spc="300" dirty="0" smtClean="0">
                <a:solidFill>
                  <a:schemeClr val="accent2">
                    <a:lumMod val="50000"/>
                  </a:schemeClr>
                </a:solidFill>
                <a:effectLst>
                  <a:outerShdw blurRad="38100" dist="38100" dir="2700000" algn="tl">
                    <a:srgbClr val="000000">
                      <a:alpha val="43137"/>
                    </a:srgbClr>
                  </a:outerShdw>
                </a:effectLst>
              </a:rPr>
              <a:t>Connections: </a:t>
            </a:r>
            <a:r>
              <a:rPr lang="en-US" b="1" spc="300" dirty="0" smtClean="0">
                <a:solidFill>
                  <a:schemeClr val="accent2">
                    <a:lumMod val="50000"/>
                  </a:schemeClr>
                </a:solidFill>
                <a:effectLst>
                  <a:outerShdw blurRad="38100" dist="38100" dir="2700000" algn="tl">
                    <a:srgbClr val="000000">
                      <a:alpha val="43137"/>
                    </a:srgbClr>
                  </a:outerShdw>
                </a:effectLst>
              </a:rPr>
              <a:t/>
            </a:r>
            <a:br>
              <a:rPr lang="en-US" b="1" spc="300" dirty="0" smtClean="0">
                <a:solidFill>
                  <a:schemeClr val="accent2">
                    <a:lumMod val="50000"/>
                  </a:schemeClr>
                </a:solidFill>
                <a:effectLst>
                  <a:outerShdw blurRad="38100" dist="38100" dir="2700000" algn="tl">
                    <a:srgbClr val="000000">
                      <a:alpha val="43137"/>
                    </a:srgbClr>
                  </a:outerShdw>
                </a:effectLst>
              </a:rPr>
            </a:br>
            <a:r>
              <a:rPr lang="en-US" sz="3100" b="1" i="1" dirty="0" smtClean="0">
                <a:solidFill>
                  <a:schemeClr val="tx1">
                    <a:lumMod val="85000"/>
                    <a:lumOff val="15000"/>
                  </a:schemeClr>
                </a:solidFill>
              </a:rPr>
              <a:t>New Common Core Curriculum &amp; </a:t>
            </a:r>
            <a:br>
              <a:rPr lang="en-US" sz="3100" b="1" i="1" dirty="0" smtClean="0">
                <a:solidFill>
                  <a:schemeClr val="tx1">
                    <a:lumMod val="85000"/>
                    <a:lumOff val="15000"/>
                  </a:schemeClr>
                </a:solidFill>
              </a:rPr>
            </a:br>
            <a:r>
              <a:rPr lang="en-US" sz="3100" b="1" i="1" dirty="0" smtClean="0">
                <a:solidFill>
                  <a:schemeClr val="tx1">
                    <a:lumMod val="85000"/>
                    <a:lumOff val="15000"/>
                  </a:schemeClr>
                </a:solidFill>
              </a:rPr>
              <a:t>Cross-Disciplinary CCRS</a:t>
            </a:r>
            <a:endParaRPr lang="en-US" sz="3100" b="1" i="1" dirty="0">
              <a:solidFill>
                <a:schemeClr val="tx1">
                  <a:lumMod val="85000"/>
                  <a:lumOff val="15000"/>
                </a:schemeClr>
              </a:solidFill>
            </a:endParaRPr>
          </a:p>
        </p:txBody>
      </p:sp>
      <p:sp>
        <p:nvSpPr>
          <p:cNvPr id="3" name="Content Placeholder 2"/>
          <p:cNvSpPr>
            <a:spLocks noGrp="1"/>
          </p:cNvSpPr>
          <p:nvPr>
            <p:ph sz="half" idx="1"/>
          </p:nvPr>
        </p:nvSpPr>
        <p:spPr>
          <a:xfrm>
            <a:off x="4724400" y="1981200"/>
            <a:ext cx="4267200" cy="4525963"/>
          </a:xfrm>
        </p:spPr>
        <p:txBody>
          <a:bodyPr>
            <a:normAutofit/>
          </a:bodyPr>
          <a:lstStyle/>
          <a:p>
            <a:pPr marL="0" indent="0" algn="ctr">
              <a:buNone/>
            </a:pPr>
            <a:r>
              <a:rPr lang="en-US" sz="2600" b="1" u="sng" dirty="0" smtClean="0">
                <a:solidFill>
                  <a:schemeClr val="tx1">
                    <a:lumMod val="85000"/>
                    <a:lumOff val="15000"/>
                  </a:schemeClr>
                </a:solidFill>
              </a:rPr>
              <a:t>Cross-Disciplinary CCRS Skills</a:t>
            </a:r>
          </a:p>
          <a:p>
            <a:r>
              <a:rPr lang="en-US" sz="2400" dirty="0" smtClean="0">
                <a:solidFill>
                  <a:schemeClr val="accent2">
                    <a:lumMod val="50000"/>
                  </a:schemeClr>
                </a:solidFill>
              </a:rPr>
              <a:t>Key Cognitive Skills: </a:t>
            </a:r>
            <a:r>
              <a:rPr lang="en-US" sz="2000" i="1" dirty="0" smtClean="0"/>
              <a:t>intellectual curiosity, reasoning, problem solving, academic behaviors, work habits, academic integrity</a:t>
            </a:r>
          </a:p>
          <a:p>
            <a:r>
              <a:rPr lang="en-US" sz="2400" dirty="0" smtClean="0">
                <a:solidFill>
                  <a:schemeClr val="accent2">
                    <a:lumMod val="50000"/>
                  </a:schemeClr>
                </a:solidFill>
              </a:rPr>
              <a:t>Foundational Skills:</a:t>
            </a:r>
            <a:r>
              <a:rPr lang="en-US" sz="2400" dirty="0" smtClean="0"/>
              <a:t> </a:t>
            </a:r>
            <a:r>
              <a:rPr lang="en-US" sz="2000" i="1" dirty="0" smtClean="0">
                <a:solidFill>
                  <a:schemeClr val="tx1">
                    <a:lumMod val="85000"/>
                    <a:lumOff val="15000"/>
                  </a:schemeClr>
                </a:solidFill>
              </a:rPr>
              <a:t>reading across the curriculum, writing across the curriculum, research across the curriculum, use of data, technology</a:t>
            </a:r>
            <a:endParaRPr lang="en-US" sz="2000" i="1" dirty="0"/>
          </a:p>
        </p:txBody>
      </p:sp>
      <p:sp>
        <p:nvSpPr>
          <p:cNvPr id="4" name="Content Placeholder 3"/>
          <p:cNvSpPr>
            <a:spLocks noGrp="1"/>
          </p:cNvSpPr>
          <p:nvPr>
            <p:ph sz="half" idx="2"/>
          </p:nvPr>
        </p:nvSpPr>
        <p:spPr>
          <a:xfrm>
            <a:off x="228600" y="1981200"/>
            <a:ext cx="4495800" cy="5181600"/>
          </a:xfrm>
        </p:spPr>
        <p:txBody>
          <a:bodyPr>
            <a:normAutofit/>
          </a:bodyPr>
          <a:lstStyle/>
          <a:p>
            <a:pPr marL="0" indent="0" algn="ctr">
              <a:buNone/>
            </a:pPr>
            <a:r>
              <a:rPr lang="en-US" sz="2600" b="1" u="sng" dirty="0" smtClean="0"/>
              <a:t>Texas Common Core Objectives</a:t>
            </a:r>
          </a:p>
          <a:p>
            <a:r>
              <a:rPr lang="en-US" sz="2400" dirty="0" smtClean="0">
                <a:solidFill>
                  <a:schemeClr val="accent2">
                    <a:lumMod val="50000"/>
                  </a:schemeClr>
                </a:solidFill>
              </a:rPr>
              <a:t>Critical Thinking Skills</a:t>
            </a:r>
          </a:p>
          <a:p>
            <a:r>
              <a:rPr lang="en-US" sz="2400" dirty="0" smtClean="0">
                <a:solidFill>
                  <a:schemeClr val="accent2">
                    <a:lumMod val="50000"/>
                  </a:schemeClr>
                </a:solidFill>
              </a:rPr>
              <a:t>Communication Skills</a:t>
            </a:r>
          </a:p>
          <a:p>
            <a:r>
              <a:rPr lang="en-US" sz="2400" dirty="0" smtClean="0">
                <a:solidFill>
                  <a:schemeClr val="accent2">
                    <a:lumMod val="50000"/>
                  </a:schemeClr>
                </a:solidFill>
              </a:rPr>
              <a:t>Empirical &amp; Quantitative Skills</a:t>
            </a:r>
          </a:p>
          <a:p>
            <a:r>
              <a:rPr lang="en-US" sz="2400" dirty="0" smtClean="0">
                <a:solidFill>
                  <a:schemeClr val="accent2">
                    <a:lumMod val="50000"/>
                  </a:schemeClr>
                </a:solidFill>
              </a:rPr>
              <a:t>Teamwork</a:t>
            </a:r>
          </a:p>
          <a:p>
            <a:r>
              <a:rPr lang="en-US" sz="2400" dirty="0" smtClean="0">
                <a:solidFill>
                  <a:schemeClr val="accent2">
                    <a:lumMod val="50000"/>
                  </a:schemeClr>
                </a:solidFill>
              </a:rPr>
              <a:t>Personal Responsibility</a:t>
            </a:r>
          </a:p>
          <a:p>
            <a:r>
              <a:rPr lang="en-US" sz="2400" dirty="0" smtClean="0">
                <a:solidFill>
                  <a:schemeClr val="accent2">
                    <a:lumMod val="50000"/>
                  </a:schemeClr>
                </a:solidFill>
              </a:rPr>
              <a:t>Social Responsibility</a:t>
            </a:r>
            <a:endParaRPr lang="en-US" sz="2400" dirty="0">
              <a:solidFill>
                <a:schemeClr val="tx1">
                  <a:lumMod val="85000"/>
                  <a:lumOff val="15000"/>
                </a:schemeClr>
              </a:solidFill>
            </a:endParaRPr>
          </a:p>
        </p:txBody>
      </p:sp>
      <p:sp>
        <p:nvSpPr>
          <p:cNvPr id="5" name="TextBox 4"/>
          <p:cNvSpPr txBox="1"/>
          <p:nvPr/>
        </p:nvSpPr>
        <p:spPr>
          <a:xfrm>
            <a:off x="533400" y="6019800"/>
            <a:ext cx="8077200" cy="584775"/>
          </a:xfrm>
          <a:prstGeom prst="rect">
            <a:avLst/>
          </a:prstGeom>
          <a:noFill/>
        </p:spPr>
        <p:txBody>
          <a:bodyPr wrap="square" rtlCol="0">
            <a:spAutoFit/>
          </a:bodyPr>
          <a:lstStyle/>
          <a:p>
            <a:pPr algn="ctr"/>
            <a:r>
              <a:rPr lang="en-US" sz="3200" b="1" i="1" dirty="0" smtClean="0">
                <a:solidFill>
                  <a:schemeClr val="tx1">
                    <a:lumMod val="85000"/>
                    <a:lumOff val="15000"/>
                  </a:schemeClr>
                </a:solidFill>
              </a:rPr>
              <a:t>What do you notice in the two lists? </a:t>
            </a:r>
            <a:endParaRPr lang="en-US" sz="3200" b="1" i="1" dirty="0">
              <a:solidFill>
                <a:schemeClr val="tx1">
                  <a:lumMod val="85000"/>
                  <a:lumOff val="15000"/>
                </a:schemeClr>
              </a:solidFill>
            </a:endParaRPr>
          </a:p>
        </p:txBody>
      </p:sp>
      <p:sp>
        <p:nvSpPr>
          <p:cNvPr id="6" name="Slide Number Placeholder 5"/>
          <p:cNvSpPr>
            <a:spLocks noGrp="1"/>
          </p:cNvSpPr>
          <p:nvPr>
            <p:ph type="sldNum" sz="quarter" idx="12"/>
          </p:nvPr>
        </p:nvSpPr>
        <p:spPr/>
        <p:txBody>
          <a:bodyPr/>
          <a:lstStyle/>
          <a:p>
            <a:fld id="{A79836AA-2E5C-4B78-BCFE-529AC8470618}" type="slidenum">
              <a:rPr lang="en-US" smtClean="0"/>
              <a:t>23</a:t>
            </a:fld>
            <a:endParaRPr lang="en-US"/>
          </a:p>
        </p:txBody>
      </p:sp>
    </p:spTree>
    <p:extLst>
      <p:ext uri="{BB962C8B-B14F-4D97-AF65-F5344CB8AC3E}">
        <p14:creationId xmlns:p14="http://schemas.microsoft.com/office/powerpoint/2010/main" val="222363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9945" y="6172200"/>
            <a:ext cx="41910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a:xfrm>
            <a:off x="-21921" y="0"/>
            <a:ext cx="9165921" cy="1143000"/>
          </a:xfrm>
        </p:spPr>
        <p:txBody>
          <a:bodyPr>
            <a:noAutofit/>
          </a:bodyPr>
          <a:lstStyle/>
          <a:p>
            <a:r>
              <a:rPr lang="en-US" sz="4000" b="1" dirty="0" smtClean="0">
                <a:solidFill>
                  <a:schemeClr val="accent2">
                    <a:lumMod val="50000"/>
                  </a:schemeClr>
                </a:solidFill>
                <a:effectLst>
                  <a:outerShdw blurRad="38100" dist="38100" dir="2700000" algn="tl">
                    <a:srgbClr val="000000">
                      <a:alpha val="43137"/>
                    </a:srgbClr>
                  </a:outerShdw>
                </a:effectLst>
              </a:rPr>
              <a:t>How Is the University Common </a:t>
            </a:r>
            <a:br>
              <a:rPr lang="en-US" sz="4000" b="1" dirty="0" smtClean="0">
                <a:solidFill>
                  <a:schemeClr val="accent2">
                    <a:lumMod val="50000"/>
                  </a:schemeClr>
                </a:solidFill>
                <a:effectLst>
                  <a:outerShdw blurRad="38100" dist="38100" dir="2700000" algn="tl">
                    <a:srgbClr val="000000">
                      <a:alpha val="43137"/>
                    </a:srgbClr>
                  </a:outerShdw>
                </a:effectLst>
              </a:rPr>
            </a:br>
            <a:r>
              <a:rPr lang="en-US" sz="4000" b="1" dirty="0" smtClean="0">
                <a:solidFill>
                  <a:schemeClr val="accent2">
                    <a:lumMod val="50000"/>
                  </a:schemeClr>
                </a:solidFill>
                <a:effectLst>
                  <a:outerShdw blurRad="38100" dist="38100" dir="2700000" algn="tl">
                    <a:srgbClr val="000000">
                      <a:alpha val="43137"/>
                    </a:srgbClr>
                  </a:outerShdw>
                </a:effectLst>
              </a:rPr>
              <a:t>Core Curriculum Structured? </a:t>
            </a:r>
            <a:endParaRPr lang="en-US" sz="40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89117"/>
            <a:ext cx="8229600" cy="5061466"/>
          </a:xfrm>
        </p:spPr>
        <p:txBody>
          <a:bodyPr>
            <a:normAutofit fontScale="92500" lnSpcReduction="10000"/>
          </a:bodyPr>
          <a:lstStyle/>
          <a:p>
            <a:pPr marL="0" indent="0">
              <a:buNone/>
            </a:pPr>
            <a:r>
              <a:rPr lang="en-US" sz="3500" i="1" u="sng" dirty="0" smtClean="0">
                <a:solidFill>
                  <a:schemeClr val="accent2">
                    <a:lumMod val="50000"/>
                  </a:schemeClr>
                </a:solidFill>
              </a:rPr>
              <a:t>Eight Foundational Component Areas </a:t>
            </a:r>
          </a:p>
          <a:p>
            <a:pPr marL="1028700" lvl="1" indent="-514350">
              <a:lnSpc>
                <a:spcPct val="120000"/>
              </a:lnSpc>
              <a:spcBef>
                <a:spcPts val="600"/>
              </a:spcBef>
              <a:buFont typeface="+mj-lt"/>
              <a:buAutoNum type="arabicParenR"/>
            </a:pPr>
            <a:r>
              <a:rPr lang="en-US" sz="3000" i="1" dirty="0"/>
              <a:t>Communication</a:t>
            </a:r>
          </a:p>
          <a:p>
            <a:pPr marL="1028700" lvl="1" indent="-514350">
              <a:lnSpc>
                <a:spcPct val="120000"/>
              </a:lnSpc>
              <a:spcBef>
                <a:spcPts val="600"/>
              </a:spcBef>
              <a:buFont typeface="+mj-lt"/>
              <a:buAutoNum type="arabicParenR"/>
            </a:pPr>
            <a:r>
              <a:rPr lang="en-US" sz="3000" i="1" dirty="0"/>
              <a:t>Mathematics</a:t>
            </a:r>
          </a:p>
          <a:p>
            <a:pPr marL="1028700" lvl="1" indent="-514350">
              <a:lnSpc>
                <a:spcPct val="120000"/>
              </a:lnSpc>
              <a:spcBef>
                <a:spcPts val="600"/>
              </a:spcBef>
              <a:buFont typeface="+mj-lt"/>
              <a:buAutoNum type="arabicParenR"/>
            </a:pPr>
            <a:r>
              <a:rPr lang="en-US" sz="3000" i="1" dirty="0"/>
              <a:t>Life and Physical Sciences</a:t>
            </a:r>
          </a:p>
          <a:p>
            <a:pPr marL="1028700" lvl="1" indent="-514350">
              <a:lnSpc>
                <a:spcPct val="120000"/>
              </a:lnSpc>
              <a:spcBef>
                <a:spcPts val="600"/>
              </a:spcBef>
              <a:buFont typeface="+mj-lt"/>
              <a:buAutoNum type="arabicParenR"/>
            </a:pPr>
            <a:r>
              <a:rPr lang="en-US" sz="3000" i="1" dirty="0"/>
              <a:t>Language, Philosophy, &amp; Culture</a:t>
            </a:r>
          </a:p>
          <a:p>
            <a:pPr marL="1028700" lvl="1" indent="-514350">
              <a:lnSpc>
                <a:spcPct val="120000"/>
              </a:lnSpc>
              <a:spcBef>
                <a:spcPts val="600"/>
              </a:spcBef>
              <a:buFont typeface="+mj-lt"/>
              <a:buAutoNum type="arabicParenR"/>
            </a:pPr>
            <a:r>
              <a:rPr lang="en-US" sz="3000" i="1" dirty="0"/>
              <a:t>Creative Arts</a:t>
            </a:r>
          </a:p>
          <a:p>
            <a:pPr marL="1028700" lvl="1" indent="-514350">
              <a:lnSpc>
                <a:spcPct val="120000"/>
              </a:lnSpc>
              <a:spcBef>
                <a:spcPts val="600"/>
              </a:spcBef>
              <a:buFont typeface="+mj-lt"/>
              <a:buAutoNum type="arabicParenR"/>
            </a:pPr>
            <a:r>
              <a:rPr lang="en-US" sz="3000" i="1" dirty="0"/>
              <a:t>American History</a:t>
            </a:r>
          </a:p>
          <a:p>
            <a:pPr marL="1028700" lvl="1" indent="-514350">
              <a:lnSpc>
                <a:spcPct val="120000"/>
              </a:lnSpc>
              <a:spcBef>
                <a:spcPts val="600"/>
              </a:spcBef>
              <a:buFont typeface="+mj-lt"/>
              <a:buAutoNum type="arabicParenR"/>
            </a:pPr>
            <a:r>
              <a:rPr lang="en-US" sz="3000" i="1" dirty="0"/>
              <a:t>Government/Political Science</a:t>
            </a:r>
          </a:p>
          <a:p>
            <a:pPr marL="1028700" lvl="1" indent="-514350">
              <a:lnSpc>
                <a:spcPct val="120000"/>
              </a:lnSpc>
              <a:spcBef>
                <a:spcPts val="600"/>
              </a:spcBef>
              <a:buFont typeface="+mj-lt"/>
              <a:buAutoNum type="arabicParenR"/>
            </a:pPr>
            <a:r>
              <a:rPr lang="en-US" sz="3000" i="1" dirty="0"/>
              <a:t>Social/Behavioral Science </a:t>
            </a:r>
          </a:p>
          <a:p>
            <a:endParaRPr lang="en-US" dirty="0"/>
          </a:p>
        </p:txBody>
      </p:sp>
      <p:sp>
        <p:nvSpPr>
          <p:cNvPr id="5" name="TextBox 4"/>
          <p:cNvSpPr txBox="1"/>
          <p:nvPr/>
        </p:nvSpPr>
        <p:spPr>
          <a:xfrm>
            <a:off x="-21921" y="6457890"/>
            <a:ext cx="7315200" cy="400110"/>
          </a:xfrm>
          <a:prstGeom prst="rect">
            <a:avLst/>
          </a:prstGeom>
          <a:noFill/>
        </p:spPr>
        <p:txBody>
          <a:bodyPr wrap="square" rtlCol="0">
            <a:spAutoFit/>
          </a:bodyPr>
          <a:lstStyle/>
          <a:p>
            <a:r>
              <a:rPr lang="en-US" sz="1000" dirty="0" smtClean="0">
                <a:latin typeface="Bookman Old Style" pitchFamily="18" charset="0"/>
              </a:rPr>
              <a:t>Source: The Core Curriculum: A Focus on 21</a:t>
            </a:r>
            <a:r>
              <a:rPr lang="en-US" sz="1000" baseline="30000" dirty="0" smtClean="0">
                <a:latin typeface="Bookman Old Style" pitchFamily="18" charset="0"/>
              </a:rPr>
              <a:t>st</a:t>
            </a:r>
            <a:r>
              <a:rPr lang="en-US" sz="1000" dirty="0" smtClean="0">
                <a:latin typeface="Bookman Old Style" pitchFamily="18" charset="0"/>
              </a:rPr>
              <a:t> Competencies Webinar (04/11/2012)</a:t>
            </a:r>
          </a:p>
          <a:p>
            <a:r>
              <a:rPr lang="en-US" sz="1000" dirty="0">
                <a:latin typeface="Bookman Old Style" pitchFamily="18" charset="0"/>
              </a:rPr>
              <a:t>Available at: http://www.thecb.state.tx.us/index.cfm?objectid=6AB82E4B-C31F-E344-C78E3688524B44FB</a:t>
            </a:r>
          </a:p>
        </p:txBody>
      </p:sp>
      <p:sp>
        <p:nvSpPr>
          <p:cNvPr id="6" name="Slide Number Placeholder 5"/>
          <p:cNvSpPr>
            <a:spLocks noGrp="1"/>
          </p:cNvSpPr>
          <p:nvPr>
            <p:ph type="sldNum" sz="quarter" idx="12"/>
          </p:nvPr>
        </p:nvSpPr>
        <p:spPr/>
        <p:txBody>
          <a:bodyPr/>
          <a:lstStyle/>
          <a:p>
            <a:fld id="{A79836AA-2E5C-4B78-BCFE-529AC8470618}" type="slidenum">
              <a:rPr lang="en-US" smtClean="0"/>
              <a:t>24</a:t>
            </a:fld>
            <a:endParaRPr lang="en-US"/>
          </a:p>
        </p:txBody>
      </p:sp>
    </p:spTree>
    <p:extLst>
      <p:ext uri="{BB962C8B-B14F-4D97-AF65-F5344CB8AC3E}">
        <p14:creationId xmlns:p14="http://schemas.microsoft.com/office/powerpoint/2010/main" val="1578672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1143000"/>
          </a:xfrm>
        </p:spPr>
        <p:txBody>
          <a:bodyPr>
            <a:normAutofit fontScale="90000"/>
          </a:bodyPr>
          <a:lstStyle/>
          <a:p>
            <a:r>
              <a:rPr lang="en-US" sz="4900" b="1" spc="300" dirty="0" smtClean="0">
                <a:solidFill>
                  <a:schemeClr val="accent2">
                    <a:lumMod val="50000"/>
                  </a:schemeClr>
                </a:solidFill>
                <a:effectLst>
                  <a:outerShdw blurRad="38100" dist="38100" dir="2700000" algn="tl">
                    <a:srgbClr val="000000">
                      <a:alpha val="43137"/>
                    </a:srgbClr>
                  </a:outerShdw>
                </a:effectLst>
              </a:rPr>
              <a:t>Connections: </a:t>
            </a:r>
            <a:r>
              <a:rPr lang="en-US" b="1" spc="300" dirty="0" smtClean="0">
                <a:solidFill>
                  <a:schemeClr val="accent2">
                    <a:lumMod val="50000"/>
                  </a:schemeClr>
                </a:solidFill>
                <a:effectLst>
                  <a:outerShdw blurRad="38100" dist="38100" dir="2700000" algn="tl">
                    <a:srgbClr val="000000">
                      <a:alpha val="43137"/>
                    </a:srgbClr>
                  </a:outerShdw>
                </a:effectLst>
              </a:rPr>
              <a:t/>
            </a:r>
            <a:br>
              <a:rPr lang="en-US" b="1" spc="300" dirty="0" smtClean="0">
                <a:solidFill>
                  <a:schemeClr val="accent2">
                    <a:lumMod val="50000"/>
                  </a:schemeClr>
                </a:solidFill>
                <a:effectLst>
                  <a:outerShdw blurRad="38100" dist="38100" dir="2700000" algn="tl">
                    <a:srgbClr val="000000">
                      <a:alpha val="43137"/>
                    </a:srgbClr>
                  </a:outerShdw>
                </a:effectLst>
              </a:rPr>
            </a:br>
            <a:r>
              <a:rPr lang="en-US" sz="3100" b="1" i="1" dirty="0" smtClean="0">
                <a:solidFill>
                  <a:schemeClr val="tx1">
                    <a:lumMod val="85000"/>
                    <a:lumOff val="15000"/>
                  </a:schemeClr>
                </a:solidFill>
              </a:rPr>
              <a:t>Texas Common Core Component &amp; </a:t>
            </a:r>
            <a:br>
              <a:rPr lang="en-US" sz="3100" b="1" i="1" dirty="0" smtClean="0">
                <a:solidFill>
                  <a:schemeClr val="tx1">
                    <a:lumMod val="85000"/>
                    <a:lumOff val="15000"/>
                  </a:schemeClr>
                </a:solidFill>
              </a:rPr>
            </a:br>
            <a:r>
              <a:rPr lang="en-US" sz="3100" b="1" i="1" dirty="0" smtClean="0">
                <a:solidFill>
                  <a:schemeClr val="tx1">
                    <a:lumMod val="85000"/>
                    <a:lumOff val="15000"/>
                  </a:schemeClr>
                </a:solidFill>
              </a:rPr>
              <a:t>Cross-Disciplinary CCRS Content Areas</a:t>
            </a:r>
            <a:endParaRPr lang="en-US" sz="4000" b="1" i="1" dirty="0">
              <a:solidFill>
                <a:schemeClr val="tx1">
                  <a:lumMod val="85000"/>
                  <a:lumOff val="15000"/>
                </a:schemeClr>
              </a:solidFill>
            </a:endParaRPr>
          </a:p>
        </p:txBody>
      </p:sp>
      <p:sp>
        <p:nvSpPr>
          <p:cNvPr id="5" name="Content Placeholder 4"/>
          <p:cNvSpPr>
            <a:spLocks noGrp="1"/>
          </p:cNvSpPr>
          <p:nvPr>
            <p:ph sz="half" idx="1"/>
          </p:nvPr>
        </p:nvSpPr>
        <p:spPr>
          <a:xfrm>
            <a:off x="4856967" y="1747262"/>
            <a:ext cx="4267200" cy="4525963"/>
          </a:xfrm>
        </p:spPr>
        <p:txBody>
          <a:bodyPr>
            <a:normAutofit fontScale="92500" lnSpcReduction="20000"/>
          </a:bodyPr>
          <a:lstStyle/>
          <a:p>
            <a:pPr marL="0" indent="0" algn="ctr">
              <a:buNone/>
            </a:pPr>
            <a:r>
              <a:rPr lang="en-US" b="1" u="sng" dirty="0" smtClean="0"/>
              <a:t>CCRS Content Areas</a:t>
            </a:r>
          </a:p>
          <a:p>
            <a:r>
              <a:rPr lang="en-US" dirty="0" smtClean="0">
                <a:solidFill>
                  <a:schemeClr val="accent2">
                    <a:lumMod val="50000"/>
                  </a:schemeClr>
                </a:solidFill>
              </a:rPr>
              <a:t>English/Language Arts</a:t>
            </a:r>
          </a:p>
          <a:p>
            <a:r>
              <a:rPr lang="en-US" dirty="0" smtClean="0">
                <a:solidFill>
                  <a:schemeClr val="accent2">
                    <a:lumMod val="50000"/>
                  </a:schemeClr>
                </a:solidFill>
              </a:rPr>
              <a:t>Social Sciences</a:t>
            </a:r>
          </a:p>
          <a:p>
            <a:r>
              <a:rPr lang="en-US" dirty="0" smtClean="0">
                <a:solidFill>
                  <a:schemeClr val="accent2">
                    <a:lumMod val="50000"/>
                  </a:schemeClr>
                </a:solidFill>
              </a:rPr>
              <a:t>Mathematics</a:t>
            </a:r>
          </a:p>
          <a:p>
            <a:r>
              <a:rPr lang="en-US" dirty="0" smtClean="0">
                <a:solidFill>
                  <a:schemeClr val="accent2">
                    <a:lumMod val="50000"/>
                  </a:schemeClr>
                </a:solidFill>
              </a:rPr>
              <a:t>Science </a:t>
            </a:r>
            <a:endParaRPr lang="en-US" dirty="0">
              <a:solidFill>
                <a:schemeClr val="accent2">
                  <a:lumMod val="50000"/>
                </a:schemeClr>
              </a:solidFill>
            </a:endParaRPr>
          </a:p>
        </p:txBody>
      </p:sp>
      <p:sp>
        <p:nvSpPr>
          <p:cNvPr id="6" name="Content Placeholder 5"/>
          <p:cNvSpPr>
            <a:spLocks noGrp="1"/>
          </p:cNvSpPr>
          <p:nvPr>
            <p:ph sz="half" idx="2"/>
          </p:nvPr>
        </p:nvSpPr>
        <p:spPr>
          <a:xfrm>
            <a:off x="228600" y="1786224"/>
            <a:ext cx="4495800" cy="4525963"/>
          </a:xfrm>
        </p:spPr>
        <p:txBody>
          <a:bodyPr>
            <a:normAutofit fontScale="92500" lnSpcReduction="20000"/>
          </a:bodyPr>
          <a:lstStyle/>
          <a:p>
            <a:pPr marL="0" indent="0" algn="ctr">
              <a:buNone/>
            </a:pPr>
            <a:r>
              <a:rPr lang="en-US" b="1" u="sng" dirty="0" smtClean="0"/>
              <a:t>University Core Component Areas</a:t>
            </a:r>
          </a:p>
          <a:p>
            <a:r>
              <a:rPr lang="en-US" dirty="0" smtClean="0">
                <a:solidFill>
                  <a:schemeClr val="accent2">
                    <a:lumMod val="50000"/>
                  </a:schemeClr>
                </a:solidFill>
              </a:rPr>
              <a:t>Communication</a:t>
            </a:r>
          </a:p>
          <a:p>
            <a:r>
              <a:rPr lang="en-US" dirty="0" smtClean="0">
                <a:solidFill>
                  <a:schemeClr val="accent2">
                    <a:lumMod val="50000"/>
                  </a:schemeClr>
                </a:solidFill>
              </a:rPr>
              <a:t>Mathematics</a:t>
            </a:r>
          </a:p>
          <a:p>
            <a:r>
              <a:rPr lang="en-US" dirty="0" smtClean="0">
                <a:solidFill>
                  <a:schemeClr val="accent2">
                    <a:lumMod val="50000"/>
                  </a:schemeClr>
                </a:solidFill>
              </a:rPr>
              <a:t>Life &amp; Physical Sciences</a:t>
            </a:r>
          </a:p>
          <a:p>
            <a:r>
              <a:rPr lang="en-US" dirty="0" smtClean="0">
                <a:solidFill>
                  <a:schemeClr val="accent2">
                    <a:lumMod val="50000"/>
                  </a:schemeClr>
                </a:solidFill>
              </a:rPr>
              <a:t>Language, Philosophy, &amp; Culture</a:t>
            </a:r>
          </a:p>
          <a:p>
            <a:r>
              <a:rPr lang="en-US" dirty="0" smtClean="0">
                <a:solidFill>
                  <a:schemeClr val="accent2">
                    <a:lumMod val="50000"/>
                  </a:schemeClr>
                </a:solidFill>
              </a:rPr>
              <a:t>Creative Arts</a:t>
            </a:r>
          </a:p>
          <a:p>
            <a:r>
              <a:rPr lang="en-US" dirty="0" smtClean="0">
                <a:solidFill>
                  <a:schemeClr val="accent2">
                    <a:lumMod val="50000"/>
                  </a:schemeClr>
                </a:solidFill>
              </a:rPr>
              <a:t>American History</a:t>
            </a:r>
          </a:p>
          <a:p>
            <a:r>
              <a:rPr lang="en-US" dirty="0" smtClean="0">
                <a:solidFill>
                  <a:schemeClr val="accent2">
                    <a:lumMod val="50000"/>
                  </a:schemeClr>
                </a:solidFill>
              </a:rPr>
              <a:t>Government/Political Science</a:t>
            </a:r>
          </a:p>
          <a:p>
            <a:r>
              <a:rPr lang="en-US" dirty="0" smtClean="0">
                <a:solidFill>
                  <a:schemeClr val="accent2">
                    <a:lumMod val="50000"/>
                  </a:schemeClr>
                </a:solidFill>
              </a:rPr>
              <a:t>Social &amp; Behavioral Sciences</a:t>
            </a:r>
          </a:p>
        </p:txBody>
      </p:sp>
      <p:sp>
        <p:nvSpPr>
          <p:cNvPr id="7" name="TextBox 6"/>
          <p:cNvSpPr txBox="1"/>
          <p:nvPr/>
        </p:nvSpPr>
        <p:spPr>
          <a:xfrm>
            <a:off x="533400" y="6172200"/>
            <a:ext cx="8077200" cy="584775"/>
          </a:xfrm>
          <a:prstGeom prst="rect">
            <a:avLst/>
          </a:prstGeom>
          <a:noFill/>
        </p:spPr>
        <p:txBody>
          <a:bodyPr wrap="square" rtlCol="0">
            <a:spAutoFit/>
          </a:bodyPr>
          <a:lstStyle/>
          <a:p>
            <a:pPr algn="ctr"/>
            <a:r>
              <a:rPr lang="en-US" sz="3200" b="1" i="1" dirty="0" smtClean="0">
                <a:solidFill>
                  <a:schemeClr val="tx1">
                    <a:lumMod val="85000"/>
                    <a:lumOff val="15000"/>
                  </a:schemeClr>
                </a:solidFill>
              </a:rPr>
              <a:t>What do you notice in the two lists? </a:t>
            </a:r>
            <a:endParaRPr lang="en-US" sz="3200" b="1" i="1" dirty="0">
              <a:solidFill>
                <a:schemeClr val="tx1">
                  <a:lumMod val="85000"/>
                  <a:lumOff val="15000"/>
                </a:schemeClr>
              </a:solidFill>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t>25</a:t>
            </a:fld>
            <a:endParaRPr lang="en-US"/>
          </a:p>
        </p:txBody>
      </p:sp>
    </p:spTree>
    <p:extLst>
      <p:ext uri="{BB962C8B-B14F-4D97-AF65-F5344CB8AC3E}">
        <p14:creationId xmlns:p14="http://schemas.microsoft.com/office/powerpoint/2010/main" val="146045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50000"/>
                  </a:schemeClr>
                </a:solidFill>
                <a:effectLst>
                  <a:outerShdw blurRad="38100" dist="38100" dir="2700000" algn="tl">
                    <a:srgbClr val="000000">
                      <a:alpha val="43137"/>
                    </a:srgbClr>
                  </a:outerShdw>
                </a:effectLst>
              </a:rPr>
              <a:t>Mapping Texas Core Curriculum Objectives to Component Areas </a:t>
            </a:r>
            <a:endParaRPr lang="en-US" b="1" dirty="0">
              <a:solidFill>
                <a:schemeClr val="accent2">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3465589"/>
              </p:ext>
            </p:extLst>
          </p:nvPr>
        </p:nvGraphicFramePr>
        <p:xfrm>
          <a:off x="381000" y="1828800"/>
          <a:ext cx="8267700" cy="3596640"/>
        </p:xfrm>
        <a:graphic>
          <a:graphicData uri="http://schemas.openxmlformats.org/drawingml/2006/table">
            <a:tbl>
              <a:tblPr firstRow="1" bandRow="1">
                <a:tableStyleId>{073A0DAA-6AF3-43AB-8588-CEC1D06C72B9}</a:tableStyleId>
              </a:tblPr>
              <a:tblGrid>
                <a:gridCol w="1295400"/>
                <a:gridCol w="990600"/>
                <a:gridCol w="1257300"/>
                <a:gridCol w="1181100"/>
                <a:gridCol w="1181100"/>
                <a:gridCol w="1181100"/>
                <a:gridCol w="1181100"/>
              </a:tblGrid>
              <a:tr h="762000">
                <a:tc>
                  <a:txBody>
                    <a:bodyPr/>
                    <a:lstStyle/>
                    <a:p>
                      <a:r>
                        <a:rPr lang="en-US" sz="1200" dirty="0" smtClean="0"/>
                        <a:t>Foundational Component</a:t>
                      </a:r>
                      <a:r>
                        <a:rPr lang="en-US" sz="1200" baseline="0" dirty="0" smtClean="0"/>
                        <a:t> Area</a:t>
                      </a:r>
                      <a:endParaRPr lang="en-US" sz="1200" dirty="0"/>
                    </a:p>
                  </a:txBody>
                  <a:tcPr/>
                </a:tc>
                <a:tc>
                  <a:txBody>
                    <a:bodyPr/>
                    <a:lstStyle/>
                    <a:p>
                      <a:r>
                        <a:rPr lang="en-US" sz="1200" dirty="0" smtClean="0"/>
                        <a:t>Critical Thinking</a:t>
                      </a:r>
                      <a:endParaRPr lang="en-US" sz="1200" dirty="0"/>
                    </a:p>
                  </a:txBody>
                  <a:tcPr/>
                </a:tc>
                <a:tc>
                  <a:txBody>
                    <a:bodyPr/>
                    <a:lstStyle/>
                    <a:p>
                      <a:r>
                        <a:rPr lang="en-US" sz="1200" dirty="0" smtClean="0"/>
                        <a:t>Communication Skills</a:t>
                      </a:r>
                      <a:endParaRPr lang="en-US" sz="1200" dirty="0"/>
                    </a:p>
                  </a:txBody>
                  <a:tcPr/>
                </a:tc>
                <a:tc>
                  <a:txBody>
                    <a:bodyPr/>
                    <a:lstStyle/>
                    <a:p>
                      <a:r>
                        <a:rPr lang="en-US" sz="1200" dirty="0" smtClean="0"/>
                        <a:t>Empirical</a:t>
                      </a:r>
                      <a:r>
                        <a:rPr lang="en-US" sz="1200" baseline="0" dirty="0" smtClean="0"/>
                        <a:t> &amp; Quantitative Skills</a:t>
                      </a:r>
                      <a:endParaRPr lang="en-US" sz="1200" dirty="0"/>
                    </a:p>
                  </a:txBody>
                  <a:tcPr/>
                </a:tc>
                <a:tc>
                  <a:txBody>
                    <a:bodyPr/>
                    <a:lstStyle/>
                    <a:p>
                      <a:r>
                        <a:rPr lang="en-US" sz="1200" dirty="0" smtClean="0"/>
                        <a:t>Teamwork</a:t>
                      </a:r>
                      <a:endParaRPr lang="en-US" sz="1200" dirty="0"/>
                    </a:p>
                  </a:txBody>
                  <a:tcPr/>
                </a:tc>
                <a:tc>
                  <a:txBody>
                    <a:bodyPr/>
                    <a:lstStyle/>
                    <a:p>
                      <a:r>
                        <a:rPr lang="en-US" sz="1200" dirty="0" smtClean="0"/>
                        <a:t>Social Responsibility</a:t>
                      </a:r>
                      <a:endParaRPr lang="en-US" sz="1200" dirty="0"/>
                    </a:p>
                  </a:txBody>
                  <a:tcPr/>
                </a:tc>
                <a:tc>
                  <a:txBody>
                    <a:bodyPr/>
                    <a:lstStyle/>
                    <a:p>
                      <a:r>
                        <a:rPr lang="en-US" sz="1200" dirty="0" smtClean="0"/>
                        <a:t>Personal</a:t>
                      </a:r>
                      <a:r>
                        <a:rPr lang="en-US" sz="1200" baseline="0" dirty="0" smtClean="0"/>
                        <a:t> Responsibility</a:t>
                      </a:r>
                      <a:endParaRPr lang="en-US" sz="1200" dirty="0"/>
                    </a:p>
                  </a:txBody>
                  <a:tcPr/>
                </a:tc>
              </a:tr>
              <a:tr h="421951">
                <a:tc>
                  <a:txBody>
                    <a:bodyPr/>
                    <a:lstStyle/>
                    <a:p>
                      <a:r>
                        <a:rPr lang="en-US" sz="1200" b="1" dirty="0" smtClean="0"/>
                        <a:t>Communication</a:t>
                      </a:r>
                    </a:p>
                    <a:p>
                      <a:r>
                        <a:rPr lang="en-US" sz="1200" b="1" dirty="0" smtClean="0"/>
                        <a:t>6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r>
              <a:tr h="421951">
                <a:tc>
                  <a:txBody>
                    <a:bodyPr/>
                    <a:lstStyle/>
                    <a:p>
                      <a:r>
                        <a:rPr lang="en-US" sz="1200" b="1" dirty="0" smtClean="0"/>
                        <a:t>Mathematics</a:t>
                      </a:r>
                    </a:p>
                    <a:p>
                      <a:r>
                        <a:rPr lang="en-US" sz="1200" b="1" dirty="0" smtClean="0"/>
                        <a:t>3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r>
              <a:tr h="421951">
                <a:tc>
                  <a:txBody>
                    <a:bodyPr/>
                    <a:lstStyle/>
                    <a:p>
                      <a:r>
                        <a:rPr lang="en-US" sz="1200" b="1" dirty="0" smtClean="0"/>
                        <a:t>Life &amp; Physical Sciences</a:t>
                      </a:r>
                    </a:p>
                    <a:p>
                      <a:r>
                        <a:rPr lang="en-US" sz="1200" b="1" dirty="0" smtClean="0"/>
                        <a:t>6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r>
              <a:tr h="421951">
                <a:tc>
                  <a:txBody>
                    <a:bodyPr/>
                    <a:lstStyle/>
                    <a:p>
                      <a:r>
                        <a:rPr lang="en-US" sz="1200" b="1" dirty="0" smtClean="0"/>
                        <a:t>Language,</a:t>
                      </a:r>
                      <a:r>
                        <a:rPr lang="en-US" sz="1200" b="1" baseline="0" dirty="0" smtClean="0"/>
                        <a:t> Philosophy, &amp; Culture </a:t>
                      </a:r>
                    </a:p>
                    <a:p>
                      <a:r>
                        <a:rPr lang="en-US" sz="1200" b="1" baseline="0" dirty="0" smtClean="0"/>
                        <a:t>3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r>
              <a:tr h="421951">
                <a:tc>
                  <a:txBody>
                    <a:bodyPr/>
                    <a:lstStyle/>
                    <a:p>
                      <a:r>
                        <a:rPr lang="en-US" sz="1200" b="1" dirty="0" smtClean="0"/>
                        <a:t>Creative Arts</a:t>
                      </a:r>
                    </a:p>
                    <a:p>
                      <a:r>
                        <a:rPr lang="en-US" sz="1200" b="1" dirty="0" smtClean="0"/>
                        <a:t>3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r>
            </a:tbl>
          </a:graphicData>
        </a:graphic>
      </p:graphicFrame>
      <p:sp>
        <p:nvSpPr>
          <p:cNvPr id="5" name="TextBox 4"/>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3" name="Slide Number Placeholder 2"/>
          <p:cNvSpPr>
            <a:spLocks noGrp="1"/>
          </p:cNvSpPr>
          <p:nvPr>
            <p:ph type="sldNum" sz="quarter" idx="12"/>
          </p:nvPr>
        </p:nvSpPr>
        <p:spPr/>
        <p:txBody>
          <a:bodyPr/>
          <a:lstStyle/>
          <a:p>
            <a:fld id="{A79836AA-2E5C-4B78-BCFE-529AC8470618}" type="slidenum">
              <a:rPr lang="en-US" smtClean="0"/>
              <a:t>26</a:t>
            </a:fld>
            <a:endParaRPr lang="en-US"/>
          </a:p>
        </p:txBody>
      </p:sp>
      <p:sp>
        <p:nvSpPr>
          <p:cNvPr id="8" name="TextBox 7"/>
          <p:cNvSpPr txBox="1"/>
          <p:nvPr/>
        </p:nvSpPr>
        <p:spPr>
          <a:xfrm>
            <a:off x="0" y="6356866"/>
            <a:ext cx="7124700" cy="861774"/>
          </a:xfrm>
          <a:prstGeom prst="rect">
            <a:avLst/>
          </a:prstGeom>
          <a:noFill/>
        </p:spPr>
        <p:txBody>
          <a:bodyPr wrap="square" rtlCol="0">
            <a:spAutoFit/>
          </a:bodyPr>
          <a:lstStyle/>
          <a:p>
            <a:r>
              <a:rPr lang="en-US" sz="1000" dirty="0" smtClean="0">
                <a:latin typeface="Bookman Old Style" pitchFamily="18" charset="0"/>
              </a:rPr>
              <a:t>Source: Texas Higher Education Coordinating Board (2011) Revising the State Core Curriculum: A Focus on 21</a:t>
            </a:r>
            <a:r>
              <a:rPr lang="en-US" sz="1000" baseline="30000" dirty="0" smtClean="0">
                <a:latin typeface="Bookman Old Style" pitchFamily="18" charset="0"/>
              </a:rPr>
              <a:t>st</a:t>
            </a:r>
            <a:r>
              <a:rPr lang="en-US" sz="1000" dirty="0" smtClean="0">
                <a:latin typeface="Bookman Old Style" pitchFamily="18" charset="0"/>
              </a:rPr>
              <a:t> Century Competencies. Retrieved from</a:t>
            </a:r>
            <a:r>
              <a:rPr lang="en-US" sz="1000" dirty="0">
                <a:latin typeface="Bookman Old Style" pitchFamily="18" charset="0"/>
              </a:rPr>
              <a:t>: www.thecb.state.tx.us/index.cfm?objectid=6EA8957A-D7E2-C369-67F42EC166BC88FC </a:t>
            </a:r>
          </a:p>
          <a:p>
            <a:endParaRPr lang="en-US" sz="1000" dirty="0">
              <a:latin typeface="Bookman Old Style" pitchFamily="18" charset="0"/>
            </a:endParaRPr>
          </a:p>
          <a:p>
            <a:endParaRPr lang="en-US" sz="1000" dirty="0">
              <a:latin typeface="Bookman Old Style" pitchFamily="18" charset="0"/>
            </a:endParaRPr>
          </a:p>
        </p:txBody>
      </p:sp>
    </p:spTree>
    <p:extLst>
      <p:ext uri="{BB962C8B-B14F-4D97-AF65-F5344CB8AC3E}">
        <p14:creationId xmlns:p14="http://schemas.microsoft.com/office/powerpoint/2010/main" val="1455076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50000"/>
                  </a:schemeClr>
                </a:solidFill>
                <a:effectLst>
                  <a:outerShdw blurRad="38100" dist="38100" dir="2700000" algn="tl">
                    <a:srgbClr val="000000">
                      <a:alpha val="43137"/>
                    </a:srgbClr>
                  </a:outerShdw>
                </a:effectLst>
              </a:rPr>
              <a:t>Mapping Texas Core Curriculum Objectives to Component Areas </a:t>
            </a:r>
            <a:endParaRPr lang="en-US" b="1" dirty="0">
              <a:solidFill>
                <a:schemeClr val="accent2">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7346472"/>
              </p:ext>
            </p:extLst>
          </p:nvPr>
        </p:nvGraphicFramePr>
        <p:xfrm>
          <a:off x="381000" y="1828800"/>
          <a:ext cx="8267700" cy="3139440"/>
        </p:xfrm>
        <a:graphic>
          <a:graphicData uri="http://schemas.openxmlformats.org/drawingml/2006/table">
            <a:tbl>
              <a:tblPr firstRow="1" bandRow="1">
                <a:tableStyleId>{073A0DAA-6AF3-43AB-8588-CEC1D06C72B9}</a:tableStyleId>
              </a:tblPr>
              <a:tblGrid>
                <a:gridCol w="1295400"/>
                <a:gridCol w="990600"/>
                <a:gridCol w="1257300"/>
                <a:gridCol w="1181100"/>
                <a:gridCol w="1181100"/>
                <a:gridCol w="1181100"/>
                <a:gridCol w="1181100"/>
              </a:tblGrid>
              <a:tr h="762000">
                <a:tc>
                  <a:txBody>
                    <a:bodyPr/>
                    <a:lstStyle/>
                    <a:p>
                      <a:r>
                        <a:rPr lang="en-US" sz="1200" dirty="0" smtClean="0"/>
                        <a:t>Foundational Component</a:t>
                      </a:r>
                      <a:r>
                        <a:rPr lang="en-US" sz="1200" baseline="0" dirty="0" smtClean="0"/>
                        <a:t> Area</a:t>
                      </a:r>
                      <a:endParaRPr lang="en-US" sz="1200" dirty="0"/>
                    </a:p>
                  </a:txBody>
                  <a:tcPr/>
                </a:tc>
                <a:tc>
                  <a:txBody>
                    <a:bodyPr/>
                    <a:lstStyle/>
                    <a:p>
                      <a:r>
                        <a:rPr lang="en-US" sz="1200" dirty="0" smtClean="0"/>
                        <a:t>Critical Thinking</a:t>
                      </a:r>
                      <a:endParaRPr lang="en-US" sz="1200" dirty="0"/>
                    </a:p>
                  </a:txBody>
                  <a:tcPr/>
                </a:tc>
                <a:tc>
                  <a:txBody>
                    <a:bodyPr/>
                    <a:lstStyle/>
                    <a:p>
                      <a:r>
                        <a:rPr lang="en-US" sz="1200" dirty="0" smtClean="0"/>
                        <a:t>Communication Skills</a:t>
                      </a:r>
                      <a:endParaRPr lang="en-US" sz="1200" dirty="0"/>
                    </a:p>
                  </a:txBody>
                  <a:tcPr/>
                </a:tc>
                <a:tc>
                  <a:txBody>
                    <a:bodyPr/>
                    <a:lstStyle/>
                    <a:p>
                      <a:r>
                        <a:rPr lang="en-US" sz="1200" dirty="0" smtClean="0"/>
                        <a:t>Empirical</a:t>
                      </a:r>
                      <a:r>
                        <a:rPr lang="en-US" sz="1200" baseline="0" dirty="0" smtClean="0"/>
                        <a:t> &amp; Quantitative Skills</a:t>
                      </a:r>
                      <a:endParaRPr lang="en-US" sz="1200" dirty="0"/>
                    </a:p>
                  </a:txBody>
                  <a:tcPr/>
                </a:tc>
                <a:tc>
                  <a:txBody>
                    <a:bodyPr/>
                    <a:lstStyle/>
                    <a:p>
                      <a:r>
                        <a:rPr lang="en-US" sz="1200" dirty="0" smtClean="0"/>
                        <a:t>Teamwork</a:t>
                      </a:r>
                      <a:endParaRPr lang="en-US" sz="1200" dirty="0"/>
                    </a:p>
                  </a:txBody>
                  <a:tcPr/>
                </a:tc>
                <a:tc>
                  <a:txBody>
                    <a:bodyPr/>
                    <a:lstStyle/>
                    <a:p>
                      <a:r>
                        <a:rPr lang="en-US" sz="1200" dirty="0" smtClean="0"/>
                        <a:t>Social Responsibility</a:t>
                      </a:r>
                      <a:endParaRPr lang="en-US" sz="1200" dirty="0"/>
                    </a:p>
                  </a:txBody>
                  <a:tcPr/>
                </a:tc>
                <a:tc>
                  <a:txBody>
                    <a:bodyPr/>
                    <a:lstStyle/>
                    <a:p>
                      <a:r>
                        <a:rPr lang="en-US" sz="1200" dirty="0" smtClean="0"/>
                        <a:t>Personal</a:t>
                      </a:r>
                      <a:r>
                        <a:rPr lang="en-US" sz="1200" baseline="0" dirty="0" smtClean="0"/>
                        <a:t> Responsibility</a:t>
                      </a:r>
                      <a:endParaRPr lang="en-US" sz="1200" dirty="0"/>
                    </a:p>
                  </a:txBody>
                  <a:tcPr/>
                </a:tc>
              </a:tr>
              <a:tr h="421951">
                <a:tc>
                  <a:txBody>
                    <a:bodyPr/>
                    <a:lstStyle/>
                    <a:p>
                      <a:r>
                        <a:rPr lang="en-US" sz="1200" b="1" dirty="0" smtClean="0"/>
                        <a:t>American History</a:t>
                      </a:r>
                    </a:p>
                    <a:p>
                      <a:r>
                        <a:rPr lang="en-US" sz="1200" b="1" dirty="0" smtClean="0"/>
                        <a:t>6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r>
              <a:tr h="421951">
                <a:tc>
                  <a:txBody>
                    <a:bodyPr/>
                    <a:lstStyle/>
                    <a:p>
                      <a:r>
                        <a:rPr lang="en-US" sz="1200" b="1" dirty="0" smtClean="0"/>
                        <a:t>Government/</a:t>
                      </a:r>
                    </a:p>
                    <a:p>
                      <a:r>
                        <a:rPr lang="en-US" sz="1200" b="1" dirty="0" smtClean="0"/>
                        <a:t>Political Science</a:t>
                      </a:r>
                    </a:p>
                    <a:p>
                      <a:r>
                        <a:rPr lang="en-US" sz="1200" b="1" dirty="0" smtClean="0"/>
                        <a:t>6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r>
              <a:tr h="421951">
                <a:tc>
                  <a:txBody>
                    <a:bodyPr/>
                    <a:lstStyle/>
                    <a:p>
                      <a:r>
                        <a:rPr lang="en-US" sz="1200" b="1" dirty="0" smtClean="0"/>
                        <a:t>Social/Behavioral</a:t>
                      </a:r>
                    </a:p>
                    <a:p>
                      <a:r>
                        <a:rPr lang="en-US" sz="1200" b="1" dirty="0" smtClean="0"/>
                        <a:t>Science</a:t>
                      </a:r>
                    </a:p>
                    <a:p>
                      <a:r>
                        <a:rPr lang="en-US" sz="1200" b="1" dirty="0" smtClean="0"/>
                        <a:t>3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r>
              <a:tr h="421951">
                <a:tc>
                  <a:txBody>
                    <a:bodyPr/>
                    <a:lstStyle/>
                    <a:p>
                      <a:r>
                        <a:rPr lang="en-US" sz="1200" b="1" baseline="0" dirty="0" smtClean="0"/>
                        <a:t>Component Area</a:t>
                      </a:r>
                    </a:p>
                    <a:p>
                      <a:r>
                        <a:rPr lang="en-US" sz="1200" b="1" baseline="0" dirty="0" smtClean="0"/>
                        <a:t>Option</a:t>
                      </a:r>
                    </a:p>
                    <a:p>
                      <a:r>
                        <a:rPr lang="en-US" sz="1200" b="1" baseline="0" dirty="0" smtClean="0"/>
                        <a:t>6 SCH</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r>
            </a:tbl>
          </a:graphicData>
        </a:graphic>
      </p:graphicFrame>
      <p:sp>
        <p:nvSpPr>
          <p:cNvPr id="5" name="TextBox 4"/>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3" name="Slide Number Placeholder 2"/>
          <p:cNvSpPr>
            <a:spLocks noGrp="1"/>
          </p:cNvSpPr>
          <p:nvPr>
            <p:ph type="sldNum" sz="quarter" idx="12"/>
          </p:nvPr>
        </p:nvSpPr>
        <p:spPr/>
        <p:txBody>
          <a:bodyPr/>
          <a:lstStyle/>
          <a:p>
            <a:fld id="{A79836AA-2E5C-4B78-BCFE-529AC8470618}" type="slidenum">
              <a:rPr lang="en-US" smtClean="0"/>
              <a:t>27</a:t>
            </a:fld>
            <a:endParaRPr lang="en-US"/>
          </a:p>
        </p:txBody>
      </p:sp>
      <p:sp>
        <p:nvSpPr>
          <p:cNvPr id="6" name="TextBox 5"/>
          <p:cNvSpPr txBox="1"/>
          <p:nvPr/>
        </p:nvSpPr>
        <p:spPr>
          <a:xfrm>
            <a:off x="14614" y="6356866"/>
            <a:ext cx="7124700" cy="861774"/>
          </a:xfrm>
          <a:prstGeom prst="rect">
            <a:avLst/>
          </a:prstGeom>
          <a:noFill/>
        </p:spPr>
        <p:txBody>
          <a:bodyPr wrap="square" rtlCol="0">
            <a:spAutoFit/>
          </a:bodyPr>
          <a:lstStyle/>
          <a:p>
            <a:r>
              <a:rPr lang="en-US" sz="1000" dirty="0" smtClean="0">
                <a:latin typeface="Bookman Old Style" pitchFamily="18" charset="0"/>
              </a:rPr>
              <a:t>Source: Texas Higher Education Coordinating Board (2011) Revising the State Core Curriculum: A Focus on 21</a:t>
            </a:r>
            <a:r>
              <a:rPr lang="en-US" sz="1000" baseline="30000" dirty="0" smtClean="0">
                <a:latin typeface="Bookman Old Style" pitchFamily="18" charset="0"/>
              </a:rPr>
              <a:t>st</a:t>
            </a:r>
            <a:r>
              <a:rPr lang="en-US" sz="1000" dirty="0" smtClean="0">
                <a:latin typeface="Bookman Old Style" pitchFamily="18" charset="0"/>
              </a:rPr>
              <a:t> Century Competencies. Retrieved from</a:t>
            </a:r>
            <a:r>
              <a:rPr lang="en-US" sz="1000" dirty="0">
                <a:latin typeface="Bookman Old Style" pitchFamily="18" charset="0"/>
              </a:rPr>
              <a:t>: www.thecb.state.tx.us/index.cfm?objectid=6EA8957A-D7E2-C369-67F42EC166BC88FC </a:t>
            </a:r>
          </a:p>
          <a:p>
            <a:endParaRPr lang="en-US" sz="1000" dirty="0">
              <a:latin typeface="Bookman Old Style" pitchFamily="18" charset="0"/>
            </a:endParaRPr>
          </a:p>
          <a:p>
            <a:endParaRPr lang="en-US" sz="1000" dirty="0">
              <a:latin typeface="Bookman Old Style" pitchFamily="18" charset="0"/>
            </a:endParaRPr>
          </a:p>
        </p:txBody>
      </p:sp>
    </p:spTree>
    <p:extLst>
      <p:ext uri="{BB962C8B-B14F-4D97-AF65-F5344CB8AC3E}">
        <p14:creationId xmlns:p14="http://schemas.microsoft.com/office/powerpoint/2010/main" val="3689079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229600" cy="1143000"/>
          </a:xfrm>
        </p:spPr>
        <p:txBody>
          <a:bodyPr>
            <a:noAutofit/>
          </a:bodyPr>
          <a:lstStyle/>
          <a:p>
            <a:r>
              <a:rPr lang="en-US" sz="3600" b="1" u="sng" dirty="0" smtClean="0">
                <a:solidFill>
                  <a:schemeClr val="accent2">
                    <a:lumMod val="50000"/>
                  </a:schemeClr>
                </a:solidFill>
                <a:effectLst>
                  <a:outerShdw blurRad="38100" dist="38100" dir="2700000" algn="tl">
                    <a:srgbClr val="000000">
                      <a:alpha val="43137"/>
                    </a:srgbClr>
                  </a:outerShdw>
                </a:effectLst>
              </a:rPr>
              <a:t>Texas Academic Course Guide Manual</a:t>
            </a:r>
            <a:r>
              <a:rPr lang="en-US" sz="3600" b="1" dirty="0" smtClean="0">
                <a:solidFill>
                  <a:schemeClr val="accent2">
                    <a:lumMod val="50000"/>
                  </a:schemeClr>
                </a:solidFill>
                <a:effectLst>
                  <a:outerShdw blurRad="38100" dist="38100" dir="2700000" algn="tl">
                    <a:srgbClr val="000000">
                      <a:alpha val="43137"/>
                    </a:srgbClr>
                  </a:outerShdw>
                </a:effectLst>
              </a:rPr>
              <a:t/>
            </a:r>
            <a:br>
              <a:rPr lang="en-US" sz="3600" b="1" dirty="0" smtClean="0">
                <a:solidFill>
                  <a:schemeClr val="accent2">
                    <a:lumMod val="50000"/>
                  </a:schemeClr>
                </a:solidFill>
                <a:effectLst>
                  <a:outerShdw blurRad="38100" dist="38100" dir="2700000" algn="tl">
                    <a:srgbClr val="000000">
                      <a:alpha val="43137"/>
                    </a:srgbClr>
                  </a:outerShdw>
                </a:effectLst>
              </a:rPr>
            </a:br>
            <a:r>
              <a:rPr lang="en-US" sz="3600" b="1" i="1" dirty="0" smtClean="0">
                <a:solidFill>
                  <a:schemeClr val="accent2">
                    <a:lumMod val="50000"/>
                  </a:schemeClr>
                </a:solidFill>
                <a:effectLst>
                  <a:outerShdw blurRad="38100" dist="38100" dir="2700000" algn="tl">
                    <a:srgbClr val="000000">
                      <a:alpha val="43137"/>
                    </a:srgbClr>
                  </a:outerShdw>
                </a:effectLst>
              </a:rPr>
              <a:t>(ACGM) </a:t>
            </a:r>
            <a:endParaRPr lang="en-US" sz="3600" b="1" i="1" dirty="0">
              <a:solidFill>
                <a:schemeClr val="accent2">
                  <a:lumMod val="50000"/>
                </a:schemeClr>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295400"/>
            <a:ext cx="8229600" cy="4754563"/>
          </a:xfrm>
        </p:spPr>
        <p:txBody>
          <a:bodyPr>
            <a:normAutofit fontScale="92500" lnSpcReduction="10000"/>
          </a:bodyPr>
          <a:lstStyle/>
          <a:p>
            <a:r>
              <a:rPr lang="en-US" i="1" dirty="0" smtClean="0">
                <a:solidFill>
                  <a:schemeClr val="accent2">
                    <a:lumMod val="50000"/>
                  </a:schemeClr>
                </a:solidFill>
              </a:rPr>
              <a:t>What is it?</a:t>
            </a:r>
          </a:p>
          <a:p>
            <a:pPr lvl="1"/>
            <a:r>
              <a:rPr lang="en-US" dirty="0" smtClean="0"/>
              <a:t>official list of Texas approved courses for general academic transfer</a:t>
            </a:r>
          </a:p>
          <a:p>
            <a:pPr lvl="1"/>
            <a:r>
              <a:rPr lang="en-US" dirty="0"/>
              <a:t>http://</a:t>
            </a:r>
            <a:r>
              <a:rPr lang="en-US" dirty="0" smtClean="0"/>
              <a:t>www.thecb.state.tx.us/acgm</a:t>
            </a:r>
          </a:p>
          <a:p>
            <a:pPr>
              <a:spcBef>
                <a:spcPts val="1800"/>
              </a:spcBef>
            </a:pPr>
            <a:r>
              <a:rPr lang="en-US" i="1" dirty="0" smtClean="0">
                <a:solidFill>
                  <a:schemeClr val="accent2">
                    <a:lumMod val="50000"/>
                  </a:schemeClr>
                </a:solidFill>
              </a:rPr>
              <a:t>How is it organized?</a:t>
            </a:r>
          </a:p>
          <a:p>
            <a:pPr lvl="1"/>
            <a:r>
              <a:rPr lang="en-US" dirty="0"/>
              <a:t>a</a:t>
            </a:r>
            <a:r>
              <a:rPr lang="en-US" dirty="0" smtClean="0"/>
              <a:t>lphabetic and with number by Texas Common Course Numbering System (TCCNS)</a:t>
            </a:r>
          </a:p>
          <a:p>
            <a:pPr lvl="1"/>
            <a:r>
              <a:rPr lang="en-US" dirty="0"/>
              <a:t>T</a:t>
            </a:r>
            <a:r>
              <a:rPr lang="en-US" dirty="0" smtClean="0"/>
              <a:t>itle, common course prefix, course number, description, approval number, CIP area, maximum semester credit hours per student, maximum course contact hours, and </a:t>
            </a:r>
            <a:r>
              <a:rPr lang="en-US" b="1" dirty="0" smtClean="0"/>
              <a:t>learning outcomes</a:t>
            </a:r>
            <a:endParaRPr lang="en-US" b="1" dirty="0"/>
          </a:p>
        </p:txBody>
      </p:sp>
      <p:sp>
        <p:nvSpPr>
          <p:cNvPr id="5" name="TextBox 4"/>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6" name="TextBox 5"/>
          <p:cNvSpPr txBox="1"/>
          <p:nvPr/>
        </p:nvSpPr>
        <p:spPr>
          <a:xfrm>
            <a:off x="0" y="6457890"/>
            <a:ext cx="6858000" cy="400110"/>
          </a:xfrm>
          <a:prstGeom prst="rect">
            <a:avLst/>
          </a:prstGeom>
          <a:noFill/>
        </p:spPr>
        <p:txBody>
          <a:bodyPr wrap="square" rtlCol="0">
            <a:spAutoFit/>
          </a:bodyPr>
          <a:lstStyle/>
          <a:p>
            <a:r>
              <a:rPr lang="en-US" sz="1000" dirty="0" smtClean="0">
                <a:latin typeface="Bookman Old Style" pitchFamily="18" charset="0"/>
              </a:rPr>
              <a:t>Source: Lower Division Academic course Guide Manual (2012)</a:t>
            </a:r>
          </a:p>
          <a:p>
            <a:r>
              <a:rPr lang="en-US" sz="1000" dirty="0" smtClean="0">
                <a:latin typeface="Bookman Old Style" pitchFamily="18" charset="0"/>
              </a:rPr>
              <a:t>Retrieved from</a:t>
            </a:r>
            <a:r>
              <a:rPr lang="en-US" sz="1000" dirty="0">
                <a:latin typeface="Bookman Old Style" pitchFamily="18" charset="0"/>
              </a:rPr>
              <a:t>: http://</a:t>
            </a:r>
            <a:r>
              <a:rPr lang="en-US" sz="1000" dirty="0" smtClean="0">
                <a:latin typeface="Bookman Old Style" pitchFamily="18" charset="0"/>
              </a:rPr>
              <a:t>www.thecb.state.tx.us/acgm</a:t>
            </a:r>
            <a:endParaRPr lang="en-US" sz="1000" dirty="0">
              <a:latin typeface="Bookman Old Style" pitchFamily="18" charset="0"/>
            </a:endParaRPr>
          </a:p>
        </p:txBody>
      </p:sp>
      <p:sp>
        <p:nvSpPr>
          <p:cNvPr id="3" name="Slide Number Placeholder 2"/>
          <p:cNvSpPr>
            <a:spLocks noGrp="1"/>
          </p:cNvSpPr>
          <p:nvPr>
            <p:ph type="sldNum" sz="quarter" idx="12"/>
          </p:nvPr>
        </p:nvSpPr>
        <p:spPr/>
        <p:txBody>
          <a:bodyPr/>
          <a:lstStyle/>
          <a:p>
            <a:fld id="{A79836AA-2E5C-4B78-BCFE-529AC8470618}" type="slidenum">
              <a:rPr lang="en-US" smtClean="0"/>
              <a:t>28</a:t>
            </a:fld>
            <a:endParaRPr lang="en-US"/>
          </a:p>
        </p:txBody>
      </p:sp>
    </p:spTree>
    <p:extLst>
      <p:ext uri="{BB962C8B-B14F-4D97-AF65-F5344CB8AC3E}">
        <p14:creationId xmlns:p14="http://schemas.microsoft.com/office/powerpoint/2010/main" val="232273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27"/>
            <a:ext cx="8229600" cy="1143000"/>
          </a:xfrm>
        </p:spPr>
        <p:txBody>
          <a:bodyPr/>
          <a:lstStyle/>
          <a:p>
            <a:r>
              <a:rPr lang="en-US" b="1" dirty="0" smtClean="0">
                <a:solidFill>
                  <a:schemeClr val="accent2">
                    <a:lumMod val="50000"/>
                  </a:schemeClr>
                </a:solidFill>
                <a:effectLst>
                  <a:outerShdw blurRad="38100" dist="38100" dir="2700000" algn="tl">
                    <a:srgbClr val="000000">
                      <a:alpha val="43137"/>
                    </a:srgbClr>
                  </a:outerShdw>
                </a:effectLst>
              </a:rPr>
              <a:t>ACGM: </a:t>
            </a:r>
            <a:r>
              <a:rPr lang="en-US" dirty="0" smtClean="0"/>
              <a:t>Example Entry</a:t>
            </a:r>
            <a:endParaRPr lang="en-US" dirty="0"/>
          </a:p>
        </p:txBody>
      </p:sp>
      <p:sp>
        <p:nvSpPr>
          <p:cNvPr id="3" name="Content Placeholder 2"/>
          <p:cNvSpPr>
            <a:spLocks noGrp="1"/>
          </p:cNvSpPr>
          <p:nvPr>
            <p:ph idx="1"/>
          </p:nvPr>
        </p:nvSpPr>
        <p:spPr>
          <a:xfrm>
            <a:off x="457200" y="1197295"/>
            <a:ext cx="8229600" cy="5135563"/>
          </a:xfrm>
        </p:spPr>
        <p:txBody>
          <a:bodyPr>
            <a:normAutofit fontScale="32500" lnSpcReduction="20000"/>
          </a:bodyPr>
          <a:lstStyle/>
          <a:p>
            <a:pPr marL="0" indent="0">
              <a:buNone/>
            </a:pPr>
            <a:r>
              <a:rPr lang="en-US" sz="5500" b="1" u="sng" dirty="0">
                <a:solidFill>
                  <a:schemeClr val="accent2">
                    <a:lumMod val="50000"/>
                  </a:schemeClr>
                </a:solidFill>
              </a:rPr>
              <a:t>CHEM 1112 General Chemistry II </a:t>
            </a:r>
            <a:r>
              <a:rPr lang="en-US" sz="5500" b="1" u="sng" dirty="0" smtClean="0">
                <a:solidFill>
                  <a:schemeClr val="accent2">
                    <a:lumMod val="50000"/>
                  </a:schemeClr>
                </a:solidFill>
              </a:rPr>
              <a:t>(Lab</a:t>
            </a:r>
            <a:r>
              <a:rPr lang="en-US" sz="5500" b="1" u="sng" dirty="0">
                <a:solidFill>
                  <a:schemeClr val="accent2">
                    <a:lumMod val="50000"/>
                  </a:schemeClr>
                </a:solidFill>
              </a:rPr>
              <a:t>) </a:t>
            </a:r>
            <a:endParaRPr lang="en-US" sz="5500" u="sng" dirty="0">
              <a:solidFill>
                <a:schemeClr val="accent2">
                  <a:lumMod val="50000"/>
                </a:schemeClr>
              </a:solidFill>
            </a:endParaRPr>
          </a:p>
          <a:p>
            <a:pPr marL="0" indent="0">
              <a:buNone/>
            </a:pPr>
            <a:r>
              <a:rPr lang="en-US" sz="4900" dirty="0"/>
              <a:t>Basic laboratory experiments supporting theoretical principles presented in CHEM 1312; introduction of the scientific method, experimental design, chemical instrumentation, data collection and analysis, and preparation of laboratory reports. </a:t>
            </a:r>
          </a:p>
          <a:p>
            <a:pPr marL="0" indent="0">
              <a:buNone/>
            </a:pPr>
            <a:r>
              <a:rPr lang="en-US" dirty="0"/>
              <a:t>Co-requisite: CHEM 1312—General Chemistry II </a:t>
            </a:r>
          </a:p>
          <a:p>
            <a:pPr marL="0" indent="0">
              <a:buNone/>
            </a:pPr>
            <a:r>
              <a:rPr lang="en-US" dirty="0"/>
              <a:t>Approval Number ...................................................................................... 40.0501.56 03 </a:t>
            </a:r>
            <a:endParaRPr lang="en-US" dirty="0" smtClean="0"/>
          </a:p>
          <a:p>
            <a:pPr marL="0" indent="0">
              <a:buNone/>
            </a:pPr>
            <a:r>
              <a:rPr lang="en-US" dirty="0" smtClean="0"/>
              <a:t>CIP </a:t>
            </a:r>
            <a:r>
              <a:rPr lang="en-US" dirty="0"/>
              <a:t>Area .............................................................................................. Physical Sciences </a:t>
            </a:r>
            <a:endParaRPr lang="en-US" dirty="0" smtClean="0"/>
          </a:p>
          <a:p>
            <a:pPr marL="0" indent="0">
              <a:buNone/>
            </a:pPr>
            <a:r>
              <a:rPr lang="en-US" dirty="0" smtClean="0"/>
              <a:t>maximum </a:t>
            </a:r>
            <a:r>
              <a:rPr lang="en-US" dirty="0"/>
              <a:t>SCH per student ........................................................................................... 1 </a:t>
            </a:r>
            <a:endParaRPr lang="en-US" dirty="0" smtClean="0"/>
          </a:p>
          <a:p>
            <a:pPr marL="0" indent="0">
              <a:buNone/>
            </a:pPr>
            <a:r>
              <a:rPr lang="en-US" dirty="0" smtClean="0"/>
              <a:t>maximum </a:t>
            </a:r>
            <a:r>
              <a:rPr lang="en-US" dirty="0"/>
              <a:t>SCH per course ............................................................................................ 1 </a:t>
            </a:r>
            <a:endParaRPr lang="en-US" dirty="0" smtClean="0"/>
          </a:p>
          <a:p>
            <a:pPr marL="0" indent="0">
              <a:buNone/>
            </a:pPr>
            <a:r>
              <a:rPr lang="en-US" dirty="0" smtClean="0"/>
              <a:t>maximum </a:t>
            </a:r>
            <a:r>
              <a:rPr lang="en-US" dirty="0"/>
              <a:t>contact hours per course ............................................................................. 48 </a:t>
            </a:r>
          </a:p>
          <a:p>
            <a:pPr marL="0" indent="0">
              <a:buNone/>
            </a:pPr>
            <a:endParaRPr lang="en-US" b="1" u="sng" dirty="0" smtClean="0"/>
          </a:p>
          <a:p>
            <a:pPr marL="0" indent="0">
              <a:buNone/>
            </a:pPr>
            <a:r>
              <a:rPr lang="en-US" sz="4600" b="1" u="sng" dirty="0" smtClean="0">
                <a:solidFill>
                  <a:schemeClr val="accent2">
                    <a:lumMod val="50000"/>
                  </a:schemeClr>
                </a:solidFill>
              </a:rPr>
              <a:t>Learning </a:t>
            </a:r>
            <a:r>
              <a:rPr lang="en-US" sz="4600" b="1" u="sng" dirty="0">
                <a:solidFill>
                  <a:schemeClr val="accent2">
                    <a:lumMod val="50000"/>
                  </a:schemeClr>
                </a:solidFill>
              </a:rPr>
              <a:t>Outcomes </a:t>
            </a:r>
          </a:p>
          <a:p>
            <a:pPr marL="0" indent="0">
              <a:buNone/>
            </a:pPr>
            <a:r>
              <a:rPr lang="en-US" sz="4600" dirty="0"/>
              <a:t>Upon successful completion of this course, students will: </a:t>
            </a:r>
          </a:p>
          <a:p>
            <a:pPr marL="0" indent="0">
              <a:buNone/>
            </a:pPr>
            <a:r>
              <a:rPr lang="en-US" sz="4600" dirty="0"/>
              <a:t>1. Use basic apparatus and apply experimental methodologies used in the chemistry laboratory. </a:t>
            </a:r>
          </a:p>
          <a:p>
            <a:pPr marL="0" indent="0">
              <a:buNone/>
            </a:pPr>
            <a:r>
              <a:rPr lang="en-US" sz="4600" dirty="0"/>
              <a:t>2. Demonstrate safe and proper handling of laboratory equipment and chemicals. </a:t>
            </a:r>
          </a:p>
          <a:p>
            <a:pPr marL="0" indent="0">
              <a:buNone/>
            </a:pPr>
            <a:r>
              <a:rPr lang="en-US" sz="4600" dirty="0"/>
              <a:t>3. Conduct basic laboratory experiments with proper laboratory techniques. </a:t>
            </a:r>
          </a:p>
          <a:p>
            <a:pPr marL="0" indent="0">
              <a:buNone/>
            </a:pPr>
            <a:r>
              <a:rPr lang="en-US" sz="4600" dirty="0"/>
              <a:t>4. Make careful and accurate experimental observations. </a:t>
            </a:r>
          </a:p>
          <a:p>
            <a:pPr marL="0" indent="0">
              <a:buNone/>
            </a:pPr>
            <a:r>
              <a:rPr lang="en-US" sz="4600" dirty="0"/>
              <a:t>5. Relate physical observations and measurements to theoretical principles. </a:t>
            </a:r>
          </a:p>
          <a:p>
            <a:pPr marL="0" indent="0">
              <a:buNone/>
            </a:pPr>
            <a:r>
              <a:rPr lang="en-US" sz="4600" dirty="0"/>
              <a:t>6. Interpret laboratory results and experimental data, and reach logical conclusions. </a:t>
            </a:r>
          </a:p>
          <a:p>
            <a:pPr marL="0" indent="0">
              <a:buNone/>
            </a:pPr>
            <a:r>
              <a:rPr lang="en-US" sz="4600" dirty="0"/>
              <a:t>7. Record experimental work completely and accurately in laboratory notebooks and communicate experimental results clearly in written reports. </a:t>
            </a:r>
          </a:p>
          <a:p>
            <a:pPr marL="0" indent="0">
              <a:buNone/>
            </a:pPr>
            <a:r>
              <a:rPr lang="en-US" sz="4600" dirty="0"/>
              <a:t>8. Design fundamental experiments involving principles of chemistry and chemical instrumentation. </a:t>
            </a:r>
          </a:p>
          <a:p>
            <a:pPr marL="0" indent="0">
              <a:buNone/>
            </a:pPr>
            <a:r>
              <a:rPr lang="en-US" sz="4600" dirty="0"/>
              <a:t>9. Identify appropriate sources of information for conducting laboratory experiments involving principles of chemistry. </a:t>
            </a:r>
          </a:p>
        </p:txBody>
      </p:sp>
      <p:sp>
        <p:nvSpPr>
          <p:cNvPr id="4" name="TextBox 3"/>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0" y="6457890"/>
            <a:ext cx="6858000" cy="400110"/>
          </a:xfrm>
          <a:prstGeom prst="rect">
            <a:avLst/>
          </a:prstGeom>
          <a:noFill/>
        </p:spPr>
        <p:txBody>
          <a:bodyPr wrap="square" rtlCol="0">
            <a:spAutoFit/>
          </a:bodyPr>
          <a:lstStyle/>
          <a:p>
            <a:r>
              <a:rPr lang="en-US" sz="1000" dirty="0" smtClean="0">
                <a:latin typeface="Bookman Old Style" pitchFamily="18" charset="0"/>
              </a:rPr>
              <a:t>Source: Lower Division Academic Course Guide Manual (2012)</a:t>
            </a:r>
          </a:p>
          <a:p>
            <a:r>
              <a:rPr lang="en-US" sz="1000" dirty="0" smtClean="0">
                <a:latin typeface="Bookman Old Style" pitchFamily="18" charset="0"/>
              </a:rPr>
              <a:t>Retrieved from: </a:t>
            </a:r>
            <a:r>
              <a:rPr lang="en-US" sz="1000" dirty="0"/>
              <a:t>www.thecb.state.tx.us/AAR/UndergraduateEd/WorkforceEd/acgm.htm - 4k - 2012-02-14</a:t>
            </a:r>
            <a:endParaRPr lang="en-US" sz="1000" dirty="0">
              <a:latin typeface="Bookman Old Style" pitchFamily="18" charset="0"/>
            </a:endParaRPr>
          </a:p>
        </p:txBody>
      </p:sp>
      <p:sp>
        <p:nvSpPr>
          <p:cNvPr id="6" name="Slide Number Placeholder 5"/>
          <p:cNvSpPr>
            <a:spLocks noGrp="1"/>
          </p:cNvSpPr>
          <p:nvPr>
            <p:ph type="sldNum" sz="quarter" idx="12"/>
          </p:nvPr>
        </p:nvSpPr>
        <p:spPr/>
        <p:txBody>
          <a:bodyPr/>
          <a:lstStyle/>
          <a:p>
            <a:fld id="{A79836AA-2E5C-4B78-BCFE-529AC8470618}" type="slidenum">
              <a:rPr lang="en-US" smtClean="0"/>
              <a:t>29</a:t>
            </a:fld>
            <a:endParaRPr lang="en-US"/>
          </a:p>
        </p:txBody>
      </p:sp>
    </p:spTree>
    <p:extLst>
      <p:ext uri="{BB962C8B-B14F-4D97-AF65-F5344CB8AC3E}">
        <p14:creationId xmlns:p14="http://schemas.microsoft.com/office/powerpoint/2010/main" val="2972023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447800"/>
            <a:ext cx="8229600" cy="2209800"/>
          </a:xfrm>
        </p:spPr>
        <p:txBody>
          <a:bodyPr>
            <a:noAutofit/>
          </a:bodyPr>
          <a:lstStyle/>
          <a:p>
            <a:r>
              <a:rPr lang="en-US" sz="5400" dirty="0" smtClean="0">
                <a:solidFill>
                  <a:schemeClr val="accent2">
                    <a:lumMod val="50000"/>
                  </a:schemeClr>
                </a:solidFill>
              </a:rPr>
              <a:t>Let’s Review Why Vertical Alignment is Needed.</a:t>
            </a:r>
            <a:endParaRPr lang="en-US" sz="5400" dirty="0">
              <a:solidFill>
                <a:schemeClr val="accent2">
                  <a:lumMod val="50000"/>
                </a:schemeClr>
              </a:solidFill>
            </a:endParaRPr>
          </a:p>
        </p:txBody>
      </p:sp>
      <p:sp>
        <p:nvSpPr>
          <p:cNvPr id="5" name="Rounded Rectangle 4"/>
          <p:cNvSpPr/>
          <p:nvPr/>
        </p:nvSpPr>
        <p:spPr>
          <a:xfrm>
            <a:off x="342900" y="1066800"/>
            <a:ext cx="8458200" cy="3124200"/>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3737" y="4876800"/>
            <a:ext cx="3636527" cy="1777306"/>
          </a:xfrm>
          <a:prstGeom prst="rect">
            <a:avLst/>
          </a:prstGeom>
        </p:spPr>
      </p:pic>
      <p:sp>
        <p:nvSpPr>
          <p:cNvPr id="3" name="Slide Number Placeholder 2"/>
          <p:cNvSpPr>
            <a:spLocks noGrp="1"/>
          </p:cNvSpPr>
          <p:nvPr>
            <p:ph type="sldNum" sz="quarter" idx="12"/>
          </p:nvPr>
        </p:nvSpPr>
        <p:spPr/>
        <p:txBody>
          <a:bodyPr/>
          <a:lstStyle/>
          <a:p>
            <a:fld id="{A79836AA-2E5C-4B78-BCFE-529AC8470618}" type="slidenum">
              <a:rPr lang="en-US" smtClean="0"/>
              <a:t>3</a:t>
            </a:fld>
            <a:endParaRPr lang="en-US"/>
          </a:p>
        </p:txBody>
      </p:sp>
    </p:spTree>
    <p:extLst>
      <p:ext uri="{BB962C8B-B14F-4D97-AF65-F5344CB8AC3E}">
        <p14:creationId xmlns:p14="http://schemas.microsoft.com/office/powerpoint/2010/main" val="2655462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a:xfrm>
            <a:off x="457200" y="111378"/>
            <a:ext cx="8229600" cy="1143000"/>
          </a:xfrm>
        </p:spPr>
        <p:txBody>
          <a:bodyPr>
            <a:normAutofit fontScale="90000"/>
          </a:bodyPr>
          <a:lstStyle/>
          <a:p>
            <a:r>
              <a:rPr lang="en-US" sz="5400" b="1" spc="300" dirty="0" smtClean="0">
                <a:solidFill>
                  <a:schemeClr val="accent2">
                    <a:lumMod val="50000"/>
                  </a:schemeClr>
                </a:solidFill>
                <a:effectLst>
                  <a:outerShdw blurRad="38100" dist="38100" dir="2700000" algn="tl">
                    <a:srgbClr val="000000">
                      <a:alpha val="43137"/>
                    </a:srgbClr>
                  </a:outerShdw>
                </a:effectLst>
              </a:rPr>
              <a:t>Reference Course Profiles</a:t>
            </a:r>
            <a:endParaRPr lang="en-US" sz="5400" b="1" spc="300" dirty="0">
              <a:solidFill>
                <a:schemeClr val="accent2">
                  <a:lumMod val="50000"/>
                </a:schemeClr>
              </a:solidFill>
              <a:effectLst>
                <a:outerShdw blurRad="38100" dist="38100" dir="2700000" algn="tl">
                  <a:srgbClr val="000000">
                    <a:alpha val="43137"/>
                  </a:srgbClr>
                </a:outerShdw>
              </a:effectLst>
            </a:endParaRPr>
          </a:p>
        </p:txBody>
      </p:sp>
      <p:sp>
        <p:nvSpPr>
          <p:cNvPr id="4" name="TextBox 3"/>
          <p:cNvSpPr txBox="1"/>
          <p:nvPr/>
        </p:nvSpPr>
        <p:spPr>
          <a:xfrm>
            <a:off x="838200" y="1752600"/>
            <a:ext cx="7962900" cy="4893647"/>
          </a:xfrm>
          <a:prstGeom prst="rect">
            <a:avLst/>
          </a:prstGeom>
          <a:noFill/>
        </p:spPr>
        <p:txBody>
          <a:bodyPr wrap="square" rtlCol="0">
            <a:spAutoFit/>
          </a:bodyPr>
          <a:lstStyle/>
          <a:p>
            <a:r>
              <a:rPr lang="en-US" sz="2400" dirty="0">
                <a:solidFill>
                  <a:schemeClr val="tx1">
                    <a:lumMod val="95000"/>
                    <a:lumOff val="5000"/>
                  </a:schemeClr>
                </a:solidFill>
                <a:latin typeface="Bodoni MT" pitchFamily="18" charset="0"/>
              </a:rPr>
              <a:t>Why are they needed?</a:t>
            </a:r>
          </a:p>
          <a:p>
            <a:endParaRPr lang="en-US" sz="2400" dirty="0" smtClean="0">
              <a:solidFill>
                <a:schemeClr val="tx1">
                  <a:lumMod val="95000"/>
                  <a:lumOff val="5000"/>
                </a:schemeClr>
              </a:solidFill>
              <a:latin typeface="Bodoni MT" pitchFamily="18" charset="0"/>
            </a:endParaRPr>
          </a:p>
          <a:p>
            <a:r>
              <a:rPr lang="en-US" sz="2400" dirty="0" smtClean="0">
                <a:solidFill>
                  <a:schemeClr val="tx1">
                    <a:lumMod val="95000"/>
                    <a:lumOff val="5000"/>
                  </a:schemeClr>
                </a:solidFill>
                <a:latin typeface="Bodoni MT" pitchFamily="18" charset="0"/>
              </a:rPr>
              <a:t>	</a:t>
            </a:r>
            <a:r>
              <a:rPr lang="en-US" sz="2400" dirty="0">
                <a:solidFill>
                  <a:schemeClr val="tx1">
                    <a:lumMod val="95000"/>
                    <a:lumOff val="5000"/>
                  </a:schemeClr>
                </a:solidFill>
                <a:latin typeface="Bodoni MT" pitchFamily="18" charset="0"/>
              </a:rPr>
              <a:t> </a:t>
            </a:r>
          </a:p>
          <a:p>
            <a:r>
              <a:rPr lang="en-US" sz="2400" dirty="0" smtClean="0">
                <a:solidFill>
                  <a:schemeClr val="tx1">
                    <a:lumMod val="95000"/>
                    <a:lumOff val="5000"/>
                  </a:schemeClr>
                </a:solidFill>
                <a:latin typeface="Bodoni MT" pitchFamily="18" charset="0"/>
              </a:rPr>
              <a:t>	    What </a:t>
            </a:r>
            <a:r>
              <a:rPr lang="en-US" sz="2400" dirty="0">
                <a:solidFill>
                  <a:schemeClr val="tx1">
                    <a:lumMod val="95000"/>
                    <a:lumOff val="5000"/>
                  </a:schemeClr>
                </a:solidFill>
                <a:latin typeface="Bodoni MT" pitchFamily="18" charset="0"/>
              </a:rPr>
              <a:t>is </a:t>
            </a:r>
            <a:r>
              <a:rPr lang="en-US" sz="2400" dirty="0" smtClean="0">
                <a:solidFill>
                  <a:schemeClr val="tx1">
                    <a:lumMod val="95000"/>
                    <a:lumOff val="5000"/>
                  </a:schemeClr>
                </a:solidFill>
                <a:latin typeface="Bodoni MT" pitchFamily="18" charset="0"/>
              </a:rPr>
              <a:t>their </a:t>
            </a:r>
            <a:r>
              <a:rPr lang="en-US" sz="2400" dirty="0">
                <a:solidFill>
                  <a:schemeClr val="tx1">
                    <a:lumMod val="95000"/>
                    <a:lumOff val="5000"/>
                  </a:schemeClr>
                </a:solidFill>
                <a:latin typeface="Bodoni MT" pitchFamily="18" charset="0"/>
              </a:rPr>
              <a:t>purpose? </a:t>
            </a:r>
            <a:endParaRPr lang="en-US" sz="2400" dirty="0" smtClean="0">
              <a:solidFill>
                <a:schemeClr val="tx1">
                  <a:lumMod val="95000"/>
                  <a:lumOff val="5000"/>
                </a:schemeClr>
              </a:solidFill>
              <a:latin typeface="Bodoni MT" pitchFamily="18" charset="0"/>
            </a:endParaRPr>
          </a:p>
          <a:p>
            <a:endParaRPr lang="en-US" sz="2400" dirty="0">
              <a:solidFill>
                <a:schemeClr val="tx1">
                  <a:lumMod val="95000"/>
                  <a:lumOff val="5000"/>
                </a:schemeClr>
              </a:solidFill>
              <a:latin typeface="Bodoni MT" pitchFamily="18" charset="0"/>
            </a:endParaRPr>
          </a:p>
          <a:p>
            <a:r>
              <a:rPr lang="en-US" sz="2400" dirty="0" smtClean="0">
                <a:solidFill>
                  <a:schemeClr val="tx1">
                    <a:lumMod val="95000"/>
                    <a:lumOff val="5000"/>
                  </a:schemeClr>
                </a:solidFill>
                <a:latin typeface="Bodoni MT" pitchFamily="18" charset="0"/>
              </a:rPr>
              <a:t>			</a:t>
            </a:r>
          </a:p>
          <a:p>
            <a:r>
              <a:rPr lang="en-US" sz="2400" dirty="0">
                <a:solidFill>
                  <a:schemeClr val="tx1">
                    <a:lumMod val="95000"/>
                    <a:lumOff val="5000"/>
                  </a:schemeClr>
                </a:solidFill>
                <a:latin typeface="Bodoni MT" pitchFamily="18" charset="0"/>
              </a:rPr>
              <a:t>	</a:t>
            </a:r>
            <a:r>
              <a:rPr lang="en-US" sz="2400" dirty="0" smtClean="0">
                <a:solidFill>
                  <a:schemeClr val="tx1">
                    <a:lumMod val="95000"/>
                    <a:lumOff val="5000"/>
                  </a:schemeClr>
                </a:solidFill>
                <a:latin typeface="Bodoni MT" pitchFamily="18" charset="0"/>
              </a:rPr>
              <a:t>		      What are they?</a:t>
            </a:r>
          </a:p>
          <a:p>
            <a:endParaRPr lang="en-US" sz="2400" dirty="0">
              <a:solidFill>
                <a:schemeClr val="tx1">
                  <a:lumMod val="95000"/>
                  <a:lumOff val="5000"/>
                </a:schemeClr>
              </a:solidFill>
              <a:latin typeface="Bodoni MT" pitchFamily="18" charset="0"/>
            </a:endParaRPr>
          </a:p>
          <a:p>
            <a:endParaRPr lang="en-US" sz="2400" dirty="0" smtClean="0">
              <a:solidFill>
                <a:schemeClr val="tx1">
                  <a:lumMod val="95000"/>
                  <a:lumOff val="5000"/>
                </a:schemeClr>
              </a:solidFill>
              <a:latin typeface="Bodoni MT" pitchFamily="18" charset="0"/>
            </a:endParaRPr>
          </a:p>
          <a:p>
            <a:r>
              <a:rPr lang="en-US" sz="2400" dirty="0">
                <a:solidFill>
                  <a:schemeClr val="tx1">
                    <a:lumMod val="95000"/>
                    <a:lumOff val="5000"/>
                  </a:schemeClr>
                </a:solidFill>
                <a:latin typeface="Bodoni MT" pitchFamily="18" charset="0"/>
              </a:rPr>
              <a:t>	</a:t>
            </a:r>
            <a:r>
              <a:rPr lang="en-US" sz="2400" dirty="0" smtClean="0">
                <a:solidFill>
                  <a:schemeClr val="tx1">
                    <a:lumMod val="95000"/>
                    <a:lumOff val="5000"/>
                  </a:schemeClr>
                </a:solidFill>
                <a:latin typeface="Bodoni MT" pitchFamily="18" charset="0"/>
              </a:rPr>
              <a:t>				How do we create them?</a:t>
            </a:r>
          </a:p>
          <a:p>
            <a:endParaRPr lang="en-US" sz="2400" dirty="0" smtClean="0">
              <a:solidFill>
                <a:schemeClr val="tx1">
                  <a:lumMod val="95000"/>
                  <a:lumOff val="5000"/>
                </a:schemeClr>
              </a:solidFill>
              <a:latin typeface="Bodoni MT" pitchFamily="18" charset="0"/>
            </a:endParaRPr>
          </a:p>
          <a:p>
            <a:endParaRPr lang="en-US" sz="2400" dirty="0">
              <a:solidFill>
                <a:schemeClr val="tx1">
                  <a:lumMod val="95000"/>
                  <a:lumOff val="5000"/>
                </a:schemeClr>
              </a:solidFill>
              <a:latin typeface="Bodoni MT" pitchFamily="18" charset="0"/>
            </a:endParaRPr>
          </a:p>
          <a:p>
            <a:r>
              <a:rPr lang="en-US" sz="2400" dirty="0" smtClean="0">
                <a:solidFill>
                  <a:schemeClr val="tx1">
                    <a:lumMod val="95000"/>
                    <a:lumOff val="5000"/>
                  </a:schemeClr>
                </a:solidFill>
                <a:latin typeface="Bodoni MT" pitchFamily="18" charset="0"/>
              </a:rPr>
              <a:t>					</a:t>
            </a:r>
            <a:endParaRPr lang="en-US" sz="2400" dirty="0">
              <a:solidFill>
                <a:schemeClr val="tx1">
                  <a:lumMod val="95000"/>
                  <a:lumOff val="5000"/>
                </a:schemeClr>
              </a:solidFill>
              <a:latin typeface="Bodoni MT" pitchFamily="18" charset="0"/>
            </a:endParaRPr>
          </a:p>
        </p:txBody>
      </p:sp>
      <p:pic>
        <p:nvPicPr>
          <p:cNvPr id="5122" name="Picture 2" descr="C:\Users\kaq0007\AppData\Local\Microsoft\Windows\Temporary Internet Files\Content.IE5\5JRS8UP0\MP900438678[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14009" t="1924" b="3164"/>
          <a:stretch/>
        </p:blipFill>
        <p:spPr bwMode="auto">
          <a:xfrm>
            <a:off x="22964" y="3810000"/>
            <a:ext cx="2764148"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C:\Users\kaq0007\AppData\Local\Microsoft\Windows\Temporary Internet Files\Content.IE5\T8QVNS7X\MP900448290[1].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t="7854" b="8418"/>
          <a:stretch/>
        </p:blipFill>
        <p:spPr bwMode="auto">
          <a:xfrm>
            <a:off x="6324600" y="1254378"/>
            <a:ext cx="1933107" cy="24349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964" y="36534"/>
            <a:ext cx="9098072" cy="6760990"/>
          </a:xfrm>
          <a:prstGeom prst="rect">
            <a:avLst/>
          </a:prstGeom>
          <a:noFill/>
          <a:ln>
            <a:solidFill>
              <a:srgbClr val="8A9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79836AA-2E5C-4B78-BCFE-529AC8470618}" type="slidenum">
              <a:rPr lang="en-US" smtClean="0"/>
              <a:t>30</a:t>
            </a:fld>
            <a:endParaRPr lang="en-US"/>
          </a:p>
        </p:txBody>
      </p:sp>
    </p:spTree>
    <p:extLst>
      <p:ext uri="{BB962C8B-B14F-4D97-AF65-F5344CB8AC3E}">
        <p14:creationId xmlns:p14="http://schemas.microsoft.com/office/powerpoint/2010/main" val="302675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fade">
                                      <p:cBhvr>
                                        <p:cTn id="28" dur="500"/>
                                        <p:tgtEl>
                                          <p:spTgt spid="4">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animEffect transition="in" filter="fade">
                                      <p:cBhvr>
                                        <p:cTn id="31"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29698" name="Rectangle 2"/>
          <p:cNvSpPr>
            <a:spLocks noGrp="1" noChangeArrowheads="1"/>
          </p:cNvSpPr>
          <p:nvPr>
            <p:ph type="title"/>
          </p:nvPr>
        </p:nvSpPr>
        <p:spPr>
          <a:xfrm>
            <a:off x="0" y="0"/>
            <a:ext cx="9067800" cy="1143000"/>
          </a:xfrm>
        </p:spPr>
        <p:txBody>
          <a:bodyPr>
            <a:noAutofit/>
          </a:bodyPr>
          <a:lstStyle/>
          <a:p>
            <a:pPr eaLnBrk="1" hangingPunct="1">
              <a:defRPr/>
            </a:pPr>
            <a:r>
              <a:rPr lang="en-US" b="1" dirty="0" smtClean="0">
                <a:solidFill>
                  <a:schemeClr val="accent2">
                    <a:lumMod val="50000"/>
                  </a:schemeClr>
                </a:solidFill>
                <a:effectLst>
                  <a:outerShdw blurRad="38100" dist="38100" dir="2700000" algn="tl">
                    <a:srgbClr val="000000">
                      <a:alpha val="43137"/>
                    </a:srgbClr>
                  </a:outerShdw>
                </a:effectLst>
              </a:rPr>
              <a:t>Reference Course Profile: </a:t>
            </a:r>
            <a:r>
              <a:rPr lang="en-US" b="1" i="1" dirty="0" smtClean="0">
                <a:solidFill>
                  <a:schemeClr val="tx1">
                    <a:lumMod val="85000"/>
                    <a:lumOff val="15000"/>
                  </a:schemeClr>
                </a:solidFill>
                <a:effectLst>
                  <a:outerShdw blurRad="38100" dist="38100" dir="2700000" algn="tl">
                    <a:srgbClr val="000000">
                      <a:alpha val="43137"/>
                    </a:srgbClr>
                  </a:outerShdw>
                </a:effectLst>
              </a:rPr>
              <a:t>What is it?</a:t>
            </a:r>
          </a:p>
        </p:txBody>
      </p:sp>
      <p:sp>
        <p:nvSpPr>
          <p:cNvPr id="27651" name="Rectangle 3"/>
          <p:cNvSpPr>
            <a:spLocks noGrp="1" noChangeArrowheads="1"/>
          </p:cNvSpPr>
          <p:nvPr>
            <p:ph idx="1"/>
          </p:nvPr>
        </p:nvSpPr>
        <p:spPr>
          <a:xfrm>
            <a:off x="457200" y="914400"/>
            <a:ext cx="8229600" cy="5366266"/>
          </a:xfrm>
        </p:spPr>
        <p:txBody>
          <a:bodyPr>
            <a:normAutofit fontScale="92500"/>
          </a:bodyPr>
          <a:lstStyle/>
          <a:p>
            <a:pPr eaLnBrk="1" hangingPunct="1"/>
            <a:r>
              <a:rPr lang="en-US" sz="2800" dirty="0" smtClean="0">
                <a:solidFill>
                  <a:schemeClr val="tx1">
                    <a:lumMod val="85000"/>
                    <a:lumOff val="15000"/>
                  </a:schemeClr>
                </a:solidFill>
                <a:effectLst/>
              </a:rPr>
              <a:t>According to the THECB, a reference course </a:t>
            </a:r>
            <a:r>
              <a:rPr lang="en-US" sz="2800" dirty="0" smtClean="0">
                <a:solidFill>
                  <a:schemeClr val="tx1">
                    <a:lumMod val="85000"/>
                    <a:lumOff val="15000"/>
                  </a:schemeClr>
                </a:solidFill>
              </a:rPr>
              <a:t>profile is </a:t>
            </a:r>
            <a:r>
              <a:rPr lang="en-US" sz="2800" dirty="0" smtClean="0">
                <a:solidFill>
                  <a:schemeClr val="tx1">
                    <a:lumMod val="85000"/>
                    <a:lumOff val="15000"/>
                  </a:schemeClr>
                </a:solidFill>
                <a:effectLst/>
              </a:rPr>
              <a:t>a composite course document that includes:</a:t>
            </a:r>
          </a:p>
          <a:p>
            <a:pPr lvl="1"/>
            <a:r>
              <a:rPr lang="en-US" sz="2400" i="1" dirty="0" smtClean="0">
                <a:solidFill>
                  <a:schemeClr val="accent2">
                    <a:lumMod val="50000"/>
                  </a:schemeClr>
                </a:solidFill>
                <a:effectLst/>
              </a:rPr>
              <a:t>a comprehensive syllabus</a:t>
            </a:r>
          </a:p>
          <a:p>
            <a:pPr lvl="1"/>
            <a:r>
              <a:rPr lang="en-US" sz="2400" i="1" dirty="0" smtClean="0">
                <a:solidFill>
                  <a:schemeClr val="accent2">
                    <a:lumMod val="50000"/>
                  </a:schemeClr>
                </a:solidFill>
                <a:effectLst/>
              </a:rPr>
              <a:t>a list of prerequisite knowledge and relevant CCR Standards </a:t>
            </a:r>
          </a:p>
          <a:p>
            <a:pPr lvl="1"/>
            <a:r>
              <a:rPr lang="en-US" sz="2400" i="1" dirty="0" smtClean="0">
                <a:solidFill>
                  <a:schemeClr val="accent2">
                    <a:lumMod val="50000"/>
                  </a:schemeClr>
                </a:solidFill>
                <a:effectLst/>
              </a:rPr>
              <a:t>a list of learning outcomes </a:t>
            </a:r>
          </a:p>
          <a:p>
            <a:pPr lvl="1"/>
            <a:r>
              <a:rPr lang="en-US" sz="2400" i="1" dirty="0" smtClean="0">
                <a:solidFill>
                  <a:schemeClr val="accent2">
                    <a:lumMod val="50000"/>
                  </a:schemeClr>
                </a:solidFill>
                <a:effectLst/>
              </a:rPr>
              <a:t>a schedule of lessons with attached sample assignments and assessments</a:t>
            </a:r>
          </a:p>
          <a:p>
            <a:pPr>
              <a:spcBef>
                <a:spcPts val="1200"/>
              </a:spcBef>
            </a:pPr>
            <a:r>
              <a:rPr lang="en-US" sz="2800" dirty="0" smtClean="0">
                <a:solidFill>
                  <a:schemeClr val="tx1">
                    <a:lumMod val="85000"/>
                    <a:lumOff val="15000"/>
                  </a:schemeClr>
                </a:solidFill>
              </a:rPr>
              <a:t>Reference course profiles should share student and faculty expectations and serve as a resource for alignment</a:t>
            </a:r>
            <a:r>
              <a:rPr lang="en-US" sz="2600" dirty="0" smtClean="0">
                <a:solidFill>
                  <a:schemeClr val="tx1">
                    <a:lumMod val="85000"/>
                    <a:lumOff val="15000"/>
                  </a:schemeClr>
                </a:solidFill>
              </a:rPr>
              <a:t>.</a:t>
            </a:r>
            <a:endParaRPr lang="en-US" sz="1300" dirty="0" smtClean="0">
              <a:solidFill>
                <a:schemeClr val="tx1">
                  <a:lumMod val="85000"/>
                  <a:lumOff val="15000"/>
                </a:schemeClr>
              </a:solidFill>
            </a:endParaRPr>
          </a:p>
          <a:p>
            <a:pPr marL="0" indent="0" algn="ctr">
              <a:spcBef>
                <a:spcPts val="1200"/>
              </a:spcBef>
              <a:buNone/>
            </a:pPr>
            <a:r>
              <a:rPr lang="en-US" sz="3000" i="1" dirty="0">
                <a:solidFill>
                  <a:schemeClr val="accent2">
                    <a:lumMod val="50000"/>
                  </a:schemeClr>
                </a:solidFill>
              </a:rPr>
              <a:t>http://www.thecb.state.tx.us/index.cfm?objectid=EF10502B-0887-897E-C10685432675A18C</a:t>
            </a:r>
          </a:p>
          <a:p>
            <a:pPr>
              <a:spcBef>
                <a:spcPts val="1200"/>
              </a:spcBef>
            </a:pPr>
            <a:endParaRPr lang="en-US" sz="2600" dirty="0">
              <a:solidFill>
                <a:schemeClr val="tx1">
                  <a:lumMod val="85000"/>
                  <a:lumOff val="15000"/>
                </a:schemeClr>
              </a:solidFill>
            </a:endParaRPr>
          </a:p>
          <a:p>
            <a:endParaRPr lang="en-US" sz="2400" i="1" dirty="0" smtClean="0">
              <a:solidFill>
                <a:schemeClr val="tx1"/>
              </a:solidFill>
              <a:effectLst/>
            </a:endParaRPr>
          </a:p>
        </p:txBody>
      </p:sp>
      <p:sp>
        <p:nvSpPr>
          <p:cNvPr id="27652" name="Rectangle 3"/>
          <p:cNvSpPr>
            <a:spLocks noChangeArrowheads="1"/>
          </p:cNvSpPr>
          <p:nvPr/>
        </p:nvSpPr>
        <p:spPr bwMode="auto">
          <a:xfrm>
            <a:off x="7613650" y="6353175"/>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FFFFFF"/>
                </a:solidFill>
              </a:rPr>
              <a:t>THECB 09/2009</a:t>
            </a:r>
          </a:p>
        </p:txBody>
      </p:sp>
      <p:sp>
        <p:nvSpPr>
          <p:cNvPr id="2" name="TextBox 1"/>
          <p:cNvSpPr txBox="1"/>
          <p:nvPr/>
        </p:nvSpPr>
        <p:spPr>
          <a:xfrm>
            <a:off x="0" y="6457932"/>
            <a:ext cx="7010400" cy="553998"/>
          </a:xfrm>
          <a:prstGeom prst="rect">
            <a:avLst/>
          </a:prstGeom>
          <a:noFill/>
        </p:spPr>
        <p:txBody>
          <a:bodyPr wrap="square" rtlCol="0">
            <a:spAutoFit/>
          </a:bodyPr>
          <a:lstStyle/>
          <a:p>
            <a:r>
              <a:rPr lang="en-US" sz="1000" dirty="0" smtClean="0">
                <a:latin typeface="Bookman Old Style" pitchFamily="18" charset="0"/>
              </a:rPr>
              <a:t>THECB PowerPoint: College and Career Readiness Regional Round-up (2009)</a:t>
            </a:r>
          </a:p>
          <a:p>
            <a:r>
              <a:rPr lang="en-US" sz="1000" dirty="0" smtClean="0">
                <a:latin typeface="Bookman Old Style" pitchFamily="18" charset="0"/>
              </a:rPr>
              <a:t>Retrieved </a:t>
            </a:r>
            <a:r>
              <a:rPr lang="en-US" sz="1000" dirty="0">
                <a:latin typeface="Bookman Old Style" pitchFamily="18" charset="0"/>
              </a:rPr>
              <a:t>from: www.uh.edu/wtsc_apps/thecb-reg/docs/Reference-Course-Profiles-09.14.09.ppt</a:t>
            </a:r>
            <a:endParaRPr lang="en-US" sz="1000" dirty="0" smtClean="0">
              <a:latin typeface="Bookman Old Style" pitchFamily="18" charset="0"/>
            </a:endParaRPr>
          </a:p>
          <a:p>
            <a:endParaRPr lang="en-US" sz="1000" dirty="0">
              <a:latin typeface="Bookman Old Style" pitchFamily="18" charset="0"/>
            </a:endParaRPr>
          </a:p>
        </p:txBody>
      </p:sp>
      <p:sp>
        <p:nvSpPr>
          <p:cNvPr id="3" name="Slide Number Placeholder 2"/>
          <p:cNvSpPr>
            <a:spLocks noGrp="1"/>
          </p:cNvSpPr>
          <p:nvPr>
            <p:ph type="sldNum" sz="quarter" idx="12"/>
          </p:nvPr>
        </p:nvSpPr>
        <p:spPr/>
        <p:txBody>
          <a:bodyPr/>
          <a:lstStyle/>
          <a:p>
            <a:fld id="{A79836AA-2E5C-4B78-BCFE-529AC8470618}" type="slidenum">
              <a:rPr lang="en-US" smtClean="0"/>
              <a:t>31</a:t>
            </a:fld>
            <a:endParaRPr lang="en-US"/>
          </a:p>
        </p:txBody>
      </p:sp>
    </p:spTree>
    <p:extLst>
      <p:ext uri="{BB962C8B-B14F-4D97-AF65-F5344CB8AC3E}">
        <p14:creationId xmlns:p14="http://schemas.microsoft.com/office/powerpoint/2010/main" val="1929915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fade">
                                      <p:cBhvr>
                                        <p:cTn id="10" dur="500"/>
                                        <p:tgtEl>
                                          <p:spTgt spid="2765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fade">
                                      <p:cBhvr>
                                        <p:cTn id="13" dur="500"/>
                                        <p:tgtEl>
                                          <p:spTgt spid="2765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651">
                                            <p:txEl>
                                              <p:pRg st="3" end="3"/>
                                            </p:txEl>
                                          </p:spTgt>
                                        </p:tgtEl>
                                        <p:attrNameLst>
                                          <p:attrName>style.visibility</p:attrName>
                                        </p:attrNameLst>
                                      </p:cBhvr>
                                      <p:to>
                                        <p:strVal val="visible"/>
                                      </p:to>
                                    </p:set>
                                    <p:animEffect transition="in" filter="fade">
                                      <p:cBhvr>
                                        <p:cTn id="16" dur="500"/>
                                        <p:tgtEl>
                                          <p:spTgt spid="2765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Effect transition="in" filter="fade">
                                      <p:cBhvr>
                                        <p:cTn id="19" dur="500"/>
                                        <p:tgtEl>
                                          <p:spTgt spid="276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651">
                                            <p:txEl>
                                              <p:pRg st="5" end="5"/>
                                            </p:txEl>
                                          </p:spTgt>
                                        </p:tgtEl>
                                        <p:attrNameLst>
                                          <p:attrName>style.visibility</p:attrName>
                                        </p:attrNameLst>
                                      </p:cBhvr>
                                      <p:to>
                                        <p:strVal val="visible"/>
                                      </p:to>
                                    </p:set>
                                    <p:animEffect transition="in" filter="fade">
                                      <p:cBhvr>
                                        <p:cTn id="24" dur="500"/>
                                        <p:tgtEl>
                                          <p:spTgt spid="276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651">
                                            <p:txEl>
                                              <p:pRg st="6" end="6"/>
                                            </p:txEl>
                                          </p:spTgt>
                                        </p:tgtEl>
                                        <p:attrNameLst>
                                          <p:attrName>style.visibility</p:attrName>
                                        </p:attrNameLst>
                                      </p:cBhvr>
                                      <p:to>
                                        <p:strVal val="visible"/>
                                      </p:to>
                                    </p:set>
                                    <p:animEffect transition="in" filter="fade">
                                      <p:cBhvr>
                                        <p:cTn id="29"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6090688"/>
            <a:ext cx="41910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p:txBody>
          <a:bodyPr>
            <a:normAutofit fontScale="90000"/>
          </a:bodyPr>
          <a:lstStyle/>
          <a:p>
            <a:r>
              <a:rPr lang="en-US" b="1" spc="300" dirty="0" smtClean="0">
                <a:solidFill>
                  <a:schemeClr val="accent2">
                    <a:lumMod val="50000"/>
                  </a:schemeClr>
                </a:solidFill>
                <a:effectLst>
                  <a:outerShdw blurRad="38100" dist="38100" dir="2700000" algn="tl">
                    <a:srgbClr val="000000">
                      <a:alpha val="43137"/>
                    </a:srgbClr>
                  </a:outerShdw>
                </a:effectLst>
              </a:rPr>
              <a:t>Reference Course Profiles</a:t>
            </a:r>
            <a:r>
              <a:rPr lang="en-US" b="1" dirty="0" smtClean="0">
                <a:solidFill>
                  <a:schemeClr val="tx1">
                    <a:lumMod val="85000"/>
                    <a:lumOff val="15000"/>
                  </a:schemeClr>
                </a:solidFill>
              </a:rPr>
              <a:t/>
            </a:r>
            <a:br>
              <a:rPr lang="en-US" b="1" dirty="0" smtClean="0">
                <a:solidFill>
                  <a:schemeClr val="tx1">
                    <a:lumMod val="85000"/>
                    <a:lumOff val="15000"/>
                  </a:schemeClr>
                </a:solidFill>
              </a:rPr>
            </a:br>
            <a:r>
              <a:rPr lang="en-US" b="1" dirty="0" smtClean="0">
                <a:solidFill>
                  <a:schemeClr val="tx1">
                    <a:lumMod val="85000"/>
                    <a:lumOff val="15000"/>
                  </a:schemeClr>
                </a:solidFill>
              </a:rPr>
              <a:t>Three Examples: </a:t>
            </a:r>
            <a:endParaRPr lang="en-US" b="1" dirty="0">
              <a:solidFill>
                <a:schemeClr val="tx1">
                  <a:lumMod val="85000"/>
                  <a:lumOff val="15000"/>
                </a:schemeClr>
              </a:solidFill>
            </a:endParaRPr>
          </a:p>
        </p:txBody>
      </p:sp>
      <p:sp>
        <p:nvSpPr>
          <p:cNvPr id="3" name="Content Placeholder 2"/>
          <p:cNvSpPr>
            <a:spLocks noGrp="1"/>
          </p:cNvSpPr>
          <p:nvPr>
            <p:ph idx="1"/>
          </p:nvPr>
        </p:nvSpPr>
        <p:spPr>
          <a:xfrm>
            <a:off x="457200" y="1758786"/>
            <a:ext cx="8229600" cy="4525963"/>
          </a:xfrm>
        </p:spPr>
        <p:txBody>
          <a:bodyPr>
            <a:normAutofit/>
          </a:bodyPr>
          <a:lstStyle/>
          <a:p>
            <a:r>
              <a:rPr lang="en-US" sz="3600" i="1" dirty="0" smtClean="0">
                <a:solidFill>
                  <a:schemeClr val="tx1">
                    <a:lumMod val="75000"/>
                    <a:lumOff val="25000"/>
                  </a:schemeClr>
                </a:solidFill>
              </a:rPr>
              <a:t>AVATAR Pilot Project Examples</a:t>
            </a:r>
          </a:p>
          <a:p>
            <a:endParaRPr lang="en-US" sz="3600" i="1" dirty="0">
              <a:solidFill>
                <a:schemeClr val="tx1">
                  <a:lumMod val="75000"/>
                  <a:lumOff val="25000"/>
                </a:schemeClr>
              </a:solidFill>
            </a:endParaRPr>
          </a:p>
          <a:p>
            <a:r>
              <a:rPr lang="en-US" sz="3600" i="1" dirty="0" smtClean="0">
                <a:solidFill>
                  <a:schemeClr val="tx1">
                    <a:lumMod val="75000"/>
                    <a:lumOff val="25000"/>
                  </a:schemeClr>
                </a:solidFill>
              </a:rPr>
              <a:t>THECB &amp; Educational Policy Improvement Center Collaboration Examples</a:t>
            </a:r>
          </a:p>
          <a:p>
            <a:endParaRPr lang="en-US" sz="3600" i="1" dirty="0">
              <a:solidFill>
                <a:schemeClr val="tx1">
                  <a:lumMod val="75000"/>
                  <a:lumOff val="25000"/>
                </a:schemeClr>
              </a:solidFill>
            </a:endParaRPr>
          </a:p>
          <a:p>
            <a:r>
              <a:rPr lang="en-US" sz="3600" i="1" dirty="0" smtClean="0">
                <a:solidFill>
                  <a:schemeClr val="tx1">
                    <a:lumMod val="75000"/>
                    <a:lumOff val="25000"/>
                  </a:schemeClr>
                </a:solidFill>
              </a:rPr>
              <a:t> C.O.R.E Program Examples</a:t>
            </a:r>
            <a:endParaRPr lang="en-US" sz="3600" i="1" dirty="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fld id="{A79836AA-2E5C-4B78-BCFE-529AC8470618}" type="slidenum">
              <a:rPr lang="en-US" smtClean="0"/>
              <a:t>32</a:t>
            </a:fld>
            <a:endParaRPr lang="en-US"/>
          </a:p>
        </p:txBody>
      </p:sp>
    </p:spTree>
    <p:extLst>
      <p:ext uri="{BB962C8B-B14F-4D97-AF65-F5344CB8AC3E}">
        <p14:creationId xmlns:p14="http://schemas.microsoft.com/office/powerpoint/2010/main" val="2110620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48605" y="5867400"/>
            <a:ext cx="2057400" cy="923330"/>
          </a:xfrm>
          <a:prstGeom prst="rect">
            <a:avLst/>
          </a:prstGeom>
          <a:solidFill>
            <a:schemeClr val="bg2"/>
          </a:solidFill>
        </p:spPr>
        <p:txBody>
          <a:bodyPr wrap="square" rtlCol="0">
            <a:spAutoFit/>
          </a:bodyPr>
          <a:lstStyle/>
          <a:p>
            <a:r>
              <a:rPr lang="en-US" dirty="0" smtClean="0">
                <a:solidFill>
                  <a:schemeClr val="bg2"/>
                </a:solidFill>
              </a:rPr>
              <a:t>dfsdfsdfsdfsdfsdfsdfsdfsdfsdfsdfsdfsdfsdfsdfsdfsdfsdfsdfsdfs</a:t>
            </a:r>
            <a:endParaRPr lang="en-US" dirty="0">
              <a:solidFill>
                <a:schemeClr val="bg2"/>
              </a:solidFill>
            </a:endParaRPr>
          </a:p>
        </p:txBody>
      </p:sp>
      <p:sp>
        <p:nvSpPr>
          <p:cNvPr id="2" name="Title 1"/>
          <p:cNvSpPr>
            <a:spLocks noGrp="1"/>
          </p:cNvSpPr>
          <p:nvPr>
            <p:ph type="title"/>
          </p:nvPr>
        </p:nvSpPr>
        <p:spPr>
          <a:xfrm>
            <a:off x="457200" y="0"/>
            <a:ext cx="8229600" cy="868362"/>
          </a:xfrm>
        </p:spPr>
        <p:txBody>
          <a:bodyPr>
            <a:normAutofit/>
          </a:bodyPr>
          <a:lstStyle/>
          <a:p>
            <a:r>
              <a:rPr lang="en-US" b="1" i="1" dirty="0" smtClean="0">
                <a:solidFill>
                  <a:schemeClr val="accent2">
                    <a:lumMod val="50000"/>
                  </a:schemeClr>
                </a:solidFill>
                <a:effectLst>
                  <a:outerShdw blurRad="38100" dist="38100" dir="2700000" algn="tl">
                    <a:srgbClr val="000000">
                      <a:alpha val="43137"/>
                    </a:srgbClr>
                  </a:outerShdw>
                </a:effectLst>
              </a:rPr>
              <a:t>Reference Course Profiles</a:t>
            </a:r>
            <a:endParaRPr lang="en-US" i="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770862"/>
            <a:ext cx="8229600" cy="5516563"/>
          </a:xfrm>
        </p:spPr>
        <p:txBody>
          <a:bodyPr/>
          <a:lstStyle/>
          <a:p>
            <a:pPr marL="0" indent="0" algn="ctr">
              <a:buNone/>
            </a:pPr>
            <a:r>
              <a:rPr lang="en-US" sz="2400" i="1" dirty="0" smtClean="0">
                <a:solidFill>
                  <a:schemeClr val="tx1">
                    <a:lumMod val="75000"/>
                    <a:lumOff val="25000"/>
                  </a:schemeClr>
                </a:solidFill>
              </a:rPr>
              <a:t>The Educational Policy Improvement Center Validation Study I</a:t>
            </a:r>
            <a:endParaRPr lang="en-US" sz="2400" i="1" dirty="0">
              <a:solidFill>
                <a:schemeClr val="tx1">
                  <a:lumMod val="75000"/>
                  <a:lumOff val="25000"/>
                </a:schemeClr>
              </a:solidFill>
              <a:hlinkClick r:id="rId3"/>
            </a:endParaRPr>
          </a:p>
          <a:p>
            <a:endParaRPr lang="en-US" dirty="0"/>
          </a:p>
          <a:p>
            <a:endParaRPr lang="en-US" dirty="0"/>
          </a:p>
        </p:txBody>
      </p:sp>
      <p:sp>
        <p:nvSpPr>
          <p:cNvPr id="4" name="TextBox 3"/>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2668072220"/>
              </p:ext>
            </p:extLst>
          </p:nvPr>
        </p:nvGraphicFramePr>
        <p:xfrm>
          <a:off x="4343400" y="2667000"/>
          <a:ext cx="3768725" cy="4876800"/>
        </p:xfrm>
        <a:graphic>
          <a:graphicData uri="http://schemas.openxmlformats.org/presentationml/2006/ole">
            <mc:AlternateContent xmlns:mc="http://schemas.openxmlformats.org/markup-compatibility/2006">
              <mc:Choice xmlns:v="urn:schemas-microsoft-com:vml" Requires="v">
                <p:oleObj spid="_x0000_s2146" name="Acrobat Document" r:id="rId4" imgW="5829480" imgH="7543800" progId="AcroExch.Document.7">
                  <p:embed/>
                </p:oleObj>
              </mc:Choice>
              <mc:Fallback>
                <p:oleObj name="Acrobat Document" r:id="rId4" imgW="5829480" imgH="7543800" progId="AcroExch.Document.7">
                  <p:embed/>
                  <p:pic>
                    <p:nvPicPr>
                      <p:cNvPr id="0" name=""/>
                      <p:cNvPicPr>
                        <a:picLocks noGrp="1" noChangeAspect="1" noChangeArrowheads="1"/>
                      </p:cNvPicPr>
                      <p:nvPr/>
                    </p:nvPicPr>
                    <p:blipFill>
                      <a:blip r:embed="rId5"/>
                      <a:srcRect/>
                      <a:stretch>
                        <a:fillRect/>
                      </a:stretch>
                    </p:blipFill>
                    <p:spPr bwMode="auto">
                      <a:xfrm>
                        <a:off x="4343400" y="2667000"/>
                        <a:ext cx="37687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Grp="1" noChangeAspect="1"/>
          </p:cNvGraphicFramePr>
          <p:nvPr>
            <p:extLst>
              <p:ext uri="{D42A27DB-BD31-4B8C-83A1-F6EECF244321}">
                <p14:modId xmlns:p14="http://schemas.microsoft.com/office/powerpoint/2010/main" val="500633715"/>
              </p:ext>
            </p:extLst>
          </p:nvPr>
        </p:nvGraphicFramePr>
        <p:xfrm>
          <a:off x="838200" y="1764082"/>
          <a:ext cx="3768725" cy="4876800"/>
        </p:xfrm>
        <a:graphic>
          <a:graphicData uri="http://schemas.openxmlformats.org/presentationml/2006/ole">
            <mc:AlternateContent xmlns:mc="http://schemas.openxmlformats.org/markup-compatibility/2006">
              <mc:Choice xmlns:v="urn:schemas-microsoft-com:vml" Requires="v">
                <p:oleObj spid="_x0000_s2147" name="Acrobat Document" r:id="rId6" imgW="5829261" imgH="7543646" progId="AcroExch.Document.7">
                  <p:embed/>
                </p:oleObj>
              </mc:Choice>
              <mc:Fallback>
                <p:oleObj name="Acrobat Document" r:id="rId6" imgW="5829261" imgH="7543646" progId="AcroExch.Document.7">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764082"/>
                        <a:ext cx="37687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981705" y="1776608"/>
            <a:ext cx="3733800" cy="1643527"/>
          </a:xfrm>
          <a:prstGeom prst="rect">
            <a:avLst/>
          </a:prstGeom>
          <a:noFill/>
        </p:spPr>
        <p:txBody>
          <a:bodyPr wrap="square" rtlCol="0">
            <a:spAutoFit/>
          </a:bodyPr>
          <a:lstStyle/>
          <a:p>
            <a:pPr lvl="0">
              <a:spcBef>
                <a:spcPct val="20000"/>
              </a:spcBef>
            </a:pPr>
            <a:r>
              <a:rPr lang="en-US" sz="2400" dirty="0" smtClean="0">
                <a:solidFill>
                  <a:schemeClr val="tx1">
                    <a:lumMod val="85000"/>
                    <a:lumOff val="15000"/>
                  </a:schemeClr>
                </a:solidFill>
              </a:rPr>
              <a:t>Link to the Study:</a:t>
            </a:r>
            <a:endParaRPr lang="en-US" sz="2400" dirty="0" smtClean="0">
              <a:solidFill>
                <a:schemeClr val="tx1">
                  <a:lumMod val="85000"/>
                  <a:lumOff val="15000"/>
                </a:schemeClr>
              </a:solidFill>
              <a:hlinkClick r:id="rId3"/>
            </a:endParaRPr>
          </a:p>
          <a:p>
            <a:pPr lvl="0">
              <a:spcBef>
                <a:spcPct val="20000"/>
              </a:spcBef>
            </a:pPr>
            <a:r>
              <a:rPr lang="en-US" sz="2400" dirty="0" smtClean="0">
                <a:solidFill>
                  <a:prstClr val="black"/>
                </a:solidFill>
                <a:hlinkClick r:id="rId3"/>
              </a:rPr>
              <a:t>http</a:t>
            </a:r>
            <a:r>
              <a:rPr lang="en-US" sz="2400" dirty="0">
                <a:solidFill>
                  <a:prstClr val="black"/>
                </a:solidFill>
                <a:hlinkClick r:id="rId3"/>
              </a:rPr>
              <a:t>://www.thecb.state.tx.us/files/dmfile/TXValidationStudy1.pdf</a:t>
            </a:r>
            <a:endParaRPr lang="en-US" sz="2400" dirty="0">
              <a:solidFill>
                <a:prstClr val="black"/>
              </a:solidFill>
            </a:endParaRPr>
          </a:p>
        </p:txBody>
      </p:sp>
      <p:sp>
        <p:nvSpPr>
          <p:cNvPr id="8" name="TextBox 7"/>
          <p:cNvSpPr txBox="1"/>
          <p:nvPr/>
        </p:nvSpPr>
        <p:spPr>
          <a:xfrm>
            <a:off x="4981705" y="3882437"/>
            <a:ext cx="3895595" cy="2382191"/>
          </a:xfrm>
          <a:prstGeom prst="rect">
            <a:avLst/>
          </a:prstGeom>
          <a:noFill/>
        </p:spPr>
        <p:txBody>
          <a:bodyPr wrap="square" rtlCol="0">
            <a:spAutoFit/>
          </a:bodyPr>
          <a:lstStyle/>
          <a:p>
            <a:pPr lvl="0">
              <a:spcBef>
                <a:spcPct val="20000"/>
              </a:spcBef>
            </a:pPr>
            <a:r>
              <a:rPr lang="en-US" sz="2400" dirty="0" smtClean="0">
                <a:solidFill>
                  <a:schemeClr val="tx1">
                    <a:lumMod val="85000"/>
                    <a:lumOff val="15000"/>
                  </a:schemeClr>
                </a:solidFill>
              </a:rPr>
              <a:t>Link to Reference Course Profiles:</a:t>
            </a:r>
            <a:endParaRPr lang="en-US" sz="2400" dirty="0" smtClean="0">
              <a:solidFill>
                <a:schemeClr val="tx1">
                  <a:lumMod val="85000"/>
                  <a:lumOff val="15000"/>
                </a:schemeClr>
              </a:solidFill>
              <a:hlinkClick r:id="rId8"/>
            </a:endParaRPr>
          </a:p>
          <a:p>
            <a:pPr lvl="0">
              <a:spcBef>
                <a:spcPct val="20000"/>
              </a:spcBef>
            </a:pPr>
            <a:r>
              <a:rPr lang="en-US" sz="2400" dirty="0" smtClean="0">
                <a:solidFill>
                  <a:prstClr val="black"/>
                </a:solidFill>
                <a:hlinkClick r:id="rId8"/>
              </a:rPr>
              <a:t>www.thecb.state.tx.us/index.cfm?objectid=F6192F5F-E60E-6222-9866CF650412C31A</a:t>
            </a:r>
            <a:endParaRPr lang="en-US" sz="2400" dirty="0">
              <a:solidFill>
                <a:prstClr val="black"/>
              </a:solidFill>
            </a:endParaRPr>
          </a:p>
        </p:txBody>
      </p:sp>
      <p:sp>
        <p:nvSpPr>
          <p:cNvPr id="10" name="Slide Number Placeholder 9"/>
          <p:cNvSpPr>
            <a:spLocks noGrp="1"/>
          </p:cNvSpPr>
          <p:nvPr>
            <p:ph type="sldNum" sz="quarter" idx="12"/>
          </p:nvPr>
        </p:nvSpPr>
        <p:spPr/>
        <p:txBody>
          <a:bodyPr/>
          <a:lstStyle/>
          <a:p>
            <a:fld id="{A79836AA-2E5C-4B78-BCFE-529AC8470618}" type="slidenum">
              <a:rPr lang="en-US" smtClean="0"/>
              <a:t>33</a:t>
            </a:fld>
            <a:endParaRPr lang="en-US"/>
          </a:p>
        </p:txBody>
      </p:sp>
    </p:spTree>
    <p:extLst>
      <p:ext uri="{BB962C8B-B14F-4D97-AF65-F5344CB8AC3E}">
        <p14:creationId xmlns:p14="http://schemas.microsoft.com/office/powerpoint/2010/main" val="91861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accent2">
                    <a:lumMod val="50000"/>
                  </a:schemeClr>
                </a:solidFill>
                <a:effectLst>
                  <a:outerShdw blurRad="38100" dist="38100" dir="2700000" algn="tl">
                    <a:srgbClr val="000000">
                      <a:alpha val="43137"/>
                    </a:srgbClr>
                  </a:outerShdw>
                </a:effectLst>
              </a:rPr>
              <a:t>AVATAR Course Profiles: </a:t>
            </a:r>
            <a:br>
              <a:rPr lang="en-US" b="1" i="1" dirty="0" smtClean="0">
                <a:solidFill>
                  <a:schemeClr val="accent2">
                    <a:lumMod val="50000"/>
                  </a:schemeClr>
                </a:solidFill>
                <a:effectLst>
                  <a:outerShdw blurRad="38100" dist="38100" dir="2700000" algn="tl">
                    <a:srgbClr val="000000">
                      <a:alpha val="43137"/>
                    </a:srgbClr>
                  </a:outerShdw>
                </a:effectLst>
              </a:rPr>
            </a:br>
            <a:r>
              <a:rPr lang="en-US" b="1" i="1" dirty="0" smtClean="0">
                <a:effectLst>
                  <a:outerShdw blurRad="38100" dist="38100" dir="2700000" algn="tl">
                    <a:srgbClr val="000000">
                      <a:alpha val="43137"/>
                    </a:srgbClr>
                  </a:outerShdw>
                </a:effectLst>
              </a:rPr>
              <a:t>What to Include?</a:t>
            </a:r>
            <a:endParaRPr lang="en-US" b="1" i="1" dirty="0">
              <a:effectLst>
                <a:outerShdw blurRad="38100" dist="38100" dir="2700000" algn="tl">
                  <a:srgbClr val="000000">
                    <a:alpha val="43137"/>
                  </a:srgbClr>
                </a:outerShdw>
              </a:effectLst>
            </a:endParaRPr>
          </a:p>
        </p:txBody>
      </p:sp>
      <p:sp>
        <p:nvSpPr>
          <p:cNvPr id="4" name="TextBox 3"/>
          <p:cNvSpPr txBox="1"/>
          <p:nvPr/>
        </p:nvSpPr>
        <p:spPr>
          <a:xfrm>
            <a:off x="2187879" y="6172200"/>
            <a:ext cx="4191000" cy="369332"/>
          </a:xfrm>
          <a:prstGeom prst="rect">
            <a:avLst/>
          </a:prstGeom>
          <a:solidFill>
            <a:schemeClr val="bg2"/>
          </a:solidFill>
        </p:spPr>
        <p:txBody>
          <a:bodyPr wrap="square" rtlCol="0">
            <a:spAutoFit/>
          </a:bodyPr>
          <a:lstStyle/>
          <a:p>
            <a:endParaRPr lang="en-US" dirty="0"/>
          </a:p>
        </p:txBody>
      </p:sp>
      <p:pic>
        <p:nvPicPr>
          <p:cNvPr id="7170" name="Picture 2" descr="C:\Users\kaq0007\AppData\Local\Microsoft\Windows\Temporary Internet Files\Content.IE5\7I3UU201\MP90040196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26" r="10188"/>
          <a:stretch/>
        </p:blipFill>
        <p:spPr bwMode="auto">
          <a:xfrm>
            <a:off x="6378879" y="1447800"/>
            <a:ext cx="2480183" cy="2218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1" name="Picture 3" descr="C:\Users\kaq0007\AppData\Local\Microsoft\Windows\Temporary Internet Files\Content.IE5\M3HPQW0X\MP9004445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3150" y="3962400"/>
            <a:ext cx="2730522" cy="1817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79836AA-2E5C-4B78-BCFE-529AC8470618}" type="slidenum">
              <a:rPr lang="en-US" smtClean="0"/>
              <a:t>34</a:t>
            </a:fld>
            <a:endParaRPr lang="en-US"/>
          </a:p>
        </p:txBody>
      </p:sp>
      <p:sp>
        <p:nvSpPr>
          <p:cNvPr id="9" name="Content Placeholder 2"/>
          <p:cNvSpPr>
            <a:spLocks noGrp="1"/>
          </p:cNvSpPr>
          <p:nvPr>
            <p:ph idx="1"/>
          </p:nvPr>
        </p:nvSpPr>
        <p:spPr>
          <a:xfrm>
            <a:off x="457200" y="1600200"/>
            <a:ext cx="8229600" cy="4525963"/>
          </a:xfrm>
        </p:spPr>
        <p:txBody>
          <a:bodyPr>
            <a:normAutofit fontScale="62500" lnSpcReduction="20000"/>
          </a:bodyPr>
          <a:lstStyle/>
          <a:p>
            <a:r>
              <a:rPr lang="en-US" dirty="0" smtClean="0">
                <a:solidFill>
                  <a:schemeClr val="tx1">
                    <a:lumMod val="85000"/>
                    <a:lumOff val="15000"/>
                  </a:schemeClr>
                </a:solidFill>
              </a:rPr>
              <a:t>ACGM* and Institution’s Course Description</a:t>
            </a:r>
          </a:p>
          <a:p>
            <a:r>
              <a:rPr lang="en-US" dirty="0" smtClean="0">
                <a:solidFill>
                  <a:schemeClr val="tx1">
                    <a:lumMod val="85000"/>
                    <a:lumOff val="15000"/>
                  </a:schemeClr>
                </a:solidFill>
              </a:rPr>
              <a:t>Hours of Credit</a:t>
            </a:r>
          </a:p>
          <a:p>
            <a:r>
              <a:rPr lang="en-US" dirty="0" smtClean="0">
                <a:solidFill>
                  <a:schemeClr val="tx1">
                    <a:lumMod val="85000"/>
                    <a:lumOff val="15000"/>
                  </a:schemeClr>
                </a:solidFill>
              </a:rPr>
              <a:t>Prerequisites &amp; Co-requisites</a:t>
            </a:r>
          </a:p>
          <a:p>
            <a:r>
              <a:rPr lang="en-US" dirty="0" smtClean="0">
                <a:solidFill>
                  <a:schemeClr val="tx1">
                    <a:lumMod val="85000"/>
                    <a:lumOff val="15000"/>
                  </a:schemeClr>
                </a:solidFill>
              </a:rPr>
              <a:t>Prior Knowledge &amp; Expectations Related CCRS</a:t>
            </a:r>
          </a:p>
          <a:p>
            <a:r>
              <a:rPr lang="en-US" dirty="0" smtClean="0">
                <a:solidFill>
                  <a:schemeClr val="tx1">
                    <a:lumMod val="85000"/>
                    <a:lumOff val="15000"/>
                  </a:schemeClr>
                </a:solidFill>
              </a:rPr>
              <a:t>Student Learning Outcomes</a:t>
            </a:r>
          </a:p>
          <a:p>
            <a:r>
              <a:rPr lang="en-US" dirty="0" smtClean="0">
                <a:solidFill>
                  <a:schemeClr val="tx1">
                    <a:lumMod val="85000"/>
                    <a:lumOff val="15000"/>
                  </a:schemeClr>
                </a:solidFill>
              </a:rPr>
              <a:t>Course Policies, Expectations, &amp; Practices</a:t>
            </a:r>
          </a:p>
          <a:p>
            <a:r>
              <a:rPr lang="en-US" dirty="0" smtClean="0">
                <a:solidFill>
                  <a:schemeClr val="tx1">
                    <a:lumMod val="85000"/>
                    <a:lumOff val="15000"/>
                  </a:schemeClr>
                </a:solidFill>
              </a:rPr>
              <a:t>Course Assignments &amp; Assessments Descriptions</a:t>
            </a:r>
          </a:p>
          <a:p>
            <a:r>
              <a:rPr lang="en-US" dirty="0">
                <a:solidFill>
                  <a:schemeClr val="tx1">
                    <a:lumMod val="85000"/>
                    <a:lumOff val="15000"/>
                  </a:schemeClr>
                </a:solidFill>
              </a:rPr>
              <a:t>Grading Practices (grading rubrics</a:t>
            </a:r>
            <a:r>
              <a:rPr lang="en-US" dirty="0" smtClean="0">
                <a:solidFill>
                  <a:schemeClr val="tx1">
                    <a:lumMod val="85000"/>
                    <a:lumOff val="15000"/>
                  </a:schemeClr>
                </a:solidFill>
              </a:rPr>
              <a:t>)</a:t>
            </a:r>
          </a:p>
          <a:p>
            <a:r>
              <a:rPr lang="en-US" dirty="0" smtClean="0">
                <a:solidFill>
                  <a:schemeClr val="tx1">
                    <a:lumMod val="85000"/>
                    <a:lumOff val="15000"/>
                  </a:schemeClr>
                </a:solidFill>
              </a:rPr>
              <a:t>Course Texts &amp; Required Materials</a:t>
            </a:r>
          </a:p>
          <a:p>
            <a:r>
              <a:rPr lang="en-US" dirty="0" smtClean="0">
                <a:solidFill>
                  <a:schemeClr val="tx1">
                    <a:lumMod val="85000"/>
                    <a:lumOff val="15000"/>
                  </a:schemeClr>
                </a:solidFill>
              </a:rPr>
              <a:t>Methods of Instruction</a:t>
            </a:r>
          </a:p>
          <a:p>
            <a:r>
              <a:rPr lang="en-US" dirty="0" smtClean="0">
                <a:solidFill>
                  <a:schemeClr val="tx1">
                    <a:lumMod val="85000"/>
                    <a:lumOff val="15000"/>
                  </a:schemeClr>
                </a:solidFill>
              </a:rPr>
              <a:t>Class Schedule</a:t>
            </a:r>
          </a:p>
          <a:p>
            <a:r>
              <a:rPr lang="en-US" dirty="0" smtClean="0">
                <a:solidFill>
                  <a:schemeClr val="tx1">
                    <a:lumMod val="85000"/>
                    <a:lumOff val="15000"/>
                  </a:schemeClr>
                </a:solidFill>
              </a:rPr>
              <a:t>Student, Class, &amp; Campus Learning Resources</a:t>
            </a:r>
          </a:p>
          <a:p>
            <a:r>
              <a:rPr lang="en-US" dirty="0" smtClean="0">
                <a:solidFill>
                  <a:schemeClr val="tx1">
                    <a:lumMod val="85000"/>
                    <a:lumOff val="15000"/>
                  </a:schemeClr>
                </a:solidFill>
              </a:rPr>
              <a:t>Sample Exams, Assignments, &amp; Schedules </a:t>
            </a:r>
          </a:p>
          <a:p>
            <a:r>
              <a:rPr lang="en-US" dirty="0" smtClean="0">
                <a:solidFill>
                  <a:schemeClr val="tx1">
                    <a:lumMod val="85000"/>
                    <a:lumOff val="15000"/>
                  </a:schemeClr>
                </a:solidFill>
              </a:rPr>
              <a:t>Instructor Information</a:t>
            </a:r>
            <a:endParaRPr lang="en-US" dirty="0">
              <a:solidFill>
                <a:schemeClr val="tx1">
                  <a:lumMod val="85000"/>
                  <a:lumOff val="15000"/>
                </a:schemeClr>
              </a:solidFill>
            </a:endParaRPr>
          </a:p>
        </p:txBody>
      </p:sp>
      <p:sp>
        <p:nvSpPr>
          <p:cNvPr id="3" name="TextBox 2"/>
          <p:cNvSpPr txBox="1"/>
          <p:nvPr/>
        </p:nvSpPr>
        <p:spPr>
          <a:xfrm>
            <a:off x="685800" y="6362862"/>
            <a:ext cx="3733800" cy="338554"/>
          </a:xfrm>
          <a:prstGeom prst="rect">
            <a:avLst/>
          </a:prstGeom>
          <a:noFill/>
        </p:spPr>
        <p:txBody>
          <a:bodyPr wrap="square" rtlCol="0">
            <a:spAutoFit/>
          </a:bodyPr>
          <a:lstStyle/>
          <a:p>
            <a:r>
              <a:rPr lang="en-US" sz="1600" i="1" dirty="0" smtClean="0"/>
              <a:t>*ACGM: Academic Course Guide Manual</a:t>
            </a:r>
            <a:endParaRPr lang="en-US" sz="1600" i="1" dirty="0"/>
          </a:p>
        </p:txBody>
      </p:sp>
    </p:spTree>
    <p:extLst>
      <p:ext uri="{BB962C8B-B14F-4D97-AF65-F5344CB8AC3E}">
        <p14:creationId xmlns:p14="http://schemas.microsoft.com/office/powerpoint/2010/main" val="388998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fade">
                                      <p:cBhvr>
                                        <p:cTn id="52" dur="500"/>
                                        <p:tgtEl>
                                          <p:spTgt spid="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fade">
                                      <p:cBhvr>
                                        <p:cTn id="57" dur="500"/>
                                        <p:tgtEl>
                                          <p:spTgt spid="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11" end="11"/>
                                            </p:txEl>
                                          </p:spTgt>
                                        </p:tgtEl>
                                        <p:attrNameLst>
                                          <p:attrName>style.visibility</p:attrName>
                                        </p:attrNameLst>
                                      </p:cBhvr>
                                      <p:to>
                                        <p:strVal val="visible"/>
                                      </p:to>
                                    </p:set>
                                    <p:animEffect transition="in" filter="fade">
                                      <p:cBhvr>
                                        <p:cTn id="62" dur="500"/>
                                        <p:tgtEl>
                                          <p:spTgt spid="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12" end="12"/>
                                            </p:txEl>
                                          </p:spTgt>
                                        </p:tgtEl>
                                        <p:attrNameLst>
                                          <p:attrName>style.visibility</p:attrName>
                                        </p:attrNameLst>
                                      </p:cBhvr>
                                      <p:to>
                                        <p:strVal val="visible"/>
                                      </p:to>
                                    </p:set>
                                    <p:animEffect transition="in" filter="fade">
                                      <p:cBhvr>
                                        <p:cTn id="67" dur="500"/>
                                        <p:tgtEl>
                                          <p:spTgt spid="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xEl>
                                              <p:pRg st="13" end="13"/>
                                            </p:txEl>
                                          </p:spTgt>
                                        </p:tgtEl>
                                        <p:attrNameLst>
                                          <p:attrName>style.visibility</p:attrName>
                                        </p:attrNameLst>
                                      </p:cBhvr>
                                      <p:to>
                                        <p:strVal val="visible"/>
                                      </p:to>
                                    </p:set>
                                    <p:animEffect transition="in" filter="fade">
                                      <p:cBhvr>
                                        <p:cTn id="72"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87879" y="6172200"/>
            <a:ext cx="41910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a:xfrm>
            <a:off x="-11373" y="0"/>
            <a:ext cx="9144000" cy="1143000"/>
          </a:xfrm>
        </p:spPr>
        <p:txBody>
          <a:bodyPr>
            <a:normAutofit/>
          </a:bodyPr>
          <a:lstStyle/>
          <a:p>
            <a:r>
              <a:rPr lang="en-US" sz="4900" b="1" u="sng" dirty="0" smtClean="0">
                <a:solidFill>
                  <a:schemeClr val="accent2">
                    <a:lumMod val="50000"/>
                  </a:schemeClr>
                </a:solidFill>
                <a:effectLst>
                  <a:outerShdw blurRad="38100" dist="38100" dir="2700000" algn="tl">
                    <a:srgbClr val="000000">
                      <a:alpha val="43137"/>
                    </a:srgbClr>
                  </a:outerShdw>
                </a:effectLst>
              </a:rPr>
              <a:t>Work Groups:</a:t>
            </a:r>
            <a:endParaRPr lang="en-US" sz="31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3961" y="1066800"/>
            <a:ext cx="8229600" cy="5905500"/>
          </a:xfrm>
        </p:spPr>
        <p:txBody>
          <a:bodyPr>
            <a:normAutofit/>
          </a:bodyPr>
          <a:lstStyle/>
          <a:p>
            <a:pPr>
              <a:buFont typeface="Wingdings" pitchFamily="2" charset="2"/>
              <a:buChar char="Ø"/>
            </a:pPr>
            <a:r>
              <a:rPr lang="en-US" sz="2800" b="1" dirty="0" smtClean="0"/>
              <a:t>In subject specific groups, discuss your course outcomes, expectations, policies, assignments, grading practices, assessments, etc.</a:t>
            </a:r>
          </a:p>
          <a:p>
            <a:pPr marL="0" indent="0">
              <a:buNone/>
            </a:pPr>
            <a:endParaRPr lang="en-US" sz="1800" b="1" dirty="0" smtClean="0"/>
          </a:p>
          <a:p>
            <a:pPr>
              <a:buFont typeface="Wingdings" pitchFamily="2" charset="2"/>
              <a:buChar char="Ø"/>
            </a:pPr>
            <a:r>
              <a:rPr lang="en-US" sz="2800" b="1" dirty="0" smtClean="0"/>
              <a:t>Explore in groups:</a:t>
            </a:r>
          </a:p>
          <a:p>
            <a:pPr lvl="1"/>
            <a:r>
              <a:rPr lang="en-US" i="1" dirty="0" smtClean="0"/>
              <a:t>similarities and differences, </a:t>
            </a:r>
          </a:p>
          <a:p>
            <a:pPr lvl="1"/>
            <a:r>
              <a:rPr lang="en-US" i="1" dirty="0" smtClean="0"/>
              <a:t>alignment to TEKS and CCRS (content </a:t>
            </a:r>
          </a:p>
          <a:p>
            <a:pPr marL="457200" lvl="1" indent="0">
              <a:buNone/>
            </a:pPr>
            <a:r>
              <a:rPr lang="en-US" i="1" dirty="0"/>
              <a:t> </a:t>
            </a:r>
            <a:r>
              <a:rPr lang="en-US" i="1" dirty="0" smtClean="0"/>
              <a:t>  and cross-disciplinary standards),</a:t>
            </a:r>
          </a:p>
          <a:p>
            <a:pPr lvl="1"/>
            <a:r>
              <a:rPr lang="en-US" i="1" dirty="0" smtClean="0"/>
              <a:t>various learning activities to teach </a:t>
            </a:r>
          </a:p>
          <a:p>
            <a:pPr marL="400050" lvl="1" indent="0">
              <a:buNone/>
            </a:pPr>
            <a:r>
              <a:rPr lang="en-US" i="1" dirty="0" smtClean="0"/>
              <a:t>    similar or connected concepts, and</a:t>
            </a:r>
          </a:p>
          <a:p>
            <a:pPr lvl="1"/>
            <a:r>
              <a:rPr lang="en-US" i="1" dirty="0" smtClean="0"/>
              <a:t>expectations of students </a:t>
            </a:r>
          </a:p>
          <a:p>
            <a:pPr marL="0" indent="0">
              <a:buNone/>
            </a:pPr>
            <a:endParaRPr lang="en-US" sz="3000" i="1" dirty="0" smtClean="0"/>
          </a:p>
        </p:txBody>
      </p:sp>
      <p:pic>
        <p:nvPicPr>
          <p:cNvPr id="8196" name="Picture 4" descr="C:\Users\kaq0007\AppData\Local\Microsoft\Windows\Temporary Internet Files\Content.IE5\CJL5TIRK\MP9003167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0"/>
            <a:ext cx="2108836" cy="3124201"/>
          </a:xfrm>
          <a:prstGeom prst="rect">
            <a:avLst/>
          </a:prstGeom>
          <a:ln w="88900" cap="sq" cmpd="thickThin">
            <a:solidFill>
              <a:schemeClr val="tx1">
                <a:lumMod val="75000"/>
                <a:lumOff val="2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79836AA-2E5C-4B78-BCFE-529AC8470618}" type="slidenum">
              <a:rPr lang="en-US" smtClean="0"/>
              <a:t>35</a:t>
            </a:fld>
            <a:endParaRPr lang="en-US"/>
          </a:p>
        </p:txBody>
      </p:sp>
    </p:spTree>
    <p:extLst>
      <p:ext uri="{BB962C8B-B14F-4D97-AF65-F5344CB8AC3E}">
        <p14:creationId xmlns:p14="http://schemas.microsoft.com/office/powerpoint/2010/main" val="389059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447800"/>
            <a:ext cx="8229600" cy="2209800"/>
          </a:xfrm>
        </p:spPr>
        <p:txBody>
          <a:bodyPr>
            <a:noAutofit/>
          </a:bodyPr>
          <a:lstStyle/>
          <a:p>
            <a:r>
              <a:rPr lang="en-US" sz="5400" dirty="0" smtClean="0">
                <a:solidFill>
                  <a:schemeClr val="accent2">
                    <a:lumMod val="50000"/>
                  </a:schemeClr>
                </a:solidFill>
              </a:rPr>
              <a:t>Let’s Review Relevant Assessments and </a:t>
            </a:r>
            <a:r>
              <a:rPr lang="en-US" sz="5400" dirty="0">
                <a:solidFill>
                  <a:schemeClr val="accent2">
                    <a:lumMod val="50000"/>
                  </a:schemeClr>
                </a:solidFill>
              </a:rPr>
              <a:t>T</a:t>
            </a:r>
            <a:r>
              <a:rPr lang="en-US" sz="5400" dirty="0" smtClean="0">
                <a:solidFill>
                  <a:schemeClr val="accent2">
                    <a:lumMod val="50000"/>
                  </a:schemeClr>
                </a:solidFill>
              </a:rPr>
              <a:t>heir Role in Course Alignment.</a:t>
            </a:r>
            <a:endParaRPr lang="en-US" sz="5400" dirty="0">
              <a:solidFill>
                <a:schemeClr val="accent2">
                  <a:lumMod val="50000"/>
                </a:schemeClr>
              </a:solidFill>
            </a:endParaRPr>
          </a:p>
        </p:txBody>
      </p:sp>
      <p:sp>
        <p:nvSpPr>
          <p:cNvPr id="5" name="Rounded Rectangle 4"/>
          <p:cNvSpPr/>
          <p:nvPr/>
        </p:nvSpPr>
        <p:spPr>
          <a:xfrm>
            <a:off x="342900" y="1066800"/>
            <a:ext cx="8458200" cy="3124200"/>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3737" y="4876800"/>
            <a:ext cx="3636527" cy="1777306"/>
          </a:xfrm>
          <a:prstGeom prst="rect">
            <a:avLst/>
          </a:prstGeom>
        </p:spPr>
      </p:pic>
      <p:sp>
        <p:nvSpPr>
          <p:cNvPr id="3" name="Slide Number Placeholder 2"/>
          <p:cNvSpPr>
            <a:spLocks noGrp="1"/>
          </p:cNvSpPr>
          <p:nvPr>
            <p:ph type="sldNum" sz="quarter" idx="12"/>
          </p:nvPr>
        </p:nvSpPr>
        <p:spPr/>
        <p:txBody>
          <a:bodyPr/>
          <a:lstStyle/>
          <a:p>
            <a:fld id="{A79836AA-2E5C-4B78-BCFE-529AC8470618}" type="slidenum">
              <a:rPr lang="en-US" smtClean="0"/>
              <a:t>36</a:t>
            </a:fld>
            <a:endParaRPr lang="en-US"/>
          </a:p>
        </p:txBody>
      </p:sp>
    </p:spTree>
    <p:extLst>
      <p:ext uri="{BB962C8B-B14F-4D97-AF65-F5344CB8AC3E}">
        <p14:creationId xmlns:p14="http://schemas.microsoft.com/office/powerpoint/2010/main" val="1266963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229600" cy="1143000"/>
          </a:xfrm>
        </p:spPr>
        <p:txBody>
          <a:bodyPr>
            <a:normAutofit/>
          </a:bodyPr>
          <a:lstStyle/>
          <a:p>
            <a:r>
              <a:rPr lang="en-US" sz="4800" b="1" i="1" dirty="0" smtClean="0">
                <a:solidFill>
                  <a:schemeClr val="accent2">
                    <a:lumMod val="50000"/>
                  </a:schemeClr>
                </a:solidFill>
                <a:effectLst>
                  <a:outerShdw blurRad="38100" dist="38100" dir="2700000" algn="tl">
                    <a:srgbClr val="000000">
                      <a:alpha val="43137"/>
                    </a:srgbClr>
                  </a:outerShdw>
                </a:effectLst>
              </a:rPr>
              <a:t>What are the Key Assessments?</a:t>
            </a:r>
            <a:endParaRPr lang="en-US" sz="4800" b="1" i="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571500" indent="-571500">
              <a:buFont typeface="+mj-lt"/>
              <a:buAutoNum type="romanUcPeriod"/>
            </a:pPr>
            <a:r>
              <a:rPr lang="en-US" b="1" dirty="0" smtClean="0">
                <a:solidFill>
                  <a:schemeClr val="tx1">
                    <a:lumMod val="85000"/>
                    <a:lumOff val="15000"/>
                  </a:schemeClr>
                </a:solidFill>
              </a:rPr>
              <a:t>Texas Assessment of Knowledge and Skills </a:t>
            </a:r>
            <a:r>
              <a:rPr lang="en-US" dirty="0" smtClean="0">
                <a:solidFill>
                  <a:schemeClr val="tx1">
                    <a:lumMod val="85000"/>
                    <a:lumOff val="15000"/>
                  </a:schemeClr>
                </a:solidFill>
              </a:rPr>
              <a:t>(TAKS)</a:t>
            </a:r>
          </a:p>
          <a:p>
            <a:pPr marL="571500" indent="-571500">
              <a:buFont typeface="+mj-lt"/>
              <a:buAutoNum type="romanUcPeriod"/>
            </a:pPr>
            <a:r>
              <a:rPr lang="en-US" b="1" dirty="0">
                <a:solidFill>
                  <a:schemeClr val="tx1">
                    <a:lumMod val="85000"/>
                    <a:lumOff val="15000"/>
                  </a:schemeClr>
                </a:solidFill>
              </a:rPr>
              <a:t>State of Texas Assessment of Academic Readiness</a:t>
            </a:r>
            <a:r>
              <a:rPr lang="en-US" dirty="0">
                <a:solidFill>
                  <a:schemeClr val="tx1">
                    <a:lumMod val="85000"/>
                    <a:lumOff val="15000"/>
                  </a:schemeClr>
                </a:solidFill>
              </a:rPr>
              <a:t> (</a:t>
            </a:r>
            <a:r>
              <a:rPr lang="en-US" dirty="0" smtClean="0">
                <a:solidFill>
                  <a:schemeClr val="tx1">
                    <a:lumMod val="85000"/>
                    <a:lumOff val="15000"/>
                  </a:schemeClr>
                </a:solidFill>
              </a:rPr>
              <a:t>STAAR)</a:t>
            </a:r>
          </a:p>
          <a:p>
            <a:pPr marL="971550" lvl="1" indent="-571500">
              <a:buFont typeface="+mj-lt"/>
              <a:buAutoNum type="alphaLcPeriod"/>
            </a:pPr>
            <a:r>
              <a:rPr lang="en-US" sz="3200" dirty="0" smtClean="0">
                <a:solidFill>
                  <a:schemeClr val="tx1">
                    <a:lumMod val="85000"/>
                    <a:lumOff val="15000"/>
                  </a:schemeClr>
                </a:solidFill>
              </a:rPr>
              <a:t>Grades 3-8</a:t>
            </a:r>
          </a:p>
          <a:p>
            <a:pPr marL="971550" lvl="1" indent="-571500">
              <a:buFont typeface="+mj-lt"/>
              <a:buAutoNum type="alphaLcPeriod"/>
            </a:pPr>
            <a:r>
              <a:rPr lang="en-US" sz="3200" dirty="0" smtClean="0">
                <a:solidFill>
                  <a:schemeClr val="tx1">
                    <a:lumMod val="85000"/>
                    <a:lumOff val="15000"/>
                  </a:schemeClr>
                </a:solidFill>
              </a:rPr>
              <a:t>End </a:t>
            </a:r>
            <a:r>
              <a:rPr lang="en-US" sz="3200" dirty="0">
                <a:solidFill>
                  <a:schemeClr val="tx1">
                    <a:lumMod val="85000"/>
                    <a:lumOff val="15000"/>
                  </a:schemeClr>
                </a:solidFill>
              </a:rPr>
              <a:t>of Course (EOC</a:t>
            </a:r>
            <a:r>
              <a:rPr lang="en-US" sz="3200" dirty="0" smtClean="0">
                <a:solidFill>
                  <a:schemeClr val="tx1">
                    <a:lumMod val="85000"/>
                    <a:lumOff val="15000"/>
                  </a:schemeClr>
                </a:solidFill>
              </a:rPr>
              <a:t>)</a:t>
            </a:r>
          </a:p>
          <a:p>
            <a:pPr marL="571500" indent="-571500">
              <a:buFont typeface="+mj-lt"/>
              <a:buAutoNum type="romanUcPeriod"/>
            </a:pPr>
            <a:r>
              <a:rPr lang="en-US" b="1" dirty="0" smtClean="0">
                <a:solidFill>
                  <a:schemeClr val="tx1">
                    <a:lumMod val="85000"/>
                    <a:lumOff val="15000"/>
                  </a:schemeClr>
                </a:solidFill>
              </a:rPr>
              <a:t>Texas Success Initiative </a:t>
            </a:r>
            <a:r>
              <a:rPr lang="en-US" dirty="0" smtClean="0">
                <a:solidFill>
                  <a:schemeClr val="tx1">
                    <a:lumMod val="85000"/>
                    <a:lumOff val="15000"/>
                  </a:schemeClr>
                </a:solidFill>
              </a:rPr>
              <a:t>(TSI)</a:t>
            </a:r>
            <a:endParaRPr lang="en-US" dirty="0">
              <a:solidFill>
                <a:schemeClr val="tx1">
                  <a:lumMod val="85000"/>
                  <a:lumOff val="15000"/>
                </a:schemeClr>
              </a:solidFill>
            </a:endParaRPr>
          </a:p>
          <a:p>
            <a:pPr marL="0" indent="0">
              <a:buNone/>
            </a:pPr>
            <a:endParaRPr lang="en-US" dirty="0"/>
          </a:p>
        </p:txBody>
      </p:sp>
      <p:sp>
        <p:nvSpPr>
          <p:cNvPr id="4" name="TextBox 3"/>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t>37</a:t>
            </a:fld>
            <a:endParaRPr lang="en-US"/>
          </a:p>
        </p:txBody>
      </p:sp>
    </p:spTree>
    <p:extLst>
      <p:ext uri="{BB962C8B-B14F-4D97-AF65-F5344CB8AC3E}">
        <p14:creationId xmlns:p14="http://schemas.microsoft.com/office/powerpoint/2010/main" val="138213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2">
                    <a:lumMod val="50000"/>
                  </a:schemeClr>
                </a:solidFill>
                <a:effectLst>
                  <a:outerShdw blurRad="38100" dist="38100" dir="2700000" algn="tl">
                    <a:srgbClr val="000000">
                      <a:alpha val="43137"/>
                    </a:srgbClr>
                  </a:outerShdw>
                </a:effectLst>
              </a:rPr>
              <a:t>STAAR High School</a:t>
            </a:r>
            <a:endParaRPr lang="en-US" b="1" u="sng" dirty="0">
              <a:solidFill>
                <a:schemeClr val="accent2">
                  <a:lumMod val="50000"/>
                </a:schemeClr>
              </a:solidFill>
              <a:effectLst>
                <a:outerShdw blurRad="38100" dist="38100" dir="2700000" algn="tl">
                  <a:srgbClr val="000000">
                    <a:alpha val="43137"/>
                  </a:srgbClr>
                </a:outerShdw>
              </a:effectLst>
            </a:endParaRPr>
          </a:p>
        </p:txBody>
      </p:sp>
      <p:sp>
        <p:nvSpPr>
          <p:cNvPr id="4" name="TextBox 3"/>
          <p:cNvSpPr txBox="1"/>
          <p:nvPr/>
        </p:nvSpPr>
        <p:spPr>
          <a:xfrm>
            <a:off x="802481" y="1676400"/>
            <a:ext cx="3733800" cy="4524315"/>
          </a:xfrm>
          <a:prstGeom prst="rect">
            <a:avLst/>
          </a:prstGeom>
          <a:noFill/>
        </p:spPr>
        <p:txBody>
          <a:bodyPr wrap="square" rtlCol="0">
            <a:spAutoFit/>
          </a:bodyPr>
          <a:lstStyle/>
          <a:p>
            <a:pPr lvl="1"/>
            <a:endParaRPr lang="en-US" sz="3200" dirty="0" smtClean="0"/>
          </a:p>
          <a:p>
            <a:pPr lvl="1"/>
            <a:r>
              <a:rPr lang="en-US" sz="3200" dirty="0" smtClean="0"/>
              <a:t>Algebra I</a:t>
            </a:r>
          </a:p>
          <a:p>
            <a:pPr lvl="1"/>
            <a:r>
              <a:rPr lang="en-US" sz="3200" b="1" dirty="0" smtClean="0">
                <a:solidFill>
                  <a:schemeClr val="accent2">
                    <a:lumMod val="50000"/>
                  </a:schemeClr>
                </a:solidFill>
              </a:rPr>
              <a:t>Algebra II</a:t>
            </a:r>
          </a:p>
          <a:p>
            <a:pPr lvl="1"/>
            <a:r>
              <a:rPr lang="en-US" sz="3200" dirty="0" smtClean="0"/>
              <a:t>Geometry</a:t>
            </a:r>
          </a:p>
          <a:p>
            <a:pPr lvl="1"/>
            <a:r>
              <a:rPr lang="en-US" sz="3200" dirty="0" smtClean="0"/>
              <a:t>Biology</a:t>
            </a:r>
          </a:p>
          <a:p>
            <a:pPr lvl="1"/>
            <a:r>
              <a:rPr lang="en-US" sz="3200" dirty="0" smtClean="0"/>
              <a:t>Chemistry</a:t>
            </a:r>
          </a:p>
          <a:p>
            <a:pPr lvl="1"/>
            <a:r>
              <a:rPr lang="en-US" sz="3200" dirty="0" smtClean="0"/>
              <a:t>Physics</a:t>
            </a:r>
          </a:p>
          <a:p>
            <a:pPr lvl="1"/>
            <a:endParaRPr lang="en-US" sz="3200" dirty="0" smtClean="0"/>
          </a:p>
          <a:p>
            <a:endParaRPr lang="en-US" sz="3200" dirty="0"/>
          </a:p>
        </p:txBody>
      </p:sp>
      <p:sp>
        <p:nvSpPr>
          <p:cNvPr id="5" name="TextBox 4"/>
          <p:cNvSpPr txBox="1"/>
          <p:nvPr/>
        </p:nvSpPr>
        <p:spPr>
          <a:xfrm>
            <a:off x="4953000" y="1828799"/>
            <a:ext cx="3733800" cy="5016758"/>
          </a:xfrm>
          <a:prstGeom prst="rect">
            <a:avLst/>
          </a:prstGeom>
          <a:noFill/>
        </p:spPr>
        <p:txBody>
          <a:bodyPr wrap="square" rtlCol="0">
            <a:spAutoFit/>
          </a:bodyPr>
          <a:lstStyle/>
          <a:p>
            <a:pPr lvl="1"/>
            <a:endParaRPr lang="en-US" sz="3200" dirty="0" smtClean="0"/>
          </a:p>
          <a:p>
            <a:pPr lvl="1"/>
            <a:r>
              <a:rPr lang="en-US" sz="3200" dirty="0" smtClean="0"/>
              <a:t>English </a:t>
            </a:r>
            <a:r>
              <a:rPr lang="en-US" sz="3200" dirty="0"/>
              <a:t>I</a:t>
            </a:r>
          </a:p>
          <a:p>
            <a:pPr lvl="1"/>
            <a:r>
              <a:rPr lang="en-US" sz="3200" dirty="0"/>
              <a:t>English II</a:t>
            </a:r>
          </a:p>
          <a:p>
            <a:pPr lvl="1"/>
            <a:r>
              <a:rPr lang="en-US" sz="3200" b="1" dirty="0">
                <a:solidFill>
                  <a:schemeClr val="accent2">
                    <a:lumMod val="50000"/>
                  </a:schemeClr>
                </a:solidFill>
              </a:rPr>
              <a:t>English III</a:t>
            </a:r>
          </a:p>
          <a:p>
            <a:pPr lvl="1"/>
            <a:r>
              <a:rPr lang="en-US" sz="3200" dirty="0"/>
              <a:t>World Geography</a:t>
            </a:r>
          </a:p>
          <a:p>
            <a:pPr lvl="1"/>
            <a:r>
              <a:rPr lang="en-US" sz="3200" dirty="0"/>
              <a:t>World History</a:t>
            </a:r>
          </a:p>
          <a:p>
            <a:pPr lvl="1"/>
            <a:r>
              <a:rPr lang="en-US" sz="3200" dirty="0"/>
              <a:t>United States History</a:t>
            </a:r>
          </a:p>
          <a:p>
            <a:pPr lvl="1"/>
            <a:endParaRPr lang="en-US" sz="3200" dirty="0" smtClean="0"/>
          </a:p>
          <a:p>
            <a:endParaRPr lang="en-US" sz="3200" dirty="0"/>
          </a:p>
        </p:txBody>
      </p:sp>
      <p:sp>
        <p:nvSpPr>
          <p:cNvPr id="6" name="Rectangle 5"/>
          <p:cNvSpPr/>
          <p:nvPr/>
        </p:nvSpPr>
        <p:spPr>
          <a:xfrm>
            <a:off x="983456" y="1435417"/>
            <a:ext cx="6643688" cy="369332"/>
          </a:xfrm>
          <a:prstGeom prst="rect">
            <a:avLst/>
          </a:prstGeom>
        </p:spPr>
        <p:txBody>
          <a:bodyPr wrap="square">
            <a:spAutoFit/>
          </a:bodyPr>
          <a:lstStyle/>
          <a:p>
            <a:pPr algn="ctr">
              <a:buNone/>
            </a:pPr>
            <a:r>
              <a:rPr lang="en-US" b="1" i="1" dirty="0">
                <a:solidFill>
                  <a:schemeClr val="tx1">
                    <a:lumMod val="95000"/>
                    <a:lumOff val="5000"/>
                  </a:schemeClr>
                </a:solidFill>
              </a:rPr>
              <a:t>STAAR End-of-Course </a:t>
            </a:r>
            <a:r>
              <a:rPr lang="en-US" b="1" i="1" u="sng" dirty="0">
                <a:solidFill>
                  <a:schemeClr val="tx1">
                    <a:lumMod val="95000"/>
                    <a:lumOff val="5000"/>
                  </a:schemeClr>
                </a:solidFill>
              </a:rPr>
              <a:t>Beginning with Freshman Class of 2011</a:t>
            </a:r>
          </a:p>
        </p:txBody>
      </p:sp>
      <p:sp>
        <p:nvSpPr>
          <p:cNvPr id="3" name="Slide Number Placeholder 2"/>
          <p:cNvSpPr>
            <a:spLocks noGrp="1"/>
          </p:cNvSpPr>
          <p:nvPr>
            <p:ph type="sldNum" sz="quarter" idx="12"/>
          </p:nvPr>
        </p:nvSpPr>
        <p:spPr/>
        <p:txBody>
          <a:bodyPr/>
          <a:lstStyle/>
          <a:p>
            <a:fld id="{A79836AA-2E5C-4B78-BCFE-529AC8470618}" type="slidenum">
              <a:rPr lang="en-US" smtClean="0"/>
              <a:t>38</a:t>
            </a:fld>
            <a:endParaRPr lang="en-US"/>
          </a:p>
        </p:txBody>
      </p:sp>
      <p:sp>
        <p:nvSpPr>
          <p:cNvPr id="7" name="TextBox 6"/>
          <p:cNvSpPr txBox="1"/>
          <p:nvPr/>
        </p:nvSpPr>
        <p:spPr>
          <a:xfrm>
            <a:off x="2209800" y="6090688"/>
            <a:ext cx="41910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7283230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5268" y="6203236"/>
            <a:ext cx="4343400" cy="369332"/>
          </a:xfrm>
          <a:prstGeom prst="rect">
            <a:avLst/>
          </a:prstGeom>
          <a:solidFill>
            <a:schemeClr val="bg2"/>
          </a:solidFill>
        </p:spPr>
        <p:txBody>
          <a:bodyPr wrap="square" rtlCol="0">
            <a:spAutoFit/>
          </a:bodyPr>
          <a:lstStyle/>
          <a:p>
            <a:endParaRPr lang="en-US" dirty="0"/>
          </a:p>
        </p:txBody>
      </p:sp>
      <p:sp>
        <p:nvSpPr>
          <p:cNvPr id="3" name="Content Placeholder 2"/>
          <p:cNvSpPr>
            <a:spLocks noGrp="1"/>
          </p:cNvSpPr>
          <p:nvPr>
            <p:ph idx="1"/>
          </p:nvPr>
        </p:nvSpPr>
        <p:spPr>
          <a:xfrm>
            <a:off x="457200" y="1295400"/>
            <a:ext cx="8229600" cy="4525963"/>
          </a:xfrm>
        </p:spPr>
        <p:txBody>
          <a:bodyPr/>
          <a:lstStyle/>
          <a:p>
            <a:pPr marL="457200" lvl="1" indent="0" algn="ctr">
              <a:buNone/>
            </a:pPr>
            <a:r>
              <a:rPr lang="en-US" sz="3200" b="1" dirty="0" smtClean="0">
                <a:solidFill>
                  <a:schemeClr val="tx1">
                    <a:lumMod val="85000"/>
                    <a:lumOff val="15000"/>
                  </a:schemeClr>
                </a:solidFill>
              </a:rPr>
              <a:t>Graduation Requirements</a:t>
            </a:r>
            <a:endParaRPr lang="en-US" sz="3200" b="1" dirty="0">
              <a:solidFill>
                <a:schemeClr val="tx1">
                  <a:lumMod val="85000"/>
                  <a:lumOff val="15000"/>
                </a:schemeClr>
              </a:solidFill>
            </a:endParaRPr>
          </a:p>
          <a:p>
            <a:endParaRPr lang="en-US" dirty="0"/>
          </a:p>
        </p:txBody>
      </p:sp>
      <p:sp>
        <p:nvSpPr>
          <p:cNvPr id="4" name="TextBox 3"/>
          <p:cNvSpPr txBox="1"/>
          <p:nvPr/>
        </p:nvSpPr>
        <p:spPr>
          <a:xfrm>
            <a:off x="0" y="6627168"/>
            <a:ext cx="7086600" cy="230832"/>
          </a:xfrm>
          <a:prstGeom prst="rect">
            <a:avLst/>
          </a:prstGeom>
          <a:noFill/>
        </p:spPr>
        <p:txBody>
          <a:bodyPr wrap="square" rtlCol="0">
            <a:spAutoFit/>
          </a:bodyPr>
          <a:lstStyle/>
          <a:p>
            <a:r>
              <a:rPr lang="en-US" sz="900" dirty="0" smtClean="0">
                <a:latin typeface="Bookman Old Style" pitchFamily="18" charset="0"/>
              </a:rPr>
              <a:t>Source: http</a:t>
            </a:r>
            <a:r>
              <a:rPr lang="en-US" sz="900" dirty="0">
                <a:latin typeface="Bookman Old Style" pitchFamily="18" charset="0"/>
              </a:rPr>
              <a:t>://www.tea.state.tx.us/WorkArea/linkit.aspx?LinkIdentifier=id&amp;ItemID=2147497744&amp;libID=2147497741</a:t>
            </a:r>
          </a:p>
        </p:txBody>
      </p:sp>
      <p:sp>
        <p:nvSpPr>
          <p:cNvPr id="8" name="Title 1"/>
          <p:cNvSpPr txBox="1">
            <a:spLocks/>
          </p:cNvSpPr>
          <p:nvPr/>
        </p:nvSpPr>
        <p:spPr>
          <a:xfrm>
            <a:off x="609600" y="0"/>
            <a:ext cx="7924800" cy="12954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smtClean="0">
                <a:solidFill>
                  <a:schemeClr val="tx1">
                    <a:lumMod val="85000"/>
                    <a:lumOff val="15000"/>
                  </a:schemeClr>
                </a:solidFill>
                <a:effectLst>
                  <a:outerShdw blurRad="38100" dist="38100" dir="2700000" algn="tl">
                    <a:srgbClr val="000000">
                      <a:alpha val="43137"/>
                    </a:srgbClr>
                  </a:outerShdw>
                </a:effectLst>
              </a:rPr>
              <a:t>State of Texas Assessment of Academic Readiness</a:t>
            </a:r>
            <a:r>
              <a:rPr lang="en-US" sz="3200" dirty="0" smtClean="0"/>
              <a:t/>
            </a:r>
            <a:br>
              <a:rPr lang="en-US" sz="3200" dirty="0" smtClean="0"/>
            </a:br>
            <a:r>
              <a:rPr lang="en-US" sz="5400" b="1" u="sng" dirty="0" smtClean="0">
                <a:solidFill>
                  <a:schemeClr val="accent2">
                    <a:lumMod val="50000"/>
                  </a:schemeClr>
                </a:solidFill>
                <a:effectLst>
                  <a:outerShdw blurRad="38100" dist="38100" dir="2700000" algn="tl">
                    <a:srgbClr val="000000">
                      <a:alpha val="43137"/>
                    </a:srgbClr>
                  </a:outerShdw>
                </a:effectLst>
              </a:rPr>
              <a:t>STAAR</a:t>
            </a:r>
            <a:r>
              <a:rPr lang="en-US" sz="6000" dirty="0" smtClean="0"/>
              <a:t> </a:t>
            </a:r>
            <a:endParaRPr lang="en-US" sz="6000" dirty="0"/>
          </a:p>
        </p:txBody>
      </p:sp>
      <p:sp>
        <p:nvSpPr>
          <p:cNvPr id="11" name="Rectangle 10"/>
          <p:cNvSpPr/>
          <p:nvPr/>
        </p:nvSpPr>
        <p:spPr>
          <a:xfrm>
            <a:off x="5491628" y="3856569"/>
            <a:ext cx="1839256" cy="1726946"/>
          </a:xfrm>
          <a:prstGeom prst="rect">
            <a:avLst/>
          </a:prstGeom>
          <a:solidFill>
            <a:srgbClr val="993937"/>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Rectangle 8"/>
          <p:cNvSpPr/>
          <p:nvPr/>
        </p:nvSpPr>
        <p:spPr>
          <a:xfrm>
            <a:off x="1813116" y="3844740"/>
            <a:ext cx="1839256" cy="1726946"/>
          </a:xfrm>
          <a:prstGeom prst="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Rectangle 9"/>
          <p:cNvSpPr/>
          <p:nvPr/>
        </p:nvSpPr>
        <p:spPr>
          <a:xfrm>
            <a:off x="3652372" y="3856569"/>
            <a:ext cx="1839256" cy="1726946"/>
          </a:xfrm>
          <a:prstGeom prst="rect">
            <a:avLst/>
          </a:prstGeom>
          <a:solidFill>
            <a:srgbClr val="BF504D"/>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TextBox 12"/>
          <p:cNvSpPr txBox="1"/>
          <p:nvPr/>
        </p:nvSpPr>
        <p:spPr>
          <a:xfrm>
            <a:off x="3615353" y="3885155"/>
            <a:ext cx="1839256" cy="1133478"/>
          </a:xfrm>
          <a:prstGeom prst="rect">
            <a:avLst/>
          </a:prstGeom>
          <a:noFill/>
          <a:ln>
            <a:noFill/>
          </a:ln>
        </p:spPr>
        <p:txBody>
          <a:bodyPr wrap="square" rtlCol="0">
            <a:spAutoFit/>
          </a:bodyPr>
          <a:lstStyle/>
          <a:p>
            <a:pPr algn="ctr"/>
            <a:r>
              <a:rPr lang="en-US" b="1" dirty="0" smtClean="0">
                <a:solidFill>
                  <a:schemeClr val="tx1">
                    <a:lumMod val="85000"/>
                    <a:lumOff val="15000"/>
                  </a:schemeClr>
                </a:solidFill>
                <a:effectLst>
                  <a:outerShdw blurRad="38100" dist="38100" dir="2700000" algn="tl">
                    <a:srgbClr val="000000">
                      <a:alpha val="43137"/>
                    </a:srgbClr>
                  </a:outerShdw>
                </a:effectLst>
              </a:rPr>
              <a:t>Level 2:</a:t>
            </a:r>
          </a:p>
          <a:p>
            <a:pPr algn="ctr"/>
            <a:r>
              <a:rPr lang="en-US" b="1" dirty="0">
                <a:solidFill>
                  <a:schemeClr val="tx1">
                    <a:lumMod val="85000"/>
                    <a:lumOff val="15000"/>
                  </a:schemeClr>
                </a:solidFill>
                <a:effectLst>
                  <a:outerShdw blurRad="38100" dist="38100" dir="2700000" algn="tl">
                    <a:srgbClr val="000000">
                      <a:alpha val="43137"/>
                    </a:srgbClr>
                  </a:outerShdw>
                </a:effectLst>
              </a:rPr>
              <a:t>S</a:t>
            </a:r>
            <a:r>
              <a:rPr lang="en-US" b="1" dirty="0" smtClean="0">
                <a:solidFill>
                  <a:schemeClr val="tx1">
                    <a:lumMod val="85000"/>
                    <a:lumOff val="15000"/>
                  </a:schemeClr>
                </a:solidFill>
                <a:effectLst>
                  <a:outerShdw blurRad="38100" dist="38100" dir="2700000" algn="tl">
                    <a:srgbClr val="000000">
                      <a:alpha val="43137"/>
                    </a:srgbClr>
                  </a:outerShdw>
                </a:effectLst>
              </a:rPr>
              <a:t>atisfactory</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Academic </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Performance</a:t>
            </a:r>
            <a:endParaRPr lang="en-US" b="1" dirty="0">
              <a:solidFill>
                <a:schemeClr val="tx1">
                  <a:lumMod val="85000"/>
                  <a:lumOff val="15000"/>
                </a:schemeClr>
              </a:solidFill>
              <a:effectLst>
                <a:outerShdw blurRad="38100" dist="38100" dir="2700000" algn="tl">
                  <a:srgbClr val="000000">
                    <a:alpha val="43137"/>
                  </a:srgbClr>
                </a:outerShdw>
              </a:effectLst>
            </a:endParaRPr>
          </a:p>
        </p:txBody>
      </p:sp>
      <p:sp>
        <p:nvSpPr>
          <p:cNvPr id="14" name="TextBox 13"/>
          <p:cNvSpPr txBox="1"/>
          <p:nvPr/>
        </p:nvSpPr>
        <p:spPr>
          <a:xfrm>
            <a:off x="5491628" y="3895011"/>
            <a:ext cx="1839256" cy="1133478"/>
          </a:xfrm>
          <a:prstGeom prst="rect">
            <a:avLst/>
          </a:prstGeom>
          <a:noFill/>
          <a:ln>
            <a:noFill/>
          </a:ln>
        </p:spPr>
        <p:txBody>
          <a:bodyPr wrap="square" rtlCol="0">
            <a:spAutoFit/>
          </a:bodyPr>
          <a:lstStyle/>
          <a:p>
            <a:pPr algn="ctr"/>
            <a:r>
              <a:rPr lang="en-US" b="1" dirty="0" smtClean="0">
                <a:solidFill>
                  <a:schemeClr val="tx1">
                    <a:lumMod val="85000"/>
                    <a:lumOff val="15000"/>
                  </a:schemeClr>
                </a:solidFill>
                <a:effectLst>
                  <a:outerShdw blurRad="38100" dist="38100" dir="2700000" algn="tl">
                    <a:srgbClr val="000000">
                      <a:alpha val="43137"/>
                    </a:srgbClr>
                  </a:outerShdw>
                </a:effectLst>
              </a:rPr>
              <a:t>Level 3:</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Advanced</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Academic </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Performance</a:t>
            </a:r>
            <a:endParaRPr lang="en-US" b="1" dirty="0">
              <a:solidFill>
                <a:schemeClr val="tx1">
                  <a:lumMod val="85000"/>
                  <a:lumOff val="15000"/>
                </a:schemeClr>
              </a:solidFill>
              <a:effectLst>
                <a:outerShdw blurRad="38100" dist="38100" dir="2700000" algn="tl">
                  <a:srgbClr val="000000">
                    <a:alpha val="43137"/>
                  </a:srgbClr>
                </a:outerShdw>
              </a:effectLst>
            </a:endParaRPr>
          </a:p>
        </p:txBody>
      </p:sp>
      <p:cxnSp>
        <p:nvCxnSpPr>
          <p:cNvPr id="16" name="Straight Arrow Connector 15"/>
          <p:cNvCxnSpPr/>
          <p:nvPr/>
        </p:nvCxnSpPr>
        <p:spPr>
          <a:xfrm>
            <a:off x="3301077" y="3700828"/>
            <a:ext cx="0" cy="2086727"/>
          </a:xfrm>
          <a:prstGeom prst="straightConnector1">
            <a:avLst/>
          </a:prstGeom>
          <a:ln>
            <a:solidFill>
              <a:schemeClr val="tx1">
                <a:lumMod val="85000"/>
                <a:lumOff val="15000"/>
              </a:schemeClr>
            </a:solidFill>
            <a:prstDash val="sysDot"/>
            <a:headEnd type="arrow"/>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1813116" y="3895011"/>
            <a:ext cx="1839256" cy="1133478"/>
          </a:xfrm>
          <a:prstGeom prst="rect">
            <a:avLst/>
          </a:prstGeom>
          <a:noFill/>
          <a:ln>
            <a:noFill/>
          </a:ln>
        </p:spPr>
        <p:txBody>
          <a:bodyPr wrap="square" rtlCol="0">
            <a:spAutoFit/>
          </a:bodyPr>
          <a:lstStyle/>
          <a:p>
            <a:pPr algn="ctr"/>
            <a:r>
              <a:rPr lang="en-US" b="1" dirty="0" smtClean="0">
                <a:solidFill>
                  <a:schemeClr val="tx1">
                    <a:lumMod val="85000"/>
                    <a:lumOff val="15000"/>
                  </a:schemeClr>
                </a:solidFill>
                <a:effectLst>
                  <a:outerShdw blurRad="38100" dist="38100" dir="2700000" algn="tl">
                    <a:srgbClr val="000000">
                      <a:alpha val="43137"/>
                    </a:srgbClr>
                  </a:outerShdw>
                </a:effectLst>
              </a:rPr>
              <a:t>Level 1:</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Unsatisfactory</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Academic </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Performance</a:t>
            </a:r>
            <a:endParaRPr lang="en-US" b="1" dirty="0">
              <a:solidFill>
                <a:schemeClr val="tx1">
                  <a:lumMod val="85000"/>
                  <a:lumOff val="15000"/>
                </a:schemeClr>
              </a:solidFill>
              <a:effectLst>
                <a:outerShdw blurRad="38100" dist="38100" dir="2700000" algn="tl">
                  <a:srgbClr val="000000">
                    <a:alpha val="43137"/>
                  </a:srgbClr>
                </a:outerShdw>
              </a:effectLst>
            </a:endParaRPr>
          </a:p>
        </p:txBody>
      </p:sp>
      <p:sp>
        <p:nvSpPr>
          <p:cNvPr id="18" name="TextBox 17"/>
          <p:cNvSpPr txBox="1"/>
          <p:nvPr/>
        </p:nvSpPr>
        <p:spPr>
          <a:xfrm>
            <a:off x="2404347" y="5787551"/>
            <a:ext cx="1715935" cy="261572"/>
          </a:xfrm>
          <a:prstGeom prst="rect">
            <a:avLst/>
          </a:prstGeom>
          <a:noFill/>
        </p:spPr>
        <p:txBody>
          <a:bodyPr wrap="square" rtlCol="0">
            <a:spAutoFit/>
          </a:bodyPr>
          <a:lstStyle/>
          <a:p>
            <a:pPr algn="ctr"/>
            <a:r>
              <a:rPr lang="en-US" sz="1200" b="1" dirty="0" smtClean="0"/>
              <a:t>Minimum Score</a:t>
            </a:r>
            <a:endParaRPr lang="en-US" sz="1200" b="1" dirty="0"/>
          </a:p>
        </p:txBody>
      </p:sp>
      <p:sp>
        <p:nvSpPr>
          <p:cNvPr id="21" name="TextBox 20"/>
          <p:cNvSpPr txBox="1"/>
          <p:nvPr/>
        </p:nvSpPr>
        <p:spPr>
          <a:xfrm>
            <a:off x="157619" y="1967299"/>
            <a:ext cx="3077332" cy="1754326"/>
          </a:xfrm>
          <a:prstGeom prst="rect">
            <a:avLst/>
          </a:prstGeom>
          <a:noFill/>
        </p:spPr>
        <p:txBody>
          <a:bodyPr wrap="square" rtlCol="0">
            <a:spAutoFit/>
          </a:bodyPr>
          <a:lstStyle/>
          <a:p>
            <a:pPr algn="ctr"/>
            <a:r>
              <a:rPr lang="en-US" b="1" i="1" u="sng" dirty="0" smtClean="0"/>
              <a:t>Minimum High </a:t>
            </a:r>
          </a:p>
          <a:p>
            <a:pPr algn="ctr"/>
            <a:r>
              <a:rPr lang="en-US" b="1" i="1" u="sng" dirty="0" smtClean="0"/>
              <a:t>School Program:</a:t>
            </a:r>
          </a:p>
          <a:p>
            <a:pPr algn="ctr"/>
            <a:r>
              <a:rPr lang="en-US" i="1" dirty="0" smtClean="0"/>
              <a:t>Must meet the minimum cumulative score requirement</a:t>
            </a:r>
          </a:p>
          <a:p>
            <a:pPr algn="ctr"/>
            <a:r>
              <a:rPr lang="en-US" i="1" dirty="0" smtClean="0"/>
              <a:t> in each of the four core content areas. </a:t>
            </a:r>
            <a:endParaRPr lang="en-US" i="1" dirty="0"/>
          </a:p>
        </p:txBody>
      </p:sp>
      <p:sp>
        <p:nvSpPr>
          <p:cNvPr id="22" name="TextBox 21"/>
          <p:cNvSpPr txBox="1"/>
          <p:nvPr/>
        </p:nvSpPr>
        <p:spPr>
          <a:xfrm>
            <a:off x="2971800" y="1967299"/>
            <a:ext cx="3200400" cy="1477328"/>
          </a:xfrm>
          <a:prstGeom prst="rect">
            <a:avLst/>
          </a:prstGeom>
          <a:noFill/>
        </p:spPr>
        <p:txBody>
          <a:bodyPr wrap="square" rtlCol="0">
            <a:spAutoFit/>
          </a:bodyPr>
          <a:lstStyle/>
          <a:p>
            <a:pPr algn="ctr"/>
            <a:r>
              <a:rPr lang="en-US" b="1" i="1" u="sng" dirty="0" smtClean="0"/>
              <a:t>Recommended High </a:t>
            </a:r>
          </a:p>
          <a:p>
            <a:pPr algn="ctr"/>
            <a:r>
              <a:rPr lang="en-US" b="1" i="1" u="sng" dirty="0" smtClean="0"/>
              <a:t>School Program:</a:t>
            </a:r>
          </a:p>
          <a:p>
            <a:pPr algn="ctr"/>
            <a:r>
              <a:rPr lang="en-US" i="1" dirty="0" smtClean="0"/>
              <a:t>In addition to the previous, </a:t>
            </a:r>
          </a:p>
          <a:p>
            <a:pPr algn="ctr"/>
            <a:r>
              <a:rPr lang="en-US" i="1" dirty="0" smtClean="0"/>
              <a:t>must achieve level 2 for </a:t>
            </a:r>
          </a:p>
          <a:p>
            <a:pPr algn="ctr"/>
            <a:r>
              <a:rPr lang="en-US" i="1" dirty="0" smtClean="0"/>
              <a:t>Algebra II and English III.</a:t>
            </a:r>
          </a:p>
        </p:txBody>
      </p:sp>
      <p:sp>
        <p:nvSpPr>
          <p:cNvPr id="23" name="TextBox 22"/>
          <p:cNvSpPr txBox="1"/>
          <p:nvPr/>
        </p:nvSpPr>
        <p:spPr>
          <a:xfrm>
            <a:off x="6029769" y="1967299"/>
            <a:ext cx="2895600" cy="1477328"/>
          </a:xfrm>
          <a:prstGeom prst="rect">
            <a:avLst/>
          </a:prstGeom>
          <a:noFill/>
        </p:spPr>
        <p:txBody>
          <a:bodyPr wrap="square" rtlCol="0">
            <a:spAutoFit/>
          </a:bodyPr>
          <a:lstStyle/>
          <a:p>
            <a:pPr algn="ctr"/>
            <a:r>
              <a:rPr lang="en-US" b="1" i="1" u="sng" dirty="0" smtClean="0"/>
              <a:t>Distinguished Achievement</a:t>
            </a:r>
          </a:p>
          <a:p>
            <a:pPr algn="ctr"/>
            <a:r>
              <a:rPr lang="en-US" b="1" i="1" u="sng" dirty="0" smtClean="0"/>
              <a:t>High School Program:</a:t>
            </a:r>
          </a:p>
          <a:p>
            <a:pPr algn="ctr"/>
            <a:r>
              <a:rPr lang="en-US" i="1" dirty="0" smtClean="0"/>
              <a:t>In addition to the minimum, must achieve level 3 for Algebra II and English III.</a:t>
            </a:r>
          </a:p>
        </p:txBody>
      </p:sp>
      <p:sp>
        <p:nvSpPr>
          <p:cNvPr id="2" name="Slide Number Placeholder 1"/>
          <p:cNvSpPr>
            <a:spLocks noGrp="1"/>
          </p:cNvSpPr>
          <p:nvPr>
            <p:ph type="sldNum" sz="quarter" idx="12"/>
          </p:nvPr>
        </p:nvSpPr>
        <p:spPr/>
        <p:txBody>
          <a:bodyPr/>
          <a:lstStyle/>
          <a:p>
            <a:fld id="{A79836AA-2E5C-4B78-BCFE-529AC8470618}" type="slidenum">
              <a:rPr lang="en-US" smtClean="0"/>
              <a:t>39</a:t>
            </a:fld>
            <a:endParaRPr lang="en-US"/>
          </a:p>
        </p:txBody>
      </p:sp>
    </p:spTree>
    <p:extLst>
      <p:ext uri="{BB962C8B-B14F-4D97-AF65-F5344CB8AC3E}">
        <p14:creationId xmlns:p14="http://schemas.microsoft.com/office/powerpoint/2010/main" val="254732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42"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outHorizontal)">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9" grpId="0" animBg="1"/>
      <p:bldP spid="10" grpId="0" animBg="1"/>
      <p:bldP spid="13" grpId="0"/>
      <p:bldP spid="14" grpId="0"/>
      <p:bldP spid="12" grpId="0"/>
      <p:bldP spid="18"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2438400" y="6172200"/>
            <a:ext cx="4343400" cy="381000"/>
          </a:xfrm>
          <a:prstGeom prst="rect">
            <a:avLst/>
          </a:prstGeom>
          <a:solidFill>
            <a:schemeClr val="bg2"/>
          </a:solidFill>
        </p:spPr>
        <p:txBody>
          <a:bodyPr wrap="square" rtlCol="0">
            <a:spAutoFit/>
          </a:bodyPr>
          <a:lstStyle/>
          <a:p>
            <a:endParaRPr lang="en-US" dirty="0"/>
          </a:p>
        </p:txBody>
      </p:sp>
      <p:grpSp>
        <p:nvGrpSpPr>
          <p:cNvPr id="8" name="Group 7"/>
          <p:cNvGrpSpPr/>
          <p:nvPr/>
        </p:nvGrpSpPr>
        <p:grpSpPr>
          <a:xfrm>
            <a:off x="322000" y="1620950"/>
            <a:ext cx="8494535" cy="4551250"/>
            <a:chOff x="431799" y="1634296"/>
            <a:chExt cx="8494535" cy="4551250"/>
          </a:xfrm>
        </p:grpSpPr>
        <p:sp>
          <p:nvSpPr>
            <p:cNvPr id="17" name="TextBox 16"/>
            <p:cNvSpPr txBox="1"/>
            <p:nvPr/>
          </p:nvSpPr>
          <p:spPr>
            <a:xfrm>
              <a:off x="518044" y="4106623"/>
              <a:ext cx="4330843" cy="830997"/>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smtClean="0">
                  <a:solidFill>
                    <a:schemeClr val="tx1">
                      <a:lumMod val="75000"/>
                      <a:lumOff val="25000"/>
                    </a:schemeClr>
                  </a:solidFill>
                  <a:effectLst>
                    <a:outerShdw blurRad="38100" dist="38100" dir="2700000" algn="tl">
                      <a:srgbClr val="000000">
                        <a:alpha val="43137"/>
                      </a:srgbClr>
                    </a:outerShdw>
                  </a:effectLst>
                </a:rPr>
                <a:t>22.5% of those entering a 4-year college enrolled in remediation. </a:t>
              </a:r>
              <a:endParaRPr lang="en-US" sz="2400" b="1" dirty="0">
                <a:solidFill>
                  <a:schemeClr val="tx1">
                    <a:lumMod val="75000"/>
                    <a:lumOff val="25000"/>
                  </a:schemeClr>
                </a:solidFill>
                <a:effectLst>
                  <a:outerShdw blurRad="38100" dist="38100" dir="2700000" algn="tl">
                    <a:srgbClr val="000000">
                      <a:alpha val="43137"/>
                    </a:srgbClr>
                  </a:outerShdw>
                </a:effectLst>
              </a:endParaRPr>
            </a:p>
          </p:txBody>
        </p:sp>
        <p:grpSp>
          <p:nvGrpSpPr>
            <p:cNvPr id="7" name="Group 6"/>
            <p:cNvGrpSpPr/>
            <p:nvPr/>
          </p:nvGrpSpPr>
          <p:grpSpPr>
            <a:xfrm>
              <a:off x="431799" y="1634296"/>
              <a:ext cx="8494535" cy="4551250"/>
              <a:chOff x="431799" y="1634296"/>
              <a:chExt cx="8494535" cy="4551250"/>
            </a:xfrm>
          </p:grpSpPr>
          <p:sp>
            <p:nvSpPr>
              <p:cNvPr id="13" name="TextBox 12"/>
              <p:cNvSpPr txBox="1"/>
              <p:nvPr/>
            </p:nvSpPr>
            <p:spPr>
              <a:xfrm>
                <a:off x="431799" y="1634296"/>
                <a:ext cx="4503336" cy="1200329"/>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smtClean="0">
                    <a:solidFill>
                      <a:schemeClr val="tx1">
                        <a:lumMod val="75000"/>
                        <a:lumOff val="25000"/>
                      </a:schemeClr>
                    </a:solidFill>
                    <a:effectLst>
                      <a:outerShdw blurRad="38100" dist="38100" dir="2700000" algn="tl">
                        <a:srgbClr val="000000">
                          <a:alpha val="43137"/>
                        </a:srgbClr>
                      </a:outerShdw>
                    </a:effectLst>
                  </a:rPr>
                  <a:t>51% of those entering a </a:t>
                </a:r>
              </a:p>
              <a:p>
                <a:r>
                  <a:rPr lang="en-US" sz="2400" b="1" dirty="0" smtClean="0">
                    <a:solidFill>
                      <a:schemeClr val="tx1">
                        <a:lumMod val="75000"/>
                        <a:lumOff val="25000"/>
                      </a:schemeClr>
                    </a:solidFill>
                    <a:effectLst>
                      <a:outerShdw blurRad="38100" dist="38100" dir="2700000" algn="tl">
                        <a:srgbClr val="000000">
                          <a:alpha val="43137"/>
                        </a:srgbClr>
                      </a:outerShdw>
                    </a:effectLst>
                  </a:rPr>
                  <a:t>2-year college enrolled in remediation. </a:t>
                </a:r>
                <a:endParaRPr lang="en-US" sz="2400" b="1" dirty="0">
                  <a:solidFill>
                    <a:schemeClr val="tx1">
                      <a:lumMod val="75000"/>
                      <a:lumOff val="25000"/>
                    </a:schemeClr>
                  </a:solidFill>
                  <a:effectLst>
                    <a:outerShdw blurRad="38100" dist="38100" dir="2700000" algn="tl">
                      <a:srgbClr val="000000">
                        <a:alpha val="43137"/>
                      </a:srgbClr>
                    </a:outerShdw>
                  </a:effectLst>
                </a:endParaRPr>
              </a:p>
            </p:txBody>
          </p:sp>
          <p:grpSp>
            <p:nvGrpSpPr>
              <p:cNvPr id="4" name="Group 3"/>
              <p:cNvGrpSpPr/>
              <p:nvPr/>
            </p:nvGrpSpPr>
            <p:grpSpPr>
              <a:xfrm>
                <a:off x="5599713" y="1634296"/>
                <a:ext cx="3004700" cy="1270950"/>
                <a:chOff x="5036736" y="2208156"/>
                <a:chExt cx="3040464" cy="1144436"/>
              </a:xfrm>
            </p:grpSpPr>
            <p:pic>
              <p:nvPicPr>
                <p:cNvPr id="31"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646336" y="2679774"/>
                  <a:ext cx="609600" cy="67281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036736" y="2208156"/>
                  <a:ext cx="3040464" cy="1144436"/>
                  <a:chOff x="5036736" y="2208156"/>
                  <a:chExt cx="3040464" cy="1144436"/>
                </a:xfrm>
              </p:grpSpPr>
              <p:pic>
                <p:nvPicPr>
                  <p:cNvPr id="1031"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072743" y="220815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646336" y="220815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248400" y="220815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858000" y="220815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7467600" y="220815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http://www.clker.com/cliparts/5/3/5/e/1195435149986189703schooldesk_aj_ashton_01.svg.med.png"/>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saturation sat="330000"/>
                            </a14:imgEffect>
                          </a14:imgLayer>
                        </a14:imgProps>
                      </a:ext>
                      <a:ext uri="{28A0092B-C50C-407E-A947-70E740481C1C}">
                        <a14:useLocalDpi xmlns:a14="http://schemas.microsoft.com/office/drawing/2010/main" val="0"/>
                      </a:ext>
                    </a:extLst>
                  </a:blip>
                  <a:srcRect/>
                  <a:stretch>
                    <a:fillRect/>
                  </a:stretch>
                </p:blipFill>
                <p:spPr bwMode="auto">
                  <a:xfrm>
                    <a:off x="5036736" y="2679774"/>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248400" y="2679774"/>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858000" y="2679774"/>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430984" y="2679774"/>
                    <a:ext cx="609600" cy="67281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 name="Group 5"/>
              <p:cNvGrpSpPr/>
              <p:nvPr/>
            </p:nvGrpSpPr>
            <p:grpSpPr>
              <a:xfrm>
                <a:off x="5432811" y="4106623"/>
                <a:ext cx="3012739" cy="1283865"/>
                <a:chOff x="5072743" y="4117107"/>
                <a:chExt cx="3004457" cy="1164524"/>
              </a:xfrm>
            </p:grpSpPr>
            <p:pic>
              <p:nvPicPr>
                <p:cNvPr id="37"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7467600" y="4536160"/>
                  <a:ext cx="609600" cy="67281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072743" y="4117107"/>
                  <a:ext cx="3004457" cy="1164524"/>
                  <a:chOff x="5072743" y="4117107"/>
                  <a:chExt cx="3004457" cy="1164524"/>
                </a:xfrm>
              </p:grpSpPr>
              <p:pic>
                <p:nvPicPr>
                  <p:cNvPr id="35"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072743" y="4163728"/>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7467600" y="413971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858000" y="4117107"/>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858000" y="4536160"/>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248400" y="413971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291943" y="4566399"/>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682343" y="4167138"/>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687367" y="4608813"/>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128010" y="4536160"/>
                    <a:ext cx="609600" cy="67281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TextBox 1"/>
              <p:cNvSpPr txBox="1"/>
              <p:nvPr/>
            </p:nvSpPr>
            <p:spPr>
              <a:xfrm>
                <a:off x="471464" y="2743200"/>
                <a:ext cx="8356848" cy="1200329"/>
              </a:xfrm>
              <a:prstGeom prst="rect">
                <a:avLst/>
              </a:prstGeom>
              <a:noFill/>
            </p:spPr>
            <p:txBody>
              <a:bodyPr wrap="square" rtlCol="0">
                <a:spAutoFit/>
              </a:bodyPr>
              <a:lstStyle/>
              <a:p>
                <a:r>
                  <a:rPr lang="en-US" b="1" dirty="0" smtClean="0">
                    <a:solidFill>
                      <a:schemeClr val="tx1">
                        <a:lumMod val="65000"/>
                        <a:lumOff val="35000"/>
                      </a:schemeClr>
                    </a:solidFill>
                    <a:effectLst>
                      <a:outerShdw blurRad="38100" dist="38100" dir="2700000" algn="tl">
                        <a:srgbClr val="000000">
                          <a:alpha val="43137"/>
                        </a:srgbClr>
                      </a:outerShdw>
                    </a:effectLst>
                  </a:rPr>
                  <a:t>Of those students…</a:t>
                </a:r>
              </a:p>
              <a:p>
                <a:r>
                  <a:rPr lang="en-US" b="1" i="1" dirty="0" smtClean="0">
                    <a:solidFill>
                      <a:schemeClr val="tx1">
                        <a:lumMod val="65000"/>
                        <a:lumOff val="35000"/>
                      </a:schemeClr>
                    </a:solidFill>
                    <a:effectLst>
                      <a:outerShdw blurRad="38100" dist="38100" dir="2700000" algn="tl">
                        <a:srgbClr val="000000">
                          <a:alpha val="43137"/>
                        </a:srgbClr>
                      </a:outerShdw>
                    </a:effectLst>
                  </a:rPr>
                  <a:t>30% completed the remediation</a:t>
                </a:r>
              </a:p>
              <a:p>
                <a:r>
                  <a:rPr lang="en-US" b="1" i="1" dirty="0" smtClean="0">
                    <a:solidFill>
                      <a:schemeClr val="tx1">
                        <a:lumMod val="65000"/>
                        <a:lumOff val="35000"/>
                      </a:schemeClr>
                    </a:solidFill>
                    <a:effectLst>
                      <a:outerShdw blurRad="38100" dist="38100" dir="2700000" algn="tl">
                        <a:srgbClr val="000000">
                          <a:alpha val="43137"/>
                        </a:srgbClr>
                      </a:outerShdw>
                    </a:effectLst>
                  </a:rPr>
                  <a:t>14.3% completed the remediation and associated college-level courses in 2 years</a:t>
                </a:r>
              </a:p>
              <a:p>
                <a:r>
                  <a:rPr lang="en-US" b="1" i="1" dirty="0" smtClean="0">
                    <a:solidFill>
                      <a:schemeClr val="tx1">
                        <a:lumMod val="65000"/>
                        <a:lumOff val="35000"/>
                      </a:schemeClr>
                    </a:solidFill>
                    <a:effectLst>
                      <a:outerShdw blurRad="38100" dist="38100" dir="2700000" algn="tl">
                        <a:srgbClr val="000000">
                          <a:alpha val="43137"/>
                        </a:srgbClr>
                      </a:outerShdw>
                    </a:effectLst>
                  </a:rPr>
                  <a:t>5.8% graduated within three years </a:t>
                </a:r>
                <a:endParaRPr lang="en-US" b="1" i="1" dirty="0">
                  <a:solidFill>
                    <a:schemeClr val="tx1">
                      <a:lumMod val="65000"/>
                      <a:lumOff val="35000"/>
                    </a:schemeClr>
                  </a:solidFill>
                  <a:effectLst>
                    <a:outerShdw blurRad="38100" dist="38100" dir="2700000" algn="tl">
                      <a:srgbClr val="000000">
                        <a:alpha val="43137"/>
                      </a:srgbClr>
                    </a:outerShdw>
                  </a:effectLst>
                </a:endParaRPr>
              </a:p>
            </p:txBody>
          </p:sp>
          <p:sp>
            <p:nvSpPr>
              <p:cNvPr id="45" name="TextBox 44"/>
              <p:cNvSpPr txBox="1"/>
              <p:nvPr/>
            </p:nvSpPr>
            <p:spPr>
              <a:xfrm>
                <a:off x="569486" y="4985217"/>
                <a:ext cx="8356848" cy="1200329"/>
              </a:xfrm>
              <a:prstGeom prst="rect">
                <a:avLst/>
              </a:prstGeom>
              <a:noFill/>
            </p:spPr>
            <p:txBody>
              <a:bodyPr wrap="square" rtlCol="0">
                <a:spAutoFit/>
              </a:bodyPr>
              <a:lstStyle/>
              <a:p>
                <a:r>
                  <a:rPr lang="en-US" b="1" dirty="0" smtClean="0">
                    <a:solidFill>
                      <a:schemeClr val="tx1">
                        <a:lumMod val="65000"/>
                        <a:lumOff val="35000"/>
                      </a:schemeClr>
                    </a:solidFill>
                    <a:effectLst>
                      <a:outerShdw blurRad="38100" dist="38100" dir="2700000" algn="tl">
                        <a:srgbClr val="000000">
                          <a:alpha val="43137"/>
                        </a:srgbClr>
                      </a:outerShdw>
                    </a:effectLst>
                  </a:rPr>
                  <a:t>Of those students…</a:t>
                </a:r>
              </a:p>
              <a:p>
                <a:r>
                  <a:rPr lang="en-US" b="1" i="1" dirty="0" smtClean="0">
                    <a:solidFill>
                      <a:schemeClr val="tx1">
                        <a:lumMod val="65000"/>
                        <a:lumOff val="35000"/>
                      </a:schemeClr>
                    </a:solidFill>
                    <a:effectLst>
                      <a:outerShdw blurRad="38100" dist="38100" dir="2700000" algn="tl">
                        <a:srgbClr val="000000">
                          <a:alpha val="43137"/>
                        </a:srgbClr>
                      </a:outerShdw>
                    </a:effectLst>
                  </a:rPr>
                  <a:t>49.2% completed the remediation</a:t>
                </a:r>
              </a:p>
              <a:p>
                <a:r>
                  <a:rPr lang="en-US" b="1" i="1" dirty="0" smtClean="0">
                    <a:solidFill>
                      <a:schemeClr val="tx1">
                        <a:lumMod val="65000"/>
                        <a:lumOff val="35000"/>
                      </a:schemeClr>
                    </a:solidFill>
                    <a:effectLst>
                      <a:outerShdw blurRad="38100" dist="38100" dir="2700000" algn="tl">
                        <a:srgbClr val="000000">
                          <a:alpha val="43137"/>
                        </a:srgbClr>
                      </a:outerShdw>
                    </a:effectLst>
                  </a:rPr>
                  <a:t>32.1% completed the remediation and associated college-level courses in 2 years</a:t>
                </a:r>
              </a:p>
              <a:p>
                <a:r>
                  <a:rPr lang="en-US" b="1" i="1" dirty="0" smtClean="0">
                    <a:solidFill>
                      <a:schemeClr val="tx1">
                        <a:lumMod val="65000"/>
                        <a:lumOff val="35000"/>
                      </a:schemeClr>
                    </a:solidFill>
                    <a:effectLst>
                      <a:outerShdw blurRad="38100" dist="38100" dir="2700000" algn="tl">
                        <a:srgbClr val="000000">
                          <a:alpha val="43137"/>
                        </a:srgbClr>
                      </a:outerShdw>
                    </a:effectLst>
                  </a:rPr>
                  <a:t>29.6% graduated within six years </a:t>
                </a:r>
                <a:endParaRPr lang="en-US" b="1" i="1" dirty="0">
                  <a:solidFill>
                    <a:schemeClr val="tx1">
                      <a:lumMod val="65000"/>
                      <a:lumOff val="35000"/>
                    </a:schemeClr>
                  </a:solidFill>
                  <a:effectLst>
                    <a:outerShdw blurRad="38100" dist="38100" dir="2700000" algn="tl">
                      <a:srgbClr val="000000">
                        <a:alpha val="43137"/>
                      </a:srgbClr>
                    </a:outerShdw>
                  </a:effectLst>
                </a:endParaRPr>
              </a:p>
            </p:txBody>
          </p:sp>
        </p:grpSp>
      </p:grpSp>
      <p:sp>
        <p:nvSpPr>
          <p:cNvPr id="47" name="TextBox 46"/>
          <p:cNvSpPr txBox="1"/>
          <p:nvPr/>
        </p:nvSpPr>
        <p:spPr>
          <a:xfrm>
            <a:off x="0" y="6461300"/>
            <a:ext cx="6781800" cy="400110"/>
          </a:xfrm>
          <a:prstGeom prst="rect">
            <a:avLst/>
          </a:prstGeom>
          <a:solidFill>
            <a:schemeClr val="bg2"/>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smtClean="0">
                <a:solidFill>
                  <a:schemeClr val="tx1">
                    <a:lumMod val="75000"/>
                    <a:lumOff val="25000"/>
                  </a:schemeClr>
                </a:solidFill>
                <a:latin typeface="Bookman Old Style" pitchFamily="18" charset="0"/>
              </a:rPr>
              <a:t>Source: Complete College America/Alliance of the States 2011 Texas State Remediation Report </a:t>
            </a:r>
          </a:p>
          <a:p>
            <a:pPr>
              <a:defRPr/>
            </a:pPr>
            <a:r>
              <a:rPr lang="en-US" sz="1000" dirty="0" smtClean="0">
                <a:solidFill>
                  <a:schemeClr val="tx1">
                    <a:lumMod val="75000"/>
                    <a:lumOff val="25000"/>
                  </a:schemeClr>
                </a:solidFill>
                <a:latin typeface="Bookman Old Style" pitchFamily="18" charset="0"/>
              </a:rPr>
              <a:t>Retrieved </a:t>
            </a:r>
            <a:r>
              <a:rPr lang="en-US" sz="1000" dirty="0">
                <a:solidFill>
                  <a:schemeClr val="tx1">
                    <a:lumMod val="75000"/>
                    <a:lumOff val="25000"/>
                  </a:schemeClr>
                </a:solidFill>
                <a:latin typeface="Bookman Old Style" pitchFamily="18" charset="0"/>
              </a:rPr>
              <a:t>from: http://www.completecollege.org/state_data/</a:t>
            </a:r>
          </a:p>
        </p:txBody>
      </p:sp>
      <p:sp>
        <p:nvSpPr>
          <p:cNvPr id="51" name="Title 1"/>
          <p:cNvSpPr>
            <a:spLocks noGrp="1"/>
          </p:cNvSpPr>
          <p:nvPr>
            <p:ph type="title"/>
          </p:nvPr>
        </p:nvSpPr>
        <p:spPr>
          <a:xfrm>
            <a:off x="-14613" y="152400"/>
            <a:ext cx="9143999" cy="1368468"/>
          </a:xfrm>
        </p:spPr>
        <p:txBody>
          <a:bodyPr>
            <a:noAutofit/>
          </a:bodyPr>
          <a:lstStyle/>
          <a:p>
            <a:r>
              <a:rPr lang="en-US" sz="3200" b="1" dirty="0" smtClean="0">
                <a:solidFill>
                  <a:schemeClr val="accent2">
                    <a:lumMod val="50000"/>
                  </a:schemeClr>
                </a:solidFill>
                <a:effectLst>
                  <a:outerShdw blurRad="38100" dist="38100" dir="2700000" algn="tl">
                    <a:srgbClr val="000000">
                      <a:alpha val="43137"/>
                    </a:srgbClr>
                  </a:outerShdw>
                </a:effectLst>
              </a:rPr>
              <a:t>Reducing the Need for </a:t>
            </a:r>
            <a:r>
              <a:rPr lang="en-US" sz="3600" b="1" dirty="0" smtClean="0">
                <a:solidFill>
                  <a:schemeClr val="accent2">
                    <a:lumMod val="50000"/>
                  </a:schemeClr>
                </a:solidFill>
                <a:effectLst>
                  <a:outerShdw blurRad="38100" dist="38100" dir="2700000" algn="tl">
                    <a:srgbClr val="000000">
                      <a:alpha val="43137"/>
                    </a:srgbClr>
                  </a:outerShdw>
                </a:effectLst>
              </a:rPr>
              <a:t/>
            </a:r>
            <a:br>
              <a:rPr lang="en-US" sz="3600" b="1" dirty="0" smtClean="0">
                <a:solidFill>
                  <a:schemeClr val="accent2">
                    <a:lumMod val="50000"/>
                  </a:schemeClr>
                </a:solidFill>
                <a:effectLst>
                  <a:outerShdw blurRad="38100" dist="38100" dir="2700000" algn="tl">
                    <a:srgbClr val="000000">
                      <a:alpha val="43137"/>
                    </a:srgbClr>
                  </a:outerShdw>
                </a:effectLst>
              </a:rPr>
            </a:br>
            <a:r>
              <a:rPr lang="en-US" sz="4000" b="1" dirty="0" smtClean="0">
                <a:solidFill>
                  <a:schemeClr val="tx1">
                    <a:lumMod val="85000"/>
                    <a:lumOff val="15000"/>
                  </a:schemeClr>
                </a:solidFill>
                <a:effectLst>
                  <a:outerShdw blurRad="38100" dist="38100" dir="2700000" algn="tl">
                    <a:srgbClr val="000000">
                      <a:alpha val="43137"/>
                    </a:srgbClr>
                  </a:outerShdw>
                </a:effectLst>
              </a:rPr>
              <a:t>Developmental Education </a:t>
            </a:r>
            <a:r>
              <a:rPr lang="en-US" sz="3600" b="1" dirty="0" smtClean="0">
                <a:solidFill>
                  <a:schemeClr val="accent2">
                    <a:lumMod val="50000"/>
                  </a:schemeClr>
                </a:solidFill>
                <a:effectLst>
                  <a:outerShdw blurRad="38100" dist="38100" dir="2700000" algn="tl">
                    <a:srgbClr val="000000">
                      <a:alpha val="43137"/>
                    </a:srgbClr>
                  </a:outerShdw>
                </a:effectLst>
              </a:rPr>
              <a:t/>
            </a:r>
            <a:br>
              <a:rPr lang="en-US" sz="3600" b="1" dirty="0" smtClean="0">
                <a:solidFill>
                  <a:schemeClr val="accent2">
                    <a:lumMod val="50000"/>
                  </a:schemeClr>
                </a:solidFill>
                <a:effectLst>
                  <a:outerShdw blurRad="38100" dist="38100" dir="2700000" algn="tl">
                    <a:srgbClr val="000000">
                      <a:alpha val="43137"/>
                    </a:srgbClr>
                  </a:outerShdw>
                </a:effectLst>
              </a:rPr>
            </a:br>
            <a:r>
              <a:rPr lang="en-US" sz="3200" b="1" dirty="0" smtClean="0">
                <a:solidFill>
                  <a:schemeClr val="accent2">
                    <a:lumMod val="50000"/>
                  </a:schemeClr>
                </a:solidFill>
                <a:effectLst>
                  <a:outerShdw blurRad="38100" dist="38100" dir="2700000" algn="tl">
                    <a:srgbClr val="000000">
                      <a:alpha val="43137"/>
                    </a:srgbClr>
                  </a:outerShdw>
                </a:effectLst>
              </a:rPr>
              <a:t>Through Course Vertical Alignment</a:t>
            </a:r>
            <a:endParaRPr lang="en-US" sz="3200" b="1" dirty="0">
              <a:solidFill>
                <a:schemeClr val="accent2">
                  <a:lumMod val="50000"/>
                </a:schemeClr>
              </a:solidFill>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2"/>
          </p:nvPr>
        </p:nvSpPr>
        <p:spPr/>
        <p:txBody>
          <a:bodyPr/>
          <a:lstStyle/>
          <a:p>
            <a:fld id="{A79836AA-2E5C-4B78-BCFE-529AC8470618}" type="slidenum">
              <a:rPr lang="en-US" smtClean="0"/>
              <a:t>4</a:t>
            </a:fld>
            <a:endParaRPr lang="en-US"/>
          </a:p>
        </p:txBody>
      </p:sp>
    </p:spTree>
    <p:extLst>
      <p:ext uri="{BB962C8B-B14F-4D97-AF65-F5344CB8AC3E}">
        <p14:creationId xmlns:p14="http://schemas.microsoft.com/office/powerpoint/2010/main" val="36148747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sz="4900" b="1" dirty="0" smtClean="0">
                <a:solidFill>
                  <a:schemeClr val="accent2">
                    <a:lumMod val="50000"/>
                  </a:schemeClr>
                </a:solidFill>
                <a:effectLst>
                  <a:outerShdw blurRad="38100" dist="38100" dir="2700000" algn="tl">
                    <a:srgbClr val="000000">
                      <a:alpha val="43137"/>
                    </a:srgbClr>
                  </a:outerShdw>
                </a:effectLst>
              </a:rPr>
              <a:t>What is the TSI?</a:t>
            </a:r>
            <a:r>
              <a:rPr lang="en-US" b="1" dirty="0" smtClean="0"/>
              <a:t/>
            </a:r>
            <a:br>
              <a:rPr lang="en-US" b="1" dirty="0" smtClean="0"/>
            </a:br>
            <a:endParaRPr lang="en-US" b="1" dirty="0"/>
          </a:p>
        </p:txBody>
      </p:sp>
      <p:sp>
        <p:nvSpPr>
          <p:cNvPr id="3" name="Content Placeholder 2"/>
          <p:cNvSpPr>
            <a:spLocks noGrp="1"/>
          </p:cNvSpPr>
          <p:nvPr>
            <p:ph idx="1"/>
          </p:nvPr>
        </p:nvSpPr>
        <p:spPr>
          <a:xfrm>
            <a:off x="492168" y="1371600"/>
            <a:ext cx="8229600" cy="4525963"/>
          </a:xfrm>
        </p:spPr>
        <p:txBody>
          <a:bodyPr>
            <a:normAutofit fontScale="92500" lnSpcReduction="10000"/>
          </a:bodyPr>
          <a:lstStyle/>
          <a:p>
            <a:r>
              <a:rPr lang="en-US" dirty="0" smtClean="0">
                <a:solidFill>
                  <a:schemeClr val="tx1">
                    <a:lumMod val="85000"/>
                    <a:lumOff val="15000"/>
                  </a:schemeClr>
                </a:solidFill>
              </a:rPr>
              <a:t>Texas Success Initiative (TSI) requires all students enrolling in public colleges and universities to </a:t>
            </a:r>
            <a:r>
              <a:rPr lang="en-US" b="1" dirty="0" smtClean="0">
                <a:solidFill>
                  <a:schemeClr val="tx1">
                    <a:lumMod val="85000"/>
                    <a:lumOff val="15000"/>
                  </a:schemeClr>
                </a:solidFill>
              </a:rPr>
              <a:t>take an approved test to demonstrate readiness for college-level work</a:t>
            </a:r>
            <a:r>
              <a:rPr lang="en-US" i="1" dirty="0" smtClean="0">
                <a:solidFill>
                  <a:schemeClr val="tx1">
                    <a:lumMod val="85000"/>
                    <a:lumOff val="15000"/>
                  </a:schemeClr>
                </a:solidFill>
              </a:rPr>
              <a:t>, unless otherwise exempt.</a:t>
            </a:r>
          </a:p>
          <a:p>
            <a:pPr>
              <a:spcBef>
                <a:spcPts val="1800"/>
              </a:spcBef>
            </a:pPr>
            <a:r>
              <a:rPr lang="en-US" b="1" dirty="0" smtClean="0">
                <a:solidFill>
                  <a:schemeClr val="tx1">
                    <a:lumMod val="85000"/>
                    <a:lumOff val="15000"/>
                  </a:schemeClr>
                </a:solidFill>
              </a:rPr>
              <a:t>Currently </a:t>
            </a:r>
            <a:r>
              <a:rPr lang="en-US" dirty="0" smtClean="0">
                <a:solidFill>
                  <a:schemeClr val="tx1">
                    <a:lumMod val="85000"/>
                    <a:lumOff val="15000"/>
                  </a:schemeClr>
                </a:solidFill>
              </a:rPr>
              <a:t>approved tests include: ACCUPLACER, ASSET, COMPASS, AND THEA</a:t>
            </a:r>
          </a:p>
          <a:p>
            <a:pPr lvl="1">
              <a:spcBef>
                <a:spcPts val="600"/>
              </a:spcBef>
            </a:pPr>
            <a:r>
              <a:rPr lang="en-US" sz="3200" dirty="0" smtClean="0">
                <a:solidFill>
                  <a:schemeClr val="tx1">
                    <a:lumMod val="85000"/>
                    <a:lumOff val="15000"/>
                  </a:schemeClr>
                </a:solidFill>
              </a:rPr>
              <a:t>Minimum state standards are set for each test, yet institutions may set higher standards and/or require additional departmental placement tests </a:t>
            </a:r>
            <a:endParaRPr lang="en-US" sz="3200" dirty="0">
              <a:solidFill>
                <a:schemeClr val="tx1">
                  <a:lumMod val="85000"/>
                  <a:lumOff val="15000"/>
                </a:schemeClr>
              </a:solidFill>
            </a:endParaRPr>
          </a:p>
        </p:txBody>
      </p:sp>
      <p:sp>
        <p:nvSpPr>
          <p:cNvPr id="4" name="TextBox 3"/>
          <p:cNvSpPr txBox="1"/>
          <p:nvPr/>
        </p:nvSpPr>
        <p:spPr>
          <a:xfrm>
            <a:off x="2454318" y="6088558"/>
            <a:ext cx="43434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27140" y="6457890"/>
            <a:ext cx="6221260" cy="400110"/>
          </a:xfrm>
          <a:prstGeom prst="rect">
            <a:avLst/>
          </a:prstGeom>
          <a:noFill/>
        </p:spPr>
        <p:txBody>
          <a:bodyPr wrap="square" rtlCol="0">
            <a:spAutoFit/>
          </a:bodyPr>
          <a:lstStyle/>
          <a:p>
            <a:r>
              <a:rPr lang="en-US" sz="1000" dirty="0" smtClean="0">
                <a:latin typeface="Bookman Old Style" pitchFamily="18" charset="0"/>
              </a:rPr>
              <a:t>Source: The Tipping Point in Developmental Education (McCoy &amp; Mejia) </a:t>
            </a:r>
          </a:p>
          <a:p>
            <a:r>
              <a:rPr lang="en-US" sz="1000" dirty="0" smtClean="0">
                <a:latin typeface="Bookman Old Style" pitchFamily="18" charset="0"/>
              </a:rPr>
              <a:t>retrieved from: http://www.mheducation.com/uar/Developmental_Ed_White_Paper.pdf</a:t>
            </a:r>
            <a:endParaRPr lang="en-US" sz="1000" dirty="0">
              <a:latin typeface="Bookman Old Style" pitchFamily="18" charset="0"/>
            </a:endParaRPr>
          </a:p>
        </p:txBody>
      </p:sp>
      <p:sp>
        <p:nvSpPr>
          <p:cNvPr id="6" name="Slide Number Placeholder 5"/>
          <p:cNvSpPr>
            <a:spLocks noGrp="1"/>
          </p:cNvSpPr>
          <p:nvPr>
            <p:ph type="sldNum" sz="quarter" idx="12"/>
          </p:nvPr>
        </p:nvSpPr>
        <p:spPr/>
        <p:txBody>
          <a:bodyPr/>
          <a:lstStyle/>
          <a:p>
            <a:fld id="{A79836AA-2E5C-4B78-BCFE-529AC8470618}" type="slidenum">
              <a:rPr lang="en-US" smtClean="0"/>
              <a:t>40</a:t>
            </a:fld>
            <a:endParaRPr lang="en-US"/>
          </a:p>
        </p:txBody>
      </p:sp>
    </p:spTree>
    <p:extLst>
      <p:ext uri="{BB962C8B-B14F-4D97-AF65-F5344CB8AC3E}">
        <p14:creationId xmlns:p14="http://schemas.microsoft.com/office/powerpoint/2010/main" val="411488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effectLst>
                  <a:outerShdw blurRad="38100" dist="38100" dir="2700000" algn="tl">
                    <a:srgbClr val="000000">
                      <a:alpha val="43137"/>
                    </a:srgbClr>
                  </a:outerShdw>
                </a:effectLst>
              </a:rPr>
              <a:t>Upcoming TSI Changes</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2168" y="1371600"/>
            <a:ext cx="8229600" cy="4525963"/>
          </a:xfrm>
        </p:spPr>
        <p:txBody>
          <a:bodyPr>
            <a:normAutofit lnSpcReduction="10000"/>
          </a:bodyPr>
          <a:lstStyle/>
          <a:p>
            <a:pPr marL="0" indent="0">
              <a:spcBef>
                <a:spcPts val="0"/>
              </a:spcBef>
              <a:buNone/>
            </a:pPr>
            <a:r>
              <a:rPr lang="en-US" sz="1800" i="1" dirty="0" smtClean="0">
                <a:solidFill>
                  <a:schemeClr val="tx1">
                    <a:lumMod val="85000"/>
                    <a:lumOff val="15000"/>
                  </a:schemeClr>
                </a:solidFill>
              </a:rPr>
              <a:t>Texas Education Code</a:t>
            </a:r>
          </a:p>
          <a:p>
            <a:pPr marL="0" indent="0">
              <a:spcBef>
                <a:spcPts val="0"/>
              </a:spcBef>
              <a:buNone/>
            </a:pPr>
            <a:r>
              <a:rPr lang="en-US" sz="1800" i="1" dirty="0" smtClean="0">
                <a:solidFill>
                  <a:schemeClr val="tx1">
                    <a:lumMod val="85000"/>
                    <a:lumOff val="15000"/>
                  </a:schemeClr>
                </a:solidFill>
              </a:rPr>
              <a:t>Chapter 4, Subchapter C, Section 453.3</a:t>
            </a:r>
          </a:p>
          <a:p>
            <a:pPr marL="0" indent="0">
              <a:spcBef>
                <a:spcPts val="0"/>
              </a:spcBef>
              <a:buNone/>
            </a:pPr>
            <a:r>
              <a:rPr lang="en-US" sz="1800" i="1" dirty="0"/>
              <a:t>Assessment--the use of a Board-approved instrument to determine the academic skills of each entering undergraduate student and the student's readiness to enroll in freshman-level academic coursework</a:t>
            </a:r>
            <a:r>
              <a:rPr lang="en-US" sz="1800" i="1" dirty="0" smtClean="0"/>
              <a:t>.</a:t>
            </a:r>
          </a:p>
          <a:p>
            <a:pPr marL="0" indent="0">
              <a:spcBef>
                <a:spcPts val="0"/>
              </a:spcBef>
              <a:buNone/>
            </a:pPr>
            <a:endParaRPr lang="en-US" sz="2400" dirty="0">
              <a:solidFill>
                <a:schemeClr val="tx1">
                  <a:lumMod val="85000"/>
                  <a:lumOff val="15000"/>
                </a:schemeClr>
              </a:solidFill>
            </a:endParaRPr>
          </a:p>
          <a:p>
            <a:pPr marL="0" indent="0" algn="ctr">
              <a:spcBef>
                <a:spcPts val="0"/>
              </a:spcBef>
              <a:buNone/>
            </a:pPr>
            <a:r>
              <a:rPr lang="en-US" sz="3000" b="1" u="sng" dirty="0" smtClean="0">
                <a:solidFill>
                  <a:schemeClr val="tx1">
                    <a:lumMod val="85000"/>
                    <a:lumOff val="15000"/>
                  </a:schemeClr>
                </a:solidFill>
              </a:rPr>
              <a:t>What does this mean?</a:t>
            </a:r>
          </a:p>
          <a:p>
            <a:pPr lvl="0" defTabSz="457200">
              <a:lnSpc>
                <a:spcPct val="110000"/>
              </a:lnSpc>
              <a:spcBef>
                <a:spcPts val="600"/>
              </a:spcBef>
              <a:buClr>
                <a:prstClr val="black"/>
              </a:buClr>
              <a:buFont typeface="Constantia" pitchFamily="18" charset="0"/>
              <a:buChar char="•"/>
            </a:pPr>
            <a:r>
              <a:rPr lang="en-US" sz="2400" dirty="0">
                <a:solidFill>
                  <a:schemeClr val="tx1">
                    <a:lumMod val="85000"/>
                    <a:lumOff val="15000"/>
                  </a:schemeClr>
                </a:solidFill>
              </a:rPr>
              <a:t>The Commissioner will recommend a </a:t>
            </a:r>
            <a:r>
              <a:rPr lang="en-US" sz="2400" i="1" dirty="0">
                <a:solidFill>
                  <a:schemeClr val="tx1">
                    <a:lumMod val="85000"/>
                    <a:lumOff val="15000"/>
                  </a:schemeClr>
                </a:solidFill>
              </a:rPr>
              <a:t>uniform performance standard for college readiness</a:t>
            </a:r>
            <a:r>
              <a:rPr lang="en-US" sz="2400" dirty="0">
                <a:solidFill>
                  <a:schemeClr val="tx1">
                    <a:lumMod val="85000"/>
                    <a:lumOff val="15000"/>
                  </a:schemeClr>
                </a:solidFill>
              </a:rPr>
              <a:t>, placement in Developmental Education or Adult Basic </a:t>
            </a:r>
            <a:r>
              <a:rPr lang="en-US" sz="2400" dirty="0" smtClean="0">
                <a:solidFill>
                  <a:schemeClr val="tx1">
                    <a:lumMod val="85000"/>
                    <a:lumOff val="15000"/>
                  </a:schemeClr>
                </a:solidFill>
              </a:rPr>
              <a:t>Education.</a:t>
            </a:r>
            <a:endParaRPr lang="en-US" sz="2400" dirty="0">
              <a:solidFill>
                <a:schemeClr val="tx1">
                  <a:lumMod val="85000"/>
                  <a:lumOff val="15000"/>
                </a:schemeClr>
              </a:solidFill>
            </a:endParaRPr>
          </a:p>
          <a:p>
            <a:pPr lvl="0" defTabSz="457200">
              <a:lnSpc>
                <a:spcPct val="110000"/>
              </a:lnSpc>
              <a:spcBef>
                <a:spcPts val="0"/>
              </a:spcBef>
              <a:buClr>
                <a:prstClr val="black"/>
              </a:buClr>
              <a:buFont typeface="Constantia" pitchFamily="18" charset="0"/>
              <a:buChar char="•"/>
            </a:pPr>
            <a:r>
              <a:rPr lang="en-US" sz="2400" dirty="0" smtClean="0">
                <a:solidFill>
                  <a:schemeClr val="tx1">
                    <a:lumMod val="85000"/>
                    <a:lumOff val="15000"/>
                  </a:schemeClr>
                </a:solidFill>
              </a:rPr>
              <a:t>With the </a:t>
            </a:r>
            <a:r>
              <a:rPr lang="en-US" sz="2400" i="1" dirty="0" smtClean="0">
                <a:solidFill>
                  <a:schemeClr val="tx1">
                    <a:lumMod val="85000"/>
                    <a:lumOff val="15000"/>
                  </a:schemeClr>
                </a:solidFill>
              </a:rPr>
              <a:t>one test</a:t>
            </a:r>
            <a:r>
              <a:rPr lang="en-US" sz="2400" dirty="0" smtClean="0">
                <a:solidFill>
                  <a:schemeClr val="tx1">
                    <a:lumMod val="85000"/>
                    <a:lumOff val="15000"/>
                  </a:schemeClr>
                </a:solidFill>
              </a:rPr>
              <a:t>, there will be </a:t>
            </a:r>
            <a:r>
              <a:rPr lang="en-US" sz="2400" i="1" dirty="0" smtClean="0">
                <a:solidFill>
                  <a:schemeClr val="tx1">
                    <a:lumMod val="85000"/>
                    <a:lumOff val="15000"/>
                  </a:schemeClr>
                </a:solidFill>
              </a:rPr>
              <a:t>one cutoff score </a:t>
            </a:r>
            <a:r>
              <a:rPr lang="en-US" sz="2400" dirty="0" smtClean="0">
                <a:solidFill>
                  <a:schemeClr val="tx1">
                    <a:lumMod val="85000"/>
                    <a:lumOff val="15000"/>
                  </a:schemeClr>
                </a:solidFill>
              </a:rPr>
              <a:t>that determines </a:t>
            </a:r>
            <a:r>
              <a:rPr lang="en-US" sz="2400" dirty="0">
                <a:solidFill>
                  <a:schemeClr val="tx1">
                    <a:lumMod val="85000"/>
                    <a:lumOff val="15000"/>
                  </a:schemeClr>
                </a:solidFill>
              </a:rPr>
              <a:t>college readiness to be in place by Fall 2013. </a:t>
            </a:r>
            <a:endParaRPr lang="en-US" sz="2400" dirty="0" smtClean="0">
              <a:solidFill>
                <a:schemeClr val="tx1">
                  <a:lumMod val="85000"/>
                  <a:lumOff val="15000"/>
                </a:schemeClr>
              </a:solidFill>
            </a:endParaRPr>
          </a:p>
          <a:p>
            <a:pPr lvl="0" defTabSz="457200">
              <a:lnSpc>
                <a:spcPct val="110000"/>
              </a:lnSpc>
              <a:spcBef>
                <a:spcPts val="0"/>
              </a:spcBef>
              <a:buClr>
                <a:prstClr val="black"/>
              </a:buClr>
              <a:buFont typeface="Constantia" pitchFamily="18" charset="0"/>
              <a:buChar char="•"/>
            </a:pPr>
            <a:r>
              <a:rPr lang="en-US" sz="2400" dirty="0" smtClean="0">
                <a:solidFill>
                  <a:schemeClr val="tx1">
                    <a:lumMod val="85000"/>
                    <a:lumOff val="15000"/>
                  </a:schemeClr>
                </a:solidFill>
              </a:rPr>
              <a:t>Institutions </a:t>
            </a:r>
            <a:r>
              <a:rPr lang="en-US" sz="2400" dirty="0">
                <a:solidFill>
                  <a:schemeClr val="tx1">
                    <a:lumMod val="85000"/>
                    <a:lumOff val="15000"/>
                  </a:schemeClr>
                </a:solidFill>
              </a:rPr>
              <a:t>may not set a higher standard.</a:t>
            </a:r>
          </a:p>
          <a:p>
            <a:pPr marL="0" indent="0">
              <a:spcBef>
                <a:spcPts val="0"/>
              </a:spcBef>
              <a:buNone/>
            </a:pPr>
            <a:endParaRPr lang="en-US" dirty="0">
              <a:solidFill>
                <a:schemeClr val="tx1">
                  <a:lumMod val="85000"/>
                  <a:lumOff val="15000"/>
                </a:schemeClr>
              </a:solidFill>
            </a:endParaRPr>
          </a:p>
        </p:txBody>
      </p:sp>
      <p:sp>
        <p:nvSpPr>
          <p:cNvPr id="4" name="TextBox 3"/>
          <p:cNvSpPr txBox="1"/>
          <p:nvPr/>
        </p:nvSpPr>
        <p:spPr>
          <a:xfrm>
            <a:off x="2435268" y="6203236"/>
            <a:ext cx="4343400" cy="369332"/>
          </a:xfrm>
          <a:prstGeom prst="rect">
            <a:avLst/>
          </a:prstGeom>
          <a:solidFill>
            <a:schemeClr val="bg2"/>
          </a:solidFill>
        </p:spPr>
        <p:txBody>
          <a:bodyPr wrap="square" rtlCol="0">
            <a:spAutoFit/>
          </a:bodyPr>
          <a:lstStyle/>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t>41</a:t>
            </a:fld>
            <a:endParaRPr lang="en-US"/>
          </a:p>
        </p:txBody>
      </p:sp>
    </p:spTree>
    <p:extLst>
      <p:ext uri="{BB962C8B-B14F-4D97-AF65-F5344CB8AC3E}">
        <p14:creationId xmlns:p14="http://schemas.microsoft.com/office/powerpoint/2010/main" val="343018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5638800"/>
            <a:ext cx="6553200" cy="1200329"/>
          </a:xfrm>
          <a:prstGeom prst="rect">
            <a:avLst/>
          </a:prstGeom>
          <a:solidFill>
            <a:schemeClr val="bg2"/>
          </a:solidFill>
        </p:spPr>
        <p:txBody>
          <a:bodyPr wrap="square" rtlCol="0">
            <a:spAutoFit/>
          </a:bodyPr>
          <a:lstStyle/>
          <a:p>
            <a:endParaRPr lang="en-US" dirty="0" smtClean="0">
              <a:ln>
                <a:solidFill>
                  <a:schemeClr val="bg2"/>
                </a:solidFill>
              </a:ln>
              <a:solidFill>
                <a:schemeClr val="bg2"/>
              </a:solidFill>
            </a:endParaRPr>
          </a:p>
          <a:p>
            <a:endParaRPr lang="en-US" dirty="0">
              <a:ln>
                <a:solidFill>
                  <a:schemeClr val="bg2"/>
                </a:solidFill>
              </a:ln>
              <a:solidFill>
                <a:schemeClr val="bg2"/>
              </a:solidFill>
            </a:endParaRPr>
          </a:p>
          <a:p>
            <a:endParaRPr lang="en-US" dirty="0" smtClean="0">
              <a:ln>
                <a:solidFill>
                  <a:schemeClr val="bg2"/>
                </a:solidFill>
              </a:ln>
              <a:solidFill>
                <a:schemeClr val="bg2"/>
              </a:solidFill>
            </a:endParaRPr>
          </a:p>
          <a:p>
            <a:endParaRPr lang="en-US" dirty="0">
              <a:ln>
                <a:solidFill>
                  <a:schemeClr val="bg2"/>
                </a:solidFill>
              </a:ln>
              <a:solidFill>
                <a:schemeClr val="bg2"/>
              </a:solidFill>
            </a:endParaRPr>
          </a:p>
        </p:txBody>
      </p:sp>
      <p:sp>
        <p:nvSpPr>
          <p:cNvPr id="2" name="Title 1"/>
          <p:cNvSpPr>
            <a:spLocks noGrp="1"/>
          </p:cNvSpPr>
          <p:nvPr>
            <p:ph type="title"/>
          </p:nvPr>
        </p:nvSpPr>
        <p:spPr>
          <a:xfrm>
            <a:off x="465551" y="457200"/>
            <a:ext cx="8229600" cy="1143000"/>
          </a:xfrm>
        </p:spPr>
        <p:txBody>
          <a:bodyPr>
            <a:normAutofit fontScale="90000"/>
          </a:bodyPr>
          <a:lstStyle/>
          <a:p>
            <a:r>
              <a:rPr lang="en-US" b="1" u="sng" dirty="0" smtClean="0">
                <a:solidFill>
                  <a:schemeClr val="accent2">
                    <a:lumMod val="50000"/>
                  </a:schemeClr>
                </a:solidFill>
                <a:effectLst>
                  <a:outerShdw blurRad="38100" dist="38100" dir="2700000" algn="tl">
                    <a:srgbClr val="000000">
                      <a:alpha val="43137"/>
                    </a:srgbClr>
                  </a:outerShdw>
                </a:effectLst>
              </a:rPr>
              <a:t>The Connection:</a:t>
            </a:r>
            <a:br>
              <a:rPr lang="en-US" b="1" u="sng" dirty="0" smtClean="0">
                <a:solidFill>
                  <a:schemeClr val="accent2">
                    <a:lumMod val="50000"/>
                  </a:schemeClr>
                </a:solidFill>
                <a:effectLst>
                  <a:outerShdw blurRad="38100" dist="38100" dir="2700000" algn="tl">
                    <a:srgbClr val="000000">
                      <a:alpha val="43137"/>
                    </a:srgbClr>
                  </a:outerShdw>
                </a:effectLst>
              </a:rPr>
            </a:br>
            <a:r>
              <a:rPr lang="en-US" i="1" dirty="0" smtClean="0">
                <a:solidFill>
                  <a:schemeClr val="accent2">
                    <a:lumMod val="50000"/>
                  </a:schemeClr>
                </a:solidFill>
                <a:effectLst>
                  <a:outerShdw blurRad="38100" dist="38100" dir="2700000" algn="tl">
                    <a:srgbClr val="000000">
                      <a:alpha val="43137"/>
                    </a:srgbClr>
                  </a:outerShdw>
                </a:effectLst>
              </a:rPr>
              <a:t>STAAR and TSI Implementation</a:t>
            </a:r>
            <a:r>
              <a:rPr lang="en-US" b="1" u="sng" dirty="0" smtClean="0">
                <a:solidFill>
                  <a:schemeClr val="accent2">
                    <a:lumMod val="50000"/>
                  </a:schemeClr>
                </a:solidFill>
                <a:effectLst>
                  <a:outerShdw blurRad="38100" dist="38100" dir="2700000" algn="tl">
                    <a:srgbClr val="000000">
                      <a:alpha val="43137"/>
                    </a:srgbClr>
                  </a:outerShdw>
                </a:effectLst>
              </a:rPr>
              <a:t/>
            </a:r>
            <a:br>
              <a:rPr lang="en-US" b="1" u="sng" dirty="0" smtClean="0">
                <a:solidFill>
                  <a:schemeClr val="accent2">
                    <a:lumMod val="50000"/>
                  </a:schemeClr>
                </a:solidFill>
                <a:effectLst>
                  <a:outerShdw blurRad="38100" dist="38100" dir="2700000" algn="tl">
                    <a:srgbClr val="000000">
                      <a:alpha val="43137"/>
                    </a:srgbClr>
                  </a:outerShdw>
                </a:effectLst>
              </a:rPr>
            </a:br>
            <a:endParaRPr lang="en-US" sz="4000" i="1" dirty="0">
              <a:solidFill>
                <a:schemeClr val="accent2">
                  <a:lumMod val="50000"/>
                </a:schemeClr>
              </a:solidFill>
              <a:effectLst>
                <a:outerShdw blurRad="38100" dist="38100" dir="2700000" algn="tl">
                  <a:srgbClr val="000000">
                    <a:alpha val="43137"/>
                  </a:srgbClr>
                </a:outerShdw>
              </a:effectLst>
            </a:endParaRPr>
          </a:p>
        </p:txBody>
      </p:sp>
      <p:pic>
        <p:nvPicPr>
          <p:cNvPr id="4" name="Picture 3" descr="TSI Image.jpg"/>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3440" t="18494" r="4272" b="7945"/>
          <a:stretch/>
        </p:blipFill>
        <p:spPr>
          <a:xfrm>
            <a:off x="112734" y="1447800"/>
            <a:ext cx="8931058" cy="5181600"/>
          </a:xfrm>
          <a:prstGeom prst="rect">
            <a:avLst/>
          </a:prstGeom>
          <a:ln w="28575">
            <a:solidFill>
              <a:schemeClr val="tx1"/>
            </a:solidFill>
          </a:ln>
        </p:spPr>
      </p:pic>
      <p:sp>
        <p:nvSpPr>
          <p:cNvPr id="3" name="Slide Number Placeholder 2"/>
          <p:cNvSpPr>
            <a:spLocks noGrp="1"/>
          </p:cNvSpPr>
          <p:nvPr>
            <p:ph type="sldNum" sz="quarter" idx="12"/>
          </p:nvPr>
        </p:nvSpPr>
        <p:spPr/>
        <p:txBody>
          <a:bodyPr/>
          <a:lstStyle/>
          <a:p>
            <a:fld id="{A79836AA-2E5C-4B78-BCFE-529AC8470618}" type="slidenum">
              <a:rPr lang="en-US" smtClean="0"/>
              <a:t>42</a:t>
            </a:fld>
            <a:endParaRPr lang="en-US"/>
          </a:p>
        </p:txBody>
      </p:sp>
    </p:spTree>
    <p:extLst>
      <p:ext uri="{BB962C8B-B14F-4D97-AF65-F5344CB8AC3E}">
        <p14:creationId xmlns:p14="http://schemas.microsoft.com/office/powerpoint/2010/main" val="338792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b="1" dirty="0" smtClean="0">
                <a:solidFill>
                  <a:schemeClr val="accent2">
                    <a:lumMod val="50000"/>
                  </a:schemeClr>
                </a:solidFill>
                <a:effectLst>
                  <a:outerShdw blurRad="38100" dist="38100" dir="2700000" algn="tl">
                    <a:srgbClr val="000000">
                      <a:alpha val="43137"/>
                    </a:srgbClr>
                  </a:outerShdw>
                </a:effectLst>
              </a:rPr>
              <a:t>Other Considerations in College and Career Readiness…</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2168" y="1469721"/>
            <a:ext cx="8229600" cy="4940102"/>
          </a:xfrm>
        </p:spPr>
        <p:txBody>
          <a:bodyPr>
            <a:normAutofit fontScale="77500" lnSpcReduction="20000"/>
          </a:bodyPr>
          <a:lstStyle/>
          <a:p>
            <a:r>
              <a:rPr lang="en-US" sz="3600" dirty="0" smtClean="0"/>
              <a:t>Advanced Placement (AP) &amp; International </a:t>
            </a:r>
            <a:br>
              <a:rPr lang="en-US" sz="3600" dirty="0" smtClean="0"/>
            </a:br>
            <a:r>
              <a:rPr lang="en-US" sz="3600" dirty="0" smtClean="0"/>
              <a:t>Baccalaureate (IB) programs </a:t>
            </a:r>
          </a:p>
          <a:p>
            <a:pPr lvl="1"/>
            <a:r>
              <a:rPr lang="en-US" i="1" dirty="0" smtClean="0"/>
              <a:t>Many </a:t>
            </a:r>
            <a:r>
              <a:rPr lang="en-US" i="1" dirty="0"/>
              <a:t>more participating in courses</a:t>
            </a:r>
          </a:p>
          <a:p>
            <a:pPr lvl="1"/>
            <a:r>
              <a:rPr lang="en-US" i="1" dirty="0"/>
              <a:t>Performance still trailing </a:t>
            </a:r>
            <a:r>
              <a:rPr lang="en-US" i="1" dirty="0" smtClean="0"/>
              <a:t>number </a:t>
            </a:r>
            <a:r>
              <a:rPr lang="en-US" i="1" dirty="0"/>
              <a:t>of attempts</a:t>
            </a:r>
          </a:p>
          <a:p>
            <a:pPr>
              <a:spcBef>
                <a:spcPts val="1200"/>
              </a:spcBef>
            </a:pPr>
            <a:r>
              <a:rPr lang="en-US" sz="3600" dirty="0" smtClean="0"/>
              <a:t>Dual Credit</a:t>
            </a:r>
          </a:p>
          <a:p>
            <a:pPr lvl="1"/>
            <a:r>
              <a:rPr lang="en-US" i="1" dirty="0"/>
              <a:t>High rates of participation</a:t>
            </a:r>
          </a:p>
          <a:p>
            <a:pPr lvl="1"/>
            <a:r>
              <a:rPr lang="en-US" i="1" dirty="0"/>
              <a:t>Quality and rigor difficult to monitor</a:t>
            </a:r>
          </a:p>
          <a:p>
            <a:pPr>
              <a:spcBef>
                <a:spcPts val="1200"/>
              </a:spcBef>
            </a:pPr>
            <a:r>
              <a:rPr lang="en-US" sz="3600" dirty="0" smtClean="0"/>
              <a:t>Early College High Schools</a:t>
            </a:r>
          </a:p>
          <a:p>
            <a:pPr lvl="1"/>
            <a:r>
              <a:rPr lang="en-US" i="1" dirty="0" smtClean="0"/>
              <a:t>Proficiency and graduation rates higher than local high schools </a:t>
            </a:r>
          </a:p>
          <a:p>
            <a:pPr lvl="1"/>
            <a:r>
              <a:rPr lang="en-US" i="1" dirty="0" smtClean="0"/>
              <a:t>Stronger student performance linked to ECHSs located on college campuses</a:t>
            </a:r>
          </a:p>
          <a:p>
            <a:pPr lvl="1"/>
            <a:r>
              <a:rPr lang="en-US" i="1" dirty="0" smtClean="0"/>
              <a:t>Not all college credits earned transfer to college by institution upon graduation from a ECHS</a:t>
            </a:r>
          </a:p>
          <a:p>
            <a:endParaRPr lang="en-US" dirty="0"/>
          </a:p>
        </p:txBody>
      </p:sp>
      <p:sp>
        <p:nvSpPr>
          <p:cNvPr id="4" name="TextBox 3"/>
          <p:cNvSpPr txBox="1"/>
          <p:nvPr/>
        </p:nvSpPr>
        <p:spPr>
          <a:xfrm>
            <a:off x="2435268" y="6110166"/>
            <a:ext cx="43434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27140" y="6457890"/>
            <a:ext cx="6221260" cy="400110"/>
          </a:xfrm>
          <a:prstGeom prst="rect">
            <a:avLst/>
          </a:prstGeom>
          <a:noFill/>
        </p:spPr>
        <p:txBody>
          <a:bodyPr wrap="square" rtlCol="0">
            <a:spAutoFit/>
          </a:bodyPr>
          <a:lstStyle/>
          <a:p>
            <a:r>
              <a:rPr lang="en-US" sz="1000" dirty="0" smtClean="0">
                <a:latin typeface="Bookman Old Style" pitchFamily="18" charset="0"/>
              </a:rPr>
              <a:t>Source: Six Years and Counting: The ECHSI Mature, 2009</a:t>
            </a:r>
          </a:p>
          <a:p>
            <a:r>
              <a:rPr lang="en-US" sz="1000" dirty="0">
                <a:latin typeface="Bookman Old Style" pitchFamily="18" charset="0"/>
              </a:rPr>
              <a:t>http://www.earlycolleges.org/publications.html#earlycollege:researchandevaluations</a:t>
            </a:r>
          </a:p>
        </p:txBody>
      </p:sp>
      <p:sp>
        <p:nvSpPr>
          <p:cNvPr id="6" name="Slide Number Placeholder 5"/>
          <p:cNvSpPr>
            <a:spLocks noGrp="1"/>
          </p:cNvSpPr>
          <p:nvPr>
            <p:ph type="sldNum" sz="quarter" idx="12"/>
          </p:nvPr>
        </p:nvSpPr>
        <p:spPr/>
        <p:txBody>
          <a:bodyPr/>
          <a:lstStyle/>
          <a:p>
            <a:fld id="{A79836AA-2E5C-4B78-BCFE-529AC8470618}" type="slidenum">
              <a:rPr lang="en-US" smtClean="0"/>
              <a:t>43</a:t>
            </a:fld>
            <a:endParaRPr lang="en-US"/>
          </a:p>
        </p:txBody>
      </p:sp>
    </p:spTree>
    <p:extLst>
      <p:ext uri="{BB962C8B-B14F-4D97-AF65-F5344CB8AC3E}">
        <p14:creationId xmlns:p14="http://schemas.microsoft.com/office/powerpoint/2010/main" val="287789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effectLst>
                  <a:outerShdw blurRad="38100" dist="38100" dir="2700000" algn="tl">
                    <a:srgbClr val="000000">
                      <a:alpha val="43137"/>
                    </a:srgbClr>
                  </a:outerShdw>
                </a:effectLst>
              </a:rPr>
              <a:t>Critical Questions</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4525963"/>
          </a:xfrm>
        </p:spPr>
        <p:txBody>
          <a:bodyPr>
            <a:normAutofit lnSpcReduction="10000"/>
          </a:bodyPr>
          <a:lstStyle/>
          <a:p>
            <a:r>
              <a:rPr lang="en-US" i="1" dirty="0"/>
              <a:t>How does one change teachers’ beliefs about the teaching-learning-assessment process? </a:t>
            </a:r>
          </a:p>
          <a:p>
            <a:r>
              <a:rPr lang="en-US" i="1" dirty="0"/>
              <a:t>How can we help teachers deal with change regarding their pedagogical values and beliefs and the development of new methodological skills? </a:t>
            </a:r>
          </a:p>
          <a:p>
            <a:r>
              <a:rPr lang="en-US" i="1" dirty="0"/>
              <a:t>What are the ways that we can help </a:t>
            </a:r>
            <a:r>
              <a:rPr lang="en-US" i="1" dirty="0" smtClean="0"/>
              <a:t>educators at all levels </a:t>
            </a:r>
            <a:r>
              <a:rPr lang="en-US" i="1" dirty="0"/>
              <a:t>understand the </a:t>
            </a:r>
            <a:r>
              <a:rPr lang="en-US" i="1" dirty="0" smtClean="0"/>
              <a:t>standards </a:t>
            </a:r>
            <a:r>
              <a:rPr lang="en-US" i="1" dirty="0"/>
              <a:t>and the implications for their teaching? </a:t>
            </a:r>
            <a:endParaRPr lang="en-US" i="1" dirty="0" smtClean="0"/>
          </a:p>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t>44</a:t>
            </a:fld>
            <a:endParaRPr lang="en-US"/>
          </a:p>
        </p:txBody>
      </p:sp>
      <p:sp>
        <p:nvSpPr>
          <p:cNvPr id="6" name="TextBox 5"/>
          <p:cNvSpPr txBox="1"/>
          <p:nvPr/>
        </p:nvSpPr>
        <p:spPr>
          <a:xfrm>
            <a:off x="2444367" y="6170102"/>
            <a:ext cx="4343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85048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795253020"/>
              </p:ext>
            </p:extLst>
          </p:nvPr>
        </p:nvGraphicFramePr>
        <p:xfrm>
          <a:off x="381000" y="1219200"/>
          <a:ext cx="82296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0" y="6502093"/>
            <a:ext cx="6173244" cy="400110"/>
          </a:xfrm>
          <a:prstGeom prst="rect">
            <a:avLst/>
          </a:prstGeom>
          <a:solidFill>
            <a:schemeClr val="bg2"/>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smtClean="0">
                <a:solidFill>
                  <a:schemeClr val="tx1">
                    <a:lumMod val="75000"/>
                    <a:lumOff val="25000"/>
                  </a:schemeClr>
                </a:solidFill>
                <a:latin typeface="Bookman Old Style" pitchFamily="18" charset="0"/>
              </a:rPr>
              <a:t>Source: Complete College America/Alliance of the States 2011 Texas Report</a:t>
            </a:r>
          </a:p>
          <a:p>
            <a:pPr>
              <a:defRPr/>
            </a:pPr>
            <a:r>
              <a:rPr lang="en-US" sz="1000" dirty="0">
                <a:solidFill>
                  <a:schemeClr val="tx1">
                    <a:lumMod val="75000"/>
                    <a:lumOff val="25000"/>
                  </a:schemeClr>
                </a:solidFill>
                <a:latin typeface="Bookman Old Style" pitchFamily="18" charset="0"/>
              </a:rPr>
              <a:t>Retrieved from: http://www.completecollege.org/state_data/</a:t>
            </a:r>
          </a:p>
        </p:txBody>
      </p:sp>
      <p:sp>
        <p:nvSpPr>
          <p:cNvPr id="11" name="Title 1"/>
          <p:cNvSpPr txBox="1">
            <a:spLocks/>
          </p:cNvSpPr>
          <p:nvPr/>
        </p:nvSpPr>
        <p:spPr>
          <a:xfrm>
            <a:off x="0" y="-35490"/>
            <a:ext cx="9143999" cy="9112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i="1" dirty="0" smtClean="0">
                <a:solidFill>
                  <a:schemeClr val="accent2">
                    <a:lumMod val="50000"/>
                  </a:schemeClr>
                </a:solidFill>
                <a:effectLst>
                  <a:outerShdw blurRad="38100" dist="38100" dir="2700000" algn="tl">
                    <a:srgbClr val="000000">
                      <a:alpha val="43137"/>
                    </a:srgbClr>
                  </a:outerShdw>
                </a:effectLst>
              </a:rPr>
              <a:t>Improving </a:t>
            </a:r>
            <a:r>
              <a:rPr lang="en-US" sz="4000" b="1" i="1" dirty="0" smtClean="0">
                <a:solidFill>
                  <a:schemeClr val="tx1">
                    <a:lumMod val="85000"/>
                    <a:lumOff val="15000"/>
                  </a:schemeClr>
                </a:solidFill>
                <a:effectLst>
                  <a:outerShdw blurRad="38100" dist="38100" dir="2700000" algn="tl">
                    <a:srgbClr val="000000">
                      <a:alpha val="43137"/>
                    </a:srgbClr>
                  </a:outerShdw>
                </a:effectLst>
              </a:rPr>
              <a:t>Retention Rates </a:t>
            </a:r>
          </a:p>
          <a:p>
            <a:r>
              <a:rPr lang="en-US" sz="3600" b="1" i="1" dirty="0" smtClean="0">
                <a:solidFill>
                  <a:schemeClr val="accent2">
                    <a:lumMod val="50000"/>
                  </a:schemeClr>
                </a:solidFill>
                <a:effectLst>
                  <a:outerShdw blurRad="38100" dist="38100" dir="2700000" algn="tl">
                    <a:srgbClr val="000000">
                      <a:alpha val="43137"/>
                    </a:srgbClr>
                  </a:outerShdw>
                </a:effectLst>
              </a:rPr>
              <a:t>Through Course Vertical Alignment</a:t>
            </a:r>
            <a:endParaRPr lang="en-US" sz="3600" b="1" i="1" dirty="0">
              <a:solidFill>
                <a:schemeClr val="accent2">
                  <a:lumMod val="50000"/>
                </a:schemeClr>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t>5</a:t>
            </a:fld>
            <a:endParaRPr lang="en-US"/>
          </a:p>
        </p:txBody>
      </p:sp>
    </p:spTree>
    <p:extLst>
      <p:ext uri="{BB962C8B-B14F-4D97-AF65-F5344CB8AC3E}">
        <p14:creationId xmlns:p14="http://schemas.microsoft.com/office/powerpoint/2010/main" val="2481667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sz="4800" b="1" dirty="0" smtClean="0">
                <a:solidFill>
                  <a:schemeClr val="tx1">
                    <a:lumMod val="85000"/>
                    <a:lumOff val="15000"/>
                  </a:schemeClr>
                </a:solidFill>
                <a:effectLst>
                  <a:outerShdw blurRad="38100" dist="38100" dir="2700000" algn="tl">
                    <a:srgbClr val="000000">
                      <a:alpha val="43137"/>
                    </a:srgbClr>
                  </a:outerShdw>
                </a:effectLst>
              </a:rPr>
              <a:t>What is the Impact of </a:t>
            </a:r>
            <a:br>
              <a:rPr lang="en-US" sz="4800" b="1" dirty="0" smtClean="0">
                <a:solidFill>
                  <a:schemeClr val="tx1">
                    <a:lumMod val="85000"/>
                    <a:lumOff val="15000"/>
                  </a:schemeClr>
                </a:solidFill>
                <a:effectLst>
                  <a:outerShdw blurRad="38100" dist="38100" dir="2700000" algn="tl">
                    <a:srgbClr val="000000">
                      <a:alpha val="43137"/>
                    </a:srgbClr>
                  </a:outerShdw>
                </a:effectLst>
              </a:rPr>
            </a:br>
            <a:r>
              <a:rPr lang="en-US" sz="4800" b="1" dirty="0" smtClean="0">
                <a:solidFill>
                  <a:schemeClr val="accent2">
                    <a:lumMod val="50000"/>
                  </a:schemeClr>
                </a:solidFill>
                <a:effectLst>
                  <a:outerShdw blurRad="38100" dist="38100" dir="2700000" algn="tl">
                    <a:srgbClr val="000000">
                      <a:alpha val="43137"/>
                    </a:srgbClr>
                  </a:outerShdw>
                </a:effectLst>
              </a:rPr>
              <a:t>Vertical Alignment</a:t>
            </a:r>
            <a:r>
              <a:rPr lang="en-US" sz="4800" b="1" dirty="0" smtClean="0">
                <a:solidFill>
                  <a:schemeClr val="tx1">
                    <a:lumMod val="85000"/>
                    <a:lumOff val="15000"/>
                  </a:schemeClr>
                </a:solidFill>
                <a:effectLst>
                  <a:outerShdw blurRad="38100" dist="38100" dir="2700000" algn="tl">
                    <a:srgbClr val="000000">
                      <a:alpha val="43137"/>
                    </a:srgbClr>
                  </a:outerShdw>
                </a:effectLst>
              </a:rPr>
              <a:t>?</a:t>
            </a:r>
            <a:endParaRPr lang="en-US" sz="4800" b="1" dirty="0">
              <a:solidFill>
                <a:schemeClr val="tx1">
                  <a:lumMod val="85000"/>
                  <a:lumOff val="1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78711"/>
            <a:ext cx="8229600" cy="4525963"/>
          </a:xfrm>
        </p:spPr>
        <p:txBody>
          <a:bodyPr>
            <a:normAutofit/>
          </a:bodyPr>
          <a:lstStyle/>
          <a:p>
            <a:r>
              <a:rPr lang="en-US" sz="3600" i="1" dirty="0" smtClean="0">
                <a:solidFill>
                  <a:schemeClr val="tx1">
                    <a:lumMod val="85000"/>
                    <a:lumOff val="15000"/>
                  </a:schemeClr>
                </a:solidFill>
              </a:rPr>
              <a:t>Students are better prepared for their postsecondary courses.</a:t>
            </a:r>
          </a:p>
          <a:p>
            <a:r>
              <a:rPr lang="en-US" sz="3600" i="1" dirty="0" smtClean="0">
                <a:solidFill>
                  <a:schemeClr val="tx1">
                    <a:lumMod val="85000"/>
                    <a:lumOff val="15000"/>
                  </a:schemeClr>
                </a:solidFill>
              </a:rPr>
              <a:t>Students will spend less time taking developmental education.</a:t>
            </a:r>
          </a:p>
          <a:p>
            <a:r>
              <a:rPr lang="en-US" sz="3600" i="1" dirty="0" smtClean="0">
                <a:solidFill>
                  <a:schemeClr val="tx1">
                    <a:lumMod val="85000"/>
                    <a:lumOff val="15000"/>
                  </a:schemeClr>
                </a:solidFill>
              </a:rPr>
              <a:t>More students will graduate in a shorter period of time.</a:t>
            </a:r>
            <a:endParaRPr lang="en-US" sz="3600" i="1" dirty="0">
              <a:solidFill>
                <a:schemeClr val="tx1">
                  <a:lumMod val="85000"/>
                  <a:lumOff val="15000"/>
                </a:schemeClr>
              </a:solidFill>
            </a:endParaRPr>
          </a:p>
        </p:txBody>
      </p:sp>
      <p:sp>
        <p:nvSpPr>
          <p:cNvPr id="4" name="TextBox 3"/>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5" name="Flowchart: Alternate Process 4"/>
          <p:cNvSpPr/>
          <p:nvPr/>
        </p:nvSpPr>
        <p:spPr>
          <a:xfrm>
            <a:off x="152400" y="76200"/>
            <a:ext cx="8839200" cy="6705600"/>
          </a:xfrm>
          <a:prstGeom prst="flowChartAlternateProcess">
            <a:avLst/>
          </a:prstGeom>
          <a:noFill/>
          <a:ln w="28575">
            <a:solidFill>
              <a:srgbClr val="8A9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858000" y="6416675"/>
            <a:ext cx="2133600" cy="365125"/>
          </a:xfrm>
        </p:spPr>
        <p:txBody>
          <a:bodyPr/>
          <a:lstStyle/>
          <a:p>
            <a:fld id="{A79836AA-2E5C-4B78-BCFE-529AC8470618}" type="slidenum">
              <a:rPr lang="en-US" smtClean="0"/>
              <a:t>6</a:t>
            </a:fld>
            <a:endParaRPr lang="en-US" dirty="0"/>
          </a:p>
        </p:txBody>
      </p:sp>
    </p:spTree>
    <p:extLst>
      <p:ext uri="{BB962C8B-B14F-4D97-AF65-F5344CB8AC3E}">
        <p14:creationId xmlns:p14="http://schemas.microsoft.com/office/powerpoint/2010/main" val="360792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2"/>
          <p:cNvSpPr>
            <a:spLocks noGrp="1" noChangeArrowheads="1"/>
          </p:cNvSpPr>
          <p:nvPr>
            <p:ph type="title"/>
          </p:nvPr>
        </p:nvSpPr>
        <p:spPr>
          <a:xfrm>
            <a:off x="1" y="152400"/>
            <a:ext cx="9144000" cy="1204913"/>
          </a:xfrm>
        </p:spPr>
        <p:txBody>
          <a:bodyPr>
            <a:normAutofit fontScale="90000"/>
          </a:bodyPr>
          <a:lstStyle/>
          <a:p>
            <a:pPr eaLnBrk="1" hangingPunct="1"/>
            <a:r>
              <a:rPr lang="en-US" sz="4000" b="1" i="1" dirty="0" smtClean="0"/>
              <a:t>Student Achievement </a:t>
            </a:r>
            <a:r>
              <a:rPr lang="en-US" sz="4000" b="1" i="1" dirty="0"/>
              <a:t>I</a:t>
            </a:r>
            <a:r>
              <a:rPr lang="en-US" sz="4000" b="1" i="1" dirty="0" smtClean="0"/>
              <a:t>s a Product of </a:t>
            </a:r>
            <a:br>
              <a:rPr lang="en-US" sz="4000" b="1" i="1" dirty="0" smtClean="0"/>
            </a:br>
            <a:r>
              <a:rPr lang="en-US" sz="4000" b="1" i="1" dirty="0" smtClean="0"/>
              <a:t>Rigor and Relevance.</a:t>
            </a:r>
            <a:r>
              <a:rPr lang="en-US" b="1" i="1" dirty="0" smtClean="0"/>
              <a:t> </a:t>
            </a:r>
          </a:p>
        </p:txBody>
      </p:sp>
      <p:graphicFrame>
        <p:nvGraphicFramePr>
          <p:cNvPr id="4" name="Diagram 3"/>
          <p:cNvGraphicFramePr/>
          <p:nvPr>
            <p:extLst>
              <p:ext uri="{D42A27DB-BD31-4B8C-83A1-F6EECF244321}">
                <p14:modId xmlns:p14="http://schemas.microsoft.com/office/powerpoint/2010/main" val="335568957"/>
              </p:ext>
            </p:extLst>
          </p:nvPr>
        </p:nvGraphicFramePr>
        <p:xfrm>
          <a:off x="16002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2" name="Slide Number Placeholder 1"/>
          <p:cNvSpPr>
            <a:spLocks noGrp="1"/>
          </p:cNvSpPr>
          <p:nvPr>
            <p:ph type="sldNum" sz="quarter" idx="12"/>
          </p:nvPr>
        </p:nvSpPr>
        <p:spPr/>
        <p:txBody>
          <a:bodyPr/>
          <a:lstStyle/>
          <a:p>
            <a:fld id="{A79836AA-2E5C-4B78-BCFE-529AC8470618}" type="slidenum">
              <a:rPr lang="en-US" smtClean="0"/>
              <a:t>7</a:t>
            </a:fld>
            <a:endParaRPr lang="en-US"/>
          </a:p>
        </p:txBody>
      </p:sp>
      <p:sp>
        <p:nvSpPr>
          <p:cNvPr id="6" name="TextBox 5"/>
          <p:cNvSpPr txBox="1"/>
          <p:nvPr/>
        </p:nvSpPr>
        <p:spPr>
          <a:xfrm>
            <a:off x="0" y="6502093"/>
            <a:ext cx="7010400" cy="400110"/>
          </a:xfrm>
          <a:prstGeom prst="rect">
            <a:avLst/>
          </a:prstGeom>
          <a:solidFill>
            <a:schemeClr val="bg2"/>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smtClean="0">
                <a:solidFill>
                  <a:schemeClr val="tx1">
                    <a:lumMod val="75000"/>
                    <a:lumOff val="25000"/>
                  </a:schemeClr>
                </a:solidFill>
                <a:latin typeface="Bookman Old Style" pitchFamily="18" charset="0"/>
              </a:rPr>
              <a:t>Source: Daggett, W. R. (2005) Achieving Academic Excellence through Rigor and Relevance. </a:t>
            </a:r>
            <a:r>
              <a:rPr lang="en-US" sz="1000" i="1" dirty="0" smtClean="0">
                <a:solidFill>
                  <a:schemeClr val="tx1">
                    <a:lumMod val="75000"/>
                    <a:lumOff val="25000"/>
                  </a:schemeClr>
                </a:solidFill>
                <a:latin typeface="Bookman Old Style" pitchFamily="18" charset="0"/>
              </a:rPr>
              <a:t>International Center for Leadership Education. </a:t>
            </a:r>
            <a:r>
              <a:rPr lang="en-US" sz="1000" dirty="0">
                <a:solidFill>
                  <a:schemeClr val="tx1">
                    <a:lumMod val="75000"/>
                    <a:lumOff val="25000"/>
                  </a:schemeClr>
                </a:solidFill>
                <a:latin typeface="Bookman Old Style" pitchFamily="18" charset="0"/>
              </a:rPr>
              <a:t>Retrieved from: http://www.leadered.com/pdf/academic_excellence.pdf</a:t>
            </a:r>
          </a:p>
        </p:txBody>
      </p:sp>
    </p:spTree>
    <p:extLst>
      <p:ext uri="{BB962C8B-B14F-4D97-AF65-F5344CB8AC3E}">
        <p14:creationId xmlns:p14="http://schemas.microsoft.com/office/powerpoint/2010/main" val="294637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D7C833E-879A-4BD4-A9B7-1EA5C7EE60C9}"/>
                                            </p:graphicEl>
                                          </p:spTgt>
                                        </p:tgtEl>
                                        <p:attrNameLst>
                                          <p:attrName>style.visibility</p:attrName>
                                        </p:attrNameLst>
                                      </p:cBhvr>
                                      <p:to>
                                        <p:strVal val="visible"/>
                                      </p:to>
                                    </p:set>
                                    <p:animEffect transition="in" filter="fade">
                                      <p:cBhvr>
                                        <p:cTn id="7" dur="500"/>
                                        <p:tgtEl>
                                          <p:spTgt spid="4">
                                            <p:graphicEl>
                                              <a:dgm id="{2D7C833E-879A-4BD4-A9B7-1EA5C7EE60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D83B50E-C7B0-41CD-988A-3D66EFEE7B45}"/>
                                            </p:graphicEl>
                                          </p:spTgt>
                                        </p:tgtEl>
                                        <p:attrNameLst>
                                          <p:attrName>style.visibility</p:attrName>
                                        </p:attrNameLst>
                                      </p:cBhvr>
                                      <p:to>
                                        <p:strVal val="visible"/>
                                      </p:to>
                                    </p:set>
                                    <p:animEffect transition="in" filter="fade">
                                      <p:cBhvr>
                                        <p:cTn id="12" dur="500"/>
                                        <p:tgtEl>
                                          <p:spTgt spid="4">
                                            <p:graphicEl>
                                              <a:dgm id="{BD83B50E-C7B0-41CD-988A-3D66EFEE7B4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ACDB1792-6D83-456A-95E6-B196A7D7435A}"/>
                                            </p:graphicEl>
                                          </p:spTgt>
                                        </p:tgtEl>
                                        <p:attrNameLst>
                                          <p:attrName>style.visibility</p:attrName>
                                        </p:attrNameLst>
                                      </p:cBhvr>
                                      <p:to>
                                        <p:strVal val="visible"/>
                                      </p:to>
                                    </p:set>
                                    <p:animEffect transition="in" filter="fade">
                                      <p:cBhvr>
                                        <p:cTn id="17" dur="500"/>
                                        <p:tgtEl>
                                          <p:spTgt spid="4">
                                            <p:graphicEl>
                                              <a:dgm id="{ACDB1792-6D83-456A-95E6-B196A7D7435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6A6DB728-CB13-4067-985F-ED8E840E11C7}"/>
                                            </p:graphicEl>
                                          </p:spTgt>
                                        </p:tgtEl>
                                        <p:attrNameLst>
                                          <p:attrName>style.visibility</p:attrName>
                                        </p:attrNameLst>
                                      </p:cBhvr>
                                      <p:to>
                                        <p:strVal val="visible"/>
                                      </p:to>
                                    </p:set>
                                    <p:animEffect transition="in" filter="fade">
                                      <p:cBhvr>
                                        <p:cTn id="22" dur="500"/>
                                        <p:tgtEl>
                                          <p:spTgt spid="4">
                                            <p:graphicEl>
                                              <a:dgm id="{6A6DB728-CB13-4067-985F-ED8E840E11C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8B1E45FA-CA25-4895-A21E-8C08319570CC}"/>
                                            </p:graphicEl>
                                          </p:spTgt>
                                        </p:tgtEl>
                                        <p:attrNameLst>
                                          <p:attrName>style.visibility</p:attrName>
                                        </p:attrNameLst>
                                      </p:cBhvr>
                                      <p:to>
                                        <p:strVal val="visible"/>
                                      </p:to>
                                    </p:set>
                                    <p:animEffect transition="in" filter="fade">
                                      <p:cBhvr>
                                        <p:cTn id="27" dur="500"/>
                                        <p:tgtEl>
                                          <p:spTgt spid="4">
                                            <p:graphicEl>
                                              <a:dgm id="{8B1E45FA-CA25-4895-A21E-8C08319570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899" y="685800"/>
            <a:ext cx="7696200" cy="944562"/>
          </a:xfrm>
          <a:ln w="38100">
            <a:solidFill>
              <a:schemeClr val="accent2">
                <a:lumMod val="50000"/>
              </a:schemeClr>
            </a:solidFill>
          </a:ln>
        </p:spPr>
        <p:txBody>
          <a:bodyPr/>
          <a:lstStyle/>
          <a:p>
            <a:r>
              <a:rPr lang="en-US" i="1" dirty="0" smtClean="0">
                <a:solidFill>
                  <a:schemeClr val="tx1">
                    <a:lumMod val="75000"/>
                    <a:lumOff val="25000"/>
                  </a:schemeClr>
                </a:solidFill>
                <a:effectLst>
                  <a:outerShdw blurRad="38100" dist="38100" dir="2700000" algn="tl">
                    <a:srgbClr val="000000">
                      <a:alpha val="43137"/>
                    </a:srgbClr>
                  </a:outerShdw>
                </a:effectLst>
              </a:rPr>
              <a:t>This Module Discusses…</a:t>
            </a:r>
            <a:endParaRPr lang="en-US" i="1" dirty="0">
              <a:solidFill>
                <a:schemeClr val="tx1">
                  <a:lumMod val="75000"/>
                  <a:lumOff val="25000"/>
                </a:schemeClr>
              </a:solidFill>
              <a:effectLst>
                <a:outerShdw blurRad="38100" dist="38100" dir="2700000" algn="tl">
                  <a:srgbClr val="000000">
                    <a:alpha val="43137"/>
                  </a:srgbClr>
                </a:outerShdw>
              </a:effectLst>
            </a:endParaRPr>
          </a:p>
        </p:txBody>
      </p:sp>
      <p:sp>
        <p:nvSpPr>
          <p:cNvPr id="3" name="TextBox 2"/>
          <p:cNvSpPr txBox="1"/>
          <p:nvPr/>
        </p:nvSpPr>
        <p:spPr>
          <a:xfrm>
            <a:off x="152400" y="2057400"/>
            <a:ext cx="8839199" cy="3970318"/>
          </a:xfrm>
          <a:prstGeom prst="rect">
            <a:avLst/>
          </a:prstGeom>
          <a:noFill/>
          <a:ln w="38100">
            <a:solidFill>
              <a:schemeClr val="tx1">
                <a:lumMod val="75000"/>
                <a:lumOff val="25000"/>
              </a:schemeClr>
            </a:solidFill>
          </a:ln>
        </p:spPr>
        <p:txBody>
          <a:bodyPr wrap="square" rtlCol="0">
            <a:spAutoFit/>
          </a:bodyPr>
          <a:lstStyle/>
          <a:p>
            <a:endParaRPr lang="en-US" sz="1000" b="1" i="1" u="sng" dirty="0" smtClean="0">
              <a:solidFill>
                <a:schemeClr val="accent2">
                  <a:lumMod val="50000"/>
                </a:schemeClr>
              </a:solidFill>
            </a:endParaRPr>
          </a:p>
          <a:p>
            <a:pPr marL="457200" indent="-457200">
              <a:buFont typeface="Arial" pitchFamily="34" charset="0"/>
              <a:buChar char="•"/>
            </a:pPr>
            <a:r>
              <a:rPr lang="en-US" sz="2800" b="1" i="1" dirty="0" smtClean="0">
                <a:solidFill>
                  <a:schemeClr val="accent2">
                    <a:lumMod val="50000"/>
                  </a:schemeClr>
                </a:solidFill>
              </a:rPr>
              <a:t>TEKS – Texas Essential Knowledge and Skills </a:t>
            </a:r>
          </a:p>
          <a:p>
            <a:pPr marL="457200" indent="-457200">
              <a:buFont typeface="Arial" pitchFamily="34" charset="0"/>
              <a:buChar char="•"/>
            </a:pPr>
            <a:r>
              <a:rPr lang="en-US" sz="2800" b="1" i="1" dirty="0" smtClean="0">
                <a:solidFill>
                  <a:schemeClr val="accent2">
                    <a:lumMod val="50000"/>
                  </a:schemeClr>
                </a:solidFill>
              </a:rPr>
              <a:t>College and Career Readiness Standards:</a:t>
            </a:r>
          </a:p>
          <a:p>
            <a:r>
              <a:rPr lang="en-US" sz="2800" b="1" i="1" dirty="0">
                <a:solidFill>
                  <a:schemeClr val="accent2">
                    <a:lumMod val="50000"/>
                  </a:schemeClr>
                </a:solidFill>
              </a:rPr>
              <a:t>	</a:t>
            </a:r>
            <a:r>
              <a:rPr lang="en-US" sz="2400" i="1" dirty="0" smtClean="0">
                <a:solidFill>
                  <a:schemeClr val="accent2">
                    <a:lumMod val="50000"/>
                  </a:schemeClr>
                </a:solidFill>
              </a:rPr>
              <a:t>Content and Cross-Disciplinary Standards</a:t>
            </a:r>
          </a:p>
          <a:p>
            <a:pPr marL="457200" indent="-457200">
              <a:buFont typeface="Arial" pitchFamily="34" charset="0"/>
              <a:buChar char="•"/>
            </a:pPr>
            <a:r>
              <a:rPr lang="en-US" sz="2800" b="1" i="1" dirty="0" smtClean="0">
                <a:solidFill>
                  <a:schemeClr val="accent2">
                    <a:lumMod val="50000"/>
                  </a:schemeClr>
                </a:solidFill>
              </a:rPr>
              <a:t>THECB Common</a:t>
            </a:r>
            <a:r>
              <a:rPr lang="en-US" sz="3200" b="1" i="1" dirty="0" smtClean="0">
                <a:solidFill>
                  <a:schemeClr val="accent2">
                    <a:lumMod val="50000"/>
                  </a:schemeClr>
                </a:solidFill>
              </a:rPr>
              <a:t> </a:t>
            </a:r>
            <a:r>
              <a:rPr lang="en-US" sz="2800" b="1" i="1" dirty="0">
                <a:solidFill>
                  <a:schemeClr val="accent2">
                    <a:lumMod val="50000"/>
                  </a:schemeClr>
                </a:solidFill>
              </a:rPr>
              <a:t>Core </a:t>
            </a:r>
            <a:r>
              <a:rPr lang="en-US" sz="2800" b="1" i="1" dirty="0" smtClean="0">
                <a:solidFill>
                  <a:schemeClr val="accent2">
                    <a:lumMod val="50000"/>
                  </a:schemeClr>
                </a:solidFill>
              </a:rPr>
              <a:t>Curriculum </a:t>
            </a:r>
          </a:p>
          <a:p>
            <a:pPr marL="457200" indent="-457200">
              <a:buFont typeface="Arial" pitchFamily="34" charset="0"/>
              <a:buChar char="•"/>
            </a:pPr>
            <a:r>
              <a:rPr lang="en-US" sz="2800" b="1" i="1" dirty="0" smtClean="0">
                <a:solidFill>
                  <a:schemeClr val="accent2">
                    <a:lumMod val="50000"/>
                  </a:schemeClr>
                </a:solidFill>
              </a:rPr>
              <a:t>Texas Academic </a:t>
            </a:r>
            <a:r>
              <a:rPr lang="en-US" sz="2800" b="1" i="1" dirty="0">
                <a:solidFill>
                  <a:schemeClr val="accent2">
                    <a:lumMod val="50000"/>
                  </a:schemeClr>
                </a:solidFill>
              </a:rPr>
              <a:t>Course Guide Manual (ACGM</a:t>
            </a:r>
            <a:r>
              <a:rPr lang="en-US" sz="2800" b="1" i="1" dirty="0" smtClean="0">
                <a:solidFill>
                  <a:schemeClr val="accent2">
                    <a:lumMod val="50000"/>
                  </a:schemeClr>
                </a:solidFill>
              </a:rPr>
              <a:t>)</a:t>
            </a:r>
          </a:p>
          <a:p>
            <a:pPr marL="457200" indent="-457200">
              <a:buFont typeface="Arial" pitchFamily="34" charset="0"/>
              <a:buChar char="•"/>
            </a:pPr>
            <a:r>
              <a:rPr lang="en-US" sz="2800" b="1" i="1" dirty="0" smtClean="0">
                <a:solidFill>
                  <a:schemeClr val="accent2">
                    <a:lumMod val="50000"/>
                  </a:schemeClr>
                </a:solidFill>
              </a:rPr>
              <a:t>Reference </a:t>
            </a:r>
            <a:r>
              <a:rPr lang="en-US" sz="2800" b="1" i="1" dirty="0">
                <a:solidFill>
                  <a:schemeClr val="accent2">
                    <a:lumMod val="50000"/>
                  </a:schemeClr>
                </a:solidFill>
              </a:rPr>
              <a:t>Course Profiles:</a:t>
            </a:r>
          </a:p>
          <a:p>
            <a:r>
              <a:rPr lang="en-US" sz="3200" b="1" i="1" dirty="0">
                <a:solidFill>
                  <a:schemeClr val="accent2">
                    <a:lumMod val="50000"/>
                  </a:schemeClr>
                </a:solidFill>
              </a:rPr>
              <a:t>	</a:t>
            </a:r>
            <a:r>
              <a:rPr lang="en-US" sz="2400" i="1" dirty="0">
                <a:solidFill>
                  <a:schemeClr val="accent2">
                    <a:lumMod val="50000"/>
                  </a:schemeClr>
                </a:solidFill>
              </a:rPr>
              <a:t>Definition, Examples, Purpose, and </a:t>
            </a:r>
            <a:r>
              <a:rPr lang="en-US" sz="2400" i="1" dirty="0" smtClean="0">
                <a:solidFill>
                  <a:schemeClr val="accent2">
                    <a:lumMod val="50000"/>
                  </a:schemeClr>
                </a:solidFill>
              </a:rPr>
              <a:t>Process</a:t>
            </a:r>
          </a:p>
          <a:p>
            <a:pPr marL="457200" indent="-457200">
              <a:buFont typeface="Arial" pitchFamily="34" charset="0"/>
              <a:buChar char="•"/>
            </a:pPr>
            <a:r>
              <a:rPr lang="en-US" sz="2800" b="1" i="1" dirty="0" smtClean="0">
                <a:solidFill>
                  <a:schemeClr val="accent2">
                    <a:lumMod val="50000"/>
                  </a:schemeClr>
                </a:solidFill>
              </a:rPr>
              <a:t>Assessments </a:t>
            </a:r>
            <a:r>
              <a:rPr lang="en-US" sz="2800" b="1" i="1" dirty="0">
                <a:solidFill>
                  <a:schemeClr val="accent2">
                    <a:lumMod val="50000"/>
                  </a:schemeClr>
                </a:solidFill>
              </a:rPr>
              <a:t>at Secondary and </a:t>
            </a:r>
            <a:r>
              <a:rPr lang="en-US" sz="2800" b="1" i="1" dirty="0" smtClean="0">
                <a:solidFill>
                  <a:schemeClr val="accent2">
                    <a:lumMod val="50000"/>
                  </a:schemeClr>
                </a:solidFill>
              </a:rPr>
              <a:t>Postsecondary Levels</a:t>
            </a:r>
            <a:endParaRPr lang="en-US" sz="2800" i="1" dirty="0" smtClean="0">
              <a:solidFill>
                <a:schemeClr val="accent2">
                  <a:lumMod val="50000"/>
                </a:schemeClr>
              </a:solidFill>
            </a:endParaRPr>
          </a:p>
          <a:p>
            <a:endParaRPr lang="en-US" sz="1000" b="1" i="1" dirty="0">
              <a:solidFill>
                <a:schemeClr val="accent2">
                  <a:lumMod val="50000"/>
                </a:schemeClr>
              </a:solidFill>
            </a:endParaRPr>
          </a:p>
        </p:txBody>
      </p:sp>
      <p:sp>
        <p:nvSpPr>
          <p:cNvPr id="4" name="Slide Number Placeholder 3"/>
          <p:cNvSpPr>
            <a:spLocks noGrp="1"/>
          </p:cNvSpPr>
          <p:nvPr>
            <p:ph type="sldNum" sz="quarter" idx="12"/>
          </p:nvPr>
        </p:nvSpPr>
        <p:spPr>
          <a:xfrm>
            <a:off x="6553200" y="6234212"/>
            <a:ext cx="2133600" cy="365125"/>
          </a:xfrm>
        </p:spPr>
        <p:txBody>
          <a:bodyPr/>
          <a:lstStyle/>
          <a:p>
            <a:fld id="{A79836AA-2E5C-4B78-BCFE-529AC8470618}" type="slidenum">
              <a:rPr lang="en-US" smtClean="0"/>
              <a:t>8</a:t>
            </a:fld>
            <a:endParaRPr lang="en-US" dirty="0"/>
          </a:p>
        </p:txBody>
      </p:sp>
    </p:spTree>
    <p:extLst>
      <p:ext uri="{BB962C8B-B14F-4D97-AF65-F5344CB8AC3E}">
        <p14:creationId xmlns:p14="http://schemas.microsoft.com/office/powerpoint/2010/main" val="73265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7700"/>
            <a:ext cx="7467600" cy="5562600"/>
          </a:xfrm>
        </p:spPr>
        <p:txBody>
          <a:bodyPr>
            <a:noAutofit/>
          </a:bodyPr>
          <a:lstStyle/>
          <a:p>
            <a:r>
              <a:rPr lang="en-US" sz="3800" b="1" i="1" dirty="0" smtClean="0">
                <a:solidFill>
                  <a:schemeClr val="accent2">
                    <a:lumMod val="50000"/>
                  </a:schemeClr>
                </a:solidFill>
                <a:effectLst>
                  <a:outerShdw blurRad="38100" dist="38100" dir="2700000" algn="tl">
                    <a:srgbClr val="000000">
                      <a:alpha val="43137"/>
                    </a:srgbClr>
                  </a:outerShdw>
                </a:effectLst>
              </a:rPr>
              <a:t>The </a:t>
            </a:r>
            <a:r>
              <a:rPr lang="en-US" sz="3800" b="1" i="1" dirty="0" smtClean="0">
                <a:solidFill>
                  <a:schemeClr val="tx1">
                    <a:lumMod val="75000"/>
                    <a:lumOff val="25000"/>
                  </a:schemeClr>
                </a:solidFill>
                <a:effectLst>
                  <a:outerShdw blurRad="38100" dist="38100" dir="2700000" algn="tl">
                    <a:srgbClr val="000000">
                      <a:alpha val="43137"/>
                    </a:srgbClr>
                  </a:outerShdw>
                </a:effectLst>
              </a:rPr>
              <a:t>AVATAR Process </a:t>
            </a:r>
            <a:r>
              <a:rPr lang="en-US" sz="3800" b="1" i="1" dirty="0" smtClean="0">
                <a:solidFill>
                  <a:schemeClr val="accent2">
                    <a:lumMod val="50000"/>
                  </a:schemeClr>
                </a:solidFill>
                <a:effectLst>
                  <a:outerShdw blurRad="38100" dist="38100" dir="2700000" algn="tl">
                    <a:srgbClr val="000000">
                      <a:alpha val="43137"/>
                    </a:srgbClr>
                  </a:outerShdw>
                </a:effectLst>
              </a:rPr>
              <a:t>is built on </a:t>
            </a:r>
            <a:r>
              <a:rPr lang="en-US" sz="3800" b="1" i="1" dirty="0" smtClean="0">
                <a:solidFill>
                  <a:schemeClr val="tx1">
                    <a:lumMod val="75000"/>
                    <a:lumOff val="25000"/>
                  </a:schemeClr>
                </a:solidFill>
                <a:effectLst>
                  <a:outerShdw blurRad="38100" dist="38100" dir="2700000" algn="tl">
                    <a:srgbClr val="000000">
                      <a:alpha val="43137"/>
                    </a:srgbClr>
                  </a:outerShdw>
                </a:effectLst>
              </a:rPr>
              <a:t>Critical Conversations </a:t>
            </a:r>
            <a:r>
              <a:rPr lang="en-US" sz="3800" b="1" i="1" dirty="0" smtClean="0">
                <a:solidFill>
                  <a:schemeClr val="accent2">
                    <a:lumMod val="50000"/>
                  </a:schemeClr>
                </a:solidFill>
                <a:effectLst>
                  <a:outerShdw blurRad="38100" dist="38100" dir="2700000" algn="tl">
                    <a:srgbClr val="000000">
                      <a:alpha val="43137"/>
                    </a:srgbClr>
                  </a:outerShdw>
                </a:effectLst>
              </a:rPr>
              <a:t>between </a:t>
            </a:r>
            <a:r>
              <a:rPr lang="en-US" sz="3800" b="1" i="1" dirty="0">
                <a:solidFill>
                  <a:schemeClr val="tx1">
                    <a:lumMod val="75000"/>
                    <a:lumOff val="25000"/>
                  </a:schemeClr>
                </a:solidFill>
                <a:effectLst>
                  <a:outerShdw blurRad="38100" dist="38100" dir="2700000" algn="tl">
                    <a:srgbClr val="000000">
                      <a:alpha val="43137"/>
                    </a:srgbClr>
                  </a:outerShdw>
                </a:effectLst>
              </a:rPr>
              <a:t>s</a:t>
            </a:r>
            <a:r>
              <a:rPr lang="en-US" sz="3800" b="1" i="1" dirty="0" smtClean="0">
                <a:solidFill>
                  <a:schemeClr val="tx1">
                    <a:lumMod val="75000"/>
                    <a:lumOff val="25000"/>
                  </a:schemeClr>
                </a:solidFill>
                <a:effectLst>
                  <a:outerShdw blurRad="38100" dist="38100" dir="2700000" algn="tl">
                    <a:srgbClr val="000000">
                      <a:alpha val="43137"/>
                    </a:srgbClr>
                  </a:outerShdw>
                </a:effectLst>
              </a:rPr>
              <a:t>econdary and postsecondary </a:t>
            </a:r>
            <a:r>
              <a:rPr lang="en-US" sz="3800" b="1" i="1" dirty="0" smtClean="0">
                <a:solidFill>
                  <a:schemeClr val="accent2">
                    <a:lumMod val="50000"/>
                  </a:schemeClr>
                </a:solidFill>
                <a:effectLst>
                  <a:outerShdw blurRad="38100" dist="38100" dir="2700000" algn="tl">
                    <a:srgbClr val="000000">
                      <a:alpha val="43137"/>
                    </a:srgbClr>
                  </a:outerShdw>
                </a:effectLst>
              </a:rPr>
              <a:t>leaders and educators. The conversation is structured and facilitated in order to </a:t>
            </a:r>
            <a:r>
              <a:rPr lang="en-US" sz="3800" b="1" i="1" dirty="0" smtClean="0">
                <a:solidFill>
                  <a:schemeClr val="tx1">
                    <a:lumMod val="75000"/>
                    <a:lumOff val="25000"/>
                  </a:schemeClr>
                </a:solidFill>
                <a:effectLst>
                  <a:outerShdw blurRad="38100" dist="38100" dir="2700000" algn="tl">
                    <a:srgbClr val="000000">
                      <a:alpha val="43137"/>
                    </a:srgbClr>
                  </a:outerShdw>
                </a:effectLst>
              </a:rPr>
              <a:t>achieve course vertical alignment</a:t>
            </a:r>
            <a:r>
              <a:rPr lang="en-US" sz="3800" b="1" i="1" dirty="0" smtClean="0">
                <a:solidFill>
                  <a:schemeClr val="accent2">
                    <a:lumMod val="50000"/>
                  </a:schemeClr>
                </a:solidFill>
                <a:effectLst>
                  <a:outerShdw blurRad="38100" dist="38100" dir="2700000" algn="tl">
                    <a:srgbClr val="000000">
                      <a:alpha val="43137"/>
                    </a:srgbClr>
                  </a:outerShdw>
                </a:effectLst>
              </a:rPr>
              <a:t> in content and cross-disciplinary skills. </a:t>
            </a:r>
            <a:endParaRPr lang="en-US" sz="3800" b="1" i="1" dirty="0">
              <a:solidFill>
                <a:schemeClr val="accent2">
                  <a:lumMod val="50000"/>
                </a:schemeClr>
              </a:solidFill>
              <a:effectLst>
                <a:outerShdw blurRad="38100" dist="38100" dir="2700000" algn="tl">
                  <a:srgbClr val="000000">
                    <a:alpha val="43137"/>
                  </a:srgbClr>
                </a:outerShdw>
              </a:effectLst>
            </a:endParaRPr>
          </a:p>
        </p:txBody>
      </p:sp>
      <p:sp>
        <p:nvSpPr>
          <p:cNvPr id="3" name="Frame 2"/>
          <p:cNvSpPr/>
          <p:nvPr/>
        </p:nvSpPr>
        <p:spPr>
          <a:xfrm>
            <a:off x="0" y="0"/>
            <a:ext cx="9144000" cy="6858000"/>
          </a:xfrm>
          <a:prstGeom prst="frame">
            <a:avLst/>
          </a:prstGeom>
          <a:solidFill>
            <a:schemeClr val="tx1">
              <a:lumMod val="50000"/>
              <a:lumOff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p:cNvSpPr>
            <a:spLocks noGrp="1"/>
          </p:cNvSpPr>
          <p:nvPr>
            <p:ph type="sldNum" sz="quarter" idx="12"/>
          </p:nvPr>
        </p:nvSpPr>
        <p:spPr/>
        <p:txBody>
          <a:bodyPr/>
          <a:lstStyle/>
          <a:p>
            <a:fld id="{A79836AA-2E5C-4B78-BCFE-529AC8470618}" type="slidenum">
              <a:rPr lang="en-US" smtClean="0">
                <a:solidFill>
                  <a:schemeClr val="accent2">
                    <a:lumMod val="50000"/>
                  </a:schemeClr>
                </a:solidFill>
              </a:rPr>
              <a:t>9</a:t>
            </a:fld>
            <a:endParaRPr lang="en-US" dirty="0">
              <a:solidFill>
                <a:schemeClr val="accent2">
                  <a:lumMod val="50000"/>
                </a:schemeClr>
              </a:solidFill>
            </a:endParaRPr>
          </a:p>
        </p:txBody>
      </p:sp>
    </p:spTree>
    <p:extLst>
      <p:ext uri="{BB962C8B-B14F-4D97-AF65-F5344CB8AC3E}">
        <p14:creationId xmlns:p14="http://schemas.microsoft.com/office/powerpoint/2010/main" val="170128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AVATAR Presentation 0719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AVATAR Presentation 07192012</Template>
  <TotalTime>1657</TotalTime>
  <Words>2992</Words>
  <Application>Microsoft Office PowerPoint</Application>
  <PresentationFormat>On-screen Show (4:3)</PresentationFormat>
  <Paragraphs>579</Paragraphs>
  <Slides>44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AVATAR Presentation 07192012</vt:lpstr>
      <vt:lpstr>Acrobat Document</vt:lpstr>
      <vt:lpstr>Module 3</vt:lpstr>
      <vt:lpstr>RGV Pathways </vt:lpstr>
      <vt:lpstr>Let’s Review Why Vertical Alignment is Needed.</vt:lpstr>
      <vt:lpstr>Reducing the Need for  Developmental Education  Through Course Vertical Alignment</vt:lpstr>
      <vt:lpstr>PowerPoint Presentation</vt:lpstr>
      <vt:lpstr>What is the Impact of  Vertical Alignment?</vt:lpstr>
      <vt:lpstr>Student Achievement Is a Product of  Rigor and Relevance. </vt:lpstr>
      <vt:lpstr>This Module Discusses…</vt:lpstr>
      <vt:lpstr>The AVATAR Process is built on Critical Conversations between secondary and postsecondary leaders and educators. The conversation is structured and facilitated in order to achieve course vertical alignment in content and cross-disciplinary skills. </vt:lpstr>
      <vt:lpstr>PowerPoint Presentation</vt:lpstr>
      <vt:lpstr>PowerPoint Presentation</vt:lpstr>
      <vt:lpstr>Texas Essential Knowledge and Skills</vt:lpstr>
      <vt:lpstr>PowerPoint Presentation</vt:lpstr>
      <vt:lpstr>What is College and Career Readiness?</vt:lpstr>
      <vt:lpstr>Let’s Review Together:  College and Career Readiness Standards</vt:lpstr>
      <vt:lpstr>TEXAS CCRS</vt:lpstr>
      <vt:lpstr>PowerPoint Presentation</vt:lpstr>
      <vt:lpstr>PowerPoint Presentation</vt:lpstr>
      <vt:lpstr>PowerPoint Presentation</vt:lpstr>
      <vt:lpstr>PowerPoint Presentation</vt:lpstr>
      <vt:lpstr>Texas University Common  Core Curriculum</vt:lpstr>
      <vt:lpstr>What will the Texas Common  Core Curriculum Achieve?</vt:lpstr>
      <vt:lpstr>Connections:  New Common Core Curriculum &amp;  Cross-Disciplinary CCRS</vt:lpstr>
      <vt:lpstr>How Is the University Common  Core Curriculum Structured? </vt:lpstr>
      <vt:lpstr>Connections:  Texas Common Core Component &amp;  Cross-Disciplinary CCRS Content Areas</vt:lpstr>
      <vt:lpstr>Mapping Texas Core Curriculum Objectives to Component Areas </vt:lpstr>
      <vt:lpstr>Mapping Texas Core Curriculum Objectives to Component Areas </vt:lpstr>
      <vt:lpstr>Texas Academic Course Guide Manual (ACGM) </vt:lpstr>
      <vt:lpstr>ACGM: Example Entry</vt:lpstr>
      <vt:lpstr>Reference Course Profiles</vt:lpstr>
      <vt:lpstr>Reference Course Profile: What is it?</vt:lpstr>
      <vt:lpstr>Reference Course Profiles Three Examples: </vt:lpstr>
      <vt:lpstr>Reference Course Profiles</vt:lpstr>
      <vt:lpstr>AVATAR Course Profiles:  What to Include?</vt:lpstr>
      <vt:lpstr>Work Groups:</vt:lpstr>
      <vt:lpstr>Let’s Review Relevant Assessments and Their Role in Course Alignment.</vt:lpstr>
      <vt:lpstr>What are the Key Assessments?</vt:lpstr>
      <vt:lpstr>STAAR High School</vt:lpstr>
      <vt:lpstr>PowerPoint Presentation</vt:lpstr>
      <vt:lpstr> What is the TSI? </vt:lpstr>
      <vt:lpstr>Upcoming TSI Changes</vt:lpstr>
      <vt:lpstr>The Connection: STAAR and TSI Implementation </vt:lpstr>
      <vt:lpstr>Other Considerations in College and Career Readiness…</vt:lpstr>
      <vt:lpstr>Critical Questions</vt:lpstr>
    </vt:vector>
  </TitlesOfParts>
  <Company>University of North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Three</dc:title>
  <dc:creator>Quinn, Kerry</dc:creator>
  <cp:lastModifiedBy>Quinn, Kerry</cp:lastModifiedBy>
  <cp:revision>123</cp:revision>
  <cp:lastPrinted>2013-03-01T20:12:25Z</cp:lastPrinted>
  <dcterms:created xsi:type="dcterms:W3CDTF">2012-09-11T14:02:02Z</dcterms:created>
  <dcterms:modified xsi:type="dcterms:W3CDTF">2013-04-22T19:44:43Z</dcterms:modified>
</cp:coreProperties>
</file>