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39" r:id="rId2"/>
    <p:sldId id="302" r:id="rId3"/>
    <p:sldId id="303" r:id="rId4"/>
    <p:sldId id="304" r:id="rId5"/>
    <p:sldId id="305" r:id="rId6"/>
    <p:sldId id="325" r:id="rId7"/>
    <p:sldId id="329" r:id="rId8"/>
    <p:sldId id="327" r:id="rId9"/>
    <p:sldId id="331" r:id="rId10"/>
    <p:sldId id="332" r:id="rId11"/>
    <p:sldId id="333" r:id="rId12"/>
    <p:sldId id="334" r:id="rId13"/>
    <p:sldId id="310" r:id="rId14"/>
    <p:sldId id="311" r:id="rId15"/>
    <p:sldId id="312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829" autoAdjust="0"/>
  </p:normalViewPr>
  <p:slideViewPr>
    <p:cSldViewPr>
      <p:cViewPr>
        <p:scale>
          <a:sx n="80" d="100"/>
          <a:sy n="80" d="100"/>
        </p:scale>
        <p:origin x="-774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780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42BB016-F610-47A4-855D-230C94FBA4DF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11F218-0CC6-476B-A08C-AE357EEFF5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7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4D0017-E612-48AF-A0E3-060BA9B1D2AD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FD73E1-0721-4669-AC5B-60F8F24E7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0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1752600"/>
            <a:ext cx="7391400" cy="36304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371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6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8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6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6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99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7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7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3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C41A4-7F32-41DB-B2A0-E22C118FE1C2}" type="datetimeFigureOut">
              <a:rPr lang="en-US" smtClean="0"/>
              <a:t>10/3/2012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33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reports/performance/ctctransfe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reports/performance/ctctransfe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reports/performance/ctctransfe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reports/performance/deved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Interactive/Resumes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Interactive/Resum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Interactive/Resum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Interactive/Resume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Interactive/HSCollLink2.CF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reports/performance/deved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reports/performance/ctcsmig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reports/performance/ctctransfe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reports/performance/ctctransfe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highereddata.org/reports/performance/ctctransfe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Higher Education Data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Vernon College </a:t>
            </a:r>
          </a:p>
          <a:p>
            <a:pPr marL="0" indent="0" algn="ctr">
              <a:buNone/>
            </a:pPr>
            <a:r>
              <a:rPr lang="en-US" sz="5400" dirty="0" smtClean="0"/>
              <a:t>&amp; </a:t>
            </a:r>
          </a:p>
          <a:p>
            <a:pPr marL="0" indent="0" algn="ctr">
              <a:buNone/>
            </a:pPr>
            <a:r>
              <a:rPr lang="en-US" sz="5400" dirty="0" smtClean="0"/>
              <a:t>Midwestern State University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25139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Midwestern State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2010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66602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840750"/>
              </p:ext>
            </p:extLst>
          </p:nvPr>
        </p:nvGraphicFramePr>
        <p:xfrm>
          <a:off x="76200" y="1447800"/>
          <a:ext cx="8991600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7047"/>
                <a:gridCol w="779016"/>
                <a:gridCol w="605900"/>
                <a:gridCol w="692459"/>
                <a:gridCol w="692459"/>
                <a:gridCol w="692459"/>
                <a:gridCol w="692459"/>
                <a:gridCol w="779016"/>
                <a:gridCol w="692459"/>
                <a:gridCol w="1028326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No Developmental Education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College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North Central Texas College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Collin</a:t>
                      </a:r>
                      <a:r>
                        <a:rPr lang="en-US" baseline="0" dirty="0" smtClean="0"/>
                        <a:t> Co. Comm. College District</a:t>
                      </a:r>
                      <a:r>
                        <a:rPr lang="en-US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DCCD</a:t>
                      </a:r>
                      <a:r>
                        <a:rPr lang="en-US" baseline="0" dirty="0" smtClean="0"/>
                        <a:t> Richland</a:t>
                      </a:r>
                      <a:r>
                        <a:rPr lang="en-US" dirty="0" smtClean="0"/>
                        <a:t>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Tarrant Co. Southeast Campus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Weatherford</a:t>
                      </a:r>
                      <a:r>
                        <a:rPr lang="en-US" baseline="0" dirty="0" smtClean="0"/>
                        <a:t> College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Houston</a:t>
                      </a:r>
                      <a:r>
                        <a:rPr lang="en-US" baseline="0" dirty="0" smtClean="0"/>
                        <a:t> CC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Other 2-yr 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57300" y="6488668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http://www.txhighereddata.org/reports/performance/ctctransfer/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88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Midwestern State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Core Curriculum Completed Prior to Transfer, Fall 2010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003797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639966"/>
              </p:ext>
            </p:extLst>
          </p:nvPr>
        </p:nvGraphicFramePr>
        <p:xfrm>
          <a:off x="76201" y="1447800"/>
          <a:ext cx="8991599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273"/>
                <a:gridCol w="772358"/>
                <a:gridCol w="600722"/>
                <a:gridCol w="686540"/>
                <a:gridCol w="686540"/>
                <a:gridCol w="686540"/>
                <a:gridCol w="686540"/>
                <a:gridCol w="772358"/>
                <a:gridCol w="686540"/>
                <a:gridCol w="1020188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Core Complete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College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North Central Texas College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Collin</a:t>
                      </a:r>
                      <a:r>
                        <a:rPr lang="en-US" baseline="0" dirty="0" smtClean="0"/>
                        <a:t> Co. Comm. College District</a:t>
                      </a:r>
                      <a:r>
                        <a:rPr lang="en-US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DCCD</a:t>
                      </a:r>
                      <a:r>
                        <a:rPr lang="en-US" baseline="0" dirty="0" smtClean="0"/>
                        <a:t> Richland</a:t>
                      </a:r>
                      <a:r>
                        <a:rPr lang="en-US" dirty="0" smtClean="0"/>
                        <a:t>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Tarrant Co. Southeast Campus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Weatherford</a:t>
                      </a:r>
                      <a:r>
                        <a:rPr lang="en-US" baseline="0" dirty="0" smtClean="0"/>
                        <a:t> College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Houston</a:t>
                      </a:r>
                      <a:r>
                        <a:rPr lang="en-US" baseline="0" dirty="0" smtClean="0"/>
                        <a:t> CC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Other 2-yr 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57300" y="6488668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http://www.txhighereddata.org/reports/performance/ctctransfer/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1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Midwestern State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Earned Associate of Arts Degree Prior to Transfer, Fall 2010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260489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498606"/>
              </p:ext>
            </p:extLst>
          </p:nvPr>
        </p:nvGraphicFramePr>
        <p:xfrm>
          <a:off x="76201" y="1447800"/>
          <a:ext cx="8991600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520"/>
                <a:gridCol w="759041"/>
                <a:gridCol w="590365"/>
                <a:gridCol w="674703"/>
                <a:gridCol w="674703"/>
                <a:gridCol w="674703"/>
                <a:gridCol w="674703"/>
                <a:gridCol w="759041"/>
                <a:gridCol w="674703"/>
                <a:gridCol w="1080118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Core Complete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College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North Central Texas College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Collin</a:t>
                      </a:r>
                      <a:r>
                        <a:rPr lang="en-US" baseline="0" dirty="0" smtClean="0"/>
                        <a:t> Co. Comm. College District</a:t>
                      </a:r>
                      <a:r>
                        <a:rPr lang="en-US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DCCD</a:t>
                      </a:r>
                      <a:r>
                        <a:rPr lang="en-US" baseline="0" dirty="0" smtClean="0"/>
                        <a:t> Richland</a:t>
                      </a:r>
                      <a:r>
                        <a:rPr lang="en-US" dirty="0" smtClean="0"/>
                        <a:t>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Tarrant Co. Southeast Campus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Weatherford</a:t>
                      </a:r>
                      <a:r>
                        <a:rPr lang="en-US" baseline="0" dirty="0" smtClean="0"/>
                        <a:t> College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Houston</a:t>
                      </a:r>
                      <a:r>
                        <a:rPr lang="en-US" baseline="0" dirty="0" smtClean="0"/>
                        <a:t> CC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Other 2-yr 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57300" y="6488668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http://www.txhighereddata.org/reports/performance/ctctransfer/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34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Success Data from THECB</a:t>
            </a:r>
            <a:br>
              <a:rPr lang="en-US" dirty="0" smtClean="0"/>
            </a:br>
            <a:r>
              <a:rPr lang="en-US" dirty="0" smtClean="0"/>
              <a:t>Midwestern State,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Developmental Education, Fall 2008 Cohort Tracked for 2 years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240004"/>
              </p:ext>
            </p:extLst>
          </p:nvPr>
        </p:nvGraphicFramePr>
        <p:xfrm>
          <a:off x="990600" y="4038600"/>
          <a:ext cx="6553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533400"/>
                <a:gridCol w="1828800"/>
                <a:gridCol w="18288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Reading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98.3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87.9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Writing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674403"/>
              </p:ext>
            </p:extLst>
          </p:nvPr>
        </p:nvGraphicFramePr>
        <p:xfrm>
          <a:off x="990600" y="1676400"/>
          <a:ext cx="65532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658483"/>
                <a:gridCol w="1703717"/>
                <a:gridCol w="1905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FTIC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Midwestern State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87.1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62100" y="6488668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http://www.txhighereddata.org/reports/performance/deved/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1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Success Data from THECB</a:t>
            </a:r>
            <a:br>
              <a:rPr lang="en-US" dirty="0" smtClean="0"/>
            </a:br>
            <a:r>
              <a:rPr lang="en-US" dirty="0" smtClean="0"/>
              <a:t>Vernon College, 2011</a:t>
            </a:r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Percent of Students Transferred or Employed with Peer Comparison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609813"/>
              </p:ext>
            </p:extLst>
          </p:nvPr>
        </p:nvGraphicFramePr>
        <p:xfrm>
          <a:off x="457200" y="3429000"/>
          <a:ext cx="81534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295400"/>
                <a:gridCol w="1447800"/>
                <a:gridCol w="1371600"/>
                <a:gridCol w="1295400"/>
                <a:gridCol w="1219200"/>
              </a:tblGrid>
              <a:tr h="9143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Transferred with &lt; 30 SCH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Transferred</a:t>
                      </a:r>
                      <a:r>
                        <a:rPr lang="en-US" baseline="0" dirty="0" smtClean="0"/>
                        <a:t> with &gt; 30 SCH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Employed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Still</a:t>
                      </a:r>
                    </a:p>
                    <a:p>
                      <a:r>
                        <a:rPr lang="en-US" dirty="0" smtClean="0"/>
                        <a:t>Enrolled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Enrolled &amp; Employed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FY 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24.6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6.3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6.5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FY 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Peers</a:t>
                      </a:r>
                      <a:r>
                        <a:rPr lang="en-US" baseline="0" dirty="0" smtClean="0"/>
                        <a:t> (2010)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00"/>
            <a:ext cx="8229600" cy="4525963"/>
          </a:xfrm>
        </p:spPr>
        <p:txBody>
          <a:bodyPr/>
          <a:lstStyle/>
          <a:p>
            <a:r>
              <a:rPr lang="en-US" dirty="0" smtClean="0"/>
              <a:t>Student Transfer and Completer Percentages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6488668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http://www.txhighereddata.org/Interactive/Resumes/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5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Success Data from THECB</a:t>
            </a:r>
            <a:br>
              <a:rPr lang="en-US" dirty="0" smtClean="0"/>
            </a:br>
            <a:r>
              <a:rPr lang="en-US" dirty="0" smtClean="0"/>
              <a:t>Midwestern State, 2011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Graduation Rate of First-time, Full-Time Degree-seeking Students</a:t>
            </a:r>
            <a:endParaRPr lang="en-US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869797"/>
              </p:ext>
            </p:extLst>
          </p:nvPr>
        </p:nvGraphicFramePr>
        <p:xfrm>
          <a:off x="228601" y="3581400"/>
          <a:ext cx="87630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585"/>
                <a:gridCol w="2231472"/>
                <a:gridCol w="2270947"/>
                <a:gridCol w="2191996"/>
              </a:tblGrid>
              <a:tr h="1523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4-year</a:t>
                      </a:r>
                      <a:r>
                        <a:rPr lang="en-US" baseline="0" dirty="0" smtClean="0"/>
                        <a:t> rate, fall 2006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5-year rate, fall 2005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6-year rate, fall 2004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Midwestern State 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Same</a:t>
                      </a:r>
                      <a:r>
                        <a:rPr lang="en-US" baseline="0" dirty="0" smtClean="0"/>
                        <a:t> institution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Other</a:t>
                      </a:r>
                      <a:r>
                        <a:rPr lang="en-US" baseline="0" dirty="0" smtClean="0"/>
                        <a:t> institution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743200"/>
            <a:ext cx="8229600" cy="4525963"/>
          </a:xfrm>
        </p:spPr>
        <p:txBody>
          <a:bodyPr/>
          <a:lstStyle/>
          <a:p>
            <a:r>
              <a:rPr lang="en-US" dirty="0" smtClean="0"/>
              <a:t>Student Baccalaureate Success Rate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6488668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http://www.txhighereddata.org/Interactive/Resumes/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2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Participation Data from THECB</a:t>
            </a:r>
            <a:br>
              <a:rPr lang="en-US" dirty="0" smtClean="0"/>
            </a:br>
            <a:r>
              <a:rPr lang="en-US" dirty="0" smtClean="0"/>
              <a:t>Vernon College, 2011</a:t>
            </a:r>
            <a:br>
              <a:rPr lang="en-US" dirty="0" smtClean="0"/>
            </a:br>
            <a:r>
              <a:rPr lang="en-US" dirty="0" smtClean="0"/>
              <a:t>Midwestern State University,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Enrollment by Year; 2011 by Ethnicity Percentage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707710"/>
              </p:ext>
            </p:extLst>
          </p:nvPr>
        </p:nvGraphicFramePr>
        <p:xfrm>
          <a:off x="609600" y="2667000"/>
          <a:ext cx="45974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870505"/>
                <a:gridCol w="907495"/>
              </a:tblGrid>
              <a:tr h="15240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3247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Midwestern</a:t>
                      </a:r>
                      <a:r>
                        <a:rPr lang="en-US" baseline="0" dirty="0" smtClean="0"/>
                        <a:t> State </a:t>
                      </a:r>
                      <a:r>
                        <a:rPr lang="en-US" dirty="0" smtClean="0"/>
                        <a:t>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6133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5811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954704"/>
              </p:ext>
            </p:extLst>
          </p:nvPr>
        </p:nvGraphicFramePr>
        <p:xfrm>
          <a:off x="457200" y="4114800"/>
          <a:ext cx="8001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762000"/>
                <a:gridCol w="1066800"/>
                <a:gridCol w="1143000"/>
                <a:gridCol w="838200"/>
                <a:gridCol w="914400"/>
                <a:gridCol w="838200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Multi-Racial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Asian/Pacific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Inter’l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Other/</a:t>
                      </a:r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Midwestern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905000" y="6488668"/>
            <a:ext cx="533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http://www.txhighereddata.org/Interactive/Resumes/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94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Institutional Resumes: THECB</a:t>
            </a:r>
            <a:br>
              <a:rPr lang="en-US" dirty="0" smtClean="0"/>
            </a:br>
            <a:r>
              <a:rPr lang="en-US" dirty="0" smtClean="0"/>
              <a:t>Vernon College, 2011</a:t>
            </a:r>
            <a:br>
              <a:rPr lang="en-US" dirty="0" smtClean="0"/>
            </a:br>
            <a:r>
              <a:rPr lang="en-US" dirty="0" smtClean="0"/>
              <a:t>Midwestern State University,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Graduation/Completion Numbers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004706"/>
              </p:ext>
            </p:extLst>
          </p:nvPr>
        </p:nvGraphicFramePr>
        <p:xfrm>
          <a:off x="1143000" y="2667000"/>
          <a:ext cx="48768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177"/>
                <a:gridCol w="961623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Degrees</a:t>
                      </a:r>
                      <a:r>
                        <a:rPr lang="en-US" baseline="0" dirty="0" smtClean="0"/>
                        <a:t> and Certificates Awarded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College   Associate’s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                       Certificate 1</a:t>
                      </a:r>
                      <a:r>
                        <a:rPr lang="en-US" dirty="0" smtClean="0"/>
                        <a:t>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Certificate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Midwestern</a:t>
                      </a:r>
                      <a:r>
                        <a:rPr lang="en-US" baseline="0" dirty="0" smtClean="0"/>
                        <a:t> State</a:t>
                      </a:r>
                      <a:r>
                        <a:rPr lang="en-US" dirty="0" smtClean="0"/>
                        <a:t> University  Bachelor’s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Master’s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Doctorate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905000" y="6488668"/>
            <a:ext cx="533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http://www.txhighereddata.org/Interactive/Resumes/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67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Vernon College, 2011</a:t>
            </a:r>
            <a:br>
              <a:rPr lang="en-US" dirty="0" smtClean="0"/>
            </a:br>
            <a:r>
              <a:rPr lang="en-US" dirty="0" smtClean="0"/>
              <a:t>Midwestern State University,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Dual Credit Enrollment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606929"/>
              </p:ext>
            </p:extLst>
          </p:nvPr>
        </p:nvGraphicFramePr>
        <p:xfrm>
          <a:off x="1143000" y="2667000"/>
          <a:ext cx="48768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177"/>
                <a:gridCol w="961623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Dual Credit</a:t>
                      </a:r>
                      <a:r>
                        <a:rPr lang="en-US" baseline="0" dirty="0" smtClean="0"/>
                        <a:t> Enrollment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College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Midwestern</a:t>
                      </a:r>
                      <a:r>
                        <a:rPr lang="en-US" baseline="0" dirty="0" smtClean="0"/>
                        <a:t> State </a:t>
                      </a:r>
                      <a:r>
                        <a:rPr lang="en-US" dirty="0" smtClean="0"/>
                        <a:t>University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600200" y="64886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http://www.txhighereddata.org/Interactive/HSCollLink2.CFM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99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Participation Data from THECB</a:t>
            </a:r>
            <a:br>
              <a:rPr lang="en-US" dirty="0" smtClean="0"/>
            </a:br>
            <a:r>
              <a:rPr lang="en-US" dirty="0" smtClean="0"/>
              <a:t>Vernon College,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Developmental Education, Fall 2008 Cohort Tracked for 2 years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639047"/>
              </p:ext>
            </p:extLst>
          </p:nvPr>
        </p:nvGraphicFramePr>
        <p:xfrm>
          <a:off x="990600" y="3962400"/>
          <a:ext cx="6553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85800"/>
                <a:gridCol w="1828800"/>
                <a:gridCol w="18288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Reading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Writing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322353"/>
              </p:ext>
            </p:extLst>
          </p:nvPr>
        </p:nvGraphicFramePr>
        <p:xfrm>
          <a:off x="990600" y="1752600"/>
          <a:ext cx="65532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734683"/>
                <a:gridCol w="1703717"/>
                <a:gridCol w="1905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FTIC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College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00200" y="64886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http://www.txhighereddata.org/reports/performance/deved/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4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Student Migration Data from THECB</a:t>
            </a:r>
            <a:br>
              <a:rPr lang="en-US" dirty="0" smtClean="0"/>
            </a:br>
            <a:r>
              <a:rPr lang="en-US" dirty="0" smtClean="0"/>
              <a:t>Vernon College,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Fall 2010 to Fall 2011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135918"/>
              </p:ext>
            </p:extLst>
          </p:nvPr>
        </p:nvGraphicFramePr>
        <p:xfrm>
          <a:off x="990600" y="3962400"/>
          <a:ext cx="6553201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609600"/>
                <a:gridCol w="1066800"/>
                <a:gridCol w="1219200"/>
                <a:gridCol w="1066800"/>
                <a:gridCol w="914401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Non-graduates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Same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Other 2-yr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not found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Academic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Technical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Tech-prep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83.3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40333"/>
              </p:ext>
            </p:extLst>
          </p:nvPr>
        </p:nvGraphicFramePr>
        <p:xfrm>
          <a:off x="990600" y="2016761"/>
          <a:ext cx="6553202" cy="1793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685800"/>
                <a:gridCol w="1066800"/>
                <a:gridCol w="1219200"/>
                <a:gridCol w="1066800"/>
                <a:gridCol w="914402"/>
              </a:tblGrid>
              <a:tr h="685799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Graduates by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Same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 Other 2-yr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not</a:t>
                      </a:r>
                    </a:p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Academic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Technical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80.8</a:t>
                      </a:r>
                      <a:endParaRPr lang="en-US" dirty="0"/>
                    </a:p>
                  </a:txBody>
                  <a:tcPr/>
                </a:tc>
              </a:tr>
              <a:tr h="325120">
                <a:tc>
                  <a:txBody>
                    <a:bodyPr/>
                    <a:lstStyle/>
                    <a:p>
                      <a:r>
                        <a:rPr lang="en-US" dirty="0" smtClean="0"/>
                        <a:t>  Tech-Prep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47800" y="6488668"/>
            <a:ext cx="624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http://www.txhighereddata.org/reports/performance/ctcsmigr/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3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Vernon College,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2010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580988"/>
              </p:ext>
            </p:extLst>
          </p:nvPr>
        </p:nvGraphicFramePr>
        <p:xfrm>
          <a:off x="533402" y="3581400"/>
          <a:ext cx="8000996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9663"/>
                <a:gridCol w="633742"/>
                <a:gridCol w="554523"/>
                <a:gridCol w="712960"/>
                <a:gridCol w="633742"/>
                <a:gridCol w="633742"/>
                <a:gridCol w="633742"/>
                <a:gridCol w="633742"/>
                <a:gridCol w="712960"/>
                <a:gridCol w="792180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Midwestern</a:t>
                      </a:r>
                      <a:r>
                        <a:rPr lang="en-US" baseline="0" dirty="0" smtClean="0"/>
                        <a:t>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Tarleton</a:t>
                      </a:r>
                      <a:r>
                        <a:rPr lang="en-US" baseline="0" dirty="0" smtClean="0"/>
                        <a:t>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10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687840"/>
              </p:ext>
            </p:extLst>
          </p:nvPr>
        </p:nvGraphicFramePr>
        <p:xfrm>
          <a:off x="533400" y="1447800"/>
          <a:ext cx="80010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50"/>
                <a:gridCol w="720090"/>
                <a:gridCol w="560070"/>
                <a:gridCol w="640080"/>
                <a:gridCol w="693622"/>
                <a:gridCol w="666548"/>
                <a:gridCol w="640080"/>
                <a:gridCol w="640080"/>
                <a:gridCol w="640080"/>
                <a:gridCol w="8001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Developmental Education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’11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Midwestern</a:t>
                      </a:r>
                      <a:r>
                        <a:rPr lang="en-US" baseline="0" dirty="0" smtClean="0"/>
                        <a:t> State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Tarleton</a:t>
                      </a:r>
                      <a:r>
                        <a:rPr lang="en-US" baseline="0" dirty="0" smtClean="0"/>
                        <a:t> State</a:t>
                      </a:r>
                      <a:r>
                        <a:rPr lang="en-US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Other public 4-yr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57300" y="6488668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http://www.txhighereddata.org/reports/performance/ctctransfer/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9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Vernon College,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Academic or Technical Associate Degrees, Fall 2010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217297"/>
              </p:ext>
            </p:extLst>
          </p:nvPr>
        </p:nvGraphicFramePr>
        <p:xfrm>
          <a:off x="457201" y="3657599"/>
          <a:ext cx="8153400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/>
                <a:gridCol w="762000"/>
                <a:gridCol w="457200"/>
                <a:gridCol w="685800"/>
                <a:gridCol w="609600"/>
                <a:gridCol w="609600"/>
                <a:gridCol w="685800"/>
                <a:gridCol w="609600"/>
                <a:gridCol w="685800"/>
                <a:gridCol w="914401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Technical Associate Degree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 ‘11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Midwestern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Tarleton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 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316468"/>
              </p:ext>
            </p:extLst>
          </p:nvPr>
        </p:nvGraphicFramePr>
        <p:xfrm>
          <a:off x="457201" y="1529080"/>
          <a:ext cx="8153399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186"/>
                <a:gridCol w="706170"/>
                <a:gridCol w="470780"/>
                <a:gridCol w="627706"/>
                <a:gridCol w="627706"/>
                <a:gridCol w="790501"/>
                <a:gridCol w="621840"/>
                <a:gridCol w="627706"/>
                <a:gridCol w="627706"/>
                <a:gridCol w="863098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Associate of Arts Degree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Midwestern</a:t>
                      </a:r>
                      <a:r>
                        <a:rPr lang="en-US" baseline="0" dirty="0" smtClean="0"/>
                        <a:t> State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Tarleton</a:t>
                      </a:r>
                      <a:r>
                        <a:rPr lang="en-US" baseline="0" dirty="0" smtClean="0"/>
                        <a:t> State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25120">
                <a:tc>
                  <a:txBody>
                    <a:bodyPr/>
                    <a:lstStyle/>
                    <a:p>
                      <a:r>
                        <a:rPr lang="en-US" dirty="0" smtClean="0"/>
                        <a:t> Other public 4-yr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57300" y="6488668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http://www.txhighereddata.org/reports/performance/ctctransfer/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35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Midwestern State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2010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556972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751323"/>
              </p:ext>
            </p:extLst>
          </p:nvPr>
        </p:nvGraphicFramePr>
        <p:xfrm>
          <a:off x="76200" y="1447800"/>
          <a:ext cx="8991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271"/>
                <a:gridCol w="772357"/>
                <a:gridCol w="600722"/>
                <a:gridCol w="686540"/>
                <a:gridCol w="686540"/>
                <a:gridCol w="686540"/>
                <a:gridCol w="686540"/>
                <a:gridCol w="772357"/>
                <a:gridCol w="686540"/>
                <a:gridCol w="1020193"/>
              </a:tblGrid>
              <a:tr h="896471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Developmental Education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‘11</a:t>
                      </a:r>
                      <a:endParaRPr lang="en-US" dirty="0"/>
                    </a:p>
                  </a:txBody>
                  <a:tcPr/>
                </a:tc>
              </a:tr>
              <a:tr h="358588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College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</a:tr>
              <a:tr h="627529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North Central Texas College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627529">
                <a:tc>
                  <a:txBody>
                    <a:bodyPr/>
                    <a:lstStyle/>
                    <a:p>
                      <a:r>
                        <a:rPr lang="en-US" dirty="0" smtClean="0"/>
                        <a:t>Collin</a:t>
                      </a:r>
                      <a:r>
                        <a:rPr lang="en-US" baseline="0" dirty="0" smtClean="0"/>
                        <a:t> Co. Comm. College District</a:t>
                      </a:r>
                      <a:r>
                        <a:rPr lang="en-US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58588">
                <a:tc>
                  <a:txBody>
                    <a:bodyPr/>
                    <a:lstStyle/>
                    <a:p>
                      <a:r>
                        <a:rPr lang="en-US" dirty="0" smtClean="0"/>
                        <a:t>DCCD</a:t>
                      </a:r>
                      <a:r>
                        <a:rPr lang="en-US" baseline="0" dirty="0" smtClean="0"/>
                        <a:t> Richland</a:t>
                      </a:r>
                      <a:r>
                        <a:rPr lang="en-US" dirty="0" smtClean="0"/>
                        <a:t>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627529">
                <a:tc>
                  <a:txBody>
                    <a:bodyPr/>
                    <a:lstStyle/>
                    <a:p>
                      <a:r>
                        <a:rPr lang="en-US" dirty="0" smtClean="0"/>
                        <a:t>Tarrant Co. Southeast Campus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58588">
                <a:tc>
                  <a:txBody>
                    <a:bodyPr/>
                    <a:lstStyle/>
                    <a:p>
                      <a:r>
                        <a:rPr lang="en-US" dirty="0" smtClean="0"/>
                        <a:t>Weatherford</a:t>
                      </a:r>
                      <a:r>
                        <a:rPr lang="en-US" baseline="0" dirty="0" smtClean="0"/>
                        <a:t> College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58588">
                <a:tc>
                  <a:txBody>
                    <a:bodyPr/>
                    <a:lstStyle/>
                    <a:p>
                      <a:r>
                        <a:rPr lang="en-US" dirty="0" smtClean="0"/>
                        <a:t>Houston</a:t>
                      </a:r>
                      <a:r>
                        <a:rPr lang="en-US" baseline="0" dirty="0" smtClean="0"/>
                        <a:t> CC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58588">
                <a:tc>
                  <a:txBody>
                    <a:bodyPr/>
                    <a:lstStyle/>
                    <a:p>
                      <a:r>
                        <a:rPr lang="en-US" dirty="0" smtClean="0"/>
                        <a:t>All Other 2-yr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57300" y="6488668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http://www.txhighereddata.org/reports/performance/ctctransfer/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4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292934"/>
      </a:dk1>
      <a:lt1>
        <a:srgbClr val="F2F2F2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2228</TotalTime>
  <Words>1432</Words>
  <Application>Microsoft Office PowerPoint</Application>
  <PresentationFormat>On-screen Show (4:3)</PresentationFormat>
  <Paragraphs>942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Higher Education Data</vt:lpstr>
      <vt:lpstr>Participation Data from THECB Vernon College, 2011 Midwestern State University, 2011</vt:lpstr>
      <vt:lpstr>Online Institutional Resumes: THECB Vernon College, 2011 Midwestern State University, 2011</vt:lpstr>
      <vt:lpstr>P-16 Data from THECB Vernon College, 2011 Midwestern State University, 2011</vt:lpstr>
      <vt:lpstr>Participation Data from THECB Vernon College, 2011 Developmental Education, Fall 2008 Cohort Tracked for 2 years </vt:lpstr>
      <vt:lpstr>Student Migration Data from THECB Vernon College, 2011 Fall 2010 to Fall 2011 </vt:lpstr>
      <vt:lpstr>Academic Performance of Transfer Students from Vernon College, 2011 Developmental Education vs. No Developmental Education, Fall 2010 </vt:lpstr>
      <vt:lpstr>Academic Performance of Transfer Students from Vernon College, 2011 Academic or Technical Associate Degrees, Fall 2010 </vt:lpstr>
      <vt:lpstr>Academic Performance of Transfer Students from Midwestern State University, 2011 Developmental Education vs. No Developmental Education, Fall 2010 </vt:lpstr>
      <vt:lpstr>Academic Performance of Transfer Students from Midwestern State University, 2011 Developmental Education vs. No Developmental Education, Fall 2010 </vt:lpstr>
      <vt:lpstr>Academic Performance of Transfer Students from Midwestern State University, 2011 Core Curriculum Completed Prior to Transfer, Fall 2010 </vt:lpstr>
      <vt:lpstr>Academic Performance of Transfer Students from Midwestern State University, 2011 Earned Associate of Arts Degree Prior to Transfer, Fall 2010 </vt:lpstr>
      <vt:lpstr>Success Data from THECB Midwestern State, 2011 Developmental Education, Fall 2008 Cohort Tracked for 2 years </vt:lpstr>
      <vt:lpstr>  Success Data from THECB Vernon College, 2011 Percent of Students Transferred or Employed with Peer Comparison </vt:lpstr>
      <vt:lpstr>  Success Data from THECB Midwestern State, 2011 Graduation Rate of First-time, Full-Time Degree-seeking Students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Jeremy</dc:creator>
  <cp:lastModifiedBy>Quinn, Kerry</cp:lastModifiedBy>
  <cp:revision>185</cp:revision>
  <cp:lastPrinted>2012-06-28T18:16:06Z</cp:lastPrinted>
  <dcterms:created xsi:type="dcterms:W3CDTF">2012-06-25T20:11:14Z</dcterms:created>
  <dcterms:modified xsi:type="dcterms:W3CDTF">2012-10-03T19:19:48Z</dcterms:modified>
</cp:coreProperties>
</file>