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47"/>
  </p:notesMasterIdLst>
  <p:sldIdLst>
    <p:sldId id="256" r:id="rId2"/>
    <p:sldId id="394" r:id="rId3"/>
    <p:sldId id="395" r:id="rId4"/>
    <p:sldId id="381" r:id="rId5"/>
    <p:sldId id="382" r:id="rId6"/>
    <p:sldId id="325" r:id="rId7"/>
    <p:sldId id="363" r:id="rId8"/>
    <p:sldId id="327" r:id="rId9"/>
    <p:sldId id="287" r:id="rId10"/>
    <p:sldId id="380" r:id="rId11"/>
    <p:sldId id="328" r:id="rId12"/>
    <p:sldId id="383" r:id="rId13"/>
    <p:sldId id="289" r:id="rId14"/>
    <p:sldId id="377" r:id="rId15"/>
    <p:sldId id="275" r:id="rId16"/>
    <p:sldId id="299" r:id="rId17"/>
    <p:sldId id="392" r:id="rId18"/>
    <p:sldId id="385" r:id="rId19"/>
    <p:sldId id="384" r:id="rId20"/>
    <p:sldId id="389" r:id="rId21"/>
    <p:sldId id="329" r:id="rId22"/>
    <p:sldId id="387" r:id="rId23"/>
    <p:sldId id="390" r:id="rId24"/>
    <p:sldId id="320" r:id="rId25"/>
    <p:sldId id="369" r:id="rId26"/>
    <p:sldId id="368" r:id="rId27"/>
    <p:sldId id="335" r:id="rId28"/>
    <p:sldId id="336" r:id="rId29"/>
    <p:sldId id="337" r:id="rId30"/>
    <p:sldId id="317" r:id="rId31"/>
    <p:sldId id="376" r:id="rId32"/>
    <p:sldId id="300" r:id="rId33"/>
    <p:sldId id="301" r:id="rId34"/>
    <p:sldId id="332" r:id="rId35"/>
    <p:sldId id="379" r:id="rId36"/>
    <p:sldId id="338" r:id="rId37"/>
    <p:sldId id="311" r:id="rId38"/>
    <p:sldId id="378" r:id="rId39"/>
    <p:sldId id="277" r:id="rId40"/>
    <p:sldId id="333" r:id="rId41"/>
    <p:sldId id="282" r:id="rId42"/>
    <p:sldId id="283" r:id="rId43"/>
    <p:sldId id="284" r:id="rId44"/>
    <p:sldId id="391" r:id="rId45"/>
    <p:sldId id="334" r:id="rId4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6600"/>
    <a:srgbClr val="C0B888"/>
    <a:srgbClr val="655F36"/>
    <a:srgbClr val="FFFF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599" autoAdjust="0"/>
    <p:restoredTop sz="93543" autoAdjust="0"/>
  </p:normalViewPr>
  <p:slideViewPr>
    <p:cSldViewPr snapToGrid="0">
      <p:cViewPr>
        <p:scale>
          <a:sx n="70" d="100"/>
          <a:sy n="70" d="100"/>
        </p:scale>
        <p:origin x="-1440" y="-9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08"/>
    </p:cViewPr>
  </p:sorterViewPr>
  <p:notesViewPr>
    <p:cSldViewPr snapToGrid="0">
      <p:cViewPr varScale="1">
        <p:scale>
          <a:sx n="84" d="100"/>
          <a:sy n="84" d="100"/>
        </p:scale>
        <p:origin x="-3762" y="-84"/>
      </p:cViewPr>
      <p:guideLst>
        <p:guide orient="horz" pos="2931"/>
        <p:guide pos="2211"/>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smtClean="0">
                <a:latin typeface="+mn-lt"/>
                <a:ea typeface="+mn-ea"/>
                <a:cs typeface="+mn-cs"/>
              </a:defRPr>
            </a:lvl1pPr>
          </a:lstStyle>
          <a:p>
            <a:pPr>
              <a:defRPr/>
            </a:pPr>
            <a:fld id="{876D5578-72F8-4536-83F5-94BFCACBA7E9}" type="datetimeFigureOut">
              <a:rPr lang="en-US"/>
              <a:pPr>
                <a:defRPr/>
              </a:pPr>
              <a:t>8/18/13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smtClean="0">
                <a:latin typeface="+mn-lt"/>
                <a:ea typeface="+mn-ea"/>
                <a:cs typeface="+mn-cs"/>
              </a:defRPr>
            </a:lvl1pPr>
          </a:lstStyle>
          <a:p>
            <a:pPr>
              <a:defRPr/>
            </a:pPr>
            <a:fld id="{BD3DE482-B6D9-47F3-A274-807E6B9DD0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FD0A13-85C1-40F0-86E0-0929A11822C3}"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1 is the simplest computation of all the indexes.  It is the number of tests with Level II scores divided by total number of tests taken on a campus. a target of 50 for this index.  Notice the table totals the number of students that met level II across the first row and divided by the total of the students tested.  This campus had an index core of 45 and that doesn’t meet the state’s target score of 50.    </a:t>
            </a:r>
          </a:p>
          <a:p>
            <a:pPr>
              <a:spcBef>
                <a:spcPct val="0"/>
              </a:spcBef>
            </a:pPr>
            <a:endParaRPr lang="en-US" smtClean="0"/>
          </a:p>
          <a:p>
            <a:pPr>
              <a:spcBef>
                <a:spcPct val="0"/>
              </a:spcBef>
            </a:pPr>
            <a:r>
              <a:rPr lang="en-US" smtClean="0"/>
              <a:t>ELL for 2013:</a:t>
            </a:r>
          </a:p>
          <a:p>
            <a:pPr>
              <a:spcBef>
                <a:spcPct val="0"/>
              </a:spcBef>
            </a:pPr>
            <a:r>
              <a:rPr lang="en-US" smtClean="0"/>
              <a:t>Students in US schools 1-3 years excluded</a:t>
            </a:r>
          </a:p>
          <a:p>
            <a:pPr>
              <a:spcBef>
                <a:spcPct val="0"/>
              </a:spcBef>
            </a:pPr>
            <a:r>
              <a:rPr lang="en-US" smtClean="0"/>
              <a:t>Students in US schools 4 and beyond included at Level II</a:t>
            </a:r>
          </a:p>
          <a:p>
            <a:pPr>
              <a:spcBef>
                <a:spcPct val="0"/>
              </a:spcBef>
            </a:pPr>
            <a:r>
              <a:rPr lang="en-US" smtClean="0"/>
              <a:t>Asylees/refugees in US schools year 1-5 excluded</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89A6BC-6DD0-4A2A-ACF1-55D2475026B6}"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State data for Index 1 – indicates 76 score which is above target of 50</a:t>
            </a:r>
          </a:p>
          <a:p>
            <a:pPr>
              <a:spcBef>
                <a:spcPct val="0"/>
              </a:spcBef>
            </a:pPr>
            <a:endParaRPr lang="en-US" smtClean="0"/>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EE40F0-7E5D-4CDD-828E-F299DB59D04C}"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purpose of Index 2 is to provide a measure of student progress by subject and student group.</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E83243-5710-4EDF-9118-CCE24F401253}"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2 measures student progress in reading, math &amp; writing in 10 student groups – all students, SP Ed, ELL &amp; 7 race/ethnicity groups.</a:t>
            </a:r>
          </a:p>
          <a:p>
            <a:pPr>
              <a:spcBef>
                <a:spcPct val="0"/>
              </a:spcBef>
            </a:pPr>
            <a:endParaRPr lang="en-US" smtClean="0"/>
          </a:p>
          <a:p>
            <a:pPr>
              <a:spcBef>
                <a:spcPct val="0"/>
              </a:spcBef>
            </a:pPr>
            <a:r>
              <a:rPr lang="en-US" smtClean="0"/>
              <a:t>The minimum size for all students is 10 and all other student groups is 25.</a:t>
            </a:r>
          </a:p>
          <a:p>
            <a:pPr>
              <a:spcBef>
                <a:spcPct val="0"/>
              </a:spcBef>
            </a:pPr>
            <a:endParaRPr lang="en-US" smtClean="0"/>
          </a:p>
          <a:p>
            <a:pPr>
              <a:spcBef>
                <a:spcPct val="0"/>
              </a:spcBef>
            </a:pPr>
            <a:r>
              <a:rPr lang="en-US" smtClean="0"/>
              <a:t>ELL – Progress Measure not available for 2013 for students test on English test versions – asylees/refugees excluded.</a:t>
            </a:r>
          </a:p>
          <a:p>
            <a:pPr>
              <a:spcBef>
                <a:spcPct val="0"/>
              </a:spcBef>
            </a:pPr>
            <a:r>
              <a:rPr lang="en-US" smtClean="0"/>
              <a:t>Spanish test version – Growth measure calculated in 2013; students in US Schools 1-3 years excluded; 4 &amp; beyond included; asylees/refugees 1-5 years excluded.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11737-3FC4-4FF4-B938-3102C4A3C308}"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2 measures student progress in reading, math &amp; writing in 10 student groups – all students, SP Ed, ELL &amp; 7 race/ethnicity groups.</a:t>
            </a:r>
          </a:p>
          <a:p>
            <a:pPr>
              <a:spcBef>
                <a:spcPct val="0"/>
              </a:spcBef>
            </a:pPr>
            <a:endParaRPr lang="en-US" smtClean="0"/>
          </a:p>
          <a:p>
            <a:pPr>
              <a:spcBef>
                <a:spcPct val="0"/>
              </a:spcBef>
            </a:pPr>
            <a:r>
              <a:rPr lang="en-US" smtClean="0"/>
              <a:t>The minimum size for all students is 10 and all other student groups is 25.</a:t>
            </a:r>
          </a:p>
          <a:p>
            <a:pPr>
              <a:spcBef>
                <a:spcPct val="0"/>
              </a:spcBef>
            </a:pPr>
            <a:endParaRPr lang="en-US" smtClean="0"/>
          </a:p>
          <a:p>
            <a:pPr>
              <a:spcBef>
                <a:spcPct val="0"/>
              </a:spcBef>
            </a:pPr>
            <a:r>
              <a:rPr lang="en-US" smtClean="0"/>
              <a:t>ELL – Progress Measure not available for 2013 for students test on English test versions – asylees/refugees excluded.</a:t>
            </a:r>
          </a:p>
          <a:p>
            <a:pPr>
              <a:spcBef>
                <a:spcPct val="0"/>
              </a:spcBef>
            </a:pPr>
            <a:r>
              <a:rPr lang="en-US" smtClean="0"/>
              <a:t>Spanish test version – Growth measure calculated in 2013; students in US Schools 1-3 years excluded; 4 &amp; beyond included; asylees/refugees 1-5 years excluded.</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BE7B5-1891-40D3-97D1-B2C0B2F1D30F}"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2 measures student progress in reading, math &amp; writing in 10 student groups – all students, SP Ed, ELL &amp; 7 race/ethnicity groups.</a:t>
            </a:r>
          </a:p>
          <a:p>
            <a:pPr>
              <a:spcBef>
                <a:spcPct val="0"/>
              </a:spcBef>
            </a:pPr>
            <a:endParaRPr lang="en-US" smtClean="0"/>
          </a:p>
          <a:p>
            <a:pPr>
              <a:spcBef>
                <a:spcPct val="0"/>
              </a:spcBef>
            </a:pPr>
            <a:r>
              <a:rPr lang="en-US" smtClean="0"/>
              <a:t>The minimum size for all students is 10 and all other student groups is 25.</a:t>
            </a:r>
          </a:p>
          <a:p>
            <a:pPr>
              <a:spcBef>
                <a:spcPct val="0"/>
              </a:spcBef>
            </a:pPr>
            <a:endParaRPr lang="en-US" smtClean="0"/>
          </a:p>
          <a:p>
            <a:pPr>
              <a:spcBef>
                <a:spcPct val="0"/>
              </a:spcBef>
            </a:pPr>
            <a:r>
              <a:rPr lang="en-US" smtClean="0"/>
              <a:t>ELL – Progress Measure not available for 2013 for students test on English test versions – asylees/refugees excluded.</a:t>
            </a:r>
          </a:p>
          <a:p>
            <a:pPr>
              <a:spcBef>
                <a:spcPct val="0"/>
              </a:spcBef>
            </a:pPr>
            <a:r>
              <a:rPr lang="en-US" smtClean="0"/>
              <a:t>Spanish test version – Growth measure calculated in 2013; students in US Schools 1-3 years excluded; 4 &amp; beyond included; asylees/refugees 1-5 years excluded.</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8482E-042B-4F1A-99AC-49D5823A873D}"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2 measures student progress in reading, math &amp; writing in 10 student groups – all students, SP Ed, ELL &amp; 7 race/ethnicity groups.</a:t>
            </a:r>
          </a:p>
          <a:p>
            <a:pPr>
              <a:spcBef>
                <a:spcPct val="0"/>
              </a:spcBef>
            </a:pPr>
            <a:endParaRPr lang="en-US" smtClean="0"/>
          </a:p>
          <a:p>
            <a:pPr>
              <a:spcBef>
                <a:spcPct val="0"/>
              </a:spcBef>
            </a:pPr>
            <a:r>
              <a:rPr lang="en-US" smtClean="0"/>
              <a:t>The minimum size for all students is 10 and all other student groups is 25.</a:t>
            </a:r>
          </a:p>
          <a:p>
            <a:pPr>
              <a:spcBef>
                <a:spcPct val="0"/>
              </a:spcBef>
            </a:pPr>
            <a:endParaRPr lang="en-US" smtClean="0"/>
          </a:p>
          <a:p>
            <a:pPr>
              <a:spcBef>
                <a:spcPct val="0"/>
              </a:spcBef>
            </a:pPr>
            <a:r>
              <a:rPr lang="en-US" smtClean="0"/>
              <a:t>ELL – Progress Measure not available for 2013 for students test on English test versions – asylees/refugees excluded.</a:t>
            </a:r>
          </a:p>
          <a:p>
            <a:pPr>
              <a:spcBef>
                <a:spcPct val="0"/>
              </a:spcBef>
            </a:pPr>
            <a:r>
              <a:rPr lang="en-US" smtClean="0"/>
              <a:t>Spanish test version – Growth measure calculated in 2013; students in US Schools 1-3 years excluded; 4 &amp; beyond included; asylees/refugees 1-5 years excluded.</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6B9270-1AE4-4FE2-B4FC-1812E8889F0B}"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FDE589-227A-44A3-A9AC-625137538CCD}"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03BF92-CA73-4003-8D03-43B324A90F54}"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5A0F5-52B2-45CD-89E4-AA94F811B28C}"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A6AFC5-DF1D-4BD5-8BB1-1031E28610F4}"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96876D-0A7B-475C-BE70-3E053B959E4B}"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computation for index 2 is not difficult math, but it can look confusing at first glance.  This example is for reading.  It is called a weighted measurement because the scores that exceed expectations are given more weighted or points.  Notice the grid contains all 7 racial/ethnic groups plus ELL and Special Ed.  The first step is to enter all the tests taken by each group.</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0C72C4-ECC4-459C-8929-64BD9D037C4E}"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you record the number for each criteria, Did not meet expectation, met expectation and exceeded expectation. Remember this has nothing to do with “passing”.  Each child is evaluated individually on their growth</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0A191-D266-42F0-A048-0E11C91158C5}"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 that met expectation and % of those that exceeded expectations are entered in the table.  Notice how those exceeding expectation are weighted.  For example, look at the AA column.  64 students took reading tests.  13 did not meet expectations and 51 met expectations.  That is all 64 students but of the 51 that met expectations 16 of them not only met the expectation they exceeded expectations so they are counted twice.</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3BB85C-458C-4DA3-9C4E-7EE35F723E38}"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 of met and exceeded are totaled to determine the number of points for each column and then those points are combined to get the total points.  In this example there are 5 categories of students and if every student exceeded expectations each category would show 100% in met expectations and 100% in exceeded expectations for a total of 200 points in each category and a total of 1000 points for the 5 columns.  These totals are then transferred to a table including the weighted growth rate for reading, writing and math.</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2F275-95EF-4369-B200-01A73FE68774}"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table shows the WGR or Weighted growth rate for reading, math and writing.  Again the index score is determined by dividing the total points by the max. points.  At the time of the taping the state had not set a target for this index.   </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6D88D8-EE4C-46E4-A3AE-658AA770F706}"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take a look at Index 3 – Closing Performance Gaps.  This index emphasizes advanced academic achievement of the Economically Disadvantated student group and the lowest performing race/ethnicity group at each campus or district.</a:t>
            </a:r>
          </a:p>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7F0053-AB99-4877-B514-B83840C4D87A}"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a:p>
            <a:pPr>
              <a:spcBef>
                <a:spcPct val="0"/>
              </a:spcBef>
            </a:pPr>
            <a:r>
              <a:rPr lang="en-US"/>
              <a:t>2013 and beyond. The STAAR weighted performance rate calculation must be modified for 2013 because STAAR Level III performance cannot be included in the indicator until 2014 </a:t>
            </a:r>
          </a:p>
          <a:p>
            <a:pPr>
              <a:spcBef>
                <a:spcPct val="0"/>
              </a:spcBef>
            </a:pPr>
            <a:endParaRPr lang="en-US"/>
          </a:p>
          <a:p>
            <a:pPr>
              <a:spcBef>
                <a:spcPct val="0"/>
              </a:spcBef>
            </a:pPr>
            <a:r>
              <a:rPr lang="en-US"/>
              <a:t>STAAR Grades 3-8 English and Spanish at phase-in Level II and final Level III performance standards for assessments administered in the spring </a:t>
            </a:r>
          </a:p>
          <a:p>
            <a:pPr>
              <a:spcBef>
                <a:spcPct val="0"/>
              </a:spcBef>
            </a:pPr>
            <a:endParaRPr lang="en-US"/>
          </a:p>
          <a:p>
            <a:pPr>
              <a:spcBef>
                <a:spcPct val="0"/>
              </a:spcBef>
            </a:pPr>
            <a:r>
              <a:rPr lang="en-US"/>
              <a:t>EOC at phase-in Level II and final Level III performance standards for assessments administered in the spring and the previous fall and summer </a:t>
            </a:r>
          </a:p>
          <a:p>
            <a:pPr>
              <a:spcBef>
                <a:spcPct val="0"/>
              </a:spcBef>
            </a:pPr>
            <a:r>
              <a:rPr lang="en-US"/>
              <a:t>STAAR Grades 3-8 and EOC Modified and Alternate at phase-in Level II and final Level III performance standards </a:t>
            </a:r>
          </a:p>
          <a:p>
            <a:pPr>
              <a:spcBef>
                <a:spcPct val="0"/>
              </a:spcBef>
            </a:pPr>
            <a:endParaRPr lang="en-US"/>
          </a:p>
          <a:p>
            <a:pPr>
              <a:spcBef>
                <a:spcPct val="0"/>
              </a:spcBef>
            </a:pPr>
            <a:endParaRPr lang="en-US"/>
          </a:p>
          <a:p>
            <a:pPr>
              <a:spcBef>
                <a:spcPct val="0"/>
              </a:spcBef>
            </a:pPr>
            <a:r>
              <a:rPr lang="en-US"/>
              <a:t>Retest results: Grades 5 and 8, best result from primary administration and first retest; EOC retest results included </a:t>
            </a:r>
          </a:p>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790A1-E789-40BA-8C09-C77410BBA272}"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  stricts and campuses will receive one point for each % of students who meet Level II</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BC307-A0DF-48D6-A7F1-4DA20A42DCB2}" type="slidenum">
              <a:rPr lang="en-US">
                <a:ea typeface="ＭＳ Ｐゴシック" pitchFamily="-72" charset="-128"/>
                <a:cs typeface="ＭＳ Ｐゴシック" pitchFamily="-72" charset="-128"/>
              </a:rPr>
              <a:pPr fontAlgn="base">
                <a:spcBef>
                  <a:spcPct val="0"/>
                </a:spcBef>
                <a:spcAft>
                  <a:spcPct val="0"/>
                </a:spcAft>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 Lowest performing racial/ethnic groups determined by comparing performance of racial/ethnic groups on the Index 1 student achievement indicator from spring 2012.  The disaggregated student group rates will be calculated for reporting – not used (Index 1 is all students).  This is the DMAC report for Index 1 that shows all student groups so we can determine the lowest race/ethnic groups in each content area.</a:t>
            </a:r>
          </a:p>
          <a:p>
            <a:pPr>
              <a:spcBef>
                <a:spcPct val="0"/>
              </a:spcBef>
            </a:pPr>
            <a:endParaRPr lang="en-US" smtClean="0"/>
          </a:p>
          <a:p>
            <a:pPr>
              <a:spcBef>
                <a:spcPct val="0"/>
              </a:spcBef>
            </a:pPr>
            <a:endParaRPr lang="en-US" smtClean="0"/>
          </a:p>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ED933B-F7FA-4D94-8B55-7C91A91A8360}" type="slidenum">
              <a:rPr lang="en-US">
                <a:ea typeface="ＭＳ Ｐゴシック" pitchFamily="-72" charset="-128"/>
                <a:cs typeface="ＭＳ Ｐゴシック" pitchFamily="-72" charset="-128"/>
              </a:rPr>
              <a:pPr fontAlgn="base">
                <a:spcBef>
                  <a:spcPct val="0"/>
                </a:spcBef>
                <a:spcAft>
                  <a:spcPct val="0"/>
                </a:spcAft>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2013 and beyond the accountability system is a framework of 4 performance indexes.</a:t>
            </a:r>
          </a:p>
          <a:p>
            <a:pPr>
              <a:spcBef>
                <a:spcPct val="0"/>
              </a:spcBef>
            </a:pPr>
            <a:endParaRPr lang="en-US" smtClean="0"/>
          </a:p>
          <a:p>
            <a:pPr>
              <a:spcBef>
                <a:spcPct val="0"/>
              </a:spcBef>
            </a:pPr>
            <a:r>
              <a:rPr lang="en-US" smtClean="0"/>
              <a:t>Index 1 – Student Achievement</a:t>
            </a:r>
          </a:p>
          <a:p>
            <a:pPr>
              <a:spcBef>
                <a:spcPct val="0"/>
              </a:spcBef>
            </a:pPr>
            <a:r>
              <a:rPr lang="en-US" smtClean="0"/>
              <a:t>Index 2 – Student Progress</a:t>
            </a:r>
          </a:p>
          <a:p>
            <a:pPr>
              <a:spcBef>
                <a:spcPct val="0"/>
              </a:spcBef>
            </a:pPr>
            <a:r>
              <a:rPr lang="en-US" smtClean="0"/>
              <a:t>Index 3 – Closing Performance Gaps</a:t>
            </a:r>
          </a:p>
          <a:p>
            <a:pPr>
              <a:spcBef>
                <a:spcPct val="0"/>
              </a:spcBef>
            </a:pPr>
            <a:r>
              <a:rPr lang="en-US" smtClean="0"/>
              <a:t>Index 4 – Postsecondary Readiness</a:t>
            </a:r>
          </a:p>
          <a:p>
            <a:pPr>
              <a:spcBef>
                <a:spcPct val="0"/>
              </a:spcBef>
            </a:pPr>
            <a:endParaRPr lang="en-US" smtClean="0"/>
          </a:p>
          <a:p>
            <a:pPr>
              <a:spcBef>
                <a:spcPct val="0"/>
              </a:spcBef>
            </a:pPr>
            <a:r>
              <a:rPr lang="en-US" smtClean="0"/>
              <a:t>We will be looking at each index separately.</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1D521-309F-43EB-977C-7CA245256F18}"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table shows the computation required to determine the WPR (weighted performance rate) for reading.  For each student category, Economically disadvantaged, Lowest performing Racial/ethnic group 1 and group 2, the weighted performance rate is determined comparing the number of students who scored Level II or above to the total number of students test.  </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7D7B1C-2D5F-4D1E-9EDF-2C5D4222EA71}" type="slidenum">
              <a:rPr lang="en-US">
                <a:ea typeface="ＭＳ Ｐゴシック" pitchFamily="-72" charset="-128"/>
                <a:cs typeface="ＭＳ Ｐゴシック" pitchFamily="-72" charset="-128"/>
              </a:rPr>
              <a:pPr fontAlgn="base">
                <a:spcBef>
                  <a:spcPct val="0"/>
                </a:spcBef>
                <a:spcAft>
                  <a:spcPct val="0"/>
                </a:spcAft>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weighted performance rate is calculated and entered for each subject tested on the campus.  The total points for each subject is entered and totaled then divided by the maximum number of points possible.  Notice the maximum is 300 for each subject.  If all students in  the Economically disadvantaged group, Lowest performing Racial/ethnic group 1 and group 2 met the level II standard, each category would have a score of 100% and a maximum of 300 for the subject The state has set the target for Index 3 at 55.  </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437F30-3F73-469E-B076-FF708DCCBD4D}" type="slidenum">
              <a:rPr lang="en-US">
                <a:ea typeface="ＭＳ Ｐゴシック" pitchFamily="-72" charset="-128"/>
                <a:cs typeface="ＭＳ Ｐゴシック" pitchFamily="-72" charset="-128"/>
              </a:rPr>
              <a:pPr fontAlgn="base">
                <a:spcBef>
                  <a:spcPct val="0"/>
                </a:spcBef>
                <a:spcAft>
                  <a:spcPct val="0"/>
                </a:spcAft>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HB 5 will have little changes in Index 4.</a:t>
            </a:r>
          </a:p>
          <a:p>
            <a:pPr>
              <a:spcBef>
                <a:spcPct val="0"/>
              </a:spcBef>
            </a:pPr>
            <a:r>
              <a:rPr lang="en-US" smtClean="0"/>
              <a:t>The purpose of this index is to emphasize the importance for students to receive a high school diploma that provides them with the foundation necessary for success in college, the workforce, job training programs or the military.  </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27183C-6600-4E07-9A71-40682EB3D525}" type="slidenum">
              <a:rPr lang="en-US">
                <a:ea typeface="ＭＳ Ｐゴシック" pitchFamily="-72" charset="-128"/>
                <a:cs typeface="ＭＳ Ｐゴシック" pitchFamily="-72" charset="-128"/>
              </a:rPr>
              <a:pPr fontAlgn="base">
                <a:spcBef>
                  <a:spcPct val="0"/>
                </a:spcBef>
                <a:spcAft>
                  <a:spcPct val="0"/>
                </a:spcAft>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201CED-25AC-4E9D-9070-6E1CF78420C0}" type="slidenum">
              <a:rPr lang="en-US">
                <a:ea typeface="ＭＳ Ｐゴシック" pitchFamily="-72" charset="-128"/>
                <a:cs typeface="ＭＳ Ｐゴシック" pitchFamily="-72" charset="-128"/>
              </a:rPr>
              <a:pPr fontAlgn="base">
                <a:spcBef>
                  <a:spcPct val="0"/>
                </a:spcBef>
                <a:spcAft>
                  <a:spcPct val="0"/>
                </a:spcAft>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receive a met standard rating, all campuses &amp; districts must meet accountability targets on all indexes for which they have performance data in 2013.  For Index 4, districts and campuses must have a score of 75 or higher.  </a:t>
            </a:r>
          </a:p>
          <a:p>
            <a:pPr>
              <a:spcBef>
                <a:spcPct val="0"/>
              </a:spcBef>
            </a:pPr>
            <a:endParaRPr lang="en-US" smtClean="0"/>
          </a:p>
          <a:p>
            <a:pPr>
              <a:spcBef>
                <a:spcPct val="0"/>
              </a:spcBef>
            </a:pPr>
            <a:r>
              <a:rPr lang="en-US" smtClean="0"/>
              <a:t>HS graduation rates include the 4 year or 5 year graduation rates, whichever year calculation is the highest.  </a:t>
            </a:r>
          </a:p>
          <a:p>
            <a:pPr>
              <a:spcBef>
                <a:spcPct val="0"/>
              </a:spcBef>
            </a:pPr>
            <a:r>
              <a:rPr lang="en-US" smtClean="0"/>
              <a:t>Index 4 looks at the % of students graduating with Recommended HS program or the Distinguished Achievement HS program.</a:t>
            </a:r>
          </a:p>
          <a:p>
            <a:pPr>
              <a:spcBef>
                <a:spcPct val="0"/>
              </a:spcBef>
            </a:pPr>
            <a:endParaRPr lang="en-US" smtClean="0"/>
          </a:p>
          <a:p>
            <a:pPr>
              <a:spcBef>
                <a:spcPct val="0"/>
              </a:spcBef>
            </a:pPr>
            <a:r>
              <a:rPr lang="en-US" smtClean="0"/>
              <a:t>Total number of students in the graduating class contains graduates, continuing students, GED recipients &amp; dropouts.</a:t>
            </a:r>
          </a:p>
          <a:p>
            <a:pPr>
              <a:spcBef>
                <a:spcPct val="0"/>
              </a:spcBef>
            </a:pPr>
            <a:endParaRPr lang="en-US" smtClean="0"/>
          </a:p>
          <a:p>
            <a:pPr>
              <a:spcBef>
                <a:spcPct val="0"/>
              </a:spcBef>
            </a:pPr>
            <a:r>
              <a:rPr lang="en-US" smtClean="0"/>
              <a:t>Student Groups:  All, SE, ELL, 7 race/ethnicity</a:t>
            </a:r>
          </a:p>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354666-BF1D-468B-B9A1-DF4DB93591FB}" type="slidenum">
              <a:rPr lang="en-US">
                <a:ea typeface="ＭＳ Ｐゴシック" pitchFamily="-72" charset="-128"/>
                <a:cs typeface="ＭＳ Ｐゴシック" pitchFamily="-72" charset="-128"/>
              </a:rPr>
              <a:pPr fontAlgn="base">
                <a:spcBef>
                  <a:spcPct val="0"/>
                </a:spcBef>
                <a:spcAft>
                  <a:spcPct val="0"/>
                </a:spcAft>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table shows an example of a 4 hear graduation rate.  An important thing to notice is that 50% of Index 4 is the % of each race/ethnic graduating Recommended or distinguished.  The post-secondary readiness rewards schools ensuring students are ready for college or career of their choice. </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8F5FF-F387-48F7-BFC6-07D394D0A1BA}" type="slidenum">
              <a:rPr lang="en-US">
                <a:ea typeface="ＭＳ Ｐゴシック" pitchFamily="-72" charset="-128"/>
                <a:cs typeface="ＭＳ Ｐゴシック" pitchFamily="-72" charset="-128"/>
              </a:rPr>
              <a:pPr fontAlgn="base">
                <a:spcBef>
                  <a:spcPct val="0"/>
                </a:spcBef>
                <a:spcAft>
                  <a:spcPct val="0"/>
                </a:spcAft>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 look at a possible report that schools will receive from TEA indicate the results on each of the 4 indexes.</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784A0B-49B8-4783-9664-6C0B199F8928}" type="slidenum">
              <a:rPr lang="en-US">
                <a:ea typeface="ＭＳ Ｐゴシック" pitchFamily="-72" charset="-128"/>
                <a:cs typeface="ＭＳ Ｐゴシック" pitchFamily="-72" charset="-128"/>
              </a:rPr>
              <a:pPr fontAlgn="base">
                <a:spcBef>
                  <a:spcPct val="0"/>
                </a:spcBef>
                <a:spcAft>
                  <a:spcPct val="0"/>
                </a:spcAft>
              </a:pPr>
              <a:t>43</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Campuses that receive an accountability rating of met standard are eligible for the distinction designations for 2013 listed on the slide.</a:t>
            </a:r>
          </a:p>
          <a:p>
            <a:pPr>
              <a:spcBef>
                <a:spcPct val="0"/>
              </a:spcBef>
            </a:pPr>
            <a:r>
              <a:rPr lang="en-US" smtClean="0"/>
              <a:t>The top 25% distinction will be based on performance on index 2 – student progress – in relation to campuses in the comparison group (found in TEASE or TEAL).</a:t>
            </a:r>
          </a:p>
          <a:p>
            <a:pPr>
              <a:spcBef>
                <a:spcPct val="0"/>
              </a:spcBef>
            </a:pPr>
            <a:endParaRPr lang="en-US" smtClean="0"/>
          </a:p>
          <a:p>
            <a:pPr>
              <a:spcBef>
                <a:spcPct val="0"/>
              </a:spcBef>
            </a:pPr>
            <a:r>
              <a:rPr lang="en-US" smtClean="0"/>
              <a:t>The campus Academic Achievement Distinction Designation (AADD) recognizes outstanding academic achievement in reading/ELA and math on a variety of indicators including completion of advanced dual enrollment courses and SAT &amp; ACT performance &amp; participation; based on comparison of similar campuses.</a:t>
            </a:r>
          </a:p>
          <a:p>
            <a:pPr>
              <a:spcBef>
                <a:spcPct val="0"/>
              </a:spcBef>
            </a:pPr>
            <a:endParaRPr lang="en-US" smtClean="0"/>
          </a:p>
          <a:p>
            <a:pPr>
              <a:spcBef>
                <a:spcPct val="0"/>
              </a:spcBef>
            </a:pPr>
            <a:r>
              <a:rPr lang="en-US" smtClean="0"/>
              <a:t>AADD indicators are evaluated for campuses whose grade span is with in grades 3-12 that achieved a met standard rating.  AADD indicators are evaluated for all students.</a:t>
            </a:r>
          </a:p>
          <a:p>
            <a:pPr>
              <a:spcBef>
                <a:spcPct val="0"/>
              </a:spcBef>
            </a:pPr>
            <a:r>
              <a:rPr lang="en-US" smtClean="0"/>
              <a:t>The Grade 3 – 8 looks at the number of students achieving Level III in math, reading or writing.  It also looks at participation of 8</a:t>
            </a:r>
            <a:r>
              <a:rPr lang="en-US" baseline="30000" smtClean="0"/>
              <a:t>th</a:t>
            </a:r>
            <a:r>
              <a:rPr lang="en-US" smtClean="0"/>
              <a:t> graders taking Algebra I and the # of 8</a:t>
            </a:r>
            <a:r>
              <a:rPr lang="en-US" baseline="30000" smtClean="0"/>
              <a:t>th</a:t>
            </a:r>
            <a:r>
              <a:rPr lang="en-US" smtClean="0"/>
              <a:t> grade students who scored Level II on Algebra I.</a:t>
            </a:r>
          </a:p>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A98E9-95CB-4876-9633-D887044EFF63}" type="slidenum">
              <a:rPr lang="en-US">
                <a:ea typeface="ＭＳ Ｐゴシック" pitchFamily="-72" charset="-128"/>
                <a:cs typeface="ＭＳ Ｐゴシック" pitchFamily="-72" charset="-128"/>
              </a:rPr>
              <a:pPr fontAlgn="base">
                <a:spcBef>
                  <a:spcPct val="0"/>
                </a:spcBef>
                <a:spcAft>
                  <a:spcPct val="0"/>
                </a:spcAft>
              </a:pPr>
              <a:t>45</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1 is Student Achievement.  It provides a snapshot of performance across subjects at Level II – Satisfactory Academic Performance.</a:t>
            </a:r>
          </a:p>
          <a:p>
            <a:pPr>
              <a:spcBef>
                <a:spcPct val="0"/>
              </a:spcBef>
            </a:pPr>
            <a:r>
              <a:rPr lang="en-US" smtClean="0"/>
              <a:t>For 2013 it will look at performance at Phase-in 1, Level II.</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2FAF9A-D370-4D47-907C-63F498CFE105}"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Index 1 measures the % of students that met Level II performance – for 2013 Phase in 1 Level II.  In this index we are measuring “All Students” group.  In all content areas – listed on slide.  </a:t>
            </a:r>
          </a:p>
          <a:p>
            <a:pPr>
              <a:spcBef>
                <a:spcPct val="0"/>
              </a:spcBef>
            </a:pPr>
            <a:endParaRPr lang="en-US" smtClean="0"/>
          </a:p>
          <a:p>
            <a:pPr>
              <a:spcBef>
                <a:spcPct val="0"/>
              </a:spcBef>
            </a:pPr>
            <a:r>
              <a:rPr lang="en-US" smtClean="0"/>
              <a:t>Also, this index will measure participation by race/ethnicity.</a:t>
            </a:r>
            <a:br>
              <a:rPr lang="en-US" smtClean="0"/>
            </a:b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EA266C-EE02-40E9-AFC4-5CA2CBF9E153}"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assessment that Index 1 includes:  STAAR, STAAR-Modified, STAAR-Alternate, STAAR-L in grades 3-8 &amp; EOC English &amp; Spanish grades 3-5.</a:t>
            </a:r>
          </a:p>
          <a:p>
            <a:pPr>
              <a:spcBef>
                <a:spcPct val="0"/>
              </a:spcBef>
            </a:pPr>
            <a:endParaRPr lang="en-US" smtClean="0"/>
          </a:p>
          <a:p>
            <a:pPr>
              <a:spcBef>
                <a:spcPct val="0"/>
              </a:spcBef>
            </a:pPr>
            <a:r>
              <a:rPr lang="en-US" smtClean="0"/>
              <a:t>For 2013 only, Index 1 will include grade 11 TAKS performance.</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0D9837-BE27-4E4D-BA07-492EBC69A2DA}"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D1159-04CD-4090-ABA7-99ABBD6B1608}"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assessment results that will be included for 2013 for districts and campuses includes grades 3-8 spring results for students enrolled on the fall enrollment snapshot.</a:t>
            </a:r>
          </a:p>
          <a:p>
            <a:pPr>
              <a:spcBef>
                <a:spcPct val="0"/>
              </a:spcBef>
            </a:pPr>
            <a:r>
              <a:rPr lang="en-US" smtClean="0"/>
              <a:t>Grades 5/8 math/reading highest score for 1</a:t>
            </a:r>
            <a:r>
              <a:rPr lang="en-US" baseline="30000" smtClean="0"/>
              <a:t>st</a:t>
            </a:r>
            <a:r>
              <a:rPr lang="en-US" smtClean="0"/>
              <a:t> &amp; 2</a:t>
            </a:r>
            <a:r>
              <a:rPr lang="en-US" baseline="30000" smtClean="0"/>
              <a:t>nd</a:t>
            </a:r>
            <a:r>
              <a:rPr lang="en-US" smtClean="0"/>
              <a:t> administration</a:t>
            </a:r>
          </a:p>
          <a:p>
            <a:pPr>
              <a:spcBef>
                <a:spcPct val="0"/>
              </a:spcBef>
            </a:pPr>
            <a:r>
              <a:rPr lang="en-US" smtClean="0"/>
              <a:t>EOC best result for – Summer 2012 results for students enrolled on the prior year fall enrollment snapshot of 2011, December 2012 results for students enrolled on the fall enrollment snapshot (October 2012) and spring 2013 results for students enrolled on the fall enrollment snapshot (October 2012).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4A267F-A8D9-40D6-8D2D-D443E839178E}"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assessment results that will be included for 2013 for districts and campuses includes grades 3-8 spring results for students enrolled on the fall enrollment snapshot.</a:t>
            </a:r>
          </a:p>
          <a:p>
            <a:pPr>
              <a:spcBef>
                <a:spcPct val="0"/>
              </a:spcBef>
            </a:pPr>
            <a:r>
              <a:rPr lang="en-US" smtClean="0"/>
              <a:t>Grades 5/8 math/reading highest score for 1</a:t>
            </a:r>
            <a:r>
              <a:rPr lang="en-US" baseline="30000" smtClean="0"/>
              <a:t>st</a:t>
            </a:r>
            <a:r>
              <a:rPr lang="en-US" smtClean="0"/>
              <a:t> &amp; 2</a:t>
            </a:r>
            <a:r>
              <a:rPr lang="en-US" baseline="30000" smtClean="0"/>
              <a:t>nd</a:t>
            </a:r>
            <a:r>
              <a:rPr lang="en-US" smtClean="0"/>
              <a:t> administration</a:t>
            </a:r>
          </a:p>
          <a:p>
            <a:pPr>
              <a:spcBef>
                <a:spcPct val="0"/>
              </a:spcBef>
            </a:pPr>
            <a:r>
              <a:rPr lang="en-US" smtClean="0"/>
              <a:t>EOC best result for – Summer 2012 results for students enrolled on the prior year fall enrollment snapshot of 2011, December 2012 results for students enrolled on the fall enrollment snapshot (October 2012) and spring 2013 results for students enrolled on the fall enrollment snapshot (October 2012).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C52CB-E9CA-4104-8C81-9364D7760E75}"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fld id="{20E5463A-6652-44EA-9E70-891FC1E22745}" type="datetime1">
              <a:rPr/>
              <a:pPr>
                <a:defRPr/>
              </a:pPr>
              <a:t>8/18/13</a:t>
            </a:fld>
            <a:endParaRPr/>
          </a:p>
        </p:txBody>
      </p:sp>
      <p:sp>
        <p:nvSpPr>
          <p:cNvPr id="5"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6" name="Rectangle 15"/>
          <p:cNvSpPr>
            <a:spLocks noGrp="1"/>
          </p:cNvSpPr>
          <p:nvPr>
            <p:ph type="sldNum" sz="quarter" idx="12"/>
          </p:nvPr>
        </p:nvSpPr>
        <p:spPr/>
        <p:txBody>
          <a:bodyPr/>
          <a:lstStyle>
            <a:lvl1pPr>
              <a:defRPr/>
            </a:lvl1pPr>
          </a:lstStyle>
          <a:p>
            <a:pPr>
              <a:defRPr/>
            </a:pPr>
            <a:fld id="{85225C9D-79A8-4B3B-98DE-B5E8AE0285AF}"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DE2EBE1F-9CEC-4345-8083-0EB66FD63F0E}" type="datetime1">
              <a:rPr/>
              <a:pPr>
                <a:defRPr/>
              </a:pPr>
              <a:t>8/18/13</a:t>
            </a:fld>
            <a:endParaRPr/>
          </a:p>
        </p:txBody>
      </p:sp>
      <p:sp>
        <p:nvSpPr>
          <p:cNvPr id="5"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6" name="Rectangle 15"/>
          <p:cNvSpPr>
            <a:spLocks noGrp="1"/>
          </p:cNvSpPr>
          <p:nvPr>
            <p:ph type="sldNum" sz="quarter" idx="12"/>
          </p:nvPr>
        </p:nvSpPr>
        <p:spPr/>
        <p:txBody>
          <a:bodyPr/>
          <a:lstStyle>
            <a:lvl1pPr>
              <a:defRPr/>
            </a:lvl1pPr>
          </a:lstStyle>
          <a:p>
            <a:pPr>
              <a:defRPr/>
            </a:pPr>
            <a:fld id="{15C1915A-1D7D-4253-95AD-723050AA68DB}"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505F88DB-C370-4677-B4E3-B3975A0F17AE}" type="datetime1">
              <a:rPr/>
              <a:pPr>
                <a:defRPr/>
              </a:pPr>
              <a:t>8/18/13</a:t>
            </a:fld>
            <a:endParaRPr/>
          </a:p>
        </p:txBody>
      </p:sp>
      <p:sp>
        <p:nvSpPr>
          <p:cNvPr id="5"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6" name="Rectangle 15"/>
          <p:cNvSpPr>
            <a:spLocks noGrp="1"/>
          </p:cNvSpPr>
          <p:nvPr>
            <p:ph type="sldNum" sz="quarter" idx="12"/>
          </p:nvPr>
        </p:nvSpPr>
        <p:spPr/>
        <p:txBody>
          <a:bodyPr/>
          <a:lstStyle>
            <a:lvl1pPr>
              <a:defRPr/>
            </a:lvl1pPr>
          </a:lstStyle>
          <a:p>
            <a:pPr>
              <a:defRPr/>
            </a:pPr>
            <a:fld id="{59F5CC92-FCDB-4A79-B6CF-A58B21254797}"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fld id="{836DE096-50D8-4A15-9C29-18C6FF1046C0}" type="datetime1">
              <a:rPr/>
              <a:pPr>
                <a:defRPr/>
              </a:pPr>
              <a:t>8/18/13</a:t>
            </a:fld>
            <a:endParaRPr/>
          </a:p>
        </p:txBody>
      </p:sp>
      <p:sp>
        <p:nvSpPr>
          <p:cNvPr id="5"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6" name="Rectangle 15"/>
          <p:cNvSpPr>
            <a:spLocks noGrp="1"/>
          </p:cNvSpPr>
          <p:nvPr>
            <p:ph type="sldNum" sz="quarter" idx="12"/>
          </p:nvPr>
        </p:nvSpPr>
        <p:spPr/>
        <p:txBody>
          <a:bodyPr/>
          <a:lstStyle>
            <a:lvl1pPr>
              <a:defRPr/>
            </a:lvl1pPr>
          </a:lstStyle>
          <a:p>
            <a:pPr>
              <a:defRPr/>
            </a:pPr>
            <a:fld id="{C90ACEBF-9AE6-48F1-9EE3-14BEF1C7348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fld id="{3313C89C-E262-4D5B-B7F0-5DA19207AFE4}" type="datetime1">
              <a:rPr/>
              <a:pPr>
                <a:defRPr/>
              </a:pPr>
              <a:t>8/18/13</a:t>
            </a:fld>
            <a:endParaRPr/>
          </a:p>
        </p:txBody>
      </p:sp>
      <p:sp>
        <p:nvSpPr>
          <p:cNvPr id="5"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6" name="Rectangle 15"/>
          <p:cNvSpPr>
            <a:spLocks noGrp="1"/>
          </p:cNvSpPr>
          <p:nvPr>
            <p:ph type="sldNum" sz="quarter" idx="12"/>
          </p:nvPr>
        </p:nvSpPr>
        <p:spPr/>
        <p:txBody>
          <a:bodyPr/>
          <a:lstStyle>
            <a:lvl1pPr>
              <a:defRPr/>
            </a:lvl1pPr>
          </a:lstStyle>
          <a:p>
            <a:pPr>
              <a:defRPr/>
            </a:pPr>
            <a:fld id="{8BC07807-88E5-43D3-A711-16838D6B3586}"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fld id="{69AC440D-6F09-4D6D-A9BF-02192FF83399}" type="datetime1">
              <a:rPr/>
              <a:pPr>
                <a:defRPr/>
              </a:pPr>
              <a:t>8/18/13</a:t>
            </a:fld>
            <a:endParaRPr/>
          </a:p>
        </p:txBody>
      </p:sp>
      <p:sp>
        <p:nvSpPr>
          <p:cNvPr id="6"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7" name="Rectangle 15"/>
          <p:cNvSpPr>
            <a:spLocks noGrp="1"/>
          </p:cNvSpPr>
          <p:nvPr>
            <p:ph type="sldNum" sz="quarter" idx="12"/>
          </p:nvPr>
        </p:nvSpPr>
        <p:spPr/>
        <p:txBody>
          <a:bodyPr/>
          <a:lstStyle>
            <a:lvl1pPr>
              <a:defRPr/>
            </a:lvl1pPr>
          </a:lstStyle>
          <a:p>
            <a:pPr>
              <a:defRPr/>
            </a:pPr>
            <a:fld id="{2DFF492C-6024-4672-8A41-F01B7F5A3971}"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fld id="{29142C97-0183-4F7C-8129-06A75575959B}" type="datetime1">
              <a:rPr/>
              <a:pPr>
                <a:defRPr/>
              </a:pPr>
              <a:t>8/18/13</a:t>
            </a:fld>
            <a:endParaRPr/>
          </a:p>
        </p:txBody>
      </p:sp>
      <p:sp>
        <p:nvSpPr>
          <p:cNvPr id="8"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9" name="Rectangle 15"/>
          <p:cNvSpPr>
            <a:spLocks noGrp="1"/>
          </p:cNvSpPr>
          <p:nvPr>
            <p:ph type="sldNum" sz="quarter" idx="12"/>
          </p:nvPr>
        </p:nvSpPr>
        <p:spPr/>
        <p:txBody>
          <a:bodyPr/>
          <a:lstStyle>
            <a:lvl1pPr>
              <a:defRPr/>
            </a:lvl1pPr>
          </a:lstStyle>
          <a:p>
            <a:pPr>
              <a:defRPr/>
            </a:pPr>
            <a:fld id="{B5179B9E-678D-4E79-AF46-0E0A2B0A420A}"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fld id="{596B265C-FD62-4665-98FD-5FC361917960}" type="datetime1">
              <a:rPr/>
              <a:pPr>
                <a:defRPr/>
              </a:pPr>
              <a:t>8/18/13</a:t>
            </a:fld>
            <a:endParaRPr/>
          </a:p>
        </p:txBody>
      </p:sp>
      <p:sp>
        <p:nvSpPr>
          <p:cNvPr id="4"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5" name="Rectangle 15"/>
          <p:cNvSpPr>
            <a:spLocks noGrp="1"/>
          </p:cNvSpPr>
          <p:nvPr>
            <p:ph type="sldNum" sz="quarter" idx="12"/>
          </p:nvPr>
        </p:nvSpPr>
        <p:spPr/>
        <p:txBody>
          <a:bodyPr/>
          <a:lstStyle>
            <a:lvl1pPr>
              <a:defRPr/>
            </a:lvl1pPr>
          </a:lstStyle>
          <a:p>
            <a:pPr>
              <a:defRPr/>
            </a:pPr>
            <a:fld id="{CF7EA747-F852-4128-8193-ADA49EBFFEF3}"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EC2D366A-9833-4277-9D55-66ADBB433A50}" type="datetime1">
              <a:rPr/>
              <a:pPr>
                <a:defRPr/>
              </a:pPr>
              <a:t>8/18/13</a:t>
            </a:fld>
            <a:endParaRPr/>
          </a:p>
        </p:txBody>
      </p:sp>
      <p:sp>
        <p:nvSpPr>
          <p:cNvPr id="3"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4" name="Rectangle 15"/>
          <p:cNvSpPr>
            <a:spLocks noGrp="1"/>
          </p:cNvSpPr>
          <p:nvPr>
            <p:ph type="sldNum" sz="quarter" idx="12"/>
          </p:nvPr>
        </p:nvSpPr>
        <p:spPr/>
        <p:txBody>
          <a:bodyPr/>
          <a:lstStyle>
            <a:lvl1pPr>
              <a:defRPr/>
            </a:lvl1pPr>
          </a:lstStyle>
          <a:p>
            <a:pPr>
              <a:defRPr/>
            </a:pPr>
            <a:fld id="{0527A28A-BCE0-459C-81B9-908D03615361}"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fld id="{59F47CA0-E57C-474C-BF26-B5C2C1ABA37E}" type="datetime1">
              <a:rPr/>
              <a:pPr>
                <a:defRPr/>
              </a:pPr>
              <a:t>8/18/13</a:t>
            </a:fld>
            <a:endParaRPr/>
          </a:p>
        </p:txBody>
      </p:sp>
      <p:sp>
        <p:nvSpPr>
          <p:cNvPr id="6" name="Rectangle 18"/>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7" name="Rectangle 15"/>
          <p:cNvSpPr>
            <a:spLocks noGrp="1"/>
          </p:cNvSpPr>
          <p:nvPr>
            <p:ph type="sldNum" sz="quarter" idx="12"/>
          </p:nvPr>
        </p:nvSpPr>
        <p:spPr/>
        <p:txBody>
          <a:bodyPr/>
          <a:lstStyle>
            <a:lvl1pPr>
              <a:defRPr/>
            </a:lvl1pPr>
          </a:lstStyle>
          <a:p>
            <a:pPr>
              <a:defRPr/>
            </a:pPr>
            <a:fld id="{FB03324E-D2BE-4594-B561-2615043EA5D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fld id="{2B26D06C-56A9-4E2C-A767-CBC64176B875}" type="datetime1">
              <a:rPr/>
              <a:pPr>
                <a:defRPr/>
              </a:pPr>
              <a:t>8/18/13</a:t>
            </a:fld>
            <a:endParaRPr/>
          </a:p>
        </p:txBody>
      </p:sp>
      <p:sp>
        <p:nvSpPr>
          <p:cNvPr id="7" name="Rectangle 6"/>
          <p:cNvSpPr>
            <a:spLocks noGrp="1"/>
          </p:cNvSpPr>
          <p:nvPr>
            <p:ph type="ftr" sz="quarter" idx="11"/>
          </p:nvPr>
        </p:nvSpPr>
        <p:spPr/>
        <p:txBody>
          <a:bodyPr/>
          <a:lstStyle>
            <a:lvl1pPr>
              <a:defRPr/>
            </a:lvl1pPr>
          </a:lstStyle>
          <a:p>
            <a:pPr>
              <a:defRPr/>
            </a:pPr>
            <a:r>
              <a:rPr/>
              <a:t>Copyright 2013 by Region 7 Education Service Center. All rights reserved. </a:t>
            </a:r>
          </a:p>
        </p:txBody>
      </p:sp>
      <p:sp>
        <p:nvSpPr>
          <p:cNvPr id="8" name="Rectangle 7"/>
          <p:cNvSpPr>
            <a:spLocks noGrp="1"/>
          </p:cNvSpPr>
          <p:nvPr>
            <p:ph type="sldNum" sz="quarter" idx="12"/>
          </p:nvPr>
        </p:nvSpPr>
        <p:spPr/>
        <p:txBody>
          <a:bodyPr/>
          <a:lstStyle>
            <a:lvl1pPr>
              <a:defRPr/>
            </a:lvl1pPr>
          </a:lstStyle>
          <a:p>
            <a:pPr>
              <a:defRPr/>
            </a:pPr>
            <a:fld id="{93D1DBB4-60BD-44F1-87C9-5E6D540EBCED}"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chemeClr val="tx2"/>
                </a:solidFill>
                <a:latin typeface="+mn-lt"/>
                <a:ea typeface="+mn-lt"/>
                <a:cs typeface="+mn-lt"/>
              </a:defRPr>
            </a:lvl1pPr>
          </a:lstStyle>
          <a:p>
            <a:pPr>
              <a:defRPr/>
            </a:pPr>
            <a:fld id="{B5793B72-E989-4335-A23E-B4698C49FA7F}" type="datetime1">
              <a:rPr/>
              <a:pPr>
                <a:defRPr/>
              </a:pPr>
              <a:t>8/18/13</a:t>
            </a:fld>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smtClean="0">
                <a:solidFill>
                  <a:schemeClr val="tx2"/>
                </a:solidFill>
                <a:latin typeface="+mn-lt"/>
                <a:ea typeface="+mn-lt"/>
                <a:cs typeface="+mn-lt"/>
              </a:defRPr>
            </a:lvl1pPr>
          </a:lstStyle>
          <a:p>
            <a:pPr>
              <a:defRPr/>
            </a:pPr>
            <a:r>
              <a:rPr/>
              <a:t>Copyright 2013 by Region 7 Education Service Center. All rights reserved. </a:t>
            </a: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smtClean="0">
                <a:solidFill>
                  <a:schemeClr val="tx2"/>
                </a:solidFill>
                <a:latin typeface="+mn-lt"/>
                <a:ea typeface="+mn-lt"/>
                <a:cs typeface="+mn-lt"/>
              </a:defRPr>
            </a:lvl1pPr>
          </a:lstStyle>
          <a:p>
            <a:pPr>
              <a:defRPr/>
            </a:pPr>
            <a:fld id="{AA5C3FC5-ED0B-4221-B1B7-D2DC3E2FB24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hf sldNum="0" hdr="0" dt="0"/>
  <p:txStyles>
    <p:titleStyle>
      <a:defPPr>
        <a:defRPr sz="4400">
          <a:solidFill>
            <a:schemeClr val="tx2">
              <a:shade val="85000"/>
              <a:satMod val="150000"/>
            </a:schemeClr>
          </a:solidFill>
          <a:latin typeface="+mj-lt"/>
          <a:ea typeface="+mj-ea"/>
          <a:cs typeface="+mj-cs"/>
        </a:defRPr>
      </a:defPPr>
      <a:lvl1pPr algn="ctr" rtl="0" fontAlgn="base">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2pPr>
      <a:lvl3pPr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3pPr>
      <a:lvl4pPr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4pPr>
      <a:lvl5pPr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5pPr>
      <a:lvl6pPr marL="457200"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6pPr>
      <a:lvl7pPr marL="914400"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7pPr>
      <a:lvl8pPr marL="1371600"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8pPr>
      <a:lvl9pPr marL="1828800" algn="ctr" rtl="0" fontAlgn="base">
        <a:spcBef>
          <a:spcPct val="0"/>
        </a:spcBef>
        <a:spcAft>
          <a:spcPct val="0"/>
        </a:spcAft>
        <a:defRPr sz="4800" b="1">
          <a:solidFill>
            <a:srgbClr val="7F4A25"/>
          </a:solidFill>
          <a:latin typeface="Candara" pitchFamily="-72" charset="0"/>
          <a:ea typeface="Candara" pitchFamily="-72" charset="0"/>
          <a:cs typeface="Candara" pitchFamily="-72" charset="0"/>
        </a:defRPr>
      </a:lvl9pPr>
    </p:titleStyle>
    <p:bodyStyle>
      <a:defPPr>
        <a:defRPr>
          <a:solidFill>
            <a:schemeClr val="tx1"/>
          </a:solidFill>
          <a:latin typeface="+mn-lt"/>
          <a:ea typeface="+mn-ea"/>
          <a:cs typeface="+mn-cs"/>
        </a:defRPr>
      </a:defPPr>
      <a:lvl1pPr indent="-273050" algn="l" rtl="0" fontAlgn="base">
        <a:spcBef>
          <a:spcPct val="20000"/>
        </a:spcBef>
        <a:spcAft>
          <a:spcPct val="0"/>
        </a:spcAft>
        <a:buClr>
          <a:schemeClr val="accent1"/>
        </a:buClr>
        <a:buSzPct val="80000"/>
        <a:buFont typeface="Wingdings 2" pitchFamily="-72" charset="2"/>
        <a:buChar char=""/>
        <a:defRPr sz="2800">
          <a:solidFill>
            <a:schemeClr val="tx1"/>
          </a:solidFill>
          <a:latin typeface="+mn-lt"/>
          <a:ea typeface="+mn-lt"/>
          <a:cs typeface="+mn-lt"/>
        </a:defRPr>
      </a:lvl1pPr>
      <a:lvl2pPr marL="557213" indent="-228600" algn="l" rtl="0" fontAlgn="base">
        <a:spcBef>
          <a:spcPct val="20000"/>
        </a:spcBef>
        <a:spcAft>
          <a:spcPct val="0"/>
        </a:spcAft>
        <a:buClr>
          <a:schemeClr val="tx2"/>
        </a:buClr>
        <a:buFont typeface="Wingdings 2" pitchFamily="-72" charset="2"/>
        <a:buChar char=""/>
        <a:defRPr sz="2200">
          <a:solidFill>
            <a:schemeClr val="tx1"/>
          </a:solidFill>
          <a:latin typeface="+mn-lt"/>
          <a:ea typeface="+mn-lt"/>
          <a:cs typeface="+mn-lt"/>
        </a:defRPr>
      </a:lvl2pPr>
      <a:lvl3pPr marL="812800" indent="-228600" algn="l" rtl="0" fontAlgn="base">
        <a:spcBef>
          <a:spcPct val="20000"/>
        </a:spcBef>
        <a:spcAft>
          <a:spcPct val="0"/>
        </a:spcAft>
        <a:buClr>
          <a:schemeClr val="accent1"/>
        </a:buClr>
        <a:buFont typeface="Wingdings 2" pitchFamily="-72" charset="2"/>
        <a:buChar char=""/>
        <a:defRPr sz="2000">
          <a:solidFill>
            <a:schemeClr val="tx1"/>
          </a:solidFill>
          <a:latin typeface="+mn-lt"/>
          <a:ea typeface="+mn-lt"/>
          <a:cs typeface="+mn-lt"/>
        </a:defRPr>
      </a:lvl3pPr>
      <a:lvl4pPr marL="1068388" indent="-228600" algn="l" rtl="0" fontAlgn="base">
        <a:spcBef>
          <a:spcPct val="20000"/>
        </a:spcBef>
        <a:spcAft>
          <a:spcPct val="0"/>
        </a:spcAft>
        <a:buClr>
          <a:schemeClr val="tx2"/>
        </a:buClr>
        <a:buFont typeface="Wingdings 2" pitchFamily="-72" charset="2"/>
        <a:buChar char=""/>
        <a:defRPr>
          <a:solidFill>
            <a:schemeClr val="tx1"/>
          </a:solidFill>
          <a:latin typeface="+mn-lt"/>
          <a:ea typeface="+mn-lt"/>
          <a:cs typeface="+mn-lt"/>
        </a:defRPr>
      </a:lvl4pPr>
      <a:lvl5pPr marL="1316038" indent="-228600" algn="l" rtl="0" fontAlgn="base">
        <a:spcBef>
          <a:spcPct val="20000"/>
        </a:spcBef>
        <a:spcAft>
          <a:spcPct val="0"/>
        </a:spcAft>
        <a:buClr>
          <a:schemeClr val="accent1"/>
        </a:buClr>
        <a:buFont typeface="Wingdings 2" pitchFamily="-72"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111" y="2374710"/>
            <a:ext cx="7772400" cy="1924821"/>
          </a:xfrm>
        </p:spPr>
        <p:txBody>
          <a:bodyPr/>
          <a:lstStyle/>
          <a:p>
            <a:pPr fontAlgn="auto">
              <a:spcBef>
                <a:spcPts val="0"/>
              </a:spcBef>
              <a:spcAft>
                <a:spcPts val="0"/>
              </a:spcAft>
              <a:defRPr/>
            </a:pPr>
            <a:r>
              <a:rPr>
                <a:solidFill>
                  <a:srgbClr val="0066FF"/>
                </a:solidFill>
              </a:rPr>
              <a:t/>
            </a:r>
            <a:br>
              <a:rPr>
                <a:solidFill>
                  <a:srgbClr val="0066FF"/>
                </a:solidFill>
              </a:rPr>
            </a:br>
            <a:r>
              <a:rPr>
                <a:solidFill>
                  <a:srgbClr val="0066FF"/>
                </a:solidFill>
              </a:rPr>
              <a:t/>
            </a:r>
            <a:br>
              <a:rPr>
                <a:solidFill>
                  <a:srgbClr val="0066FF"/>
                </a:solidFill>
              </a:rPr>
            </a:br>
            <a:r>
              <a:rPr>
                <a:solidFill>
                  <a:schemeClr val="tx2">
                    <a:shade val="85000"/>
                    <a:satMod val="150000"/>
                  </a:schemeClr>
                </a:solidFill>
              </a:rPr>
              <a:t>Accountability System</a:t>
            </a:r>
            <a:br>
              <a:rPr>
                <a:solidFill>
                  <a:schemeClr val="tx2">
                    <a:shade val="85000"/>
                    <a:satMod val="150000"/>
                  </a:schemeClr>
                </a:solidFill>
              </a:rPr>
            </a:br>
            <a:r>
              <a:rPr sz="1800">
                <a:solidFill>
                  <a:schemeClr val="tx2">
                    <a:shade val="85000"/>
                    <a:satMod val="150000"/>
                  </a:schemeClr>
                </a:solidFill>
              </a:rPr>
              <a:t>Jane </a:t>
            </a:r>
            <a:r>
              <a:rPr sz="1800" err="1">
                <a:solidFill>
                  <a:schemeClr val="tx2">
                    <a:shade val="85000"/>
                    <a:satMod val="150000"/>
                  </a:schemeClr>
                </a:solidFill>
              </a:rPr>
              <a:t>Silvey</a:t>
            </a:r>
            <a:r>
              <a:rPr sz="1800">
                <a:solidFill>
                  <a:schemeClr val="tx2">
                    <a:shade val="85000"/>
                    <a:satMod val="150000"/>
                  </a:schemeClr>
                </a:solidFill>
              </a:rPr>
              <a:t> &amp; Lisa Mullins</a:t>
            </a:r>
            <a:endParaRPr>
              <a:solidFill>
                <a:schemeClr val="accent4">
                  <a:lumMod val="50000"/>
                </a:schemeClr>
              </a:solidFill>
            </a:endParaRPr>
          </a:p>
        </p:txBody>
      </p:sp>
      <p:pic>
        <p:nvPicPr>
          <p:cNvPr id="1026" name="Picture 2"/>
          <p:cNvPicPr>
            <a:picLocks noChangeAspect="1" noChangeArrowheads="1"/>
          </p:cNvPicPr>
          <p:nvPr/>
        </p:nvPicPr>
        <p:blipFill>
          <a:blip r:embed="rId3">
            <a:extLst>
              <a:ext uri="{28A0092B-C50C-407E-A947-70E740481C1C}"/>
            </a:extLst>
          </a:blip>
          <a:srcRect/>
          <a:stretch>
            <a:fillRect/>
          </a:stretch>
        </p:blipFill>
        <p:spPr bwMode="auto">
          <a:xfrm>
            <a:off x="871532" y="403288"/>
            <a:ext cx="2608647" cy="1226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327025" y="215900"/>
            <a:ext cx="8694738" cy="646113"/>
          </a:xfrm>
          <a:prstGeom prst="rect">
            <a:avLst/>
          </a:prstGeom>
          <a:noFill/>
          <a:ln w="9525">
            <a:noFill/>
            <a:miter lim="800000"/>
            <a:headEnd/>
            <a:tailEnd/>
          </a:ln>
        </p:spPr>
        <p:txBody>
          <a:bodyPr>
            <a:prstTxWarp prst="textNoShape">
              <a:avLst/>
            </a:prstTxWarp>
            <a:spAutoFit/>
          </a:bodyPr>
          <a:lstStyle/>
          <a:p>
            <a:pPr algn="ctr"/>
            <a:r>
              <a:rPr lang="en-US" sz="3600">
                <a:latin typeface="Candara" pitchFamily="-72" charset="0"/>
              </a:rPr>
              <a:t>Performance Index 1: Student Achievement </a:t>
            </a:r>
          </a:p>
        </p:txBody>
      </p:sp>
      <p:graphicFrame>
        <p:nvGraphicFramePr>
          <p:cNvPr id="10" name="Table 9"/>
          <p:cNvGraphicFramePr>
            <a:graphicFrameLocks noGrp="1"/>
          </p:cNvGraphicFramePr>
          <p:nvPr/>
        </p:nvGraphicFramePr>
        <p:xfrm>
          <a:off x="1422400" y="1182688"/>
          <a:ext cx="6765925" cy="4994275"/>
        </p:xfrm>
        <a:graphic>
          <a:graphicData uri="http://schemas.openxmlformats.org/drawingml/2006/table">
            <a:tbl>
              <a:tblPr firstRow="1" firstCol="1" bandRow="1">
                <a:tableStyleId>{93296810-A885-4BE3-A3E7-6D5BEEA58F35}</a:tableStyleId>
              </a:tblPr>
              <a:tblGrid>
                <a:gridCol w="6765531"/>
              </a:tblGrid>
              <a:tr h="4995014">
                <a:tc>
                  <a:txBody>
                    <a:bodyPr/>
                    <a:lstStyle/>
                    <a:p>
                      <a:pPr marL="0" marR="0" algn="ctr">
                        <a:lnSpc>
                          <a:spcPct val="115000"/>
                        </a:lnSpc>
                        <a:spcBef>
                          <a:spcPts val="0"/>
                        </a:spcBef>
                        <a:spcAft>
                          <a:spcPts val="0"/>
                        </a:spcAft>
                      </a:pPr>
                      <a:endParaRPr lang="en-US" sz="18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3200" b="0" dirty="0" smtClean="0">
                          <a:solidFill>
                            <a:schemeClr val="tx1"/>
                          </a:solidFill>
                          <a:effectLst/>
                          <a:latin typeface="Verdana" pitchFamily="34" charset="0"/>
                          <a:ea typeface="Verdana" pitchFamily="34" charset="0"/>
                          <a:cs typeface="Verdana" pitchFamily="34" charset="0"/>
                        </a:rPr>
                        <a:t>Minimum</a:t>
                      </a:r>
                      <a:r>
                        <a:rPr lang="en-US" sz="3200" b="0" baseline="0" dirty="0" smtClean="0">
                          <a:solidFill>
                            <a:schemeClr val="tx1"/>
                          </a:solidFill>
                          <a:effectLst/>
                          <a:latin typeface="Verdana" pitchFamily="34" charset="0"/>
                          <a:ea typeface="Verdana" pitchFamily="34" charset="0"/>
                          <a:cs typeface="Verdana" pitchFamily="34" charset="0"/>
                        </a:rPr>
                        <a:t> Size:</a:t>
                      </a:r>
                    </a:p>
                    <a:p>
                      <a:pPr marL="0" marR="0" algn="ctr">
                        <a:lnSpc>
                          <a:spcPct val="115000"/>
                        </a:lnSpc>
                        <a:spcBef>
                          <a:spcPts val="0"/>
                        </a:spcBef>
                        <a:spcAft>
                          <a:spcPts val="0"/>
                        </a:spcAft>
                      </a:pPr>
                      <a:endParaRPr lang="en-US" sz="3200" b="0" baseline="0" dirty="0" smtClean="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3200" b="0" baseline="0" dirty="0" smtClean="0">
                          <a:solidFill>
                            <a:schemeClr val="tx1"/>
                          </a:solidFill>
                          <a:effectLst/>
                          <a:latin typeface="Verdana" pitchFamily="34" charset="0"/>
                          <a:ea typeface="Verdana" pitchFamily="34" charset="0"/>
                          <a:cs typeface="Verdana" pitchFamily="34" charset="0"/>
                        </a:rPr>
                        <a:t>None</a:t>
                      </a:r>
                    </a:p>
                    <a:p>
                      <a:pPr marL="0" marR="0" algn="ctr">
                        <a:lnSpc>
                          <a:spcPct val="115000"/>
                        </a:lnSpc>
                        <a:spcBef>
                          <a:spcPts val="0"/>
                        </a:spcBef>
                        <a:spcAft>
                          <a:spcPts val="0"/>
                        </a:spcAft>
                      </a:pPr>
                      <a:endParaRPr lang="en-US" sz="3200" b="0" baseline="0" dirty="0" smtClean="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endParaRPr lang="en-US" sz="3200" b="0" baseline="0" dirty="0" smtClean="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400" b="0" baseline="0" dirty="0" smtClean="0">
                          <a:solidFill>
                            <a:schemeClr val="tx1"/>
                          </a:solidFill>
                          <a:effectLst/>
                          <a:latin typeface="Verdana" pitchFamily="34" charset="0"/>
                          <a:ea typeface="Verdana" pitchFamily="34" charset="0"/>
                          <a:cs typeface="Verdana" pitchFamily="34" charset="0"/>
                        </a:rPr>
                        <a:t>Small Group analysis is applied if there are fewer than 10 tests</a:t>
                      </a:r>
                      <a:endParaRPr lang="en-US" sz="2400" b="0" dirty="0" smtClean="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endParaRPr lang="en-US" sz="18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endParaRPr lang="en-US" sz="1800" b="0" dirty="0">
                        <a:effectLst/>
                        <a:latin typeface="Verdana" pitchFamily="34" charset="0"/>
                        <a:ea typeface="Verdana" pitchFamily="34" charset="0"/>
                        <a:cs typeface="Verdana" pitchFamily="34"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2" name="Footer Placeholder 1"/>
          <p:cNvSpPr>
            <a:spLocks noGrp="1"/>
          </p:cNvSpPr>
          <p:nvPr>
            <p:ph type="ftr" sz="quarter" idx="11"/>
          </p:nvPr>
        </p:nvSpPr>
        <p:spPr>
          <a:xfrm>
            <a:off x="2022475" y="6381750"/>
            <a:ext cx="5692775" cy="476250"/>
          </a:xfrm>
        </p:spPr>
        <p:txBody>
          <a:bodyPr/>
          <a:lstStyle/>
          <a:p>
            <a:pPr>
              <a:defRPr/>
            </a:pPr>
            <a:r>
              <a:rPr dirty="0"/>
              <a:t>Copyright 2013 by Region 7 Education Service Center. All rights reserved. </a:t>
            </a:r>
            <a:endParaRPr dirty="0"/>
          </a:p>
        </p:txBody>
      </p:sp>
      <p:pic>
        <p:nvPicPr>
          <p:cNvPr id="1028" name="Picture 4" descr="http://www.bestmastersineducation.com/teaching-to-tests/standardized-tests.jpg"/>
          <p:cNvPicPr>
            <a:picLocks noChangeAspect="1" noChangeArrowheads="1"/>
          </p:cNvPicPr>
          <p:nvPr/>
        </p:nvPicPr>
        <p:blipFill>
          <a:blip r:embed="rId3">
            <a:extLst>
              <a:ext uri="{28A0092B-C50C-407E-A947-70E740481C1C}"/>
            </a:extLst>
          </a:blip>
          <a:srcRect/>
          <a:stretch>
            <a:fillRect/>
          </a:stretch>
        </p:blipFill>
        <p:spPr bwMode="auto">
          <a:xfrm rot="21214356">
            <a:off x="117523" y="1908978"/>
            <a:ext cx="2224585" cy="22245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Lst>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327025" y="215900"/>
            <a:ext cx="8694738" cy="646113"/>
          </a:xfrm>
          <a:prstGeom prst="rect">
            <a:avLst/>
          </a:prstGeom>
          <a:noFill/>
          <a:ln w="9525">
            <a:noFill/>
            <a:miter lim="800000"/>
            <a:headEnd/>
            <a:tailEnd/>
          </a:ln>
        </p:spPr>
        <p:txBody>
          <a:bodyPr>
            <a:prstTxWarp prst="textNoShape">
              <a:avLst/>
            </a:prstTxWarp>
            <a:spAutoFit/>
          </a:bodyPr>
          <a:lstStyle/>
          <a:p>
            <a:pPr algn="ctr"/>
            <a:r>
              <a:rPr lang="en-US" sz="3600">
                <a:latin typeface="Candara" pitchFamily="-72" charset="0"/>
              </a:rPr>
              <a:t>Performance Index 1: Student Achievement </a:t>
            </a:r>
          </a:p>
        </p:txBody>
      </p:sp>
      <p:sp>
        <p:nvSpPr>
          <p:cNvPr id="31746" name="TextBox 7"/>
          <p:cNvSpPr txBox="1">
            <a:spLocks noChangeArrowheads="1"/>
          </p:cNvSpPr>
          <p:nvPr/>
        </p:nvSpPr>
        <p:spPr bwMode="auto">
          <a:xfrm>
            <a:off x="476250" y="901700"/>
            <a:ext cx="6875463" cy="369888"/>
          </a:xfrm>
          <a:prstGeom prst="rect">
            <a:avLst/>
          </a:prstGeom>
          <a:noFill/>
          <a:ln w="9525">
            <a:noFill/>
            <a:miter lim="800000"/>
            <a:headEnd/>
            <a:tailEnd/>
          </a:ln>
        </p:spPr>
        <p:txBody>
          <a:bodyPr>
            <a:prstTxWarp prst="textNoShape">
              <a:avLst/>
            </a:prstTxWarp>
            <a:spAutoFit/>
          </a:bodyPr>
          <a:lstStyle/>
          <a:p>
            <a:endParaRPr lang="en-US">
              <a:latin typeface="Candara" pitchFamily="-72" charset="0"/>
            </a:endParaRPr>
          </a:p>
        </p:txBody>
      </p:sp>
      <p:graphicFrame>
        <p:nvGraphicFramePr>
          <p:cNvPr id="10" name="Table 9"/>
          <p:cNvGraphicFramePr>
            <a:graphicFrameLocks noGrp="1"/>
          </p:cNvGraphicFramePr>
          <p:nvPr/>
        </p:nvGraphicFramePr>
        <p:xfrm>
          <a:off x="327025" y="1004888"/>
          <a:ext cx="8502650" cy="5437187"/>
        </p:xfrm>
        <a:graphic>
          <a:graphicData uri="http://schemas.openxmlformats.org/drawingml/2006/table">
            <a:tbl>
              <a:tblPr firstRow="1" firstCol="1" bandRow="1">
                <a:tableStyleId>{93296810-A885-4BE3-A3E7-6D5BEEA58F35}</a:tableStyleId>
              </a:tblPr>
              <a:tblGrid>
                <a:gridCol w="8502554"/>
              </a:tblGrid>
              <a:tr h="5436757">
                <a:tc>
                  <a:txBody>
                    <a:bodyPr/>
                    <a:lstStyle/>
                    <a:p>
                      <a:pPr marL="0" marR="0" algn="ctr">
                        <a:lnSpc>
                          <a:spcPct val="115000"/>
                        </a:lnSpc>
                        <a:spcBef>
                          <a:spcPts val="0"/>
                        </a:spcBef>
                        <a:spcAft>
                          <a:spcPts val="0"/>
                        </a:spcAft>
                      </a:pPr>
                      <a:endParaRPr lang="en-US" sz="11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endParaRPr lang="en-US" sz="24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800" b="0" u="sng" dirty="0" smtClean="0">
                          <a:solidFill>
                            <a:schemeClr val="accent1"/>
                          </a:solidFill>
                          <a:effectLst/>
                          <a:latin typeface="Verdana" pitchFamily="34" charset="0"/>
                          <a:ea typeface="Verdana" pitchFamily="34" charset="0"/>
                          <a:cs typeface="Verdana" pitchFamily="34" charset="0"/>
                        </a:rPr>
                        <a:t>Grades</a:t>
                      </a:r>
                      <a:r>
                        <a:rPr lang="en-US" sz="2800" b="0" u="sng" baseline="0" dirty="0" smtClean="0">
                          <a:solidFill>
                            <a:schemeClr val="accent1"/>
                          </a:solidFill>
                          <a:effectLst/>
                          <a:latin typeface="Verdana" pitchFamily="34" charset="0"/>
                          <a:ea typeface="Verdana" pitchFamily="34" charset="0"/>
                          <a:cs typeface="Verdana" pitchFamily="34" charset="0"/>
                        </a:rPr>
                        <a:t> 3-8 Districts and Campuses </a:t>
                      </a:r>
                    </a:p>
                    <a:p>
                      <a:pPr marL="0" marR="0" algn="ctr">
                        <a:lnSpc>
                          <a:spcPct val="115000"/>
                        </a:lnSpc>
                        <a:spcBef>
                          <a:spcPts val="0"/>
                        </a:spcBef>
                        <a:spcAft>
                          <a:spcPts val="0"/>
                        </a:spcAft>
                      </a:pPr>
                      <a:r>
                        <a:rPr lang="en-US" sz="2400" b="0" baseline="0" dirty="0" smtClean="0">
                          <a:effectLst/>
                          <a:latin typeface="Verdana" pitchFamily="34" charset="0"/>
                          <a:ea typeface="Verdana" pitchFamily="34" charset="0"/>
                          <a:cs typeface="Verdana" pitchFamily="34" charset="0"/>
                        </a:rPr>
                        <a:t>Spring results – </a:t>
                      </a:r>
                      <a:r>
                        <a:rPr lang="en-US" sz="2400" b="0" baseline="0" dirty="0" smtClean="0">
                          <a:solidFill>
                            <a:schemeClr val="lt1"/>
                          </a:solidFill>
                          <a:effectLst/>
                          <a:latin typeface="Verdana" pitchFamily="34" charset="0"/>
                          <a:ea typeface="Verdana" pitchFamily="34" charset="0"/>
                          <a:cs typeface="Verdana" pitchFamily="34" charset="0"/>
                        </a:rPr>
                        <a:t>Snapshot</a:t>
                      </a:r>
                      <a:r>
                        <a:rPr lang="en-US" sz="2400" b="0" baseline="0" dirty="0" smtClean="0">
                          <a:effectLst/>
                          <a:latin typeface="Verdana" pitchFamily="34" charset="0"/>
                          <a:ea typeface="Verdana" pitchFamily="34" charset="0"/>
                          <a:cs typeface="Verdana" pitchFamily="34" charset="0"/>
                        </a:rPr>
                        <a:t> Date</a:t>
                      </a:r>
                    </a:p>
                    <a:p>
                      <a:pPr marL="0" marR="0" algn="ctr">
                        <a:lnSpc>
                          <a:spcPct val="115000"/>
                        </a:lnSpc>
                        <a:spcBef>
                          <a:spcPts val="0"/>
                        </a:spcBef>
                        <a:spcAft>
                          <a:spcPts val="0"/>
                        </a:spcAft>
                      </a:pPr>
                      <a:endParaRPr lang="en-US" sz="1100" b="0" baseline="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400" b="0" baseline="0" dirty="0" smtClean="0">
                          <a:effectLst/>
                          <a:latin typeface="Verdana" pitchFamily="34" charset="0"/>
                          <a:ea typeface="Verdana" pitchFamily="34" charset="0"/>
                          <a:cs typeface="Verdana" pitchFamily="34" charset="0"/>
                        </a:rPr>
                        <a:t>Grades 5 and 8 </a:t>
                      </a:r>
                    </a:p>
                    <a:p>
                      <a:pPr marL="0" marR="0" indent="0" algn="ctr" defTabSz="914400" eaLnBrk="1" fontAlgn="auto" latinLnBrk="0" hangingPunct="1">
                        <a:lnSpc>
                          <a:spcPct val="115000"/>
                        </a:lnSpc>
                        <a:spcBef>
                          <a:spcPts val="0"/>
                        </a:spcBef>
                        <a:spcAft>
                          <a:spcPts val="0"/>
                        </a:spcAft>
                        <a:buClrTx/>
                        <a:buSzTx/>
                        <a:buFontTx/>
                        <a:buNone/>
                        <a:tabLst/>
                        <a:defRPr/>
                      </a:pPr>
                      <a:r>
                        <a:rPr lang="en-US" sz="2400" b="0" baseline="0" dirty="0" smtClean="0">
                          <a:effectLst/>
                          <a:latin typeface="Verdana" pitchFamily="34" charset="0"/>
                          <a:ea typeface="Verdana" pitchFamily="34" charset="0"/>
                          <a:cs typeface="Verdana" pitchFamily="34" charset="0"/>
                        </a:rPr>
                        <a:t>Highest score 1</a:t>
                      </a:r>
                      <a:r>
                        <a:rPr lang="en-US" sz="2400" b="0" baseline="30000" dirty="0" smtClean="0">
                          <a:effectLst/>
                          <a:latin typeface="Verdana" pitchFamily="34" charset="0"/>
                          <a:ea typeface="Verdana" pitchFamily="34" charset="0"/>
                          <a:cs typeface="Verdana" pitchFamily="34" charset="0"/>
                        </a:rPr>
                        <a:t>st</a:t>
                      </a:r>
                      <a:r>
                        <a:rPr lang="en-US" sz="2400" b="0" baseline="0" dirty="0" smtClean="0">
                          <a:effectLst/>
                          <a:latin typeface="Verdana" pitchFamily="34" charset="0"/>
                          <a:ea typeface="Verdana" pitchFamily="34" charset="0"/>
                          <a:cs typeface="Verdana" pitchFamily="34" charset="0"/>
                        </a:rPr>
                        <a:t>  &amp; 2</a:t>
                      </a:r>
                      <a:r>
                        <a:rPr lang="en-US" sz="2400" b="0" baseline="30000" dirty="0" smtClean="0">
                          <a:effectLst/>
                          <a:latin typeface="Verdana" pitchFamily="34" charset="0"/>
                          <a:ea typeface="Verdana" pitchFamily="34" charset="0"/>
                          <a:cs typeface="Verdana" pitchFamily="34" charset="0"/>
                        </a:rPr>
                        <a:t>nd</a:t>
                      </a:r>
                      <a:r>
                        <a:rPr lang="en-US" sz="2400" b="0" baseline="0" dirty="0" smtClean="0">
                          <a:effectLst/>
                          <a:latin typeface="Verdana" pitchFamily="34" charset="0"/>
                          <a:ea typeface="Verdana" pitchFamily="34" charset="0"/>
                          <a:cs typeface="Verdana" pitchFamily="34" charset="0"/>
                        </a:rPr>
                        <a:t> administration</a:t>
                      </a:r>
                    </a:p>
                    <a:p>
                      <a:pPr marL="0" marR="0" indent="0" algn="ctr" defTabSz="914400" eaLnBrk="1" fontAlgn="auto" latinLnBrk="0" hangingPunct="1">
                        <a:lnSpc>
                          <a:spcPct val="115000"/>
                        </a:lnSpc>
                        <a:spcBef>
                          <a:spcPts val="0"/>
                        </a:spcBef>
                        <a:spcAft>
                          <a:spcPts val="0"/>
                        </a:spcAft>
                        <a:buClrTx/>
                        <a:buSzTx/>
                        <a:buFontTx/>
                        <a:buNone/>
                        <a:tabLst/>
                        <a:defRPr/>
                      </a:pPr>
                      <a:endParaRPr lang="en-US" sz="3200" b="0" baseline="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800" b="0" u="sng" baseline="0" dirty="0" smtClean="0">
                          <a:solidFill>
                            <a:schemeClr val="accent1"/>
                          </a:solidFill>
                          <a:effectLst/>
                          <a:latin typeface="Verdana" pitchFamily="34" charset="0"/>
                          <a:ea typeface="Verdana" pitchFamily="34" charset="0"/>
                          <a:cs typeface="Verdana" pitchFamily="34" charset="0"/>
                        </a:rPr>
                        <a:t>EOC Districts and Campuses</a:t>
                      </a:r>
                    </a:p>
                    <a:p>
                      <a:pPr marL="0" marR="0" algn="ctr">
                        <a:lnSpc>
                          <a:spcPct val="115000"/>
                        </a:lnSpc>
                        <a:spcBef>
                          <a:spcPts val="0"/>
                        </a:spcBef>
                        <a:spcAft>
                          <a:spcPts val="0"/>
                        </a:spcAft>
                      </a:pPr>
                      <a:r>
                        <a:rPr lang="en-US" sz="2400" b="0" baseline="0" dirty="0" smtClean="0">
                          <a:solidFill>
                            <a:schemeClr val="tx1"/>
                          </a:solidFill>
                          <a:effectLst/>
                          <a:latin typeface="Verdana" pitchFamily="34" charset="0"/>
                          <a:ea typeface="Verdana" pitchFamily="34" charset="0"/>
                          <a:cs typeface="Verdana" pitchFamily="34" charset="0"/>
                        </a:rPr>
                        <a:t> Students enrolled on Fall Snapshot</a:t>
                      </a:r>
                    </a:p>
                    <a:p>
                      <a:pPr marL="0" marR="0" algn="ctr">
                        <a:lnSpc>
                          <a:spcPct val="115000"/>
                        </a:lnSpc>
                        <a:spcBef>
                          <a:spcPts val="0"/>
                        </a:spcBef>
                        <a:spcAft>
                          <a:spcPts val="0"/>
                        </a:spcAft>
                      </a:pPr>
                      <a:endParaRPr lang="en-US" sz="1200" b="0" baseline="0" dirty="0" smtClean="0">
                        <a:solidFill>
                          <a:schemeClr val="tx1"/>
                        </a:solidFill>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400" b="0" baseline="0" dirty="0" smtClean="0">
                          <a:effectLst/>
                          <a:latin typeface="Verdana" pitchFamily="34" charset="0"/>
                          <a:ea typeface="Verdana" pitchFamily="34" charset="0"/>
                          <a:cs typeface="Verdana" pitchFamily="34" charset="0"/>
                        </a:rPr>
                        <a:t>Summer </a:t>
                      </a:r>
                      <a:r>
                        <a:rPr lang="en-US" sz="2400" b="0" baseline="0" smtClean="0">
                          <a:effectLst/>
                          <a:latin typeface="Verdana" pitchFamily="34" charset="0"/>
                          <a:ea typeface="Verdana" pitchFamily="34" charset="0"/>
                          <a:cs typeface="Verdana" pitchFamily="34" charset="0"/>
                        </a:rPr>
                        <a:t>2012 results…. </a:t>
                      </a:r>
                      <a:r>
                        <a:rPr lang="en-US" sz="2400" b="0" baseline="0" dirty="0" smtClean="0">
                          <a:effectLst/>
                          <a:latin typeface="Verdana" pitchFamily="34" charset="0"/>
                          <a:ea typeface="Verdana" pitchFamily="34" charset="0"/>
                          <a:cs typeface="Verdana" pitchFamily="34" charset="0"/>
                        </a:rPr>
                        <a:t>Fall 2012 results…</a:t>
                      </a:r>
                    </a:p>
                    <a:p>
                      <a:pPr marL="0" marR="0" algn="ctr">
                        <a:lnSpc>
                          <a:spcPct val="115000"/>
                        </a:lnSpc>
                        <a:spcBef>
                          <a:spcPts val="0"/>
                        </a:spcBef>
                        <a:spcAft>
                          <a:spcPts val="0"/>
                        </a:spcAft>
                      </a:pPr>
                      <a:r>
                        <a:rPr lang="en-US" sz="2400" b="0" baseline="0" dirty="0" smtClean="0">
                          <a:effectLst/>
                          <a:latin typeface="Verdana" pitchFamily="34" charset="0"/>
                          <a:ea typeface="Verdana" pitchFamily="34" charset="0"/>
                          <a:cs typeface="Verdana" pitchFamily="34" charset="0"/>
                        </a:rPr>
                        <a:t>Spring 2013 results…</a:t>
                      </a:r>
                      <a:endParaRPr lang="en-US" sz="2400" b="0" dirty="0">
                        <a:effectLst/>
                        <a:latin typeface="Verdana" pitchFamily="34" charset="0"/>
                        <a:ea typeface="Verdana" pitchFamily="34" charset="0"/>
                        <a:cs typeface="Verdana" pitchFamily="34"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2" name="Footer Placeholder 1"/>
          <p:cNvSpPr>
            <a:spLocks noGrp="1"/>
          </p:cNvSpPr>
          <p:nvPr>
            <p:ph type="ftr" sz="quarter" idx="11"/>
          </p:nvPr>
        </p:nvSpPr>
        <p:spPr>
          <a:xfrm>
            <a:off x="2022475" y="6381750"/>
            <a:ext cx="5692775"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327025" y="215900"/>
            <a:ext cx="8694738" cy="646113"/>
          </a:xfrm>
          <a:prstGeom prst="rect">
            <a:avLst/>
          </a:prstGeom>
          <a:noFill/>
          <a:ln w="9525">
            <a:noFill/>
            <a:miter lim="800000"/>
            <a:headEnd/>
            <a:tailEnd/>
          </a:ln>
        </p:spPr>
        <p:txBody>
          <a:bodyPr>
            <a:prstTxWarp prst="textNoShape">
              <a:avLst/>
            </a:prstTxWarp>
            <a:spAutoFit/>
          </a:bodyPr>
          <a:lstStyle/>
          <a:p>
            <a:pPr algn="ctr"/>
            <a:r>
              <a:rPr lang="en-US" sz="3600">
                <a:latin typeface="Candara" pitchFamily="-72" charset="0"/>
              </a:rPr>
              <a:t>Performance Index 1: Student Achievement </a:t>
            </a:r>
          </a:p>
        </p:txBody>
      </p:sp>
      <p:sp>
        <p:nvSpPr>
          <p:cNvPr id="33794" name="TextBox 7"/>
          <p:cNvSpPr txBox="1">
            <a:spLocks noChangeArrowheads="1"/>
          </p:cNvSpPr>
          <p:nvPr/>
        </p:nvSpPr>
        <p:spPr bwMode="auto">
          <a:xfrm>
            <a:off x="476250" y="901700"/>
            <a:ext cx="6875463" cy="369888"/>
          </a:xfrm>
          <a:prstGeom prst="rect">
            <a:avLst/>
          </a:prstGeom>
          <a:noFill/>
          <a:ln w="9525">
            <a:noFill/>
            <a:miter lim="800000"/>
            <a:headEnd/>
            <a:tailEnd/>
          </a:ln>
        </p:spPr>
        <p:txBody>
          <a:bodyPr>
            <a:prstTxWarp prst="textNoShape">
              <a:avLst/>
            </a:prstTxWarp>
            <a:spAutoFit/>
          </a:bodyPr>
          <a:lstStyle/>
          <a:p>
            <a:endParaRPr lang="en-US">
              <a:latin typeface="Candara" pitchFamily="-72" charset="0"/>
            </a:endParaRPr>
          </a:p>
        </p:txBody>
      </p:sp>
      <p:graphicFrame>
        <p:nvGraphicFramePr>
          <p:cNvPr id="10" name="Table 9"/>
          <p:cNvGraphicFramePr>
            <a:graphicFrameLocks noGrp="1"/>
          </p:cNvGraphicFramePr>
          <p:nvPr/>
        </p:nvGraphicFramePr>
        <p:xfrm>
          <a:off x="327025" y="1004888"/>
          <a:ext cx="8502650" cy="5437187"/>
        </p:xfrm>
        <a:graphic>
          <a:graphicData uri="http://schemas.openxmlformats.org/drawingml/2006/table">
            <a:tbl>
              <a:tblPr firstRow="1" firstCol="1" bandRow="1">
                <a:tableStyleId>{93296810-A885-4BE3-A3E7-6D5BEEA58F35}</a:tableStyleId>
              </a:tblPr>
              <a:tblGrid>
                <a:gridCol w="8502554"/>
              </a:tblGrid>
              <a:tr h="5436757">
                <a:tc>
                  <a:txBody>
                    <a:bodyPr/>
                    <a:lstStyle/>
                    <a:p>
                      <a:pPr marL="0" marR="0" algn="ctr">
                        <a:lnSpc>
                          <a:spcPct val="115000"/>
                        </a:lnSpc>
                        <a:spcBef>
                          <a:spcPts val="0"/>
                        </a:spcBef>
                        <a:spcAft>
                          <a:spcPts val="0"/>
                        </a:spcAft>
                      </a:pPr>
                      <a:endParaRPr lang="en-US" sz="11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400" b="0" dirty="0" smtClean="0">
                          <a:effectLst/>
                          <a:latin typeface="Verdana" pitchFamily="34" charset="0"/>
                          <a:ea typeface="Verdana" pitchFamily="34" charset="0"/>
                          <a:cs typeface="Verdana" pitchFamily="34" charset="0"/>
                        </a:rPr>
                        <a:t>ENGLISH</a:t>
                      </a:r>
                      <a:r>
                        <a:rPr lang="en-US" sz="2400" b="0" baseline="0" dirty="0" smtClean="0">
                          <a:effectLst/>
                          <a:latin typeface="Verdana" pitchFamily="34" charset="0"/>
                          <a:ea typeface="Verdana" pitchFamily="34" charset="0"/>
                          <a:cs typeface="Verdana" pitchFamily="34" charset="0"/>
                        </a:rPr>
                        <a:t> LANGUAGE LEARNER RESULTS:</a:t>
                      </a:r>
                    </a:p>
                    <a:p>
                      <a:pPr marL="0" marR="0" algn="ctr">
                        <a:lnSpc>
                          <a:spcPct val="115000"/>
                        </a:lnSpc>
                        <a:spcBef>
                          <a:spcPts val="0"/>
                        </a:spcBef>
                        <a:spcAft>
                          <a:spcPts val="0"/>
                        </a:spcAft>
                      </a:pPr>
                      <a:endParaRPr lang="en-US" sz="2400" b="0" baseline="0" dirty="0" smtClean="0">
                        <a:effectLst/>
                        <a:latin typeface="Verdana" pitchFamily="34" charset="0"/>
                        <a:ea typeface="Verdana" pitchFamily="34" charset="0"/>
                        <a:cs typeface="Verdana" pitchFamily="34" charset="0"/>
                      </a:endParaRPr>
                    </a:p>
                    <a:p>
                      <a:pPr marL="342900" marR="0" indent="-342900" algn="l">
                        <a:lnSpc>
                          <a:spcPct val="115000"/>
                        </a:lnSpc>
                        <a:spcBef>
                          <a:spcPts val="0"/>
                        </a:spcBef>
                        <a:spcAft>
                          <a:spcPts val="0"/>
                        </a:spcAft>
                        <a:buFont typeface="Arial" pitchFamily="34" charset="0"/>
                        <a:buChar char="•"/>
                      </a:pPr>
                      <a:r>
                        <a:rPr lang="en-US" sz="2400" b="0" baseline="0" dirty="0" smtClean="0">
                          <a:effectLst/>
                          <a:latin typeface="Verdana" pitchFamily="34" charset="0"/>
                          <a:ea typeface="Verdana" pitchFamily="34" charset="0"/>
                          <a:cs typeface="Verdana" pitchFamily="34" charset="0"/>
                        </a:rPr>
                        <a:t>Students in US schools 1- 3 years excluded</a:t>
                      </a:r>
                    </a:p>
                    <a:p>
                      <a:pPr marL="342900" marR="0" indent="-342900" algn="l">
                        <a:lnSpc>
                          <a:spcPct val="115000"/>
                        </a:lnSpc>
                        <a:spcBef>
                          <a:spcPts val="0"/>
                        </a:spcBef>
                        <a:spcAft>
                          <a:spcPts val="0"/>
                        </a:spcAft>
                        <a:buFont typeface="Arial" pitchFamily="34" charset="0"/>
                        <a:buChar char="•"/>
                      </a:pPr>
                      <a:endParaRPr lang="en-US" sz="2400" b="0" baseline="0" dirty="0" smtClean="0">
                        <a:effectLst/>
                        <a:latin typeface="Verdana" pitchFamily="34" charset="0"/>
                        <a:ea typeface="Verdana" pitchFamily="34" charset="0"/>
                        <a:cs typeface="Verdana" pitchFamily="34" charset="0"/>
                      </a:endParaRPr>
                    </a:p>
                    <a:p>
                      <a:pPr marL="342900" marR="0" indent="-342900" algn="l">
                        <a:lnSpc>
                          <a:spcPct val="115000"/>
                        </a:lnSpc>
                        <a:spcBef>
                          <a:spcPts val="0"/>
                        </a:spcBef>
                        <a:spcAft>
                          <a:spcPts val="0"/>
                        </a:spcAft>
                        <a:buFont typeface="Arial" pitchFamily="34" charset="0"/>
                        <a:buChar char="•"/>
                      </a:pPr>
                      <a:r>
                        <a:rPr lang="en-US" sz="2400" b="0" baseline="0" dirty="0" smtClean="0">
                          <a:effectLst/>
                          <a:latin typeface="Verdana" pitchFamily="34" charset="0"/>
                          <a:ea typeface="Verdana" pitchFamily="34" charset="0"/>
                          <a:cs typeface="Verdana" pitchFamily="34" charset="0"/>
                        </a:rPr>
                        <a:t>Students in US schools 4 years and beyond included at phase-in Level II</a:t>
                      </a:r>
                    </a:p>
                    <a:p>
                      <a:pPr marL="342900" marR="0" indent="-342900" algn="l">
                        <a:lnSpc>
                          <a:spcPct val="115000"/>
                        </a:lnSpc>
                        <a:spcBef>
                          <a:spcPts val="0"/>
                        </a:spcBef>
                        <a:spcAft>
                          <a:spcPts val="0"/>
                        </a:spcAft>
                        <a:buFont typeface="Arial" pitchFamily="34" charset="0"/>
                        <a:buChar char="•"/>
                      </a:pPr>
                      <a:endParaRPr lang="en-US" sz="2400" b="0" baseline="0" dirty="0" smtClean="0">
                        <a:effectLst/>
                        <a:latin typeface="Verdana" pitchFamily="34" charset="0"/>
                        <a:ea typeface="Verdana" pitchFamily="34" charset="0"/>
                        <a:cs typeface="Verdana" pitchFamily="34" charset="0"/>
                      </a:endParaRPr>
                    </a:p>
                    <a:p>
                      <a:pPr marL="342900" marR="0" indent="-342900" algn="l">
                        <a:lnSpc>
                          <a:spcPct val="115000"/>
                        </a:lnSpc>
                        <a:spcBef>
                          <a:spcPts val="0"/>
                        </a:spcBef>
                        <a:spcAft>
                          <a:spcPts val="0"/>
                        </a:spcAft>
                        <a:buFont typeface="Arial" pitchFamily="34" charset="0"/>
                        <a:buChar char="•"/>
                      </a:pPr>
                      <a:r>
                        <a:rPr lang="en-US" sz="2400" b="0" baseline="0" dirty="0" smtClean="0">
                          <a:effectLst/>
                          <a:latin typeface="Verdana" pitchFamily="34" charset="0"/>
                          <a:ea typeface="Verdana" pitchFamily="34" charset="0"/>
                          <a:cs typeface="Verdana" pitchFamily="34" charset="0"/>
                        </a:rPr>
                        <a:t>Asylees/refugees in US school 1-5 years excluded</a:t>
                      </a:r>
                      <a:endParaRPr lang="en-US" sz="2400" b="0" dirty="0" smtClean="0">
                        <a:effectLst/>
                        <a:latin typeface="Verdana" pitchFamily="34" charset="0"/>
                        <a:ea typeface="Verdana" pitchFamily="34" charset="0"/>
                        <a:cs typeface="Verdana" pitchFamily="34"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2" name="Footer Placeholder 1"/>
          <p:cNvSpPr>
            <a:spLocks noGrp="1"/>
          </p:cNvSpPr>
          <p:nvPr>
            <p:ph type="ftr" sz="quarter" idx="11"/>
          </p:nvPr>
        </p:nvSpPr>
        <p:spPr>
          <a:xfrm>
            <a:off x="2022475" y="6381750"/>
            <a:ext cx="5692775"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300038" y="215900"/>
            <a:ext cx="8556625" cy="646113"/>
          </a:xfrm>
          <a:prstGeom prst="rect">
            <a:avLst/>
          </a:prstGeom>
          <a:noFill/>
          <a:ln w="9525">
            <a:noFill/>
            <a:miter lim="800000"/>
            <a:headEnd/>
            <a:tailEnd/>
          </a:ln>
        </p:spPr>
        <p:txBody>
          <a:bodyPr>
            <a:prstTxWarp prst="textNoShape">
              <a:avLst/>
            </a:prstTxWarp>
            <a:spAutoFit/>
          </a:bodyPr>
          <a:lstStyle/>
          <a:p>
            <a:r>
              <a:rPr lang="en-US" sz="3600">
                <a:latin typeface="Candara" pitchFamily="-72" charset="0"/>
              </a:rPr>
              <a:t>Performance Index 1: Student Achievement </a:t>
            </a:r>
          </a:p>
        </p:txBody>
      </p:sp>
      <p:sp>
        <p:nvSpPr>
          <p:cNvPr id="35842" name="Text Placeholder 2"/>
          <p:cNvSpPr txBox="1">
            <a:spLocks/>
          </p:cNvSpPr>
          <p:nvPr/>
        </p:nvSpPr>
        <p:spPr bwMode="auto">
          <a:xfrm>
            <a:off x="1322388" y="1066800"/>
            <a:ext cx="6513512" cy="2124075"/>
          </a:xfrm>
          <a:prstGeom prst="rect">
            <a:avLst/>
          </a:prstGeom>
          <a:noFill/>
          <a:ln w="9525">
            <a:noFill/>
            <a:miter lim="800000"/>
            <a:headEnd/>
            <a:tailEnd/>
          </a:ln>
        </p:spPr>
        <p:txBody>
          <a:bodyPr>
            <a:prstTxWarp prst="textNoShape">
              <a:avLst/>
            </a:prstTxWarp>
          </a:bodyPr>
          <a:lstStyle/>
          <a:p>
            <a:pPr algn="ctr">
              <a:lnSpc>
                <a:spcPct val="150000"/>
              </a:lnSpc>
              <a:buClr>
                <a:schemeClr val="accent1"/>
              </a:buClr>
              <a:buSzPct val="80000"/>
              <a:buFont typeface="Wingdings" pitchFamily="-72" charset="2"/>
              <a:buNone/>
            </a:pPr>
            <a:r>
              <a:rPr lang="en-US" sz="3200">
                <a:solidFill>
                  <a:schemeClr val="accent1"/>
                </a:solidFill>
                <a:latin typeface="Calibri" pitchFamily="-72" charset="0"/>
                <a:ea typeface="Candara" pitchFamily="-72" charset="0"/>
                <a:cs typeface="Candara" pitchFamily="-72" charset="0"/>
              </a:rPr>
              <a:t>District/Campus</a:t>
            </a:r>
          </a:p>
          <a:p>
            <a:pPr algn="ctr">
              <a:lnSpc>
                <a:spcPct val="150000"/>
              </a:lnSpc>
              <a:buClr>
                <a:schemeClr val="accent1"/>
              </a:buClr>
              <a:buSzPct val="80000"/>
              <a:buFont typeface="Wingdings" pitchFamily="-72" charset="2"/>
              <a:buNone/>
            </a:pPr>
            <a:r>
              <a:rPr lang="en-US" sz="2800">
                <a:solidFill>
                  <a:srgbClr val="000000"/>
                </a:solidFill>
                <a:latin typeface="Calibri" pitchFamily="-72" charset="0"/>
                <a:ea typeface="Candara" pitchFamily="-72" charset="0"/>
                <a:cs typeface="Candara" pitchFamily="-72" charset="0"/>
              </a:rPr>
              <a:t>Index 1 Met Standard Rating </a:t>
            </a:r>
          </a:p>
          <a:p>
            <a:pPr algn="ctr">
              <a:lnSpc>
                <a:spcPct val="150000"/>
              </a:lnSpc>
              <a:buClr>
                <a:schemeClr val="accent1"/>
              </a:buClr>
              <a:buSzPct val="80000"/>
              <a:buFont typeface="Wingdings" pitchFamily="-72" charset="2"/>
              <a:buNone/>
            </a:pPr>
            <a:r>
              <a:rPr lang="en-US" sz="2800">
                <a:solidFill>
                  <a:srgbClr val="000000"/>
                </a:solidFill>
                <a:latin typeface="Calibri" pitchFamily="-72" charset="0"/>
                <a:ea typeface="Candara" pitchFamily="-72" charset="0"/>
                <a:cs typeface="Candara" pitchFamily="-72" charset="0"/>
              </a:rPr>
              <a:t>Index Target:    </a:t>
            </a:r>
            <a:r>
              <a:rPr lang="en-US" sz="3600">
                <a:solidFill>
                  <a:schemeClr val="accent1"/>
                </a:solidFill>
                <a:latin typeface="Calibri" pitchFamily="-72" charset="0"/>
                <a:ea typeface="Candara" pitchFamily="-72" charset="0"/>
                <a:cs typeface="Candara" pitchFamily="-72" charset="0"/>
              </a:rPr>
              <a:t>50</a:t>
            </a:r>
          </a:p>
        </p:txBody>
      </p:sp>
      <p:graphicFrame>
        <p:nvGraphicFramePr>
          <p:cNvPr id="7" name="Table 6"/>
          <p:cNvGraphicFramePr>
            <a:graphicFrameLocks noGrp="1"/>
          </p:cNvGraphicFramePr>
          <p:nvPr/>
        </p:nvGraphicFramePr>
        <p:xfrm>
          <a:off x="300038" y="3371850"/>
          <a:ext cx="8677275" cy="2654300"/>
        </p:xfrm>
        <a:graphic>
          <a:graphicData uri="http://schemas.openxmlformats.org/drawingml/2006/table">
            <a:tbl>
              <a:tblPr/>
              <a:tblGrid>
                <a:gridCol w="1071854"/>
                <a:gridCol w="780325"/>
                <a:gridCol w="237414"/>
                <a:gridCol w="1118987"/>
                <a:gridCol w="214721"/>
                <a:gridCol w="759375"/>
                <a:gridCol w="205992"/>
                <a:gridCol w="717480"/>
                <a:gridCol w="267091"/>
                <a:gridCol w="769851"/>
                <a:gridCol w="214720"/>
                <a:gridCol w="556877"/>
                <a:gridCol w="1105022"/>
                <a:gridCol w="658126"/>
              </a:tblGrid>
              <a:tr h="280719">
                <a:tc gridSpan="14">
                  <a:txBody>
                    <a:bodyPr/>
                    <a:lstStyle/>
                    <a:p>
                      <a:pPr marL="0" marR="0" lvl="0" indent="0" algn="l" defTabSz="914400" rtl="0" eaLnBrk="1" fontAlgn="base" latinLnBrk="0" hangingPunct="1">
                        <a:lnSpc>
                          <a:spcPts val="13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charset="0"/>
                        <a:ea typeface="Times New Roman" charset="0"/>
                        <a:cs typeface="Calibri" charset="0"/>
                      </a:endParaRPr>
                    </a:p>
                  </a:txBody>
                  <a:tcPr marL="68580" marR="68580" marT="0" marB="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2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charset="0"/>
                        <a:cs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charset="0"/>
                          <a:ea typeface="Times New Roman" charset="0"/>
                          <a:cs typeface="Calibri" charset="0"/>
                        </a:rPr>
                        <a:t>Reading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charset="0"/>
                          <a:ea typeface="Times New Roman" charset="0"/>
                          <a:cs typeface="Calibri" charset="0"/>
                        </a:rPr>
                        <a:t>Mathematics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charset="0"/>
                          <a:ea typeface="Times New Roman" charset="0"/>
                          <a:cs typeface="Calibri" charset="0"/>
                        </a:rPr>
                        <a:t>Writing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charset="0"/>
                          <a:ea typeface="Times New Roman" charset="0"/>
                          <a:cs typeface="Calibri" charset="0"/>
                        </a:rPr>
                        <a:t>Science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Calibri" charset="0"/>
                        <a:ea typeface="Times New Roman" charset="0"/>
                        <a:cs typeface="Calibri"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charset="0"/>
                          <a:ea typeface="Times New Roman" charset="0"/>
                          <a:cs typeface="Calibri" charset="0"/>
                        </a:rPr>
                        <a:t>Social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charset="0"/>
                          <a:ea typeface="Times New Roman" charset="0"/>
                          <a:cs typeface="Calibri" charset="0"/>
                        </a:rPr>
                        <a:t>Studies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Calibri" charset="0"/>
                        <a:ea typeface="Times New Roman" charset="0"/>
                        <a:cs typeface="Calibri"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charset="0"/>
                          <a:ea typeface="Times New Roman" charset="0"/>
                          <a:cs typeface="Calibri" charset="0"/>
                        </a:rPr>
                        <a:t>Total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charset="0"/>
                          <a:ea typeface="Times New Roman" charset="0"/>
                          <a:cs typeface="Calibri" charset="0"/>
                        </a:rPr>
                        <a:t>% Met Level II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93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Times New Roman" charset="0"/>
                          <a:cs typeface="Calibri" charset="0"/>
                        </a:rPr>
                        <a:t>Students Met Level II</a:t>
                      </a:r>
                    </a:p>
                  </a:txBody>
                  <a:tcPr marL="45720" marR="7302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50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38</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19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10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19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136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45%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45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93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Times New Roman" charset="0"/>
                          <a:cs typeface="Calibri" charset="0"/>
                        </a:rPr>
                        <a:t>Students Tested</a:t>
                      </a:r>
                    </a:p>
                  </a:txBody>
                  <a:tcPr marL="45720" marR="7302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100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100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42</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40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23</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305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532986">
                <a:tc gridSpan="1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Times New Roman" charset="0"/>
                          <a:cs typeface="Calibri" charset="0"/>
                        </a:rPr>
                        <a:t>Index Score</a:t>
                      </a:r>
                    </a:p>
                  </a:txBody>
                  <a:tcPr marL="45720" marR="7302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Times New Roman" charset="0"/>
                          <a:cs typeface="Calibri" charset="0"/>
                        </a:rPr>
                        <a:t>45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3" name="Footer Placeholder 2"/>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2051" name="Picture 3"/>
          <p:cNvPicPr>
            <a:picLocks noChangeAspect="1" noChangeArrowheads="1"/>
          </p:cNvPicPr>
          <p:nvPr/>
        </p:nvPicPr>
        <p:blipFill>
          <a:blip r:embed="rId3">
            <a:extLst>
              <a:ext uri="{28A0092B-C50C-407E-A947-70E740481C1C}"/>
            </a:extLst>
          </a:blip>
          <a:srcRect/>
          <a:stretch>
            <a:fillRect/>
          </a:stretch>
        </p:blipFill>
        <p:spPr bwMode="auto">
          <a:xfrm>
            <a:off x="642938" y="495655"/>
            <a:ext cx="7858125" cy="56483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22238" y="860425"/>
            <a:ext cx="8912225" cy="4981575"/>
          </a:xfrm>
          <a:prstGeom prst="rect">
            <a:avLst/>
          </a:prstGeom>
          <a:solidFill>
            <a:schemeClr val="accent6">
              <a:lumMod val="40000"/>
              <a:lumOff val="6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rgbClr val="0070C0"/>
                </a:solidFill>
              </a:ln>
              <a:solidFill>
                <a:schemeClr val="accent3">
                  <a:lumMod val="40000"/>
                  <a:lumOff val="60000"/>
                </a:schemeClr>
              </a:solidFill>
            </a:endParaRPr>
          </a:p>
        </p:txBody>
      </p:sp>
      <p:sp>
        <p:nvSpPr>
          <p:cNvPr id="4" name="TextBox 3"/>
          <p:cNvSpPr txBox="1"/>
          <p:nvPr/>
        </p:nvSpPr>
        <p:spPr>
          <a:xfrm>
            <a:off x="371475" y="1549400"/>
            <a:ext cx="8415338" cy="3602038"/>
          </a:xfrm>
          <a:prstGeom prst="rect">
            <a:avLst/>
          </a:prstGeom>
          <a:noFill/>
        </p:spPr>
        <p:txBody>
          <a:bodyPr>
            <a:spAutoFit/>
          </a:bodyPr>
          <a:lstStyle/>
          <a:p>
            <a:pPr algn="ctr" fontAlgn="auto">
              <a:spcBef>
                <a:spcPts val="0"/>
              </a:spcBef>
              <a:spcAft>
                <a:spcPts val="0"/>
              </a:spcAft>
              <a:defRPr/>
            </a:pPr>
            <a:r>
              <a:rPr lang="en-US" sz="3600" dirty="0">
                <a:latin typeface="+mn-lt"/>
                <a:ea typeface="Verdana" pitchFamily="34" charset="0"/>
                <a:cs typeface="Verdana" pitchFamily="34" charset="0"/>
              </a:rPr>
              <a:t>PERFORMANCE </a:t>
            </a:r>
            <a:r>
              <a:rPr lang="en-US" sz="3600" dirty="0">
                <a:latin typeface="+mn-lt"/>
                <a:ea typeface="Verdana" pitchFamily="34" charset="0"/>
                <a:cs typeface="Verdana" pitchFamily="34" charset="0"/>
              </a:rPr>
              <a:t> INDEX 2   </a:t>
            </a:r>
          </a:p>
          <a:p>
            <a:pPr algn="ctr" fontAlgn="auto">
              <a:spcBef>
                <a:spcPts val="0"/>
              </a:spcBef>
              <a:spcAft>
                <a:spcPts val="0"/>
              </a:spcAft>
              <a:defRPr/>
            </a:pPr>
            <a:r>
              <a:rPr lang="en-US" sz="4000" b="1" dirty="0">
                <a:latin typeface="+mn-lt"/>
                <a:ea typeface="Verdana" pitchFamily="34" charset="0"/>
                <a:cs typeface="Verdana" pitchFamily="34" charset="0"/>
              </a:rPr>
              <a:t>STUDENT PROGRESS</a:t>
            </a:r>
          </a:p>
          <a:p>
            <a:pPr algn="ctr" fontAlgn="auto">
              <a:spcBef>
                <a:spcPts val="0"/>
              </a:spcBef>
              <a:spcAft>
                <a:spcPts val="0"/>
              </a:spcAft>
              <a:defRPr/>
            </a:pPr>
            <a:endParaRPr lang="en-US" sz="2800" b="1" dirty="0">
              <a:latin typeface="+mn-lt"/>
              <a:ea typeface="Verdana" pitchFamily="34" charset="0"/>
              <a:cs typeface="Verdana" pitchFamily="34" charset="0"/>
            </a:endParaRPr>
          </a:p>
          <a:p>
            <a:pPr algn="ctr" fontAlgn="auto">
              <a:spcBef>
                <a:spcPts val="0"/>
              </a:spcBef>
              <a:spcAft>
                <a:spcPts val="0"/>
              </a:spcAft>
              <a:defRPr/>
            </a:pPr>
            <a:r>
              <a:rPr lang="en-US" sz="2800" b="1" dirty="0">
                <a:solidFill>
                  <a:schemeClr val="accent6">
                    <a:lumMod val="75000"/>
                  </a:schemeClr>
                </a:solidFill>
                <a:latin typeface="+mn-lt"/>
                <a:ea typeface="Verdana" pitchFamily="34" charset="0"/>
                <a:cs typeface="Verdana" pitchFamily="34" charset="0"/>
              </a:rPr>
              <a:t>Measures student progress </a:t>
            </a:r>
          </a:p>
          <a:p>
            <a:pPr algn="ctr" fontAlgn="auto">
              <a:spcBef>
                <a:spcPts val="0"/>
              </a:spcBef>
              <a:spcAft>
                <a:spcPts val="0"/>
              </a:spcAft>
              <a:defRPr/>
            </a:pPr>
            <a:r>
              <a:rPr lang="en-US" sz="2800" b="1" dirty="0">
                <a:solidFill>
                  <a:schemeClr val="accent6">
                    <a:lumMod val="75000"/>
                  </a:schemeClr>
                </a:solidFill>
                <a:latin typeface="+mn-lt"/>
                <a:ea typeface="Verdana" pitchFamily="34" charset="0"/>
                <a:cs typeface="Verdana" pitchFamily="34" charset="0"/>
              </a:rPr>
              <a:t>by </a:t>
            </a:r>
          </a:p>
          <a:p>
            <a:pPr algn="ctr" fontAlgn="auto">
              <a:spcBef>
                <a:spcPts val="0"/>
              </a:spcBef>
              <a:spcAft>
                <a:spcPts val="0"/>
              </a:spcAft>
              <a:defRPr/>
            </a:pPr>
            <a:r>
              <a:rPr lang="en-US" sz="2800" b="1" dirty="0">
                <a:solidFill>
                  <a:schemeClr val="accent6">
                    <a:lumMod val="75000"/>
                  </a:schemeClr>
                </a:solidFill>
                <a:latin typeface="+mn-lt"/>
                <a:ea typeface="Verdana" pitchFamily="34" charset="0"/>
                <a:cs typeface="Verdana" pitchFamily="34" charset="0"/>
              </a:rPr>
              <a:t>subject and student group</a:t>
            </a:r>
          </a:p>
          <a:p>
            <a:pPr algn="ctr" fontAlgn="auto">
              <a:spcBef>
                <a:spcPts val="0"/>
              </a:spcBef>
              <a:spcAft>
                <a:spcPts val="0"/>
              </a:spcAft>
              <a:defRPr/>
            </a:pPr>
            <a:endParaRPr lang="en-US" sz="4000" dirty="0">
              <a:latin typeface="+mn-lt"/>
              <a:ea typeface="Verdana" pitchFamily="34" charset="0"/>
              <a:cs typeface="Verdana" pitchFamily="34" charset="0"/>
            </a:endParaRPr>
          </a:p>
        </p:txBody>
      </p:sp>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txBox="1">
            <a:spLocks/>
          </p:cNvSpPr>
          <p:nvPr/>
        </p:nvSpPr>
        <p:spPr>
          <a:xfrm>
            <a:off x="522288" y="1249363"/>
            <a:ext cx="7796212" cy="4829175"/>
          </a:xfrm>
          <a:prstGeom prst="rect">
            <a:avLst/>
          </a:prstGeom>
          <a:solidFill>
            <a:schemeClr val="accent6">
              <a:lumMod val="40000"/>
              <a:lumOff val="60000"/>
            </a:schemeClr>
          </a:solidFill>
          <a:ln w="76200">
            <a:solidFill>
              <a:schemeClr val="tx1"/>
            </a:solidFill>
          </a:ln>
        </p:spPr>
        <p:txBody>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20638" fontAlgn="auto">
              <a:lnSpc>
                <a:spcPts val="2400"/>
              </a:lnSpc>
              <a:spcAft>
                <a:spcPts val="0"/>
              </a:spcAft>
              <a:buFont typeface="Wingdings 3" charset="2"/>
              <a:buNone/>
              <a:defRPr/>
            </a:pPr>
            <a:endParaRPr lang="en-US" sz="2400" b="1" dirty="0" smtClean="0">
              <a:latin typeface="Calibri" charset="0"/>
            </a:endParaRPr>
          </a:p>
          <a:p>
            <a:pPr indent="-20638" algn="ctr" fontAlgn="auto">
              <a:lnSpc>
                <a:spcPts val="2400"/>
              </a:lnSpc>
              <a:spcAft>
                <a:spcPts val="0"/>
              </a:spcAft>
              <a:buFont typeface="Wingdings 3" charset="2"/>
              <a:buNone/>
              <a:defRPr/>
            </a:pPr>
            <a:r>
              <a:rPr lang="en-US" b="1" dirty="0" smtClean="0">
                <a:solidFill>
                  <a:schemeClr val="accent6">
                    <a:lumMod val="75000"/>
                  </a:schemeClr>
                </a:solidFill>
                <a:latin typeface="Calibri" charset="0"/>
              </a:rPr>
              <a:t>Subjects:</a:t>
            </a:r>
          </a:p>
          <a:p>
            <a:pPr indent="-20638" algn="ctr" fontAlgn="auto">
              <a:lnSpc>
                <a:spcPts val="2400"/>
              </a:lnSpc>
              <a:spcAft>
                <a:spcPts val="0"/>
              </a:spcAft>
              <a:buFont typeface="Wingdings 3" charset="2"/>
              <a:buNone/>
              <a:defRPr/>
            </a:pPr>
            <a:endParaRPr lang="en-US" sz="1000" b="1" dirty="0" smtClean="0">
              <a:latin typeface="Calibri" charset="0"/>
            </a:endParaRPr>
          </a:p>
          <a:p>
            <a:pPr indent="-20638" algn="ctr" fontAlgn="auto">
              <a:lnSpc>
                <a:spcPts val="2400"/>
              </a:lnSpc>
              <a:spcAft>
                <a:spcPts val="0"/>
              </a:spcAft>
              <a:buFont typeface="Wingdings 3" charset="2"/>
              <a:buNone/>
              <a:defRPr/>
            </a:pPr>
            <a:r>
              <a:rPr lang="en-US" b="1" dirty="0" smtClean="0">
                <a:latin typeface="Calibri" charset="0"/>
              </a:rPr>
              <a:t>Reading     Math </a:t>
            </a:r>
            <a:r>
              <a:rPr lang="en-US" b="1" dirty="0">
                <a:latin typeface="Calibri" charset="0"/>
              </a:rPr>
              <a:t> </a:t>
            </a:r>
            <a:r>
              <a:rPr lang="en-US" b="1" dirty="0" smtClean="0">
                <a:latin typeface="Calibri" charset="0"/>
              </a:rPr>
              <a:t> Writing</a:t>
            </a:r>
          </a:p>
          <a:p>
            <a:pPr indent="-20638" algn="ctr" fontAlgn="auto">
              <a:lnSpc>
                <a:spcPts val="2400"/>
              </a:lnSpc>
              <a:spcAft>
                <a:spcPts val="0"/>
              </a:spcAft>
              <a:buFont typeface="Wingdings 3" charset="2"/>
              <a:buNone/>
              <a:defRPr/>
            </a:pPr>
            <a:endParaRPr lang="en-US" b="1" dirty="0" smtClean="0">
              <a:latin typeface="Calibri" charset="0"/>
            </a:endParaRPr>
          </a:p>
          <a:p>
            <a:pPr indent="-20638" algn="ctr" fontAlgn="auto">
              <a:lnSpc>
                <a:spcPts val="2400"/>
              </a:lnSpc>
              <a:spcAft>
                <a:spcPts val="0"/>
              </a:spcAft>
              <a:buFont typeface="Wingdings 3" charset="2"/>
              <a:buNone/>
              <a:defRPr/>
            </a:pPr>
            <a:endParaRPr lang="en-US" b="1" dirty="0" smtClean="0">
              <a:latin typeface="Calibri" charset="0"/>
            </a:endParaRP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spcAft>
                <a:spcPts val="0"/>
              </a:spcAft>
              <a:buFont typeface="Wingdings 3" charset="2"/>
              <a:buNone/>
              <a:defRPr/>
            </a:pPr>
            <a:r>
              <a:rPr lang="en-US" b="1" dirty="0" smtClean="0">
                <a:solidFill>
                  <a:schemeClr val="accent6">
                    <a:lumMod val="75000"/>
                  </a:schemeClr>
                </a:solidFill>
                <a:latin typeface="Calibri" charset="0"/>
              </a:rPr>
              <a:t>Student Groups:</a:t>
            </a:r>
          </a:p>
          <a:p>
            <a:pPr indent="-20638" algn="ctr" fontAlgn="auto">
              <a:spcAft>
                <a:spcPts val="0"/>
              </a:spcAft>
              <a:buFont typeface="Wingdings 3" charset="2"/>
              <a:buNone/>
              <a:defRPr/>
            </a:pPr>
            <a:r>
              <a:rPr lang="en-US" b="1" dirty="0" smtClean="0">
                <a:latin typeface="Calibri" charset="0"/>
              </a:rPr>
              <a:t>All Students      </a:t>
            </a:r>
          </a:p>
          <a:p>
            <a:pPr indent="-20638" algn="ctr" fontAlgn="auto">
              <a:spcAft>
                <a:spcPts val="0"/>
              </a:spcAft>
              <a:buFont typeface="Wingdings 3" charset="2"/>
              <a:buNone/>
              <a:defRPr/>
            </a:pPr>
            <a:r>
              <a:rPr lang="en-US" b="1" dirty="0" smtClean="0">
                <a:latin typeface="Calibri" charset="0"/>
              </a:rPr>
              <a:t> SPED       </a:t>
            </a:r>
          </a:p>
          <a:p>
            <a:pPr indent="-20638" algn="ctr" fontAlgn="auto">
              <a:spcAft>
                <a:spcPts val="0"/>
              </a:spcAft>
              <a:buFont typeface="Wingdings 3" charset="2"/>
              <a:buNone/>
              <a:defRPr/>
            </a:pPr>
            <a:r>
              <a:rPr lang="en-US" b="1" dirty="0" smtClean="0">
                <a:latin typeface="Calibri" charset="0"/>
              </a:rPr>
              <a:t>ELL</a:t>
            </a:r>
          </a:p>
          <a:p>
            <a:pPr indent="-20638" algn="ctr" fontAlgn="auto">
              <a:lnSpc>
                <a:spcPts val="2400"/>
              </a:lnSpc>
              <a:spcAft>
                <a:spcPts val="0"/>
              </a:spcAft>
              <a:buFont typeface="Wingdings 3" charset="2"/>
              <a:buNone/>
              <a:defRPr/>
            </a:pPr>
            <a:r>
              <a:rPr lang="en-US" b="1" dirty="0" smtClean="0">
                <a:latin typeface="Calibri" charset="0"/>
              </a:rPr>
              <a:t>Seven Racial/Ethnic Groups</a:t>
            </a:r>
          </a:p>
          <a:p>
            <a:pPr indent="-20638" algn="ctr" fontAlgn="auto">
              <a:lnSpc>
                <a:spcPts val="2400"/>
              </a:lnSpc>
              <a:spcAft>
                <a:spcPts val="0"/>
              </a:spcAft>
              <a:buFont typeface="Wingdings 3" charset="2"/>
              <a:buNone/>
              <a:defRPr/>
            </a:pPr>
            <a:endParaRPr lang="en-US" b="1" dirty="0" smtClean="0">
              <a:latin typeface="Calibri" charset="0"/>
            </a:endParaRP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endParaRPr lang="en-US" b="1" dirty="0" smtClean="0">
              <a:solidFill>
                <a:schemeClr val="accent6">
                  <a:lumMod val="75000"/>
                </a:schemeClr>
              </a:solidFill>
              <a:latin typeface="Calibri" charset="0"/>
            </a:endParaRPr>
          </a:p>
          <a:p>
            <a:pPr indent="-20638" fontAlgn="auto">
              <a:lnSpc>
                <a:spcPts val="2300"/>
              </a:lnSpc>
              <a:spcAft>
                <a:spcPts val="0"/>
              </a:spcAft>
              <a:defRPr/>
            </a:pPr>
            <a:endParaRPr lang="en-US" sz="1900" dirty="0" smtClean="0">
              <a:latin typeface="Calibri" charset="0"/>
            </a:endParaRPr>
          </a:p>
          <a:p>
            <a:pPr indent="-20638" fontAlgn="auto">
              <a:lnSpc>
                <a:spcPts val="2300"/>
              </a:lnSpc>
              <a:spcAft>
                <a:spcPts val="0"/>
              </a:spcAft>
              <a:buClr>
                <a:srgbClr val="C45816"/>
              </a:buClr>
              <a:buFont typeface="Wingdings 2" charset="2"/>
              <a:buChar char="¢"/>
              <a:defRPr/>
            </a:pPr>
            <a:endParaRPr lang="en-US" sz="1900" dirty="0" smtClean="0">
              <a:latin typeface="Calibri" charset="0"/>
            </a:endParaRPr>
          </a:p>
        </p:txBody>
      </p:sp>
      <p:sp>
        <p:nvSpPr>
          <p:cNvPr id="41986" name="TextBox 3"/>
          <p:cNvSpPr txBox="1">
            <a:spLocks noChangeArrowheads="1"/>
          </p:cNvSpPr>
          <p:nvPr/>
        </p:nvSpPr>
        <p:spPr bwMode="auto">
          <a:xfrm>
            <a:off x="522288" y="195263"/>
            <a:ext cx="8415337" cy="461962"/>
          </a:xfrm>
          <a:prstGeom prst="rect">
            <a:avLst/>
          </a:prstGeom>
          <a:noFill/>
          <a:ln w="9525">
            <a:noFill/>
            <a:miter lim="800000"/>
            <a:headEnd/>
            <a:tailEnd/>
          </a:ln>
        </p:spPr>
        <p:txBody>
          <a:bodyPr>
            <a:prstTxWarp prst="textNoShape">
              <a:avLst/>
            </a:prstTxWarp>
            <a:spAutoFit/>
          </a:bodyPr>
          <a:lstStyle/>
          <a:p>
            <a:pPr algn="ctr"/>
            <a:r>
              <a:rPr lang="en-US" sz="2400" b="1">
                <a:latin typeface="Verdana" pitchFamily="-72" charset="0"/>
                <a:ea typeface="Verdana" pitchFamily="-72" charset="0"/>
                <a:cs typeface="Verdana" pitchFamily="-72" charset="0"/>
              </a:rPr>
              <a:t>PERFORMANCE INDEX 2   STUDENT PROGRESS</a:t>
            </a:r>
            <a:endParaRPr lang="en-US" sz="2400">
              <a:latin typeface="Verdana" pitchFamily="-72" charset="0"/>
              <a:ea typeface="Verdana" pitchFamily="-72" charset="0"/>
              <a:cs typeface="Verdana" pitchFamily="-72" charset="0"/>
            </a:endParaRPr>
          </a:p>
        </p:txBody>
      </p:sp>
      <p:sp>
        <p:nvSpPr>
          <p:cNvPr id="3" name="Footer Placeholder 2"/>
          <p:cNvSpPr>
            <a:spLocks noGrp="1"/>
          </p:cNvSpPr>
          <p:nvPr>
            <p:ph type="ftr" sz="quarter" idx="11"/>
          </p:nvPr>
        </p:nvSpPr>
        <p:spPr>
          <a:xfrm>
            <a:off x="1119188" y="6245225"/>
            <a:ext cx="6249987"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txBox="1">
            <a:spLocks/>
          </p:cNvSpPr>
          <p:nvPr/>
        </p:nvSpPr>
        <p:spPr>
          <a:xfrm>
            <a:off x="522288" y="1249363"/>
            <a:ext cx="7796212" cy="4829175"/>
          </a:xfrm>
          <a:prstGeom prst="rect">
            <a:avLst/>
          </a:prstGeom>
          <a:solidFill>
            <a:schemeClr val="accent6">
              <a:lumMod val="40000"/>
              <a:lumOff val="60000"/>
            </a:schemeClr>
          </a:solidFill>
          <a:ln w="76200">
            <a:solidFill>
              <a:schemeClr val="tx1"/>
            </a:solidFill>
          </a:ln>
        </p:spPr>
        <p:txBody>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20638" algn="ctr" fontAlgn="auto">
              <a:lnSpc>
                <a:spcPts val="2400"/>
              </a:lnSpc>
              <a:spcAft>
                <a:spcPts val="0"/>
              </a:spcAft>
              <a:buFont typeface="Wingdings 3" charset="2"/>
              <a:buNone/>
              <a:defRPr/>
            </a:pPr>
            <a:endParaRPr lang="en-US" b="1" dirty="0" smtClean="0">
              <a:latin typeface="Calibri" charset="0"/>
            </a:endParaRPr>
          </a:p>
          <a:p>
            <a:pPr indent="-20638" algn="ctr" fontAlgn="auto">
              <a:lnSpc>
                <a:spcPts val="2400"/>
              </a:lnSpc>
              <a:spcAft>
                <a:spcPts val="0"/>
              </a:spcAft>
              <a:buFont typeface="Wingdings 3" charset="2"/>
              <a:buNone/>
              <a:defRPr/>
            </a:pPr>
            <a:r>
              <a:rPr lang="en-US" sz="4000" b="1" dirty="0" smtClean="0">
                <a:latin typeface="Calibri" charset="0"/>
              </a:rPr>
              <a:t>Index Targets:</a:t>
            </a: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endParaRPr lang="en-US" b="1" dirty="0" smtClean="0">
              <a:latin typeface="Calibri" charset="0"/>
            </a:endParaRPr>
          </a:p>
          <a:p>
            <a:pPr indent="-20638" algn="ctr" fontAlgn="auto">
              <a:lnSpc>
                <a:spcPts val="2400"/>
              </a:lnSpc>
              <a:spcAft>
                <a:spcPts val="0"/>
              </a:spcAft>
              <a:buFont typeface="Wingdings 3" charset="2"/>
              <a:buNone/>
              <a:defRPr/>
            </a:pPr>
            <a:r>
              <a:rPr lang="en-US" b="1" dirty="0" smtClean="0">
                <a:latin typeface="Calibri" charset="0"/>
              </a:rPr>
              <a:t>District 21</a:t>
            </a: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r>
              <a:rPr lang="en-US" b="1" dirty="0" smtClean="0">
                <a:latin typeface="Calibri" charset="0"/>
              </a:rPr>
              <a:t>High School 17</a:t>
            </a: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r>
              <a:rPr lang="en-US" b="1" dirty="0" smtClean="0">
                <a:latin typeface="Calibri" charset="0"/>
              </a:rPr>
              <a:t>Middle School 29</a:t>
            </a: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r>
              <a:rPr lang="en-US" b="1" dirty="0" smtClean="0">
                <a:latin typeface="Calibri" charset="0"/>
              </a:rPr>
              <a:t>Elementary 30</a:t>
            </a: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endParaRPr lang="en-US" b="1" dirty="0" smtClean="0">
              <a:solidFill>
                <a:schemeClr val="accent6">
                  <a:lumMod val="75000"/>
                </a:schemeClr>
              </a:solidFill>
              <a:latin typeface="Calibri" charset="0"/>
            </a:endParaRPr>
          </a:p>
          <a:p>
            <a:pPr indent="-20638" fontAlgn="auto">
              <a:lnSpc>
                <a:spcPts val="2300"/>
              </a:lnSpc>
              <a:spcAft>
                <a:spcPts val="0"/>
              </a:spcAft>
              <a:defRPr/>
            </a:pPr>
            <a:endParaRPr lang="en-US" sz="1900" dirty="0" smtClean="0">
              <a:latin typeface="Calibri" charset="0"/>
            </a:endParaRPr>
          </a:p>
          <a:p>
            <a:pPr indent="-20638" fontAlgn="auto">
              <a:lnSpc>
                <a:spcPts val="2300"/>
              </a:lnSpc>
              <a:spcAft>
                <a:spcPts val="0"/>
              </a:spcAft>
              <a:buClr>
                <a:srgbClr val="C45816"/>
              </a:buClr>
              <a:buFont typeface="Wingdings 2" charset="2"/>
              <a:buChar char="¢"/>
              <a:defRPr/>
            </a:pPr>
            <a:endParaRPr lang="en-US" sz="1900" dirty="0" smtClean="0">
              <a:latin typeface="Calibri" charset="0"/>
            </a:endParaRPr>
          </a:p>
        </p:txBody>
      </p:sp>
      <p:sp>
        <p:nvSpPr>
          <p:cNvPr id="44034" name="TextBox 3"/>
          <p:cNvSpPr txBox="1">
            <a:spLocks noChangeArrowheads="1"/>
          </p:cNvSpPr>
          <p:nvPr/>
        </p:nvSpPr>
        <p:spPr bwMode="auto">
          <a:xfrm>
            <a:off x="522288" y="195263"/>
            <a:ext cx="8415337" cy="461962"/>
          </a:xfrm>
          <a:prstGeom prst="rect">
            <a:avLst/>
          </a:prstGeom>
          <a:noFill/>
          <a:ln w="9525">
            <a:noFill/>
            <a:miter lim="800000"/>
            <a:headEnd/>
            <a:tailEnd/>
          </a:ln>
        </p:spPr>
        <p:txBody>
          <a:bodyPr>
            <a:prstTxWarp prst="textNoShape">
              <a:avLst/>
            </a:prstTxWarp>
            <a:spAutoFit/>
          </a:bodyPr>
          <a:lstStyle/>
          <a:p>
            <a:pPr algn="ctr"/>
            <a:r>
              <a:rPr lang="en-US" sz="2400" b="1">
                <a:latin typeface="Verdana" pitchFamily="-72" charset="0"/>
                <a:ea typeface="Verdana" pitchFamily="-72" charset="0"/>
                <a:cs typeface="Verdana" pitchFamily="-72" charset="0"/>
              </a:rPr>
              <a:t>PERFORMANCE INDEX 2   STUDENT PROGRESS</a:t>
            </a:r>
            <a:endParaRPr lang="en-US" sz="2400">
              <a:latin typeface="Verdana" pitchFamily="-72" charset="0"/>
              <a:ea typeface="Verdana" pitchFamily="-72" charset="0"/>
              <a:cs typeface="Verdana" pitchFamily="-72" charset="0"/>
            </a:endParaRPr>
          </a:p>
        </p:txBody>
      </p:sp>
      <p:sp>
        <p:nvSpPr>
          <p:cNvPr id="3" name="Footer Placeholder 2"/>
          <p:cNvSpPr>
            <a:spLocks noGrp="1"/>
          </p:cNvSpPr>
          <p:nvPr>
            <p:ph type="ftr" sz="quarter" idx="11"/>
          </p:nvPr>
        </p:nvSpPr>
        <p:spPr>
          <a:xfrm>
            <a:off x="1119188" y="6245225"/>
            <a:ext cx="6249987"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txBox="1">
            <a:spLocks/>
          </p:cNvSpPr>
          <p:nvPr/>
        </p:nvSpPr>
        <p:spPr>
          <a:xfrm>
            <a:off x="522288" y="1249363"/>
            <a:ext cx="7796212" cy="4829175"/>
          </a:xfrm>
          <a:prstGeom prst="rect">
            <a:avLst/>
          </a:prstGeom>
          <a:solidFill>
            <a:schemeClr val="accent6">
              <a:lumMod val="40000"/>
              <a:lumOff val="60000"/>
            </a:schemeClr>
          </a:solidFill>
          <a:ln w="76200">
            <a:solidFill>
              <a:schemeClr val="tx1"/>
            </a:solidFill>
          </a:ln>
        </p:spPr>
        <p:txBody>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20638" fontAlgn="auto">
              <a:lnSpc>
                <a:spcPts val="2400"/>
              </a:lnSpc>
              <a:spcAft>
                <a:spcPts val="0"/>
              </a:spcAft>
              <a:buFont typeface="Wingdings 3" charset="2"/>
              <a:buNone/>
              <a:defRPr/>
            </a:pPr>
            <a:endParaRPr lang="en-US" sz="2400" b="1" dirty="0" smtClean="0">
              <a:latin typeface="Calibri" charset="0"/>
            </a:endParaRPr>
          </a:p>
          <a:p>
            <a:pPr indent="-20638" algn="ctr" fontAlgn="auto">
              <a:lnSpc>
                <a:spcPts val="2400"/>
              </a:lnSpc>
              <a:spcAft>
                <a:spcPts val="0"/>
              </a:spcAft>
              <a:buFont typeface="Wingdings 3" charset="2"/>
              <a:buNone/>
              <a:defRPr/>
            </a:pPr>
            <a:r>
              <a:rPr lang="en-US" b="1" dirty="0" smtClean="0">
                <a:solidFill>
                  <a:schemeClr val="accent6">
                    <a:lumMod val="75000"/>
                  </a:schemeClr>
                </a:solidFill>
                <a:latin typeface="Calibri" charset="0"/>
              </a:rPr>
              <a:t>ELL Results:</a:t>
            </a:r>
          </a:p>
          <a:p>
            <a:pPr indent="-20638" algn="ctr" fontAlgn="auto">
              <a:lnSpc>
                <a:spcPts val="2400"/>
              </a:lnSpc>
              <a:spcAft>
                <a:spcPts val="0"/>
              </a:spcAft>
              <a:buFont typeface="Wingdings 3" charset="2"/>
              <a:buNone/>
              <a:defRPr/>
            </a:pPr>
            <a:endParaRPr lang="en-US" b="1" dirty="0">
              <a:latin typeface="Calibri" charset="0"/>
            </a:endParaRPr>
          </a:p>
          <a:p>
            <a:pPr indent="-20638" algn="ctr" fontAlgn="auto">
              <a:lnSpc>
                <a:spcPts val="2400"/>
              </a:lnSpc>
              <a:spcAft>
                <a:spcPts val="0"/>
              </a:spcAft>
              <a:buFont typeface="Wingdings 3" charset="2"/>
              <a:buNone/>
              <a:defRPr/>
            </a:pPr>
            <a:endParaRPr lang="en-US" b="1" dirty="0" smtClean="0">
              <a:solidFill>
                <a:schemeClr val="accent6">
                  <a:lumMod val="75000"/>
                </a:schemeClr>
              </a:solidFill>
              <a:latin typeface="Calibri" charset="0"/>
            </a:endParaRPr>
          </a:p>
          <a:p>
            <a:pPr indent="-20638" fontAlgn="auto">
              <a:lnSpc>
                <a:spcPts val="2300"/>
              </a:lnSpc>
              <a:spcAft>
                <a:spcPts val="0"/>
              </a:spcAft>
              <a:defRPr/>
            </a:pPr>
            <a:r>
              <a:rPr lang="en-US" dirty="0" smtClean="0">
                <a:latin typeface="Calibri" charset="0"/>
              </a:rPr>
              <a:t>English Test Version:</a:t>
            </a:r>
          </a:p>
          <a:p>
            <a:pPr lvl="1" indent="-20638" fontAlgn="auto">
              <a:lnSpc>
                <a:spcPts val="2300"/>
              </a:lnSpc>
              <a:spcAft>
                <a:spcPts val="0"/>
              </a:spcAft>
              <a:defRPr/>
            </a:pPr>
            <a:r>
              <a:rPr lang="en-US" dirty="0" smtClean="0">
                <a:latin typeface="Calibri" charset="0"/>
              </a:rPr>
              <a:t>STAAR ELL Progress Measure NOT available for 2013 on STAAR English.</a:t>
            </a:r>
          </a:p>
          <a:p>
            <a:pPr lvl="1" indent="-20638" fontAlgn="auto">
              <a:lnSpc>
                <a:spcPts val="2300"/>
              </a:lnSpc>
              <a:spcAft>
                <a:spcPts val="0"/>
              </a:spcAft>
              <a:defRPr/>
            </a:pPr>
            <a:r>
              <a:rPr lang="en-US" dirty="0" smtClean="0">
                <a:latin typeface="Calibri" charset="0"/>
              </a:rPr>
              <a:t>Asylee/refugees excluded</a:t>
            </a:r>
          </a:p>
          <a:p>
            <a:pPr lvl="1" indent="-20638" fontAlgn="auto">
              <a:lnSpc>
                <a:spcPts val="2300"/>
              </a:lnSpc>
              <a:spcAft>
                <a:spcPts val="0"/>
              </a:spcAft>
              <a:defRPr/>
            </a:pPr>
            <a:endParaRPr lang="en-US" dirty="0">
              <a:latin typeface="Calibri" charset="0"/>
            </a:endParaRPr>
          </a:p>
          <a:p>
            <a:pPr indent="-20638" fontAlgn="auto">
              <a:lnSpc>
                <a:spcPts val="2300"/>
              </a:lnSpc>
              <a:spcAft>
                <a:spcPts val="0"/>
              </a:spcAft>
              <a:defRPr/>
            </a:pPr>
            <a:r>
              <a:rPr lang="en-US" dirty="0" smtClean="0">
                <a:latin typeface="Calibri" charset="0"/>
              </a:rPr>
              <a:t>Spanish Test Version:</a:t>
            </a:r>
          </a:p>
          <a:p>
            <a:pPr lvl="1" indent="-20638" fontAlgn="auto">
              <a:lnSpc>
                <a:spcPts val="2300"/>
              </a:lnSpc>
              <a:spcAft>
                <a:spcPts val="0"/>
              </a:spcAft>
              <a:defRPr/>
            </a:pPr>
            <a:r>
              <a:rPr lang="en-US" dirty="0" smtClean="0">
                <a:latin typeface="Calibri" charset="0"/>
              </a:rPr>
              <a:t>STAAR Growth Measure calculated </a:t>
            </a:r>
          </a:p>
          <a:p>
            <a:pPr lvl="1" indent="-20638" fontAlgn="auto">
              <a:lnSpc>
                <a:spcPts val="2300"/>
              </a:lnSpc>
              <a:spcAft>
                <a:spcPts val="0"/>
              </a:spcAft>
              <a:defRPr/>
            </a:pPr>
            <a:r>
              <a:rPr lang="en-US" dirty="0" smtClean="0">
                <a:latin typeface="Calibri" charset="0"/>
              </a:rPr>
              <a:t>Students in US schools 1-3 years excluded</a:t>
            </a:r>
          </a:p>
          <a:p>
            <a:pPr lvl="1" indent="-20638" fontAlgn="auto">
              <a:lnSpc>
                <a:spcPts val="2300"/>
              </a:lnSpc>
              <a:spcAft>
                <a:spcPts val="0"/>
              </a:spcAft>
              <a:defRPr/>
            </a:pPr>
            <a:r>
              <a:rPr lang="en-US" dirty="0" smtClean="0">
                <a:latin typeface="Calibri" charset="0"/>
              </a:rPr>
              <a:t>Students in US schools 4 years and beyond included in growth measure</a:t>
            </a:r>
          </a:p>
          <a:p>
            <a:pPr lvl="1" indent="-20638" fontAlgn="auto">
              <a:lnSpc>
                <a:spcPts val="2300"/>
              </a:lnSpc>
              <a:spcAft>
                <a:spcPts val="0"/>
              </a:spcAft>
              <a:defRPr/>
            </a:pPr>
            <a:r>
              <a:rPr lang="en-US" dirty="0" smtClean="0">
                <a:latin typeface="Calibri" charset="0"/>
              </a:rPr>
              <a:t>Asylees/refugees year 1-5 excluded</a:t>
            </a:r>
          </a:p>
          <a:p>
            <a:pPr indent="-20638" fontAlgn="auto">
              <a:lnSpc>
                <a:spcPts val="2300"/>
              </a:lnSpc>
              <a:spcAft>
                <a:spcPts val="0"/>
              </a:spcAft>
              <a:buClr>
                <a:srgbClr val="C45816"/>
              </a:buClr>
              <a:buFont typeface="Wingdings 2" charset="2"/>
              <a:buChar char="¢"/>
              <a:defRPr/>
            </a:pPr>
            <a:endParaRPr lang="en-US" sz="1900" dirty="0" smtClean="0">
              <a:latin typeface="Calibri" charset="0"/>
            </a:endParaRPr>
          </a:p>
        </p:txBody>
      </p:sp>
      <p:sp>
        <p:nvSpPr>
          <p:cNvPr id="46082" name="TextBox 3"/>
          <p:cNvSpPr txBox="1">
            <a:spLocks noChangeArrowheads="1"/>
          </p:cNvSpPr>
          <p:nvPr/>
        </p:nvSpPr>
        <p:spPr bwMode="auto">
          <a:xfrm>
            <a:off x="522288" y="195263"/>
            <a:ext cx="8415337" cy="461962"/>
          </a:xfrm>
          <a:prstGeom prst="rect">
            <a:avLst/>
          </a:prstGeom>
          <a:noFill/>
          <a:ln w="9525">
            <a:noFill/>
            <a:miter lim="800000"/>
            <a:headEnd/>
            <a:tailEnd/>
          </a:ln>
        </p:spPr>
        <p:txBody>
          <a:bodyPr>
            <a:prstTxWarp prst="textNoShape">
              <a:avLst/>
            </a:prstTxWarp>
            <a:spAutoFit/>
          </a:bodyPr>
          <a:lstStyle/>
          <a:p>
            <a:pPr algn="ctr"/>
            <a:r>
              <a:rPr lang="en-US" sz="2400" b="1">
                <a:latin typeface="Verdana" pitchFamily="-72" charset="0"/>
                <a:ea typeface="Verdana" pitchFamily="-72" charset="0"/>
                <a:cs typeface="Verdana" pitchFamily="-72" charset="0"/>
              </a:rPr>
              <a:t>PERFORMANCE INDEX 2   STUDENT PROGRESS</a:t>
            </a:r>
            <a:endParaRPr lang="en-US" sz="2400">
              <a:latin typeface="Verdana" pitchFamily="-72" charset="0"/>
              <a:ea typeface="Verdana" pitchFamily="-72" charset="0"/>
              <a:cs typeface="Verdana" pitchFamily="-72" charset="0"/>
            </a:endParaRPr>
          </a:p>
        </p:txBody>
      </p:sp>
      <p:sp>
        <p:nvSpPr>
          <p:cNvPr id="3" name="Footer Placeholder 2"/>
          <p:cNvSpPr>
            <a:spLocks noGrp="1"/>
          </p:cNvSpPr>
          <p:nvPr>
            <p:ph type="ftr" sz="quarter" idx="11"/>
          </p:nvPr>
        </p:nvSpPr>
        <p:spPr>
          <a:xfrm>
            <a:off x="1119188" y="6245225"/>
            <a:ext cx="6249987"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txBox="1">
            <a:spLocks/>
          </p:cNvSpPr>
          <p:nvPr/>
        </p:nvSpPr>
        <p:spPr>
          <a:xfrm>
            <a:off x="522288" y="1249363"/>
            <a:ext cx="7796212" cy="4829175"/>
          </a:xfrm>
          <a:prstGeom prst="rect">
            <a:avLst/>
          </a:prstGeom>
          <a:solidFill>
            <a:schemeClr val="accent6">
              <a:lumMod val="40000"/>
              <a:lumOff val="60000"/>
            </a:schemeClr>
          </a:solidFill>
          <a:ln w="76200">
            <a:solidFill>
              <a:schemeClr val="tx1"/>
            </a:solidFill>
          </a:ln>
        </p:spPr>
        <p:txBody>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20638" fontAlgn="auto">
              <a:lnSpc>
                <a:spcPts val="2400"/>
              </a:lnSpc>
              <a:spcAft>
                <a:spcPts val="0"/>
              </a:spcAft>
              <a:buFont typeface="Wingdings 3" charset="2"/>
              <a:buNone/>
              <a:defRPr/>
            </a:pPr>
            <a:endParaRPr lang="en-US" sz="2400" b="1" dirty="0" smtClean="0">
              <a:latin typeface="Calibri" charset="0"/>
            </a:endParaRPr>
          </a:p>
          <a:p>
            <a:pPr indent="-20638" algn="ctr" fontAlgn="auto">
              <a:lnSpc>
                <a:spcPts val="2400"/>
              </a:lnSpc>
              <a:spcAft>
                <a:spcPts val="0"/>
              </a:spcAft>
              <a:buFont typeface="Wingdings 3" charset="2"/>
              <a:buNone/>
              <a:defRPr/>
            </a:pPr>
            <a:r>
              <a:rPr lang="en-US" b="1" dirty="0" smtClean="0">
                <a:solidFill>
                  <a:schemeClr val="accent6">
                    <a:lumMod val="75000"/>
                  </a:schemeClr>
                </a:solidFill>
                <a:latin typeface="Calibri" charset="0"/>
              </a:rPr>
              <a:t>Minimum Size:</a:t>
            </a:r>
            <a:endParaRPr lang="en-US" b="1" dirty="0" smtClean="0">
              <a:latin typeface="Calibri" charset="0"/>
            </a:endParaRPr>
          </a:p>
          <a:p>
            <a:pPr indent="-20638" algn="ctr" fontAlgn="auto">
              <a:lnSpc>
                <a:spcPts val="2400"/>
              </a:lnSpc>
              <a:spcAft>
                <a:spcPts val="0"/>
              </a:spcAft>
              <a:buFont typeface="Wingdings 3" charset="2"/>
              <a:buNone/>
              <a:defRPr/>
            </a:pPr>
            <a:endParaRPr lang="en-US" b="1" dirty="0" smtClean="0">
              <a:latin typeface="Calibri" charset="0"/>
            </a:endParaRPr>
          </a:p>
          <a:p>
            <a:pPr marL="436562" indent="-457200" fontAlgn="auto">
              <a:lnSpc>
                <a:spcPts val="2400"/>
              </a:lnSpc>
              <a:spcAft>
                <a:spcPts val="0"/>
              </a:spcAft>
              <a:defRPr/>
            </a:pPr>
            <a:r>
              <a:rPr lang="en-US" dirty="0" smtClean="0">
                <a:latin typeface="Calibri" charset="0"/>
              </a:rPr>
              <a:t>All Students – at least 10 test results</a:t>
            </a:r>
          </a:p>
          <a:p>
            <a:pPr marL="436562" indent="-457200" fontAlgn="auto">
              <a:lnSpc>
                <a:spcPts val="2400"/>
              </a:lnSpc>
              <a:spcAft>
                <a:spcPts val="0"/>
              </a:spcAft>
              <a:defRPr/>
            </a:pPr>
            <a:endParaRPr lang="en-US" dirty="0">
              <a:latin typeface="Calibri" charset="0"/>
            </a:endParaRPr>
          </a:p>
          <a:p>
            <a:pPr marL="436562" indent="-457200" fontAlgn="auto">
              <a:lnSpc>
                <a:spcPts val="2400"/>
              </a:lnSpc>
              <a:spcAft>
                <a:spcPts val="0"/>
              </a:spcAft>
              <a:defRPr/>
            </a:pPr>
            <a:r>
              <a:rPr lang="en-US" dirty="0" smtClean="0">
                <a:latin typeface="Calibri" charset="0"/>
              </a:rPr>
              <a:t>Student Groups – 25 test results for the group</a:t>
            </a:r>
          </a:p>
          <a:p>
            <a:pPr marL="436562" indent="-457200" fontAlgn="auto">
              <a:lnSpc>
                <a:spcPts val="2400"/>
              </a:lnSpc>
              <a:spcAft>
                <a:spcPts val="0"/>
              </a:spcAft>
              <a:defRPr/>
            </a:pPr>
            <a:endParaRPr lang="en-US" dirty="0">
              <a:latin typeface="Calibri" charset="0"/>
            </a:endParaRPr>
          </a:p>
          <a:p>
            <a:pPr marL="436562" indent="-457200" fontAlgn="auto">
              <a:lnSpc>
                <a:spcPts val="2400"/>
              </a:lnSpc>
              <a:spcAft>
                <a:spcPts val="0"/>
              </a:spcAft>
              <a:defRPr/>
            </a:pPr>
            <a:r>
              <a:rPr lang="en-US" dirty="0" smtClean="0">
                <a:latin typeface="Calibri" charset="0"/>
              </a:rPr>
              <a:t>Small Group Analysis – cannot be calculated for 2013</a:t>
            </a:r>
            <a:endParaRPr lang="en-US" dirty="0">
              <a:latin typeface="Calibri" charset="0"/>
            </a:endParaRPr>
          </a:p>
          <a:p>
            <a:pPr indent="-20638" algn="ctr" fontAlgn="auto">
              <a:lnSpc>
                <a:spcPts val="2400"/>
              </a:lnSpc>
              <a:spcAft>
                <a:spcPts val="0"/>
              </a:spcAft>
              <a:buFont typeface="Wingdings 3" charset="2"/>
              <a:buNone/>
              <a:defRPr/>
            </a:pPr>
            <a:endParaRPr lang="en-US" b="1" dirty="0" smtClean="0">
              <a:solidFill>
                <a:schemeClr val="accent6">
                  <a:lumMod val="75000"/>
                </a:schemeClr>
              </a:solidFill>
              <a:latin typeface="Calibri" charset="0"/>
            </a:endParaRPr>
          </a:p>
          <a:p>
            <a:pPr indent="-20638" fontAlgn="auto">
              <a:lnSpc>
                <a:spcPts val="2300"/>
              </a:lnSpc>
              <a:spcAft>
                <a:spcPts val="0"/>
              </a:spcAft>
              <a:defRPr/>
            </a:pPr>
            <a:endParaRPr lang="en-US" sz="1900" dirty="0" smtClean="0">
              <a:latin typeface="Calibri" charset="0"/>
            </a:endParaRPr>
          </a:p>
          <a:p>
            <a:pPr indent="-20638" fontAlgn="auto">
              <a:lnSpc>
                <a:spcPts val="2300"/>
              </a:lnSpc>
              <a:spcAft>
                <a:spcPts val="0"/>
              </a:spcAft>
              <a:buClr>
                <a:srgbClr val="C45816"/>
              </a:buClr>
              <a:buFont typeface="Wingdings 2" charset="2"/>
              <a:buChar char="¢"/>
              <a:defRPr/>
            </a:pPr>
            <a:endParaRPr lang="en-US" sz="1900" dirty="0" smtClean="0">
              <a:latin typeface="Calibri" charset="0"/>
            </a:endParaRPr>
          </a:p>
        </p:txBody>
      </p:sp>
      <p:sp>
        <p:nvSpPr>
          <p:cNvPr id="48130" name="TextBox 3"/>
          <p:cNvSpPr txBox="1">
            <a:spLocks noChangeArrowheads="1"/>
          </p:cNvSpPr>
          <p:nvPr/>
        </p:nvSpPr>
        <p:spPr bwMode="auto">
          <a:xfrm>
            <a:off x="522288" y="195263"/>
            <a:ext cx="8415337" cy="461962"/>
          </a:xfrm>
          <a:prstGeom prst="rect">
            <a:avLst/>
          </a:prstGeom>
          <a:noFill/>
          <a:ln w="9525">
            <a:noFill/>
            <a:miter lim="800000"/>
            <a:headEnd/>
            <a:tailEnd/>
          </a:ln>
        </p:spPr>
        <p:txBody>
          <a:bodyPr>
            <a:prstTxWarp prst="textNoShape">
              <a:avLst/>
            </a:prstTxWarp>
            <a:spAutoFit/>
          </a:bodyPr>
          <a:lstStyle/>
          <a:p>
            <a:pPr algn="ctr"/>
            <a:r>
              <a:rPr lang="en-US" sz="2400" b="1">
                <a:latin typeface="Verdana" pitchFamily="-72" charset="0"/>
                <a:ea typeface="Verdana" pitchFamily="-72" charset="0"/>
                <a:cs typeface="Verdana" pitchFamily="-72" charset="0"/>
              </a:rPr>
              <a:t>PERFORMANCE INDEX 2   STUDENT PROGRESS</a:t>
            </a:r>
            <a:endParaRPr lang="en-US" sz="2400">
              <a:latin typeface="Verdana" pitchFamily="-72" charset="0"/>
              <a:ea typeface="Verdana" pitchFamily="-72" charset="0"/>
              <a:cs typeface="Verdana" pitchFamily="-72" charset="0"/>
            </a:endParaRPr>
          </a:p>
        </p:txBody>
      </p:sp>
      <p:sp>
        <p:nvSpPr>
          <p:cNvPr id="3" name="Footer Placeholder 2"/>
          <p:cNvSpPr>
            <a:spLocks noGrp="1"/>
          </p:cNvSpPr>
          <p:nvPr>
            <p:ph type="ftr" sz="quarter" idx="11"/>
          </p:nvPr>
        </p:nvSpPr>
        <p:spPr>
          <a:xfrm>
            <a:off x="1119188" y="6245225"/>
            <a:ext cx="6249987"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14901"/>
            <a:ext cx="7772400" cy="4283333"/>
          </a:xfrm>
        </p:spPr>
        <p:txBody>
          <a:bodyPr>
            <a:normAutofit fontScale="90000"/>
          </a:bodyPr>
          <a:lstStyle/>
          <a:p>
            <a:pPr fontAlgn="auto">
              <a:spcBef>
                <a:spcPts val="0"/>
              </a:spcBef>
              <a:spcAft>
                <a:spcPts val="0"/>
              </a:spcAft>
              <a:defRPr/>
            </a:pPr>
            <a:r>
              <a:rPr sz="3600">
                <a:solidFill>
                  <a:schemeClr val="tx2">
                    <a:lumMod val="75000"/>
                  </a:schemeClr>
                </a:solidFill>
              </a:rPr>
              <a:t>Level III</a:t>
            </a:r>
            <a:br>
              <a:rPr sz="3600">
                <a:solidFill>
                  <a:schemeClr val="tx2">
                    <a:lumMod val="75000"/>
                  </a:schemeClr>
                </a:solidFill>
              </a:rPr>
            </a:br>
            <a:r>
              <a:rPr sz="3600">
                <a:solidFill>
                  <a:schemeClr val="accent3">
                    <a:lumMod val="75000"/>
                  </a:schemeClr>
                </a:solidFill>
              </a:rPr>
              <a:t>Advanced Academic Performance</a:t>
            </a:r>
            <a:br>
              <a:rPr sz="3600">
                <a:solidFill>
                  <a:schemeClr val="accent3">
                    <a:lumMod val="75000"/>
                  </a:schemeClr>
                </a:solidFill>
              </a:rPr>
            </a:br>
            <a:r>
              <a:rPr sz="3600">
                <a:solidFill>
                  <a:schemeClr val="accent5">
                    <a:lumMod val="75000"/>
                  </a:schemeClr>
                </a:solidFill>
              </a:rPr>
              <a:t>Accomplished Academic Performance* </a:t>
            </a:r>
            <a:br>
              <a:rPr sz="3600">
                <a:solidFill>
                  <a:schemeClr val="accent5">
                    <a:lumMod val="75000"/>
                  </a:schemeClr>
                </a:solidFill>
              </a:rPr>
            </a:br>
            <a:r>
              <a:rPr sz="3600">
                <a:solidFill>
                  <a:schemeClr val="tx2">
                    <a:lumMod val="75000"/>
                  </a:schemeClr>
                </a:solidFill>
              </a:rPr>
              <a:t>Level II</a:t>
            </a:r>
            <a:br>
              <a:rPr sz="3600">
                <a:solidFill>
                  <a:schemeClr val="tx2">
                    <a:lumMod val="75000"/>
                  </a:schemeClr>
                </a:solidFill>
              </a:rPr>
            </a:br>
            <a:r>
              <a:rPr sz="3600">
                <a:solidFill>
                  <a:schemeClr val="accent3">
                    <a:lumMod val="75000"/>
                  </a:schemeClr>
                </a:solidFill>
              </a:rPr>
              <a:t>Satisfactory Academic Performance </a:t>
            </a:r>
            <a:br>
              <a:rPr sz="3600">
                <a:solidFill>
                  <a:schemeClr val="accent3">
                    <a:lumMod val="75000"/>
                  </a:schemeClr>
                </a:solidFill>
              </a:rPr>
            </a:br>
            <a:r>
              <a:rPr sz="3600">
                <a:solidFill>
                  <a:schemeClr val="tx2">
                    <a:lumMod val="75000"/>
                  </a:schemeClr>
                </a:solidFill>
              </a:rPr>
              <a:t>Level I</a:t>
            </a:r>
            <a:br>
              <a:rPr sz="3600">
                <a:solidFill>
                  <a:schemeClr val="tx2">
                    <a:lumMod val="75000"/>
                  </a:schemeClr>
                </a:solidFill>
              </a:rPr>
            </a:br>
            <a:r>
              <a:rPr sz="3600">
                <a:solidFill>
                  <a:schemeClr val="accent3">
                    <a:lumMod val="75000"/>
                  </a:schemeClr>
                </a:solidFill>
              </a:rPr>
              <a:t>Unsatisfactory Academic Performance</a:t>
            </a:r>
            <a:br>
              <a:rPr sz="3600">
                <a:solidFill>
                  <a:schemeClr val="accent3">
                    <a:lumMod val="75000"/>
                  </a:schemeClr>
                </a:solidFill>
              </a:rPr>
            </a:br>
            <a:r>
              <a:rPr sz="3600">
                <a:solidFill>
                  <a:schemeClr val="accent5">
                    <a:lumMod val="75000"/>
                  </a:schemeClr>
                </a:solidFill>
              </a:rPr>
              <a:t>Developing Academic Performance*</a:t>
            </a:r>
            <a:r>
              <a:rPr sz="2700">
                <a:solidFill>
                  <a:schemeClr val="accent5">
                    <a:lumMod val="75000"/>
                  </a:schemeClr>
                </a:solidFill>
              </a:rPr>
              <a:t/>
            </a:r>
            <a:br>
              <a:rPr sz="2700">
                <a:solidFill>
                  <a:schemeClr val="accent5">
                    <a:lumMod val="75000"/>
                  </a:schemeClr>
                </a:solidFill>
              </a:rPr>
            </a:br>
            <a:r>
              <a:rPr sz="4800">
                <a:solidFill>
                  <a:schemeClr val="accent5">
                    <a:lumMod val="75000"/>
                  </a:schemeClr>
                </a:solidFill>
              </a:rPr>
              <a:t/>
            </a:r>
            <a:br>
              <a:rPr sz="4800">
                <a:solidFill>
                  <a:schemeClr val="accent5">
                    <a:lumMod val="75000"/>
                  </a:schemeClr>
                </a:solidFill>
              </a:rPr>
            </a:br>
            <a:r>
              <a:rPr sz="2400">
                <a:solidFill>
                  <a:schemeClr val="accent5">
                    <a:lumMod val="75000"/>
                  </a:schemeClr>
                </a:solidFill>
              </a:rPr>
              <a:t>*For STAAR Alternate assessments </a:t>
            </a:r>
            <a:br>
              <a:rPr sz="2400">
                <a:solidFill>
                  <a:schemeClr val="accent5">
                    <a:lumMod val="75000"/>
                  </a:schemeClr>
                </a:solidFill>
              </a:rPr>
            </a:br>
            <a:endParaRPr/>
          </a:p>
        </p:txBody>
      </p:sp>
      <p:sp>
        <p:nvSpPr>
          <p:cNvPr id="3" name="Text Placeholder 2"/>
          <p:cNvSpPr>
            <a:spLocks noGrp="1"/>
          </p:cNvSpPr>
          <p:nvPr>
            <p:ph type="body" idx="1"/>
          </p:nvPr>
        </p:nvSpPr>
        <p:spPr>
          <a:xfrm>
            <a:off x="722313" y="327025"/>
            <a:ext cx="7772400" cy="1160463"/>
          </a:xfrm>
        </p:spPr>
        <p:txBody>
          <a:bodyPr/>
          <a:lstStyle/>
          <a:p>
            <a:pPr indent="-274320" fontAlgn="auto">
              <a:spcBef>
                <a:spcPts val="0"/>
              </a:spcBef>
              <a:spcAft>
                <a:spcPts val="0"/>
              </a:spcAft>
              <a:buFont typeface="Wingdings 2" pitchFamily="18" charset="2"/>
              <a:buNone/>
              <a:defRPr/>
            </a:pPr>
            <a:r>
              <a:rPr sz="2800" b="1" dirty="0">
                <a:solidFill>
                  <a:schemeClr val="tx2">
                    <a:lumMod val="75000"/>
                  </a:schemeClr>
                </a:solidFill>
              </a:rPr>
              <a:t>What are the STAAR </a:t>
            </a:r>
            <a:r>
              <a:rPr sz="2800" b="1" dirty="0">
                <a:solidFill>
                  <a:schemeClr val="tx2">
                    <a:lumMod val="75000"/>
                  </a:schemeClr>
                </a:solidFill>
              </a:rPr>
              <a:t> </a:t>
            </a:r>
            <a:r>
              <a:rPr sz="2800" b="1" dirty="0">
                <a:solidFill>
                  <a:schemeClr val="tx2">
                    <a:lumMod val="75000"/>
                  </a:schemeClr>
                </a:solidFill>
              </a:rPr>
              <a:t>Performance Standards?</a:t>
            </a:r>
          </a:p>
          <a:p>
            <a:pPr indent="-274320" fontAlgn="auto">
              <a:spcBef>
                <a:spcPts val="0"/>
              </a:spcBef>
              <a:spcAft>
                <a:spcPts val="0"/>
              </a:spcAft>
              <a:buFont typeface="Wingdings 2" pitchFamily="18" charset="2"/>
              <a:buNone/>
              <a:defRPr/>
            </a:pPr>
            <a:endParaRPr dirty="0"/>
          </a:p>
        </p:txBody>
      </p:sp>
      <p:sp>
        <p:nvSpPr>
          <p:cNvPr id="4" name="Footer Placeholder 3"/>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txBox="1">
            <a:spLocks/>
          </p:cNvSpPr>
          <p:nvPr/>
        </p:nvSpPr>
        <p:spPr>
          <a:xfrm>
            <a:off x="379413" y="1254125"/>
            <a:ext cx="7796212" cy="4829175"/>
          </a:xfrm>
          <a:prstGeom prst="rect">
            <a:avLst/>
          </a:prstGeom>
          <a:solidFill>
            <a:schemeClr val="accent6">
              <a:lumMod val="40000"/>
              <a:lumOff val="60000"/>
            </a:schemeClr>
          </a:solidFill>
          <a:ln w="76200">
            <a:solidFill>
              <a:schemeClr val="tx1"/>
            </a:solidFill>
          </a:ln>
        </p:spPr>
        <p:txBody>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20638" fontAlgn="auto">
              <a:lnSpc>
                <a:spcPts val="2400"/>
              </a:lnSpc>
              <a:spcAft>
                <a:spcPts val="0"/>
              </a:spcAft>
              <a:buFont typeface="Wingdings 3" charset="2"/>
              <a:buNone/>
              <a:defRPr/>
            </a:pPr>
            <a:endParaRPr lang="en-US" sz="2400" b="1" dirty="0" smtClean="0">
              <a:latin typeface="Calibri" charset="0"/>
            </a:endParaRPr>
          </a:p>
          <a:p>
            <a:pPr indent="-20638" algn="ctr" fontAlgn="auto">
              <a:lnSpc>
                <a:spcPts val="2400"/>
              </a:lnSpc>
              <a:spcAft>
                <a:spcPts val="0"/>
              </a:spcAft>
              <a:buFont typeface="Wingdings 3" charset="2"/>
              <a:buNone/>
              <a:defRPr/>
            </a:pPr>
            <a:r>
              <a:rPr lang="en-US" sz="2400" b="1" dirty="0" smtClean="0">
                <a:latin typeface="Calibri" charset="0"/>
              </a:rPr>
              <a:t>STAAR Percent Met Growth Standard </a:t>
            </a:r>
          </a:p>
          <a:p>
            <a:pPr indent="-20638" fontAlgn="auto">
              <a:lnSpc>
                <a:spcPts val="2400"/>
              </a:lnSpc>
              <a:spcAft>
                <a:spcPts val="0"/>
              </a:spcAft>
              <a:buFont typeface="Wingdings 3" charset="2"/>
              <a:buNone/>
              <a:defRPr/>
            </a:pPr>
            <a:endParaRPr lang="en-US" sz="1900" b="1" dirty="0" smtClean="0">
              <a:latin typeface="Calibri" charset="0"/>
            </a:endParaRPr>
          </a:p>
          <a:p>
            <a:pPr indent="0" fontAlgn="auto">
              <a:lnSpc>
                <a:spcPts val="2300"/>
              </a:lnSpc>
              <a:spcAft>
                <a:spcPts val="0"/>
              </a:spcAft>
              <a:buClr>
                <a:srgbClr val="C45816"/>
              </a:buClr>
              <a:buSzPct val="150000"/>
              <a:buFont typeface="Wingdings 2" pitchFamily="18" charset="2"/>
              <a:buNone/>
              <a:defRPr/>
            </a:pPr>
            <a:endParaRPr lang="en-US" sz="1900" dirty="0" smtClean="0">
              <a:latin typeface="Calibri" charset="0"/>
            </a:endParaRPr>
          </a:p>
          <a:p>
            <a:pPr indent="0" fontAlgn="auto">
              <a:spcBef>
                <a:spcPts val="0"/>
              </a:spcBef>
              <a:spcAft>
                <a:spcPts val="0"/>
              </a:spcAft>
              <a:buFont typeface="Wingdings 2" pitchFamily="18" charset="2"/>
              <a:buNone/>
              <a:defRPr/>
            </a:pPr>
            <a:r>
              <a:rPr lang="en-US" sz="2000" dirty="0" smtClean="0"/>
              <a:t>Students </a:t>
            </a:r>
            <a:r>
              <a:rPr lang="en-US" sz="2000" dirty="0"/>
              <a:t>are assigned to one of three growth categories based on change in scale score in relation to growth expectations: </a:t>
            </a:r>
            <a:endParaRPr lang="en-US" sz="2000" dirty="0" smtClean="0"/>
          </a:p>
          <a:p>
            <a:pPr indent="0" fontAlgn="auto">
              <a:spcBef>
                <a:spcPts val="0"/>
              </a:spcBef>
              <a:spcAft>
                <a:spcPts val="0"/>
              </a:spcAft>
              <a:buFont typeface="Wingdings 2" pitchFamily="18" charset="2"/>
              <a:buNone/>
              <a:defRPr/>
            </a:pPr>
            <a:endParaRPr lang="en-US" sz="2000" dirty="0"/>
          </a:p>
          <a:p>
            <a:pPr indent="0" fontAlgn="auto">
              <a:spcBef>
                <a:spcPts val="0"/>
              </a:spcBef>
              <a:spcAft>
                <a:spcPts val="0"/>
              </a:spcAft>
              <a:buFont typeface="Wingdings 2" pitchFamily="18" charset="2"/>
              <a:buNone/>
              <a:defRPr/>
            </a:pPr>
            <a:r>
              <a:rPr lang="en-US" sz="2000" dirty="0" smtClean="0"/>
              <a:t>	</a:t>
            </a:r>
            <a:r>
              <a:rPr lang="en-US" b="1" dirty="0" smtClean="0"/>
              <a:t>Did </a:t>
            </a:r>
            <a:r>
              <a:rPr lang="en-US" b="1" dirty="0"/>
              <a:t>Not </a:t>
            </a:r>
            <a:r>
              <a:rPr lang="en-US" b="1" dirty="0" smtClean="0"/>
              <a:t>Meet Expectation, </a:t>
            </a:r>
          </a:p>
          <a:p>
            <a:pPr indent="0" fontAlgn="auto">
              <a:spcBef>
                <a:spcPts val="0"/>
              </a:spcBef>
              <a:spcAft>
                <a:spcPts val="0"/>
              </a:spcAft>
              <a:buFont typeface="Wingdings 2" pitchFamily="18" charset="2"/>
              <a:buNone/>
              <a:defRPr/>
            </a:pPr>
            <a:r>
              <a:rPr lang="en-US" b="1" dirty="0" smtClean="0"/>
              <a:t>              	       Met Expectation, </a:t>
            </a:r>
          </a:p>
          <a:p>
            <a:pPr indent="0" fontAlgn="auto">
              <a:spcBef>
                <a:spcPts val="0"/>
              </a:spcBef>
              <a:spcAft>
                <a:spcPts val="0"/>
              </a:spcAft>
              <a:buFont typeface="Wingdings 2" pitchFamily="18" charset="2"/>
              <a:buNone/>
              <a:defRPr/>
            </a:pPr>
            <a:r>
              <a:rPr lang="en-US" b="1" dirty="0" smtClean="0"/>
              <a:t>                   Exceeded  Expectation</a:t>
            </a:r>
            <a:endParaRPr lang="en-US" b="1" dirty="0"/>
          </a:p>
          <a:p>
            <a:pPr indent="-20638" fontAlgn="auto">
              <a:lnSpc>
                <a:spcPts val="2300"/>
              </a:lnSpc>
              <a:spcAft>
                <a:spcPts val="0"/>
              </a:spcAft>
              <a:buClr>
                <a:srgbClr val="C45816"/>
              </a:buClr>
              <a:buSzPct val="150000"/>
              <a:buFont typeface="Wingdings" charset="2"/>
              <a:buNone/>
              <a:defRPr/>
            </a:pPr>
            <a:r>
              <a:rPr lang="en-US" b="1" dirty="0" smtClean="0">
                <a:latin typeface="Calibri" charset="0"/>
              </a:rPr>
              <a:t/>
            </a:r>
            <a:br>
              <a:rPr lang="en-US" b="1" dirty="0" smtClean="0">
                <a:latin typeface="Calibri" charset="0"/>
              </a:rPr>
            </a:br>
            <a:endParaRPr lang="en-US" b="1" dirty="0" smtClean="0">
              <a:latin typeface="Calibri" charset="0"/>
            </a:endParaRPr>
          </a:p>
          <a:p>
            <a:pPr indent="-20638" fontAlgn="auto">
              <a:lnSpc>
                <a:spcPts val="2300"/>
              </a:lnSpc>
              <a:spcAft>
                <a:spcPts val="0"/>
              </a:spcAft>
              <a:defRPr/>
            </a:pPr>
            <a:endParaRPr lang="en-US" sz="1900" dirty="0" smtClean="0">
              <a:latin typeface="Calibri" charset="0"/>
            </a:endParaRPr>
          </a:p>
          <a:p>
            <a:pPr indent="-20638" fontAlgn="auto">
              <a:lnSpc>
                <a:spcPts val="2300"/>
              </a:lnSpc>
              <a:spcAft>
                <a:spcPts val="0"/>
              </a:spcAft>
              <a:buClr>
                <a:srgbClr val="C45816"/>
              </a:buClr>
              <a:buFont typeface="Wingdings 2" charset="2"/>
              <a:buChar char="¢"/>
              <a:defRPr/>
            </a:pPr>
            <a:endParaRPr lang="en-US" sz="1900" dirty="0" smtClean="0">
              <a:latin typeface="Calibri" charset="0"/>
            </a:endParaRPr>
          </a:p>
        </p:txBody>
      </p:sp>
      <p:sp>
        <p:nvSpPr>
          <p:cNvPr id="50178" name="TextBox 3"/>
          <p:cNvSpPr txBox="1">
            <a:spLocks noChangeArrowheads="1"/>
          </p:cNvSpPr>
          <p:nvPr/>
        </p:nvSpPr>
        <p:spPr bwMode="auto">
          <a:xfrm>
            <a:off x="522288" y="195263"/>
            <a:ext cx="8415337" cy="461962"/>
          </a:xfrm>
          <a:prstGeom prst="rect">
            <a:avLst/>
          </a:prstGeom>
          <a:noFill/>
          <a:ln w="9525">
            <a:noFill/>
            <a:miter lim="800000"/>
            <a:headEnd/>
            <a:tailEnd/>
          </a:ln>
        </p:spPr>
        <p:txBody>
          <a:bodyPr>
            <a:prstTxWarp prst="textNoShape">
              <a:avLst/>
            </a:prstTxWarp>
            <a:spAutoFit/>
          </a:bodyPr>
          <a:lstStyle/>
          <a:p>
            <a:pPr algn="ctr"/>
            <a:r>
              <a:rPr lang="en-US" sz="2400" b="1">
                <a:latin typeface="Verdana" pitchFamily="-72" charset="0"/>
                <a:ea typeface="Verdana" pitchFamily="-72" charset="0"/>
                <a:cs typeface="Verdana" pitchFamily="-72" charset="0"/>
              </a:rPr>
              <a:t>PERFORMANCE INDEX 2   STUDENT PROGRESS</a:t>
            </a:r>
            <a:endParaRPr lang="en-US" sz="2400">
              <a:latin typeface="Verdana" pitchFamily="-72" charset="0"/>
              <a:ea typeface="Verdana" pitchFamily="-72" charset="0"/>
              <a:cs typeface="Verdana" pitchFamily="-72" charset="0"/>
            </a:endParaRPr>
          </a:p>
        </p:txBody>
      </p:sp>
      <p:sp>
        <p:nvSpPr>
          <p:cNvPr id="3" name="Footer Placeholder 2"/>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txBox="1">
            <a:spLocks/>
          </p:cNvSpPr>
          <p:nvPr/>
        </p:nvSpPr>
        <p:spPr>
          <a:xfrm>
            <a:off x="379413" y="1254125"/>
            <a:ext cx="7796212" cy="4829175"/>
          </a:xfrm>
          <a:prstGeom prst="rect">
            <a:avLst/>
          </a:prstGeom>
          <a:solidFill>
            <a:schemeClr val="accent6">
              <a:lumMod val="40000"/>
              <a:lumOff val="60000"/>
            </a:schemeClr>
          </a:solidFill>
          <a:ln w="76200">
            <a:solidFill>
              <a:schemeClr val="tx1"/>
            </a:solidFill>
          </a:ln>
        </p:spPr>
        <p:txBody>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20638" fontAlgn="auto">
              <a:lnSpc>
                <a:spcPts val="2400"/>
              </a:lnSpc>
              <a:spcAft>
                <a:spcPts val="0"/>
              </a:spcAft>
              <a:buFont typeface="Wingdings 3" charset="2"/>
              <a:buNone/>
              <a:defRPr/>
            </a:pPr>
            <a:endParaRPr lang="en-US" sz="2400" b="1" dirty="0" smtClean="0">
              <a:latin typeface="Calibri" charset="0"/>
            </a:endParaRPr>
          </a:p>
          <a:p>
            <a:pPr indent="-20638" algn="ctr" fontAlgn="auto">
              <a:lnSpc>
                <a:spcPts val="2400"/>
              </a:lnSpc>
              <a:spcAft>
                <a:spcPts val="0"/>
              </a:spcAft>
              <a:buFont typeface="Wingdings 3" charset="2"/>
              <a:buNone/>
              <a:defRPr/>
            </a:pPr>
            <a:r>
              <a:rPr lang="en-US" sz="2400" b="1" dirty="0" smtClean="0">
                <a:latin typeface="Calibri" charset="0"/>
              </a:rPr>
              <a:t>Important Points about Index 2</a:t>
            </a:r>
          </a:p>
          <a:p>
            <a:pPr indent="0" fontAlgn="auto">
              <a:lnSpc>
                <a:spcPts val="2400"/>
              </a:lnSpc>
              <a:spcAft>
                <a:spcPts val="0"/>
              </a:spcAft>
              <a:buFont typeface="Wingdings 2" pitchFamily="18" charset="2"/>
              <a:buNone/>
              <a:defRPr/>
            </a:pPr>
            <a:endParaRPr lang="en-US" sz="2400" b="1" dirty="0">
              <a:latin typeface="Calibri" charset="0"/>
            </a:endParaRPr>
          </a:p>
          <a:p>
            <a:pPr marL="457200" indent="-457200" fontAlgn="auto">
              <a:lnSpc>
                <a:spcPts val="2400"/>
              </a:lnSpc>
              <a:spcAft>
                <a:spcPts val="0"/>
              </a:spcAft>
              <a:buFont typeface="Wingdings" pitchFamily="2" charset="2"/>
              <a:buChar char="v"/>
              <a:defRPr/>
            </a:pPr>
            <a:r>
              <a:rPr lang="en-US" sz="2400" b="1" dirty="0" smtClean="0">
                <a:latin typeface="Calibri" charset="0"/>
              </a:rPr>
              <a:t>Gain Score = Current-year scale score – Prior-year scale score</a:t>
            </a:r>
          </a:p>
          <a:p>
            <a:pPr marL="457200" indent="-457200" fontAlgn="auto">
              <a:lnSpc>
                <a:spcPts val="2400"/>
              </a:lnSpc>
              <a:spcAft>
                <a:spcPts val="0"/>
              </a:spcAft>
              <a:buFont typeface="Wingdings" pitchFamily="2" charset="2"/>
              <a:buChar char="v"/>
              <a:defRPr/>
            </a:pPr>
            <a:r>
              <a:rPr lang="en-US" sz="2400" b="1" dirty="0" smtClean="0">
                <a:latin typeface="Calibri" charset="0"/>
              </a:rPr>
              <a:t>Grounded in STAAR performance standards &amp; goal of having all students achieve at or above Level II</a:t>
            </a:r>
          </a:p>
          <a:p>
            <a:pPr marL="457200" indent="-457200" fontAlgn="auto">
              <a:lnSpc>
                <a:spcPts val="2400"/>
              </a:lnSpc>
              <a:spcAft>
                <a:spcPts val="0"/>
              </a:spcAft>
              <a:buFont typeface="Wingdings" pitchFamily="2" charset="2"/>
              <a:buChar char="v"/>
              <a:defRPr/>
            </a:pPr>
            <a:r>
              <a:rPr lang="en-US" sz="2400" b="1" dirty="0" smtClean="0">
                <a:latin typeface="Calibri" charset="0"/>
              </a:rPr>
              <a:t>All students scoring at the 3 highest raw scores, in the current year will be classified as having </a:t>
            </a:r>
            <a:r>
              <a:rPr lang="en-US" sz="2400" b="1" i="1" dirty="0" smtClean="0">
                <a:latin typeface="Calibri" charset="0"/>
              </a:rPr>
              <a:t>Exceeded </a:t>
            </a:r>
            <a:r>
              <a:rPr lang="en-US" sz="2400" b="1" dirty="0" smtClean="0">
                <a:latin typeface="Calibri" charset="0"/>
              </a:rPr>
              <a:t>the progress target.</a:t>
            </a:r>
          </a:p>
          <a:p>
            <a:pPr marL="457200" indent="-457200" fontAlgn="auto">
              <a:lnSpc>
                <a:spcPts val="2400"/>
              </a:lnSpc>
              <a:spcAft>
                <a:spcPts val="0"/>
              </a:spcAft>
              <a:buFont typeface="Wingdings" pitchFamily="2" charset="2"/>
              <a:buChar char="v"/>
              <a:defRPr/>
            </a:pPr>
            <a:r>
              <a:rPr lang="en-US" sz="2400" b="1" dirty="0" smtClean="0">
                <a:latin typeface="Calibri" charset="0"/>
              </a:rPr>
              <a:t>Students who maintained Level III performance from the prior year to the current year will be classified as having </a:t>
            </a:r>
            <a:r>
              <a:rPr lang="en-US" sz="2400" b="1" i="1" dirty="0" smtClean="0">
                <a:latin typeface="Calibri" charset="0"/>
              </a:rPr>
              <a:t>Met or Exceeded </a:t>
            </a:r>
            <a:r>
              <a:rPr lang="en-US" sz="2400" b="1" dirty="0" smtClean="0">
                <a:latin typeface="Calibri" charset="0"/>
              </a:rPr>
              <a:t>the progress target.</a:t>
            </a:r>
          </a:p>
          <a:p>
            <a:pPr marL="457200" indent="-457200" fontAlgn="auto">
              <a:lnSpc>
                <a:spcPts val="2400"/>
              </a:lnSpc>
              <a:spcAft>
                <a:spcPts val="0"/>
              </a:spcAft>
              <a:buFont typeface="Wingdings" pitchFamily="2" charset="2"/>
              <a:buChar char="v"/>
              <a:defRPr/>
            </a:pPr>
            <a:r>
              <a:rPr lang="en-US" sz="2400" b="1" dirty="0" smtClean="0">
                <a:latin typeface="Calibri" charset="0"/>
              </a:rPr>
              <a:t>A student can move to a higher performance level without having </a:t>
            </a:r>
            <a:r>
              <a:rPr lang="en-US" sz="2400" b="1" i="1" dirty="0" smtClean="0">
                <a:latin typeface="Calibri" charset="0"/>
              </a:rPr>
              <a:t>Met progress.</a:t>
            </a:r>
            <a:endParaRPr lang="en-US" b="1" dirty="0"/>
          </a:p>
          <a:p>
            <a:pPr indent="-20638" fontAlgn="auto">
              <a:lnSpc>
                <a:spcPts val="2300"/>
              </a:lnSpc>
              <a:spcAft>
                <a:spcPts val="0"/>
              </a:spcAft>
              <a:buClr>
                <a:srgbClr val="C45816"/>
              </a:buClr>
              <a:buSzPct val="150000"/>
              <a:buFont typeface="Wingdings" charset="2"/>
              <a:buNone/>
              <a:defRPr/>
            </a:pPr>
            <a:r>
              <a:rPr lang="en-US" b="1" dirty="0" smtClean="0">
                <a:latin typeface="Calibri" charset="0"/>
              </a:rPr>
              <a:t/>
            </a:r>
            <a:br>
              <a:rPr lang="en-US" b="1" dirty="0" smtClean="0">
                <a:latin typeface="Calibri" charset="0"/>
              </a:rPr>
            </a:br>
            <a:endParaRPr lang="en-US" b="1" dirty="0" smtClean="0">
              <a:latin typeface="Calibri" charset="0"/>
            </a:endParaRPr>
          </a:p>
          <a:p>
            <a:pPr indent="-20638" fontAlgn="auto">
              <a:lnSpc>
                <a:spcPts val="2300"/>
              </a:lnSpc>
              <a:spcAft>
                <a:spcPts val="0"/>
              </a:spcAft>
              <a:defRPr/>
            </a:pPr>
            <a:endParaRPr lang="en-US" sz="1900" dirty="0" smtClean="0">
              <a:latin typeface="Calibri" charset="0"/>
            </a:endParaRPr>
          </a:p>
          <a:p>
            <a:pPr indent="-20638" fontAlgn="auto">
              <a:lnSpc>
                <a:spcPts val="2300"/>
              </a:lnSpc>
              <a:spcAft>
                <a:spcPts val="0"/>
              </a:spcAft>
              <a:buClr>
                <a:srgbClr val="C45816"/>
              </a:buClr>
              <a:buFont typeface="Wingdings 2" charset="2"/>
              <a:buChar char="¢"/>
              <a:defRPr/>
            </a:pPr>
            <a:endParaRPr lang="en-US" sz="1900" dirty="0" smtClean="0">
              <a:latin typeface="Calibri" charset="0"/>
            </a:endParaRPr>
          </a:p>
        </p:txBody>
      </p:sp>
      <p:sp>
        <p:nvSpPr>
          <p:cNvPr id="52226" name="TextBox 3"/>
          <p:cNvSpPr txBox="1">
            <a:spLocks noChangeArrowheads="1"/>
          </p:cNvSpPr>
          <p:nvPr/>
        </p:nvSpPr>
        <p:spPr bwMode="auto">
          <a:xfrm>
            <a:off x="522288" y="195263"/>
            <a:ext cx="8415337" cy="461962"/>
          </a:xfrm>
          <a:prstGeom prst="rect">
            <a:avLst/>
          </a:prstGeom>
          <a:noFill/>
          <a:ln w="9525">
            <a:noFill/>
            <a:miter lim="800000"/>
            <a:headEnd/>
            <a:tailEnd/>
          </a:ln>
        </p:spPr>
        <p:txBody>
          <a:bodyPr>
            <a:prstTxWarp prst="textNoShape">
              <a:avLst/>
            </a:prstTxWarp>
            <a:spAutoFit/>
          </a:bodyPr>
          <a:lstStyle/>
          <a:p>
            <a:pPr algn="ctr"/>
            <a:r>
              <a:rPr lang="en-US" sz="2400" b="1">
                <a:latin typeface="Verdana" pitchFamily="-72" charset="0"/>
                <a:ea typeface="Verdana" pitchFamily="-72" charset="0"/>
                <a:cs typeface="Verdana" pitchFamily="-72" charset="0"/>
              </a:rPr>
              <a:t>PERFORMANCE INDEX 2   STUDENT PROGRESS</a:t>
            </a:r>
            <a:endParaRPr lang="en-US" sz="2400">
              <a:latin typeface="Verdana" pitchFamily="-72" charset="0"/>
              <a:ea typeface="Verdana" pitchFamily="-72" charset="0"/>
              <a:cs typeface="Verdana" pitchFamily="-72" charset="0"/>
            </a:endParaRPr>
          </a:p>
        </p:txBody>
      </p:sp>
      <p:sp>
        <p:nvSpPr>
          <p:cNvPr id="3" name="Footer Placeholder 2"/>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2050" name="Picture 2"/>
          <p:cNvPicPr>
            <a:picLocks noChangeAspect="1" noChangeArrowheads="1"/>
          </p:cNvPicPr>
          <p:nvPr/>
        </p:nvPicPr>
        <p:blipFill>
          <a:blip r:embed="rId2"/>
          <a:srcRect/>
          <a:stretch>
            <a:fillRect/>
          </a:stretch>
        </p:blipFill>
        <p:spPr bwMode="auto">
          <a:xfrm>
            <a:off x="600075" y="592138"/>
            <a:ext cx="7656513" cy="570388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3074" name="Picture 2"/>
          <p:cNvPicPr>
            <a:picLocks noChangeAspect="1" noChangeArrowheads="1"/>
          </p:cNvPicPr>
          <p:nvPr/>
        </p:nvPicPr>
        <p:blipFill>
          <a:blip r:embed="rId2"/>
          <a:srcRect/>
          <a:stretch>
            <a:fillRect/>
          </a:stretch>
        </p:blipFill>
        <p:spPr bwMode="auto">
          <a:xfrm>
            <a:off x="793750" y="395288"/>
            <a:ext cx="7626350" cy="54768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2288" y="328613"/>
            <a:ext cx="8415337" cy="461962"/>
          </a:xfrm>
          <a:prstGeom prst="rect">
            <a:avLst/>
          </a:prstGeom>
          <a:noFill/>
        </p:spPr>
        <p:txBody>
          <a:bodyPr>
            <a:spAutoFit/>
          </a:bodyPr>
          <a:lstStyle/>
          <a:p>
            <a:pPr algn="ctr" fontAlgn="auto">
              <a:spcBef>
                <a:spcPts val="0"/>
              </a:spcBef>
              <a:spcAft>
                <a:spcPts val="0"/>
              </a:spcAft>
              <a:defRPr/>
            </a:pPr>
            <a:r>
              <a:rPr lang="en-US" sz="2400" b="1" dirty="0">
                <a:latin typeface="Verdana" pitchFamily="34" charset="0"/>
                <a:ea typeface="Verdana" pitchFamily="34" charset="0"/>
                <a:cs typeface="Verdana" pitchFamily="34" charset="0"/>
              </a:rPr>
              <a:t>PERFORMANCE INDEX </a:t>
            </a:r>
            <a:r>
              <a:rPr lang="en-US" sz="2400" b="1" dirty="0">
                <a:latin typeface="Verdana" pitchFamily="34" charset="0"/>
                <a:ea typeface="Verdana" pitchFamily="34" charset="0"/>
                <a:cs typeface="Verdana" pitchFamily="34" charset="0"/>
              </a:rPr>
              <a:t>2   </a:t>
            </a:r>
            <a:r>
              <a:rPr lang="en-US" sz="2400" b="1" dirty="0">
                <a:solidFill>
                  <a:schemeClr val="bg1">
                    <a:lumMod val="50000"/>
                  </a:schemeClr>
                </a:solidFill>
                <a:latin typeface="Verdana" pitchFamily="34" charset="0"/>
                <a:ea typeface="Verdana" pitchFamily="34" charset="0"/>
                <a:cs typeface="Verdana" pitchFamily="34" charset="0"/>
              </a:rPr>
              <a:t>Student Progress </a:t>
            </a:r>
            <a:endParaRPr lang="en-US" sz="2400" dirty="0">
              <a:solidFill>
                <a:schemeClr val="bg1">
                  <a:lumMod val="50000"/>
                </a:schemeClr>
              </a:solidFill>
              <a:latin typeface="Verdana" pitchFamily="34" charset="0"/>
              <a:ea typeface="Verdana" pitchFamily="34" charset="0"/>
              <a:cs typeface="Verdana" pitchFamily="34" charset="0"/>
            </a:endParaRPr>
          </a:p>
        </p:txBody>
      </p:sp>
      <p:graphicFrame>
        <p:nvGraphicFramePr>
          <p:cNvPr id="3" name="Table 2"/>
          <p:cNvGraphicFramePr>
            <a:graphicFrameLocks noGrp="1"/>
          </p:cNvGraphicFramePr>
          <p:nvPr/>
        </p:nvGraphicFramePr>
        <p:xfrm>
          <a:off x="195263" y="860425"/>
          <a:ext cx="8785225" cy="5683250"/>
        </p:xfrm>
        <a:graphic>
          <a:graphicData uri="http://schemas.openxmlformats.org/drawingml/2006/table">
            <a:tbl>
              <a:tblPr firstRow="1" firstCol="1" bandRow="1">
                <a:tableStyleId>{93296810-A885-4BE3-A3E7-6D5BEEA58F35}</a:tableStyleId>
              </a:tblPr>
              <a:tblGrid>
                <a:gridCol w="8784772"/>
              </a:tblGrid>
              <a:tr h="5683623">
                <a:tc>
                  <a:txBody>
                    <a:bodyPr/>
                    <a:lstStyle/>
                    <a:p>
                      <a:pPr marL="0" marR="0">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p>
                    <a:p>
                      <a:pPr marL="0" marR="0" algn="ctr">
                        <a:lnSpc>
                          <a:spcPct val="115000"/>
                        </a:lnSpc>
                        <a:spcBef>
                          <a:spcPts val="0"/>
                        </a:spcBef>
                        <a:spcAft>
                          <a:spcPts val="0"/>
                        </a:spcAft>
                      </a:pPr>
                      <a:r>
                        <a:rPr lang="en-US" sz="2400" b="1" dirty="0" smtClean="0">
                          <a:solidFill>
                            <a:schemeClr val="accent3">
                              <a:lumMod val="75000"/>
                            </a:schemeClr>
                          </a:solidFill>
                          <a:effectLst/>
                          <a:latin typeface="Verdana" pitchFamily="34" charset="0"/>
                          <a:ea typeface="Verdana" pitchFamily="34" charset="0"/>
                          <a:cs typeface="Verdana" pitchFamily="34" charset="0"/>
                        </a:rPr>
                        <a:t>Index Target will be set at about fifth percentile by campus type </a:t>
                      </a:r>
                    </a:p>
                    <a:p>
                      <a:pPr marL="0" marR="0">
                        <a:lnSpc>
                          <a:spcPct val="115000"/>
                        </a:lnSpc>
                        <a:spcBef>
                          <a:spcPts val="0"/>
                        </a:spcBef>
                        <a:spcAft>
                          <a:spcPts val="0"/>
                        </a:spcAft>
                      </a:pPr>
                      <a:r>
                        <a:rPr lang="en-US" sz="2400" b="0" u="none" baseline="0" dirty="0" smtClean="0">
                          <a:solidFill>
                            <a:schemeClr val="accent3">
                              <a:lumMod val="75000"/>
                            </a:schemeClr>
                          </a:solidFill>
                          <a:effectLst/>
                          <a:latin typeface="Verdana" pitchFamily="34" charset="0"/>
                          <a:ea typeface="Verdana" pitchFamily="34" charset="0"/>
                          <a:cs typeface="Verdana" pitchFamily="34" charset="0"/>
                        </a:rPr>
                        <a:t>  </a:t>
                      </a:r>
                    </a:p>
                    <a:p>
                      <a:pPr marL="0" marR="0">
                        <a:lnSpc>
                          <a:spcPct val="115000"/>
                        </a:lnSpc>
                        <a:spcBef>
                          <a:spcPts val="0"/>
                        </a:spcBef>
                        <a:spcAft>
                          <a:spcPts val="0"/>
                        </a:spcAft>
                      </a:pPr>
                      <a:r>
                        <a:rPr lang="en-US" sz="2400" b="1" u="none" dirty="0" smtClean="0">
                          <a:solidFill>
                            <a:schemeClr val="accent3">
                              <a:lumMod val="75000"/>
                            </a:schemeClr>
                          </a:solidFill>
                          <a:effectLst/>
                          <a:latin typeface="Verdana" pitchFamily="34" charset="0"/>
                          <a:ea typeface="Verdana" pitchFamily="34" charset="0"/>
                          <a:cs typeface="Verdana" pitchFamily="34" charset="0"/>
                        </a:rPr>
                        <a:t>  </a:t>
                      </a:r>
                      <a:r>
                        <a:rPr lang="en-US" sz="2800" b="1" u="sng" dirty="0" smtClean="0">
                          <a:solidFill>
                            <a:schemeClr val="accent3">
                              <a:lumMod val="75000"/>
                            </a:schemeClr>
                          </a:solidFill>
                          <a:effectLst/>
                          <a:latin typeface="Verdana" pitchFamily="34" charset="0"/>
                          <a:ea typeface="Verdana" pitchFamily="34" charset="0"/>
                          <a:cs typeface="Verdana" pitchFamily="34" charset="0"/>
                        </a:rPr>
                        <a:t>One Point </a:t>
                      </a:r>
                      <a:r>
                        <a:rPr lang="en-US" sz="1800" b="0" dirty="0" smtClean="0">
                          <a:solidFill>
                            <a:schemeClr val="accent3">
                              <a:lumMod val="75000"/>
                            </a:schemeClr>
                          </a:solidFill>
                          <a:effectLst/>
                          <a:latin typeface="Verdana" pitchFamily="34" charset="0"/>
                          <a:ea typeface="Verdana" pitchFamily="34" charset="0"/>
                          <a:cs typeface="Verdana" pitchFamily="34" charset="0"/>
                        </a:rPr>
                        <a:t>for </a:t>
                      </a:r>
                    </a:p>
                    <a:p>
                      <a:pPr marL="0" marR="0">
                        <a:lnSpc>
                          <a:spcPct val="115000"/>
                        </a:lnSpc>
                        <a:spcBef>
                          <a:spcPts val="0"/>
                        </a:spcBef>
                        <a:spcAft>
                          <a:spcPts val="0"/>
                        </a:spcAft>
                      </a:pPr>
                      <a:r>
                        <a:rPr lang="en-US" sz="1800" b="0" dirty="0" smtClean="0">
                          <a:solidFill>
                            <a:schemeClr val="accent3">
                              <a:lumMod val="75000"/>
                            </a:schemeClr>
                          </a:solidFill>
                          <a:effectLst/>
                          <a:latin typeface="Verdana" pitchFamily="34" charset="0"/>
                          <a:ea typeface="Verdana" pitchFamily="34" charset="0"/>
                          <a:cs typeface="Verdana" pitchFamily="34" charset="0"/>
                        </a:rPr>
                        <a:t>    percentage of students who Met</a:t>
                      </a:r>
                      <a:r>
                        <a:rPr lang="en-US" sz="1800" b="0" baseline="0" dirty="0" smtClean="0">
                          <a:solidFill>
                            <a:schemeClr val="accent3">
                              <a:lumMod val="75000"/>
                            </a:schemeClr>
                          </a:solidFill>
                          <a:effectLst/>
                          <a:latin typeface="Verdana" pitchFamily="34" charset="0"/>
                          <a:ea typeface="Verdana" pitchFamily="34" charset="0"/>
                          <a:cs typeface="Verdana" pitchFamily="34" charset="0"/>
                        </a:rPr>
                        <a:t> Expectation or Exceeded Expectation </a:t>
                      </a:r>
                    </a:p>
                    <a:p>
                      <a:pPr marL="0" marR="0">
                        <a:lnSpc>
                          <a:spcPct val="115000"/>
                        </a:lnSpc>
                        <a:spcBef>
                          <a:spcPts val="0"/>
                        </a:spcBef>
                        <a:spcAft>
                          <a:spcPts val="0"/>
                        </a:spcAft>
                      </a:pPr>
                      <a:r>
                        <a:rPr lang="en-US" sz="1800" b="0" baseline="0" dirty="0" smtClean="0">
                          <a:solidFill>
                            <a:schemeClr val="accent3">
                              <a:lumMod val="75000"/>
                            </a:schemeClr>
                          </a:solidFill>
                          <a:effectLst/>
                          <a:latin typeface="Verdana" pitchFamily="34" charset="0"/>
                          <a:ea typeface="Verdana" pitchFamily="34" charset="0"/>
                          <a:cs typeface="Verdana" pitchFamily="34" charset="0"/>
                        </a:rPr>
                        <a:t>    </a:t>
                      </a:r>
                      <a:r>
                        <a:rPr lang="en-US" sz="1800" b="0" dirty="0" smtClean="0">
                          <a:solidFill>
                            <a:schemeClr val="accent3">
                              <a:lumMod val="75000"/>
                            </a:schemeClr>
                          </a:solidFill>
                          <a:effectLst/>
                          <a:latin typeface="Verdana" pitchFamily="34" charset="0"/>
                          <a:ea typeface="Verdana" pitchFamily="34" charset="0"/>
                          <a:cs typeface="Verdana" pitchFamily="34" charset="0"/>
                        </a:rPr>
                        <a:t>in each race/ethnicity for </a:t>
                      </a:r>
                    </a:p>
                    <a:p>
                      <a:pPr marL="742950" marR="0" lvl="1" indent="-285750">
                        <a:lnSpc>
                          <a:spcPct val="115000"/>
                        </a:lnSpc>
                        <a:spcBef>
                          <a:spcPts val="0"/>
                        </a:spcBef>
                        <a:spcAft>
                          <a:spcPts val="0"/>
                        </a:spcAft>
                        <a:buFont typeface="Wingdings" pitchFamily="2" charset="2"/>
                        <a:buChar char="v"/>
                      </a:pPr>
                      <a:r>
                        <a:rPr lang="en-US" sz="1800" b="0" dirty="0" smtClean="0">
                          <a:solidFill>
                            <a:schemeClr val="accent3">
                              <a:lumMod val="75000"/>
                            </a:schemeClr>
                          </a:solidFill>
                          <a:effectLst/>
                          <a:latin typeface="Verdana" pitchFamily="34" charset="0"/>
                          <a:ea typeface="Verdana" pitchFamily="34" charset="0"/>
                          <a:cs typeface="Verdana" pitchFamily="34" charset="0"/>
                        </a:rPr>
                        <a:t> Reading grades 4-8;</a:t>
                      </a:r>
                      <a:r>
                        <a:rPr lang="en-US" sz="1800" b="0" baseline="0" dirty="0" smtClean="0">
                          <a:solidFill>
                            <a:schemeClr val="accent3">
                              <a:lumMod val="75000"/>
                            </a:schemeClr>
                          </a:solidFill>
                          <a:effectLst/>
                          <a:latin typeface="Verdana" pitchFamily="34" charset="0"/>
                          <a:ea typeface="Verdana" pitchFamily="34" charset="0"/>
                          <a:cs typeface="Verdana" pitchFamily="34" charset="0"/>
                        </a:rPr>
                        <a:t> English I &amp; II Reading; English II Writing</a:t>
                      </a:r>
                      <a:endParaRPr lang="en-US" sz="1800" b="0" dirty="0" smtClean="0">
                        <a:solidFill>
                          <a:schemeClr val="accent3">
                            <a:lumMod val="75000"/>
                          </a:schemeClr>
                        </a:solidFill>
                        <a:effectLst/>
                        <a:latin typeface="Verdana" pitchFamily="34" charset="0"/>
                        <a:ea typeface="Verdana" pitchFamily="34" charset="0"/>
                        <a:cs typeface="Verdana" pitchFamily="34" charset="0"/>
                      </a:endParaRPr>
                    </a:p>
                    <a:p>
                      <a:pPr marL="800100" marR="0" lvl="1" indent="-342900">
                        <a:lnSpc>
                          <a:spcPct val="115000"/>
                        </a:lnSpc>
                        <a:spcBef>
                          <a:spcPts val="0"/>
                        </a:spcBef>
                        <a:spcAft>
                          <a:spcPts val="0"/>
                        </a:spcAft>
                        <a:buFont typeface="Wingdings" pitchFamily="2" charset="2"/>
                        <a:buChar char="v"/>
                      </a:pPr>
                      <a:r>
                        <a:rPr lang="en-US" sz="1800" b="0" dirty="0" smtClean="0">
                          <a:solidFill>
                            <a:schemeClr val="accent3">
                              <a:lumMod val="75000"/>
                            </a:schemeClr>
                          </a:solidFill>
                          <a:effectLst/>
                          <a:latin typeface="Verdana" pitchFamily="34" charset="0"/>
                          <a:ea typeface="Verdana" pitchFamily="34" charset="0"/>
                          <a:cs typeface="Verdana" pitchFamily="34" charset="0"/>
                        </a:rPr>
                        <a:t>Math grades 4-8 and Algebra I</a:t>
                      </a:r>
                    </a:p>
                    <a:p>
                      <a:pPr marL="800100" marR="0" lvl="1" indent="-342900">
                        <a:lnSpc>
                          <a:spcPct val="115000"/>
                        </a:lnSpc>
                        <a:spcBef>
                          <a:spcPts val="0"/>
                        </a:spcBef>
                        <a:spcAft>
                          <a:spcPts val="0"/>
                        </a:spcAft>
                        <a:buFont typeface="Wingdings" pitchFamily="2" charset="2"/>
                        <a:buChar char="v"/>
                      </a:pPr>
                      <a:r>
                        <a:rPr lang="en-US" sz="1800" b="0" dirty="0" smtClean="0">
                          <a:solidFill>
                            <a:schemeClr val="accent3">
                              <a:lumMod val="75000"/>
                            </a:schemeClr>
                          </a:solidFill>
                          <a:effectLst/>
                          <a:latin typeface="Verdana" pitchFamily="34" charset="0"/>
                          <a:ea typeface="Verdana" pitchFamily="34" charset="0"/>
                          <a:cs typeface="Verdana" pitchFamily="34" charset="0"/>
                        </a:rPr>
                        <a:t>(2014)</a:t>
                      </a:r>
                      <a:r>
                        <a:rPr lang="en-US" sz="1800" b="0" baseline="0" dirty="0" smtClean="0">
                          <a:solidFill>
                            <a:schemeClr val="accent3">
                              <a:lumMod val="75000"/>
                            </a:schemeClr>
                          </a:solidFill>
                          <a:effectLst/>
                          <a:latin typeface="Verdana" pitchFamily="34" charset="0"/>
                          <a:ea typeface="Verdana" pitchFamily="34" charset="0"/>
                          <a:cs typeface="Verdana" pitchFamily="34" charset="0"/>
                        </a:rPr>
                        <a:t> Writing</a:t>
                      </a:r>
                      <a:endParaRPr lang="en-US" sz="1800" b="0" dirty="0" smtClean="0">
                        <a:effectLst/>
                        <a:latin typeface="Verdana" pitchFamily="34" charset="0"/>
                        <a:ea typeface="Verdana" pitchFamily="34" charset="0"/>
                        <a:cs typeface="Verdana" pitchFamily="34" charset="0"/>
                      </a:endParaRPr>
                    </a:p>
                    <a:p>
                      <a:pPr marL="0" marR="0">
                        <a:lnSpc>
                          <a:spcPct val="115000"/>
                        </a:lnSpc>
                        <a:spcBef>
                          <a:spcPts val="0"/>
                        </a:spcBef>
                        <a:spcAft>
                          <a:spcPts val="0"/>
                        </a:spcAft>
                      </a:pPr>
                      <a:r>
                        <a:rPr lang="en-US" sz="1800" b="0" baseline="0" dirty="0" smtClean="0">
                          <a:effectLst/>
                          <a:latin typeface="Verdana" pitchFamily="34" charset="0"/>
                          <a:ea typeface="Verdana" pitchFamily="34" charset="0"/>
                          <a:cs typeface="Verdana" pitchFamily="34" charset="0"/>
                        </a:rPr>
                        <a:t> </a:t>
                      </a:r>
                      <a:r>
                        <a:rPr lang="en-US" sz="2800" b="0" dirty="0" smtClean="0">
                          <a:effectLst/>
                          <a:latin typeface="Verdana" pitchFamily="34" charset="0"/>
                          <a:ea typeface="Verdana" pitchFamily="34" charset="0"/>
                          <a:cs typeface="Verdana" pitchFamily="34" charset="0"/>
                        </a:rPr>
                        <a:t> </a:t>
                      </a:r>
                      <a:endParaRPr lang="en-US" sz="1800" b="1" dirty="0">
                        <a:solidFill>
                          <a:schemeClr val="tx1"/>
                        </a:solidFill>
                        <a:effectLst/>
                        <a:latin typeface="Verdana" pitchFamily="34" charset="0"/>
                        <a:ea typeface="Verdana" pitchFamily="34" charset="0"/>
                        <a:cs typeface="Verdana" pitchFamily="34" charset="0"/>
                      </a:endParaRPr>
                    </a:p>
                  </a:txBody>
                  <a:tcPr marL="68580" marR="68580" marT="0" marB="0">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solidFill>
                      <a:schemeClr val="accent6">
                        <a:lumMod val="40000"/>
                        <a:lumOff val="60000"/>
                      </a:schemeClr>
                    </a:solidFill>
                  </a:tcPr>
                </a:tc>
              </a:tr>
            </a:tbl>
          </a:graphicData>
        </a:graphic>
      </p:graphicFrame>
      <p:sp>
        <p:nvSpPr>
          <p:cNvPr id="4" name="Footer Placeholder 3"/>
          <p:cNvSpPr>
            <a:spLocks noGrp="1"/>
          </p:cNvSpPr>
          <p:nvPr>
            <p:ph type="ftr" sz="quarter" idx="11"/>
          </p:nvPr>
        </p:nvSpPr>
        <p:spPr>
          <a:xfrm>
            <a:off x="1981200" y="6381750"/>
            <a:ext cx="5497513"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22288" y="328613"/>
            <a:ext cx="8415337" cy="461962"/>
          </a:xfrm>
          <a:prstGeom prst="rect">
            <a:avLst/>
          </a:prstGeom>
          <a:noFill/>
        </p:spPr>
        <p:txBody>
          <a:bodyPr>
            <a:spAutoFit/>
          </a:bodyPr>
          <a:lstStyle/>
          <a:p>
            <a:pPr algn="ctr" fontAlgn="auto">
              <a:spcBef>
                <a:spcPts val="0"/>
              </a:spcBef>
              <a:spcAft>
                <a:spcPts val="0"/>
              </a:spcAft>
              <a:defRPr/>
            </a:pPr>
            <a:r>
              <a:rPr lang="en-US" sz="2400" b="1" dirty="0">
                <a:latin typeface="Verdana" pitchFamily="34" charset="0"/>
                <a:ea typeface="Verdana" pitchFamily="34" charset="0"/>
                <a:cs typeface="Verdana" pitchFamily="34" charset="0"/>
              </a:rPr>
              <a:t>PERFORMANCE INDEX </a:t>
            </a:r>
            <a:r>
              <a:rPr lang="en-US" sz="2400" b="1" dirty="0">
                <a:latin typeface="Verdana" pitchFamily="34" charset="0"/>
                <a:ea typeface="Verdana" pitchFamily="34" charset="0"/>
                <a:cs typeface="Verdana" pitchFamily="34" charset="0"/>
              </a:rPr>
              <a:t>2   </a:t>
            </a:r>
            <a:r>
              <a:rPr lang="en-US" sz="2400" b="1" dirty="0">
                <a:solidFill>
                  <a:schemeClr val="bg1">
                    <a:lumMod val="50000"/>
                  </a:schemeClr>
                </a:solidFill>
                <a:latin typeface="Verdana" pitchFamily="34" charset="0"/>
                <a:ea typeface="Verdana" pitchFamily="34" charset="0"/>
                <a:cs typeface="Verdana" pitchFamily="34" charset="0"/>
              </a:rPr>
              <a:t>Student Progress </a:t>
            </a:r>
            <a:endParaRPr lang="en-US" sz="2400" dirty="0">
              <a:solidFill>
                <a:schemeClr val="bg1">
                  <a:lumMod val="50000"/>
                </a:schemeClr>
              </a:solidFill>
              <a:latin typeface="Verdana" pitchFamily="34" charset="0"/>
              <a:ea typeface="Verdana" pitchFamily="34" charset="0"/>
              <a:cs typeface="Verdana" pitchFamily="34" charset="0"/>
            </a:endParaRPr>
          </a:p>
        </p:txBody>
      </p:sp>
      <p:graphicFrame>
        <p:nvGraphicFramePr>
          <p:cNvPr id="3" name="Table 2"/>
          <p:cNvGraphicFramePr>
            <a:graphicFrameLocks noGrp="1"/>
          </p:cNvGraphicFramePr>
          <p:nvPr/>
        </p:nvGraphicFramePr>
        <p:xfrm>
          <a:off x="195263" y="860425"/>
          <a:ext cx="8785225" cy="5683250"/>
        </p:xfrm>
        <a:graphic>
          <a:graphicData uri="http://schemas.openxmlformats.org/drawingml/2006/table">
            <a:tbl>
              <a:tblPr firstRow="1" firstCol="1" bandRow="1">
                <a:tableStyleId>{93296810-A885-4BE3-A3E7-6D5BEEA58F35}</a:tableStyleId>
              </a:tblPr>
              <a:tblGrid>
                <a:gridCol w="8784772"/>
              </a:tblGrid>
              <a:tr h="5683623">
                <a:tc>
                  <a:txBody>
                    <a:bodyPr/>
                    <a:lstStyle/>
                    <a:p>
                      <a:pPr marL="0" marR="0">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p>
                    <a:p>
                      <a:pPr marL="0" marR="0" algn="ctr">
                        <a:lnSpc>
                          <a:spcPct val="115000"/>
                        </a:lnSpc>
                        <a:spcBef>
                          <a:spcPts val="0"/>
                        </a:spcBef>
                        <a:spcAft>
                          <a:spcPts val="0"/>
                        </a:spcAft>
                      </a:pPr>
                      <a:r>
                        <a:rPr lang="en-US" sz="2400" b="1" dirty="0" smtClean="0">
                          <a:solidFill>
                            <a:schemeClr val="accent3">
                              <a:lumMod val="75000"/>
                            </a:schemeClr>
                          </a:solidFill>
                          <a:effectLst/>
                          <a:latin typeface="Verdana" pitchFamily="34" charset="0"/>
                          <a:ea typeface="Verdana" pitchFamily="34" charset="0"/>
                          <a:cs typeface="Verdana" pitchFamily="34" charset="0"/>
                        </a:rPr>
                        <a:t>Index Target will be set at about fifth percentile </a:t>
                      </a:r>
                    </a:p>
                    <a:p>
                      <a:pPr marL="0" marR="0">
                        <a:lnSpc>
                          <a:spcPct val="115000"/>
                        </a:lnSpc>
                        <a:spcBef>
                          <a:spcPts val="0"/>
                        </a:spcBef>
                        <a:spcAft>
                          <a:spcPts val="0"/>
                        </a:spcAft>
                      </a:pPr>
                      <a:r>
                        <a:rPr lang="en-US" sz="2400" b="0" u="none" baseline="0" dirty="0" smtClean="0">
                          <a:solidFill>
                            <a:schemeClr val="accent3">
                              <a:lumMod val="75000"/>
                            </a:schemeClr>
                          </a:solidFill>
                          <a:effectLst/>
                          <a:latin typeface="Verdana" pitchFamily="34" charset="0"/>
                          <a:ea typeface="Verdana" pitchFamily="34" charset="0"/>
                          <a:cs typeface="Verdana" pitchFamily="34" charset="0"/>
                        </a:rPr>
                        <a:t>  </a:t>
                      </a:r>
                    </a:p>
                    <a:p>
                      <a:pPr marL="0" marR="0">
                        <a:lnSpc>
                          <a:spcPct val="115000"/>
                        </a:lnSpc>
                        <a:spcBef>
                          <a:spcPts val="0"/>
                        </a:spcBef>
                        <a:spcAft>
                          <a:spcPts val="0"/>
                        </a:spcAft>
                      </a:pPr>
                      <a:r>
                        <a:rPr lang="en-US" sz="2400" b="1" u="none" dirty="0" smtClean="0">
                          <a:solidFill>
                            <a:schemeClr val="accent3">
                              <a:lumMod val="75000"/>
                            </a:schemeClr>
                          </a:solidFill>
                          <a:effectLst/>
                          <a:latin typeface="Verdana" pitchFamily="34" charset="0"/>
                          <a:ea typeface="Verdana" pitchFamily="34" charset="0"/>
                          <a:cs typeface="Verdana" pitchFamily="34" charset="0"/>
                        </a:rPr>
                        <a:t>  </a:t>
                      </a:r>
                      <a:r>
                        <a:rPr lang="en-US" sz="2800" b="1" u="sng" dirty="0" smtClean="0">
                          <a:solidFill>
                            <a:schemeClr val="accent3">
                              <a:lumMod val="75000"/>
                            </a:schemeClr>
                          </a:solidFill>
                          <a:effectLst/>
                          <a:latin typeface="Verdana" pitchFamily="34" charset="0"/>
                          <a:ea typeface="Verdana" pitchFamily="34" charset="0"/>
                          <a:cs typeface="Verdana" pitchFamily="34" charset="0"/>
                        </a:rPr>
                        <a:t>One Point </a:t>
                      </a:r>
                      <a:r>
                        <a:rPr lang="en-US" sz="1800" b="0" dirty="0" smtClean="0">
                          <a:solidFill>
                            <a:schemeClr val="accent3">
                              <a:lumMod val="75000"/>
                            </a:schemeClr>
                          </a:solidFill>
                          <a:effectLst/>
                          <a:latin typeface="Verdana" pitchFamily="34" charset="0"/>
                          <a:ea typeface="Verdana" pitchFamily="34" charset="0"/>
                          <a:cs typeface="Verdana" pitchFamily="34" charset="0"/>
                        </a:rPr>
                        <a:t>for </a:t>
                      </a:r>
                    </a:p>
                    <a:p>
                      <a:pPr marL="0" marR="0">
                        <a:lnSpc>
                          <a:spcPct val="115000"/>
                        </a:lnSpc>
                        <a:spcBef>
                          <a:spcPts val="0"/>
                        </a:spcBef>
                        <a:spcAft>
                          <a:spcPts val="0"/>
                        </a:spcAft>
                      </a:pPr>
                      <a:r>
                        <a:rPr lang="en-US" sz="1800" b="0" dirty="0" smtClean="0">
                          <a:solidFill>
                            <a:schemeClr val="accent3">
                              <a:lumMod val="75000"/>
                            </a:schemeClr>
                          </a:solidFill>
                          <a:effectLst/>
                          <a:latin typeface="Verdana" pitchFamily="34" charset="0"/>
                          <a:ea typeface="Verdana" pitchFamily="34" charset="0"/>
                          <a:cs typeface="Verdana" pitchFamily="34" charset="0"/>
                        </a:rPr>
                        <a:t>    percentage of students who Met</a:t>
                      </a:r>
                      <a:r>
                        <a:rPr lang="en-US" sz="1800" b="0" baseline="0" dirty="0" smtClean="0">
                          <a:solidFill>
                            <a:schemeClr val="accent3">
                              <a:lumMod val="75000"/>
                            </a:schemeClr>
                          </a:solidFill>
                          <a:effectLst/>
                          <a:latin typeface="Verdana" pitchFamily="34" charset="0"/>
                          <a:ea typeface="Verdana" pitchFamily="34" charset="0"/>
                          <a:cs typeface="Verdana" pitchFamily="34" charset="0"/>
                        </a:rPr>
                        <a:t> Expectation or Exceeded Expectation </a:t>
                      </a:r>
                    </a:p>
                    <a:p>
                      <a:pPr marL="0" marR="0">
                        <a:lnSpc>
                          <a:spcPct val="115000"/>
                        </a:lnSpc>
                        <a:spcBef>
                          <a:spcPts val="0"/>
                        </a:spcBef>
                        <a:spcAft>
                          <a:spcPts val="0"/>
                        </a:spcAft>
                      </a:pPr>
                      <a:r>
                        <a:rPr lang="en-US" sz="1800" b="0" baseline="0" dirty="0" smtClean="0">
                          <a:solidFill>
                            <a:schemeClr val="accent3">
                              <a:lumMod val="75000"/>
                            </a:schemeClr>
                          </a:solidFill>
                          <a:effectLst/>
                          <a:latin typeface="Verdana" pitchFamily="34" charset="0"/>
                          <a:ea typeface="Verdana" pitchFamily="34" charset="0"/>
                          <a:cs typeface="Verdana" pitchFamily="34" charset="0"/>
                        </a:rPr>
                        <a:t>    </a:t>
                      </a:r>
                      <a:r>
                        <a:rPr lang="en-US" sz="1800" b="0" dirty="0" smtClean="0">
                          <a:solidFill>
                            <a:schemeClr val="accent3">
                              <a:lumMod val="75000"/>
                            </a:schemeClr>
                          </a:solidFill>
                          <a:effectLst/>
                          <a:latin typeface="Verdana" pitchFamily="34" charset="0"/>
                          <a:ea typeface="Verdana" pitchFamily="34" charset="0"/>
                          <a:cs typeface="Verdana" pitchFamily="34" charset="0"/>
                        </a:rPr>
                        <a:t>in each race/ethnicity for </a:t>
                      </a:r>
                    </a:p>
                    <a:p>
                      <a:pPr marL="742950" marR="0" lvl="1" indent="-285750">
                        <a:lnSpc>
                          <a:spcPct val="115000"/>
                        </a:lnSpc>
                        <a:spcBef>
                          <a:spcPts val="0"/>
                        </a:spcBef>
                        <a:spcAft>
                          <a:spcPts val="0"/>
                        </a:spcAft>
                        <a:buFont typeface="Wingdings" pitchFamily="2" charset="2"/>
                        <a:buChar char="v"/>
                      </a:pPr>
                      <a:r>
                        <a:rPr lang="en-US" sz="1800" b="0" dirty="0" smtClean="0">
                          <a:solidFill>
                            <a:schemeClr val="accent3">
                              <a:lumMod val="75000"/>
                            </a:schemeClr>
                          </a:solidFill>
                          <a:effectLst/>
                          <a:latin typeface="Verdana" pitchFamily="34" charset="0"/>
                          <a:ea typeface="Verdana" pitchFamily="34" charset="0"/>
                          <a:cs typeface="Verdana" pitchFamily="34" charset="0"/>
                        </a:rPr>
                        <a:t>  Reading grades 4-8;</a:t>
                      </a:r>
                      <a:r>
                        <a:rPr lang="en-US" sz="1800" b="0" baseline="0" dirty="0" smtClean="0">
                          <a:solidFill>
                            <a:schemeClr val="accent3">
                              <a:lumMod val="75000"/>
                            </a:schemeClr>
                          </a:solidFill>
                          <a:effectLst/>
                          <a:latin typeface="Verdana" pitchFamily="34" charset="0"/>
                          <a:ea typeface="Verdana" pitchFamily="34" charset="0"/>
                          <a:cs typeface="Verdana" pitchFamily="34" charset="0"/>
                        </a:rPr>
                        <a:t> English I &amp; II Reading; English II Writing</a:t>
                      </a:r>
                      <a:endParaRPr lang="en-US" sz="1800" b="0" dirty="0" smtClean="0">
                        <a:solidFill>
                          <a:schemeClr val="accent3">
                            <a:lumMod val="75000"/>
                          </a:schemeClr>
                        </a:solidFill>
                        <a:effectLst/>
                        <a:latin typeface="Verdana" pitchFamily="34" charset="0"/>
                        <a:ea typeface="Verdana" pitchFamily="34" charset="0"/>
                        <a:cs typeface="Verdana" pitchFamily="34" charset="0"/>
                      </a:endParaRPr>
                    </a:p>
                    <a:p>
                      <a:pPr marL="800100" marR="0" lvl="1" indent="-342900">
                        <a:lnSpc>
                          <a:spcPct val="115000"/>
                        </a:lnSpc>
                        <a:spcBef>
                          <a:spcPts val="0"/>
                        </a:spcBef>
                        <a:spcAft>
                          <a:spcPts val="0"/>
                        </a:spcAft>
                        <a:buFont typeface="Wingdings" pitchFamily="2" charset="2"/>
                        <a:buChar char="v"/>
                      </a:pPr>
                      <a:r>
                        <a:rPr lang="en-US" sz="1800" b="0" dirty="0" smtClean="0">
                          <a:solidFill>
                            <a:schemeClr val="accent3">
                              <a:lumMod val="75000"/>
                            </a:schemeClr>
                          </a:solidFill>
                          <a:effectLst/>
                          <a:latin typeface="Verdana" pitchFamily="34" charset="0"/>
                          <a:ea typeface="Verdana" pitchFamily="34" charset="0"/>
                          <a:cs typeface="Verdana" pitchFamily="34" charset="0"/>
                        </a:rPr>
                        <a:t>Math grades 4-8 and Algebra I</a:t>
                      </a:r>
                    </a:p>
                    <a:p>
                      <a:pPr marL="800100" marR="0" lvl="1" indent="-342900">
                        <a:lnSpc>
                          <a:spcPct val="115000"/>
                        </a:lnSpc>
                        <a:spcBef>
                          <a:spcPts val="0"/>
                        </a:spcBef>
                        <a:spcAft>
                          <a:spcPts val="0"/>
                        </a:spcAft>
                        <a:buFont typeface="Wingdings" pitchFamily="2" charset="2"/>
                        <a:buChar char="v"/>
                      </a:pPr>
                      <a:r>
                        <a:rPr lang="en-US" sz="1800" b="0" dirty="0" smtClean="0">
                          <a:solidFill>
                            <a:schemeClr val="accent3">
                              <a:lumMod val="75000"/>
                            </a:schemeClr>
                          </a:solidFill>
                          <a:effectLst/>
                          <a:latin typeface="Verdana" pitchFamily="34" charset="0"/>
                          <a:ea typeface="Verdana" pitchFamily="34" charset="0"/>
                          <a:cs typeface="Verdana" pitchFamily="34" charset="0"/>
                        </a:rPr>
                        <a:t>(2014)</a:t>
                      </a:r>
                      <a:r>
                        <a:rPr lang="en-US" sz="1800" b="0" baseline="0" dirty="0" smtClean="0">
                          <a:solidFill>
                            <a:schemeClr val="accent3">
                              <a:lumMod val="75000"/>
                            </a:schemeClr>
                          </a:solidFill>
                          <a:effectLst/>
                          <a:latin typeface="Verdana" pitchFamily="34" charset="0"/>
                          <a:ea typeface="Verdana" pitchFamily="34" charset="0"/>
                          <a:cs typeface="Verdana" pitchFamily="34" charset="0"/>
                        </a:rPr>
                        <a:t> Writing</a:t>
                      </a:r>
                      <a:endParaRPr lang="en-US" sz="1800" b="0" dirty="0" smtClean="0">
                        <a:effectLst/>
                        <a:latin typeface="Verdana" pitchFamily="34" charset="0"/>
                        <a:ea typeface="Verdana" pitchFamily="34" charset="0"/>
                        <a:cs typeface="Verdana" pitchFamily="34" charset="0"/>
                      </a:endParaRPr>
                    </a:p>
                    <a:p>
                      <a:pPr marL="742950" marR="0" indent="-285750">
                        <a:lnSpc>
                          <a:spcPct val="115000"/>
                        </a:lnSpc>
                        <a:spcBef>
                          <a:spcPts val="0"/>
                        </a:spcBef>
                        <a:spcAft>
                          <a:spcPts val="0"/>
                        </a:spcAft>
                        <a:buFont typeface="Wingdings" pitchFamily="2" charset="2"/>
                        <a:buChar char="v"/>
                      </a:pPr>
                      <a:endParaRPr lang="en-US" sz="1800" b="0" dirty="0" smtClean="0">
                        <a:effectLst/>
                        <a:latin typeface="Verdana" pitchFamily="34" charset="0"/>
                        <a:ea typeface="Verdana" pitchFamily="34" charset="0"/>
                        <a:cs typeface="Verdana" pitchFamily="34" charset="0"/>
                      </a:endParaRPr>
                    </a:p>
                    <a:p>
                      <a:pPr marL="0" marR="0">
                        <a:lnSpc>
                          <a:spcPct val="115000"/>
                        </a:lnSpc>
                        <a:spcBef>
                          <a:spcPts val="0"/>
                        </a:spcBef>
                        <a:spcAft>
                          <a:spcPts val="0"/>
                        </a:spcAft>
                      </a:pPr>
                      <a:r>
                        <a:rPr lang="en-US" sz="1800" b="0" baseline="0" dirty="0" smtClean="0">
                          <a:effectLst/>
                          <a:latin typeface="Verdana" pitchFamily="34" charset="0"/>
                          <a:ea typeface="Verdana" pitchFamily="34" charset="0"/>
                          <a:cs typeface="Verdana" pitchFamily="34" charset="0"/>
                        </a:rPr>
                        <a:t> </a:t>
                      </a:r>
                      <a:r>
                        <a:rPr lang="en-US" sz="2800" b="0" dirty="0" smtClean="0">
                          <a:effectLst/>
                          <a:latin typeface="Verdana" pitchFamily="34" charset="0"/>
                          <a:ea typeface="Verdana" pitchFamily="34" charset="0"/>
                          <a:cs typeface="Verdana" pitchFamily="34" charset="0"/>
                        </a:rPr>
                        <a:t> </a:t>
                      </a:r>
                      <a:r>
                        <a:rPr lang="en-US" sz="2800" b="1" u="sng" dirty="0" smtClean="0">
                          <a:solidFill>
                            <a:schemeClr val="accent6">
                              <a:lumMod val="50000"/>
                            </a:schemeClr>
                          </a:solidFill>
                          <a:effectLst/>
                          <a:latin typeface="Verdana" pitchFamily="34" charset="0"/>
                          <a:ea typeface="Verdana" pitchFamily="34" charset="0"/>
                          <a:cs typeface="Verdana" pitchFamily="34" charset="0"/>
                        </a:rPr>
                        <a:t>Another Point</a:t>
                      </a:r>
                      <a:r>
                        <a:rPr lang="en-US" sz="1800" b="0" u="none" dirty="0" smtClean="0">
                          <a:solidFill>
                            <a:schemeClr val="accent6">
                              <a:lumMod val="50000"/>
                            </a:schemeClr>
                          </a:solidFill>
                          <a:effectLst/>
                          <a:latin typeface="Verdana" pitchFamily="34" charset="0"/>
                          <a:ea typeface="Verdana" pitchFamily="34" charset="0"/>
                          <a:cs typeface="Verdana" pitchFamily="34" charset="0"/>
                        </a:rPr>
                        <a:t> for</a:t>
                      </a:r>
                    </a:p>
                    <a:p>
                      <a:pPr marL="457200" marR="0" lvl="1" indent="0">
                        <a:lnSpc>
                          <a:spcPct val="115000"/>
                        </a:lnSpc>
                        <a:spcBef>
                          <a:spcPts val="0"/>
                        </a:spcBef>
                        <a:spcAft>
                          <a:spcPts val="0"/>
                        </a:spcAft>
                        <a:buFont typeface="Wingdings" pitchFamily="2" charset="2"/>
                        <a:buNone/>
                      </a:pPr>
                      <a:r>
                        <a:rPr lang="en-US" sz="1800" b="0" u="none" dirty="0" smtClean="0">
                          <a:solidFill>
                            <a:schemeClr val="accent6">
                              <a:lumMod val="50000"/>
                            </a:schemeClr>
                          </a:solidFill>
                          <a:effectLst/>
                          <a:latin typeface="Verdana" pitchFamily="34" charset="0"/>
                          <a:ea typeface="Verdana" pitchFamily="34" charset="0"/>
                          <a:cs typeface="Verdana" pitchFamily="34" charset="0"/>
                        </a:rPr>
                        <a:t>Percentage of all students who Exceeded</a:t>
                      </a:r>
                      <a:r>
                        <a:rPr lang="en-US" sz="1800" b="0" u="none" baseline="0" dirty="0" smtClean="0">
                          <a:solidFill>
                            <a:schemeClr val="accent6">
                              <a:lumMod val="50000"/>
                            </a:schemeClr>
                          </a:solidFill>
                          <a:effectLst/>
                          <a:latin typeface="Verdana" pitchFamily="34" charset="0"/>
                          <a:ea typeface="Verdana" pitchFamily="34" charset="0"/>
                          <a:cs typeface="Verdana" pitchFamily="34" charset="0"/>
                        </a:rPr>
                        <a:t> Expectations</a:t>
                      </a:r>
                    </a:p>
                    <a:p>
                      <a:pPr marL="742950" marR="0" lvl="1" indent="-285750">
                        <a:lnSpc>
                          <a:spcPct val="115000"/>
                        </a:lnSpc>
                        <a:spcBef>
                          <a:spcPts val="0"/>
                        </a:spcBef>
                        <a:spcAft>
                          <a:spcPts val="0"/>
                        </a:spcAft>
                        <a:buFont typeface="Wingdings" pitchFamily="2" charset="2"/>
                        <a:buChar char="v"/>
                      </a:pPr>
                      <a:r>
                        <a:rPr lang="en-US" sz="1800" b="0" dirty="0" smtClean="0">
                          <a:solidFill>
                            <a:schemeClr val="accent6">
                              <a:lumMod val="50000"/>
                            </a:schemeClr>
                          </a:solidFill>
                          <a:effectLst/>
                          <a:latin typeface="Verdana" pitchFamily="34" charset="0"/>
                          <a:ea typeface="Verdana" pitchFamily="34" charset="0"/>
                          <a:cs typeface="Verdana" pitchFamily="34" charset="0"/>
                        </a:rPr>
                        <a:t> </a:t>
                      </a:r>
                      <a:r>
                        <a:rPr lang="en-US" sz="1800" b="0" dirty="0" smtClean="0">
                          <a:solidFill>
                            <a:schemeClr val="accent3">
                              <a:lumMod val="75000"/>
                            </a:schemeClr>
                          </a:solidFill>
                          <a:effectLst/>
                          <a:latin typeface="Verdana" pitchFamily="34" charset="0"/>
                          <a:ea typeface="Verdana" pitchFamily="34" charset="0"/>
                          <a:cs typeface="Verdana" pitchFamily="34" charset="0"/>
                        </a:rPr>
                        <a:t> </a:t>
                      </a:r>
                      <a:r>
                        <a:rPr lang="en-US" sz="1800" b="0" dirty="0" smtClean="0">
                          <a:solidFill>
                            <a:schemeClr val="accent6">
                              <a:lumMod val="75000"/>
                            </a:schemeClr>
                          </a:solidFill>
                          <a:effectLst/>
                          <a:latin typeface="Verdana" pitchFamily="34" charset="0"/>
                          <a:ea typeface="Verdana" pitchFamily="34" charset="0"/>
                          <a:cs typeface="Verdana" pitchFamily="34" charset="0"/>
                        </a:rPr>
                        <a:t>Reading grades 4-8;</a:t>
                      </a:r>
                      <a:r>
                        <a:rPr lang="en-US" sz="1800" b="0" baseline="0" dirty="0" smtClean="0">
                          <a:solidFill>
                            <a:schemeClr val="accent6">
                              <a:lumMod val="75000"/>
                            </a:schemeClr>
                          </a:solidFill>
                          <a:effectLst/>
                          <a:latin typeface="Verdana" pitchFamily="34" charset="0"/>
                          <a:ea typeface="Verdana" pitchFamily="34" charset="0"/>
                          <a:cs typeface="Verdana" pitchFamily="34" charset="0"/>
                        </a:rPr>
                        <a:t> English I &amp; II Reading; English II Writing</a:t>
                      </a:r>
                      <a:endParaRPr lang="en-US" sz="1800" b="0" dirty="0" smtClean="0">
                        <a:solidFill>
                          <a:schemeClr val="accent6">
                            <a:lumMod val="75000"/>
                          </a:schemeClr>
                        </a:solidFill>
                        <a:effectLst/>
                        <a:latin typeface="Verdana" pitchFamily="34" charset="0"/>
                        <a:ea typeface="Verdana" pitchFamily="34" charset="0"/>
                        <a:cs typeface="Verdana" pitchFamily="34" charset="0"/>
                      </a:endParaRPr>
                    </a:p>
                    <a:p>
                      <a:pPr marL="800100" marR="0" lvl="1" indent="-342900">
                        <a:lnSpc>
                          <a:spcPct val="115000"/>
                        </a:lnSpc>
                        <a:spcBef>
                          <a:spcPts val="0"/>
                        </a:spcBef>
                        <a:spcAft>
                          <a:spcPts val="0"/>
                        </a:spcAft>
                        <a:buFont typeface="Wingdings" pitchFamily="2" charset="2"/>
                        <a:buChar char="v"/>
                      </a:pPr>
                      <a:r>
                        <a:rPr lang="en-US" sz="1800" b="0" dirty="0" smtClean="0">
                          <a:solidFill>
                            <a:schemeClr val="accent6">
                              <a:lumMod val="75000"/>
                            </a:schemeClr>
                          </a:solidFill>
                          <a:effectLst/>
                          <a:latin typeface="Verdana" pitchFamily="34" charset="0"/>
                          <a:ea typeface="Verdana" pitchFamily="34" charset="0"/>
                          <a:cs typeface="Verdana" pitchFamily="34" charset="0"/>
                        </a:rPr>
                        <a:t>Math grades 3-8 and Algebra I</a:t>
                      </a:r>
                    </a:p>
                    <a:p>
                      <a:pPr marL="800100" marR="0" lvl="1" indent="-342900">
                        <a:lnSpc>
                          <a:spcPct val="115000"/>
                        </a:lnSpc>
                        <a:spcBef>
                          <a:spcPts val="0"/>
                        </a:spcBef>
                        <a:spcAft>
                          <a:spcPts val="0"/>
                        </a:spcAft>
                        <a:buFont typeface="Wingdings" pitchFamily="2" charset="2"/>
                        <a:buChar char="v"/>
                      </a:pPr>
                      <a:r>
                        <a:rPr lang="en-US" sz="1800" b="0" dirty="0" smtClean="0">
                          <a:solidFill>
                            <a:schemeClr val="accent6">
                              <a:lumMod val="75000"/>
                            </a:schemeClr>
                          </a:solidFill>
                          <a:effectLst/>
                          <a:latin typeface="Verdana" pitchFamily="34" charset="0"/>
                          <a:ea typeface="Verdana" pitchFamily="34" charset="0"/>
                          <a:cs typeface="Verdana" pitchFamily="34" charset="0"/>
                        </a:rPr>
                        <a:t>(2014)</a:t>
                      </a:r>
                      <a:r>
                        <a:rPr lang="en-US" sz="1800" b="0" baseline="0" dirty="0" smtClean="0">
                          <a:solidFill>
                            <a:schemeClr val="accent6">
                              <a:lumMod val="75000"/>
                            </a:schemeClr>
                          </a:solidFill>
                          <a:effectLst/>
                          <a:latin typeface="Verdana" pitchFamily="34" charset="0"/>
                          <a:ea typeface="Verdana" pitchFamily="34" charset="0"/>
                          <a:cs typeface="Verdana" pitchFamily="34" charset="0"/>
                        </a:rPr>
                        <a:t> Writing</a:t>
                      </a:r>
                      <a:endParaRPr lang="en-US" sz="1800" b="0" dirty="0" smtClean="0">
                        <a:solidFill>
                          <a:schemeClr val="accent6">
                            <a:lumMod val="75000"/>
                          </a:schemeClr>
                        </a:solidFill>
                        <a:effectLst/>
                        <a:latin typeface="Verdana" pitchFamily="34" charset="0"/>
                        <a:ea typeface="Verdana" pitchFamily="34" charset="0"/>
                        <a:cs typeface="Verdana" pitchFamily="34" charset="0"/>
                      </a:endParaRPr>
                    </a:p>
                    <a:p>
                      <a:pPr marL="457200" marR="0" lvl="1" indent="0">
                        <a:lnSpc>
                          <a:spcPct val="115000"/>
                        </a:lnSpc>
                        <a:spcBef>
                          <a:spcPts val="0"/>
                        </a:spcBef>
                        <a:spcAft>
                          <a:spcPts val="0"/>
                        </a:spcAft>
                        <a:buFont typeface="Wingdings" pitchFamily="2" charset="2"/>
                        <a:buNone/>
                      </a:pPr>
                      <a:endParaRPr lang="en-US" sz="1800" b="1" dirty="0">
                        <a:solidFill>
                          <a:schemeClr val="tx1"/>
                        </a:solidFill>
                        <a:effectLst/>
                        <a:latin typeface="Verdana" pitchFamily="34" charset="0"/>
                        <a:ea typeface="Verdana" pitchFamily="34" charset="0"/>
                        <a:cs typeface="Verdana" pitchFamily="34" charset="0"/>
                      </a:endParaRPr>
                    </a:p>
                  </a:txBody>
                  <a:tcPr marL="68580" marR="68580" marT="0" marB="0">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solidFill>
                      <a:schemeClr val="accent6">
                        <a:lumMod val="40000"/>
                        <a:lumOff val="60000"/>
                      </a:schemeClr>
                    </a:solidFill>
                  </a:tcPr>
                </a:tc>
              </a:tr>
            </a:tbl>
          </a:graphicData>
        </a:graphic>
      </p:graphicFrame>
      <p:sp>
        <p:nvSpPr>
          <p:cNvPr id="4" name="Footer Placeholder 3"/>
          <p:cNvSpPr>
            <a:spLocks noGrp="1"/>
          </p:cNvSpPr>
          <p:nvPr>
            <p:ph type="ftr" sz="quarter" idx="11"/>
          </p:nvPr>
        </p:nvSpPr>
        <p:spPr>
          <a:xfrm>
            <a:off x="1981200" y="6381750"/>
            <a:ext cx="5497513"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691" y="565569"/>
          <a:ext cx="8823181" cy="6036626"/>
        </p:xfrm>
        <a:graphic>
          <a:graphicData uri="http://schemas.openxmlformats.org/drawingml/2006/table">
            <a:tbl>
              <a:tblPr>
                <a:tableStyleId>{08FB837D-C827-4EFA-A057-4D05807E0F7C}</a:tableStyleId>
              </a:tblPr>
              <a:tblGrid>
                <a:gridCol w="1241353"/>
                <a:gridCol w="631819"/>
                <a:gridCol w="631819"/>
                <a:gridCol w="631819"/>
                <a:gridCol w="631819"/>
                <a:gridCol w="631819"/>
                <a:gridCol w="631819"/>
                <a:gridCol w="631819"/>
                <a:gridCol w="631819"/>
                <a:gridCol w="631819"/>
                <a:gridCol w="631819"/>
                <a:gridCol w="631819"/>
                <a:gridCol w="631819"/>
              </a:tblGrid>
              <a:tr h="1213080">
                <a:tc>
                  <a:txBody>
                    <a:bodyPr/>
                    <a:lstStyle/>
                    <a:p>
                      <a:pPr algn="ctr" fontAlgn="ctr"/>
                      <a:endParaRPr lang="en-US" sz="1600" u="none" strike="noStrike" dirty="0" smtClean="0">
                        <a:effectLst/>
                      </a:endParaRPr>
                    </a:p>
                    <a:p>
                      <a:pPr algn="ctr" fontAlgn="ctr"/>
                      <a:r>
                        <a:rPr lang="en-US" sz="1600" u="none" strike="noStrike" dirty="0" smtClean="0">
                          <a:effectLst/>
                        </a:rPr>
                        <a:t> STAAR Weighted Growth for </a:t>
                      </a:r>
                      <a:r>
                        <a:rPr lang="en-US" sz="1600" u="none" strike="noStrike" dirty="0" smtClean="0">
                          <a:solidFill>
                            <a:schemeClr val="bg1"/>
                          </a:solidFill>
                          <a:effectLst/>
                        </a:rPr>
                        <a:t>Reading</a:t>
                      </a:r>
                      <a:endParaRPr lang="en-US" sz="1600" b="0" i="0" u="none" strike="noStrike" dirty="0">
                        <a:solidFill>
                          <a:schemeClr val="bg1"/>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AA</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Amer.</a:t>
                      </a:r>
                    </a:p>
                    <a:p>
                      <a:pPr algn="ctr" fontAlgn="ctr"/>
                      <a:r>
                        <a:rPr lang="en-US" sz="1600" b="0" i="0" u="none" strike="noStrike" dirty="0" smtClean="0">
                          <a:solidFill>
                            <a:srgbClr val="000000"/>
                          </a:solidFill>
                          <a:effectLst/>
                          <a:latin typeface="Calibri"/>
                        </a:rPr>
                        <a:t>Indian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Asian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Hisp.</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Pacific </a:t>
                      </a:r>
                      <a:br>
                        <a:rPr lang="en-US" sz="1600" u="none" strike="noStrike" dirty="0">
                          <a:effectLst/>
                        </a:rPr>
                      </a:br>
                      <a:r>
                        <a:rPr lang="en-US" sz="1600" u="none" strike="noStrike" dirty="0" smtClean="0">
                          <a:effectLst/>
                        </a:rPr>
                        <a:t>Island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White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Two or</a:t>
                      </a:r>
                      <a:br>
                        <a:rPr lang="en-US" sz="1600" u="none" strike="noStrike" dirty="0">
                          <a:effectLst/>
                        </a:rPr>
                      </a:br>
                      <a:r>
                        <a:rPr lang="en-US" sz="1600" u="none" strike="noStrike" dirty="0">
                          <a:effectLst/>
                        </a:rPr>
                        <a:t> More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ELL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Sp.</a:t>
                      </a:r>
                    </a:p>
                    <a:p>
                      <a:pPr algn="ctr" fontAlgn="ctr"/>
                      <a:r>
                        <a:rPr lang="en-US" sz="1600" b="0" i="0" u="none" strike="noStrike" dirty="0" smtClean="0">
                          <a:solidFill>
                            <a:srgbClr val="000000"/>
                          </a:solidFill>
                          <a:effectLst/>
                          <a:latin typeface="Calibri"/>
                        </a:rPr>
                        <a:t>Ed.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Total </a:t>
                      </a:r>
                      <a:br>
                        <a:rPr lang="en-US" sz="1600" u="none" strike="noStrike" dirty="0">
                          <a:effectLst/>
                        </a:rPr>
                      </a:br>
                      <a:r>
                        <a:rPr lang="en-US" sz="1600" u="none" strike="noStrike" dirty="0">
                          <a:effectLst/>
                        </a:rPr>
                        <a:t>Points</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Max.</a:t>
                      </a:r>
                      <a:br>
                        <a:rPr lang="en-US" sz="1600" u="none" strike="noStrike" dirty="0">
                          <a:effectLst/>
                        </a:rPr>
                      </a:br>
                      <a:r>
                        <a:rPr lang="en-US" sz="1600" u="none" strike="noStrike" dirty="0">
                          <a:effectLst/>
                        </a:rPr>
                        <a:t> Points</a:t>
                      </a: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solidFill>
                      <a:schemeClr val="accent6">
                        <a:lumMod val="40000"/>
                        <a:lumOff val="60000"/>
                      </a:schemeClr>
                    </a:solidFill>
                  </a:tcPr>
                </a:tc>
              </a:tr>
              <a:tr h="374976">
                <a:tc>
                  <a:txBody>
                    <a:bodyPr/>
                    <a:lstStyle/>
                    <a:p>
                      <a:pPr algn="ctr" fontAlgn="ctr"/>
                      <a:r>
                        <a:rPr lang="en-US" sz="1600" u="none" strike="noStrike" dirty="0" smtClean="0">
                          <a:effectLst/>
                        </a:rPr>
                        <a:t># TESTS   </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931</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64</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828</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819</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75</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61917">
                <a:tc>
                  <a:txBody>
                    <a:bodyPr/>
                    <a:lstStyle/>
                    <a:p>
                      <a:pPr algn="ctr" fontAlgn="ctr"/>
                      <a:r>
                        <a:rPr lang="en-US" sz="1600" b="0" i="0" u="none" strike="noStrike" dirty="0" smtClean="0">
                          <a:solidFill>
                            <a:srgbClr val="000000"/>
                          </a:solidFill>
                          <a:effectLst/>
                          <a:latin typeface="Calibri"/>
                        </a:rPr>
                        <a:t>Did </a:t>
                      </a:r>
                      <a:r>
                        <a:rPr lang="en-US" sz="1600" b="0" i="0" u="none" strike="noStrike" dirty="0" smtClean="0">
                          <a:solidFill>
                            <a:schemeClr val="bg1"/>
                          </a:solidFill>
                          <a:effectLst/>
                          <a:latin typeface="Calibri"/>
                        </a:rPr>
                        <a:t>Not</a:t>
                      </a:r>
                      <a:r>
                        <a:rPr lang="en-US" sz="1600" b="0" i="0" u="none" strike="noStrike" dirty="0" smtClean="0">
                          <a:solidFill>
                            <a:srgbClr val="000000"/>
                          </a:solidFill>
                          <a:effectLst/>
                          <a:latin typeface="Calibri"/>
                        </a:rPr>
                        <a:t> Meet</a:t>
                      </a:r>
                      <a:r>
                        <a:rPr lang="en-US" sz="1600" b="0" i="0" u="none" strike="noStrike" baseline="0"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38485">
                <a:tc>
                  <a:txBody>
                    <a:bodyPr/>
                    <a:lstStyle/>
                    <a:p>
                      <a:pPr algn="ctr" fontAlgn="ctr"/>
                      <a:r>
                        <a:rPr lang="en-US" sz="1600" b="0" i="0" u="none" strike="noStrike" dirty="0" smtClean="0">
                          <a:solidFill>
                            <a:schemeClr val="bg1"/>
                          </a:solidFill>
                          <a:effectLst/>
                          <a:latin typeface="Calibri"/>
                        </a:rPr>
                        <a:t>Met</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chemeClr val="bg1"/>
                          </a:solidFill>
                          <a:effectLst/>
                          <a:latin typeface="Calibri"/>
                        </a:rPr>
                        <a:t>Exceeded</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a:t>
                      </a:r>
                      <a:r>
                        <a:rPr lang="en-US" sz="1600" b="0" i="0" u="none" strike="noStrike" baseline="0" dirty="0" smtClean="0">
                          <a:solidFill>
                            <a:srgbClr val="000000"/>
                          </a:solidFill>
                          <a:effectLst/>
                          <a:latin typeface="Calibri"/>
                        </a:rPr>
                        <a:t> of TESTS:</a:t>
                      </a:r>
                    </a:p>
                    <a:p>
                      <a:pPr algn="ctr" fontAlgn="ctr"/>
                      <a:r>
                        <a:rPr lang="en-US" sz="1600" b="0" i="0" u="none" strike="noStrike" baseline="0" dirty="0" smtClean="0">
                          <a:solidFill>
                            <a:srgbClr val="000000"/>
                          </a:solidFill>
                          <a:effectLst/>
                          <a:latin typeface="Calibri"/>
                        </a:rPr>
                        <a:t>Met or Exceeded Exp.</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Exceeded</a:t>
                      </a:r>
                      <a:r>
                        <a:rPr lang="en-US" sz="1600" b="0" i="0" u="none" strike="noStrike" baseline="0" dirty="0" smtClean="0">
                          <a:solidFill>
                            <a:srgbClr val="000000"/>
                          </a:solidFill>
                          <a:effectLst/>
                          <a:latin typeface="Calibri"/>
                        </a:rPr>
                        <a:t> Expectation</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951096">
                <a:tc>
                  <a:txBody>
                    <a:bodyPr/>
                    <a:lstStyle/>
                    <a:p>
                      <a:pPr algn="ctr" fontAlgn="ctr"/>
                      <a:r>
                        <a:rPr lang="en-US" sz="1600" b="0" i="0" u="none" strike="noStrike" dirty="0" smtClean="0">
                          <a:solidFill>
                            <a:srgbClr val="000000"/>
                          </a:solidFill>
                          <a:effectLst/>
                          <a:latin typeface="Calibri"/>
                        </a:rPr>
                        <a:t>Reading 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bl>
          </a:graphicData>
        </a:graphic>
      </p:graphicFrame>
      <p:sp>
        <p:nvSpPr>
          <p:cNvPr id="60418" name="TextBox 2"/>
          <p:cNvSpPr txBox="1">
            <a:spLocks noChangeArrowheads="1"/>
          </p:cNvSpPr>
          <p:nvPr/>
        </p:nvSpPr>
        <p:spPr bwMode="auto">
          <a:xfrm>
            <a:off x="450850" y="103188"/>
            <a:ext cx="8315325" cy="461962"/>
          </a:xfrm>
          <a:prstGeom prst="rect">
            <a:avLst/>
          </a:prstGeom>
          <a:noFill/>
          <a:ln w="9525">
            <a:noFill/>
            <a:miter lim="800000"/>
            <a:headEnd/>
            <a:tailEnd/>
          </a:ln>
        </p:spPr>
        <p:txBody>
          <a:bodyPr>
            <a:prstTxWarp prst="textNoShape">
              <a:avLst/>
            </a:prstTxWarp>
            <a:spAutoFit/>
          </a:bodyPr>
          <a:lstStyle/>
          <a:p>
            <a:pPr algn="ctr"/>
            <a:r>
              <a:rPr lang="en-US" sz="2400">
                <a:latin typeface="Candara" pitchFamily="-72" charset="0"/>
              </a:rPr>
              <a:t>Index construction for Index 2:  Student Progress</a:t>
            </a:r>
          </a:p>
        </p:txBody>
      </p:sp>
      <p:sp>
        <p:nvSpPr>
          <p:cNvPr id="4" name="Footer Placeholder 3"/>
          <p:cNvSpPr>
            <a:spLocks noGrp="1"/>
          </p:cNvSpPr>
          <p:nvPr>
            <p:ph type="ftr" sz="quarter" idx="11"/>
          </p:nvPr>
        </p:nvSpPr>
        <p:spPr>
          <a:xfrm>
            <a:off x="1824038" y="6381750"/>
            <a:ext cx="5568950" cy="476250"/>
          </a:xfrm>
        </p:spPr>
        <p:txBody>
          <a:bodyPr/>
          <a:lstStyle/>
          <a:p>
            <a:pPr>
              <a:defRPr/>
            </a:pPr>
            <a:r>
              <a:rPr dirty="0"/>
              <a:t>Copyright 2013 by Region 7 Education Service Center. All rights reserved. </a:t>
            </a:r>
            <a:endParaRPr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691" y="565569"/>
          <a:ext cx="8823181" cy="6036626"/>
        </p:xfrm>
        <a:graphic>
          <a:graphicData uri="http://schemas.openxmlformats.org/drawingml/2006/table">
            <a:tbl>
              <a:tblPr>
                <a:tableStyleId>{08FB837D-C827-4EFA-A057-4D05807E0F7C}</a:tableStyleId>
              </a:tblPr>
              <a:tblGrid>
                <a:gridCol w="1241353"/>
                <a:gridCol w="631819"/>
                <a:gridCol w="631819"/>
                <a:gridCol w="631819"/>
                <a:gridCol w="631819"/>
                <a:gridCol w="631819"/>
                <a:gridCol w="631819"/>
                <a:gridCol w="631819"/>
                <a:gridCol w="631819"/>
                <a:gridCol w="631819"/>
                <a:gridCol w="631819"/>
                <a:gridCol w="631819"/>
                <a:gridCol w="631819"/>
              </a:tblGrid>
              <a:tr h="1213080">
                <a:tc>
                  <a:txBody>
                    <a:bodyPr/>
                    <a:lstStyle/>
                    <a:p>
                      <a:pPr algn="ctr" fontAlgn="ctr"/>
                      <a:endParaRPr lang="en-US" sz="1600" u="none" strike="noStrike" dirty="0" smtClean="0">
                        <a:effectLst/>
                      </a:endParaRPr>
                    </a:p>
                    <a:p>
                      <a:pPr algn="ctr" fontAlgn="ctr"/>
                      <a:r>
                        <a:rPr lang="en-US" sz="1600" u="none" strike="noStrike" dirty="0" smtClean="0">
                          <a:effectLst/>
                        </a:rPr>
                        <a:t> STAAR Weighted Growth for </a:t>
                      </a:r>
                      <a:r>
                        <a:rPr lang="en-US" sz="1600" u="none" strike="noStrike" dirty="0" smtClean="0">
                          <a:solidFill>
                            <a:schemeClr val="bg1"/>
                          </a:solidFill>
                          <a:effectLst/>
                        </a:rPr>
                        <a:t>Reading</a:t>
                      </a:r>
                      <a:endParaRPr lang="en-US" sz="1600" b="0" i="0" u="none" strike="noStrike" dirty="0">
                        <a:solidFill>
                          <a:schemeClr val="bg1"/>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AA</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Amer.</a:t>
                      </a:r>
                    </a:p>
                    <a:p>
                      <a:pPr algn="ctr" fontAlgn="ctr"/>
                      <a:r>
                        <a:rPr lang="en-US" sz="1600" b="0" i="0" u="none" strike="noStrike" dirty="0" smtClean="0">
                          <a:solidFill>
                            <a:srgbClr val="000000"/>
                          </a:solidFill>
                          <a:effectLst/>
                          <a:latin typeface="Calibri"/>
                        </a:rPr>
                        <a:t>Indian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Asian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Hisp.</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Pacific </a:t>
                      </a:r>
                      <a:br>
                        <a:rPr lang="en-US" sz="1600" u="none" strike="noStrike" dirty="0">
                          <a:effectLst/>
                        </a:rPr>
                      </a:br>
                      <a:r>
                        <a:rPr lang="en-US" sz="1600" u="none" strike="noStrike" dirty="0" smtClean="0">
                          <a:effectLst/>
                        </a:rPr>
                        <a:t>Island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White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Two or</a:t>
                      </a:r>
                      <a:br>
                        <a:rPr lang="en-US" sz="1600" u="none" strike="noStrike" dirty="0">
                          <a:effectLst/>
                        </a:rPr>
                      </a:br>
                      <a:r>
                        <a:rPr lang="en-US" sz="1600" u="none" strike="noStrike" dirty="0">
                          <a:effectLst/>
                        </a:rPr>
                        <a:t> More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ELL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Sp.</a:t>
                      </a:r>
                    </a:p>
                    <a:p>
                      <a:pPr algn="ctr" fontAlgn="ctr"/>
                      <a:r>
                        <a:rPr lang="en-US" sz="1600" b="0" i="0" u="none" strike="noStrike" dirty="0" smtClean="0">
                          <a:solidFill>
                            <a:srgbClr val="000000"/>
                          </a:solidFill>
                          <a:effectLst/>
                          <a:latin typeface="Calibri"/>
                        </a:rPr>
                        <a:t>Ed.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Total </a:t>
                      </a:r>
                      <a:br>
                        <a:rPr lang="en-US" sz="1600" u="none" strike="noStrike" dirty="0">
                          <a:effectLst/>
                        </a:rPr>
                      </a:br>
                      <a:r>
                        <a:rPr lang="en-US" sz="1600" u="none" strike="noStrike" dirty="0">
                          <a:effectLst/>
                        </a:rPr>
                        <a:t>Points</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Max.</a:t>
                      </a:r>
                      <a:br>
                        <a:rPr lang="en-US" sz="1600" u="none" strike="noStrike" dirty="0">
                          <a:effectLst/>
                        </a:rPr>
                      </a:br>
                      <a:r>
                        <a:rPr lang="en-US" sz="1600" u="none" strike="noStrike" dirty="0">
                          <a:effectLst/>
                        </a:rPr>
                        <a:t> Points</a:t>
                      </a: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solidFill>
                      <a:schemeClr val="accent6">
                        <a:lumMod val="40000"/>
                        <a:lumOff val="60000"/>
                      </a:schemeClr>
                    </a:solidFill>
                  </a:tcPr>
                </a:tc>
              </a:tr>
              <a:tr h="374976">
                <a:tc>
                  <a:txBody>
                    <a:bodyPr/>
                    <a:lstStyle/>
                    <a:p>
                      <a:pPr algn="ctr" fontAlgn="ctr"/>
                      <a:r>
                        <a:rPr lang="en-US" sz="1600" u="none" strike="noStrike" dirty="0" smtClean="0">
                          <a:effectLst/>
                        </a:rPr>
                        <a:t># TESTS   </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931</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64</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828</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819</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75</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61917">
                <a:tc>
                  <a:txBody>
                    <a:bodyPr/>
                    <a:lstStyle/>
                    <a:p>
                      <a:pPr algn="ctr" fontAlgn="ctr"/>
                      <a:r>
                        <a:rPr lang="en-US" sz="1600" b="0" i="0" u="none" strike="noStrike" dirty="0" smtClean="0">
                          <a:solidFill>
                            <a:srgbClr val="000000"/>
                          </a:solidFill>
                          <a:effectLst/>
                          <a:latin typeface="Calibri"/>
                        </a:rPr>
                        <a:t>Did </a:t>
                      </a:r>
                      <a:r>
                        <a:rPr lang="en-US" sz="1600" b="0" i="0" u="none" strike="noStrike" dirty="0" smtClean="0">
                          <a:solidFill>
                            <a:schemeClr val="bg1"/>
                          </a:solidFill>
                          <a:effectLst/>
                          <a:latin typeface="Calibri"/>
                        </a:rPr>
                        <a:t>Not</a:t>
                      </a:r>
                      <a:r>
                        <a:rPr lang="en-US" sz="1600" b="0" i="0" u="none" strike="noStrike" dirty="0" smtClean="0">
                          <a:solidFill>
                            <a:srgbClr val="000000"/>
                          </a:solidFill>
                          <a:effectLst/>
                          <a:latin typeface="Calibri"/>
                        </a:rPr>
                        <a:t> Meet</a:t>
                      </a:r>
                      <a:r>
                        <a:rPr lang="en-US" sz="1600" b="0" i="0" u="none" strike="noStrike" baseline="0"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326</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13</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207</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205</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26</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38485">
                <a:tc>
                  <a:txBody>
                    <a:bodyPr/>
                    <a:lstStyle/>
                    <a:p>
                      <a:pPr algn="ctr" fontAlgn="ctr"/>
                      <a:r>
                        <a:rPr lang="en-US" sz="1600" b="0" i="0" u="none" strike="noStrike" dirty="0" smtClean="0">
                          <a:solidFill>
                            <a:schemeClr val="bg1"/>
                          </a:solidFill>
                          <a:effectLst/>
                          <a:latin typeface="Calibri"/>
                        </a:rPr>
                        <a:t>Met</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605</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51</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621</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614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49</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chemeClr val="bg1"/>
                          </a:solidFill>
                          <a:effectLst/>
                          <a:latin typeface="Calibri"/>
                        </a:rPr>
                        <a:t>Exceeded</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186</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16</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124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164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a:t>
                      </a:r>
                      <a:r>
                        <a:rPr lang="en-US" sz="1600" b="0" i="0" u="none" strike="noStrike" baseline="0" dirty="0" smtClean="0">
                          <a:solidFill>
                            <a:srgbClr val="000000"/>
                          </a:solidFill>
                          <a:effectLst/>
                          <a:latin typeface="Calibri"/>
                        </a:rPr>
                        <a:t> of TESTS:</a:t>
                      </a:r>
                    </a:p>
                    <a:p>
                      <a:pPr algn="ctr" fontAlgn="ctr"/>
                      <a:r>
                        <a:rPr lang="en-US" sz="1600" b="0" i="0" u="none" strike="noStrike" baseline="0" dirty="0" smtClean="0">
                          <a:solidFill>
                            <a:srgbClr val="000000"/>
                          </a:solidFill>
                          <a:effectLst/>
                          <a:latin typeface="Calibri"/>
                        </a:rPr>
                        <a:t>Met or Exceeded Exp.</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Exceeded</a:t>
                      </a:r>
                      <a:r>
                        <a:rPr lang="en-US" sz="1600" b="0" i="0" u="none" strike="noStrike" baseline="0" dirty="0" smtClean="0">
                          <a:solidFill>
                            <a:srgbClr val="000000"/>
                          </a:solidFill>
                          <a:effectLst/>
                          <a:latin typeface="Calibri"/>
                        </a:rPr>
                        <a:t> Expectation</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951096">
                <a:tc>
                  <a:txBody>
                    <a:bodyPr/>
                    <a:lstStyle/>
                    <a:p>
                      <a:pPr algn="ctr" fontAlgn="ctr"/>
                      <a:r>
                        <a:rPr lang="en-US" sz="1600" b="0" i="0" u="none" strike="noStrike" dirty="0" smtClean="0">
                          <a:solidFill>
                            <a:srgbClr val="000000"/>
                          </a:solidFill>
                          <a:effectLst/>
                          <a:latin typeface="Calibri"/>
                        </a:rPr>
                        <a:t>Reading 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bl>
          </a:graphicData>
        </a:graphic>
      </p:graphicFrame>
      <p:sp>
        <p:nvSpPr>
          <p:cNvPr id="62466" name="TextBox 2"/>
          <p:cNvSpPr txBox="1">
            <a:spLocks noChangeArrowheads="1"/>
          </p:cNvSpPr>
          <p:nvPr/>
        </p:nvSpPr>
        <p:spPr bwMode="auto">
          <a:xfrm>
            <a:off x="450850" y="103188"/>
            <a:ext cx="8315325" cy="461962"/>
          </a:xfrm>
          <a:prstGeom prst="rect">
            <a:avLst/>
          </a:prstGeom>
          <a:noFill/>
          <a:ln w="9525">
            <a:noFill/>
            <a:miter lim="800000"/>
            <a:headEnd/>
            <a:tailEnd/>
          </a:ln>
        </p:spPr>
        <p:txBody>
          <a:bodyPr>
            <a:prstTxWarp prst="textNoShape">
              <a:avLst/>
            </a:prstTxWarp>
            <a:spAutoFit/>
          </a:bodyPr>
          <a:lstStyle/>
          <a:p>
            <a:pPr algn="ctr"/>
            <a:r>
              <a:rPr lang="en-US" sz="2400">
                <a:latin typeface="Candara" pitchFamily="-72" charset="0"/>
              </a:rPr>
              <a:t>Index construction for Index 2:  Student Progress</a:t>
            </a:r>
          </a:p>
        </p:txBody>
      </p:sp>
      <p:sp>
        <p:nvSpPr>
          <p:cNvPr id="4" name="Footer Placeholder 3"/>
          <p:cNvSpPr>
            <a:spLocks noGrp="1"/>
          </p:cNvSpPr>
          <p:nvPr>
            <p:ph type="ftr" sz="quarter" idx="11"/>
          </p:nvPr>
        </p:nvSpPr>
        <p:spPr>
          <a:xfrm>
            <a:off x="1824038" y="6381750"/>
            <a:ext cx="5568950" cy="476250"/>
          </a:xfrm>
        </p:spPr>
        <p:txBody>
          <a:bodyPr/>
          <a:lstStyle/>
          <a:p>
            <a:pPr>
              <a:defRPr/>
            </a:pPr>
            <a:r>
              <a:rPr dirty="0"/>
              <a:t>Copyright 2013 by Region 7 Education Service Center. All rights reserved. </a:t>
            </a:r>
            <a:endParaRPr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691" y="565569"/>
          <a:ext cx="8823181" cy="6036626"/>
        </p:xfrm>
        <a:graphic>
          <a:graphicData uri="http://schemas.openxmlformats.org/drawingml/2006/table">
            <a:tbl>
              <a:tblPr>
                <a:tableStyleId>{08FB837D-C827-4EFA-A057-4D05807E0F7C}</a:tableStyleId>
              </a:tblPr>
              <a:tblGrid>
                <a:gridCol w="1241353"/>
                <a:gridCol w="631819"/>
                <a:gridCol w="631819"/>
                <a:gridCol w="631819"/>
                <a:gridCol w="631819"/>
                <a:gridCol w="631819"/>
                <a:gridCol w="631819"/>
                <a:gridCol w="631819"/>
                <a:gridCol w="631819"/>
                <a:gridCol w="631819"/>
                <a:gridCol w="631819"/>
                <a:gridCol w="631819"/>
                <a:gridCol w="631819"/>
              </a:tblGrid>
              <a:tr h="1213080">
                <a:tc>
                  <a:txBody>
                    <a:bodyPr/>
                    <a:lstStyle/>
                    <a:p>
                      <a:pPr algn="ctr" fontAlgn="ctr"/>
                      <a:endParaRPr lang="en-US" sz="1600" u="none" strike="noStrike" dirty="0" smtClean="0">
                        <a:effectLst/>
                      </a:endParaRPr>
                    </a:p>
                    <a:p>
                      <a:pPr algn="ctr" fontAlgn="ctr"/>
                      <a:r>
                        <a:rPr lang="en-US" sz="1600" u="none" strike="noStrike" dirty="0" smtClean="0">
                          <a:effectLst/>
                        </a:rPr>
                        <a:t> STAAR Weighted Growth for </a:t>
                      </a:r>
                      <a:r>
                        <a:rPr lang="en-US" sz="1600" u="none" strike="noStrike" dirty="0" smtClean="0">
                          <a:solidFill>
                            <a:schemeClr val="bg1"/>
                          </a:solidFill>
                          <a:effectLst/>
                        </a:rPr>
                        <a:t>Reading</a:t>
                      </a:r>
                      <a:endParaRPr lang="en-US" sz="1600" b="0" i="0" u="none" strike="noStrike" dirty="0">
                        <a:solidFill>
                          <a:schemeClr val="bg1"/>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AA</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Amer.</a:t>
                      </a:r>
                    </a:p>
                    <a:p>
                      <a:pPr algn="ctr" fontAlgn="ctr"/>
                      <a:r>
                        <a:rPr lang="en-US" sz="1600" b="0" i="0" u="none" strike="noStrike" dirty="0" smtClean="0">
                          <a:solidFill>
                            <a:srgbClr val="000000"/>
                          </a:solidFill>
                          <a:effectLst/>
                          <a:latin typeface="Calibri"/>
                        </a:rPr>
                        <a:t>Indian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Asian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Hisp.</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Pacific </a:t>
                      </a:r>
                      <a:br>
                        <a:rPr lang="en-US" sz="1600" u="none" strike="noStrike" dirty="0">
                          <a:effectLst/>
                        </a:rPr>
                      </a:br>
                      <a:r>
                        <a:rPr lang="en-US" sz="1600" u="none" strike="noStrike" dirty="0" smtClean="0">
                          <a:effectLst/>
                        </a:rPr>
                        <a:t>Island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White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Two or</a:t>
                      </a:r>
                      <a:br>
                        <a:rPr lang="en-US" sz="1600" u="none" strike="noStrike" dirty="0">
                          <a:effectLst/>
                        </a:rPr>
                      </a:br>
                      <a:r>
                        <a:rPr lang="en-US" sz="1600" u="none" strike="noStrike" dirty="0">
                          <a:effectLst/>
                        </a:rPr>
                        <a:t> More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ELL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Sp.</a:t>
                      </a:r>
                    </a:p>
                    <a:p>
                      <a:pPr algn="ctr" fontAlgn="ctr"/>
                      <a:r>
                        <a:rPr lang="en-US" sz="1600" b="0" i="0" u="none" strike="noStrike" dirty="0" smtClean="0">
                          <a:solidFill>
                            <a:srgbClr val="000000"/>
                          </a:solidFill>
                          <a:effectLst/>
                          <a:latin typeface="Calibri"/>
                        </a:rPr>
                        <a:t>Ed.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Total </a:t>
                      </a:r>
                      <a:br>
                        <a:rPr lang="en-US" sz="1600" u="none" strike="noStrike" dirty="0">
                          <a:effectLst/>
                        </a:rPr>
                      </a:br>
                      <a:r>
                        <a:rPr lang="en-US" sz="1600" u="none" strike="noStrike" dirty="0">
                          <a:effectLst/>
                        </a:rPr>
                        <a:t>Points</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Max.</a:t>
                      </a:r>
                      <a:br>
                        <a:rPr lang="en-US" sz="1600" u="none" strike="noStrike" dirty="0">
                          <a:effectLst/>
                        </a:rPr>
                      </a:br>
                      <a:r>
                        <a:rPr lang="en-US" sz="1600" u="none" strike="noStrike" dirty="0">
                          <a:effectLst/>
                        </a:rPr>
                        <a:t> Points</a:t>
                      </a: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solidFill>
                      <a:schemeClr val="accent6">
                        <a:lumMod val="40000"/>
                        <a:lumOff val="60000"/>
                      </a:schemeClr>
                    </a:solidFill>
                  </a:tcPr>
                </a:tc>
              </a:tr>
              <a:tr h="374976">
                <a:tc>
                  <a:txBody>
                    <a:bodyPr/>
                    <a:lstStyle/>
                    <a:p>
                      <a:pPr algn="ctr" fontAlgn="ctr"/>
                      <a:r>
                        <a:rPr lang="en-US" sz="1600" u="none" strike="noStrike" dirty="0" smtClean="0">
                          <a:effectLst/>
                        </a:rPr>
                        <a:t># TESTS   </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931</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64</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828</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819</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75</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61917">
                <a:tc>
                  <a:txBody>
                    <a:bodyPr/>
                    <a:lstStyle/>
                    <a:p>
                      <a:pPr algn="ctr" fontAlgn="ctr"/>
                      <a:r>
                        <a:rPr lang="en-US" sz="1600" b="0" i="0" u="none" strike="noStrike" dirty="0" smtClean="0">
                          <a:solidFill>
                            <a:srgbClr val="000000"/>
                          </a:solidFill>
                          <a:effectLst/>
                          <a:latin typeface="Calibri"/>
                        </a:rPr>
                        <a:t>Did </a:t>
                      </a:r>
                      <a:r>
                        <a:rPr lang="en-US" sz="1600" b="0" i="0" u="none" strike="noStrike" dirty="0" smtClean="0">
                          <a:solidFill>
                            <a:schemeClr val="bg1"/>
                          </a:solidFill>
                          <a:effectLst/>
                          <a:latin typeface="Calibri"/>
                        </a:rPr>
                        <a:t>Not</a:t>
                      </a:r>
                      <a:r>
                        <a:rPr lang="en-US" sz="1600" b="0" i="0" u="none" strike="noStrike" dirty="0" smtClean="0">
                          <a:solidFill>
                            <a:srgbClr val="000000"/>
                          </a:solidFill>
                          <a:effectLst/>
                          <a:latin typeface="Calibri"/>
                        </a:rPr>
                        <a:t> Meet</a:t>
                      </a:r>
                      <a:r>
                        <a:rPr lang="en-US" sz="1600" b="0" i="0" u="none" strike="noStrike" baseline="0"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326</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13</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207</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205</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26</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38485">
                <a:tc>
                  <a:txBody>
                    <a:bodyPr/>
                    <a:lstStyle/>
                    <a:p>
                      <a:pPr algn="ctr" fontAlgn="ctr"/>
                      <a:r>
                        <a:rPr lang="en-US" sz="1600" b="0" i="0" u="none" strike="noStrike" dirty="0" smtClean="0">
                          <a:solidFill>
                            <a:schemeClr val="bg1"/>
                          </a:solidFill>
                          <a:effectLst/>
                          <a:latin typeface="Calibri"/>
                        </a:rPr>
                        <a:t>Met</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605</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51</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621</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614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49</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chemeClr val="bg1"/>
                          </a:solidFill>
                          <a:effectLst/>
                          <a:latin typeface="Calibri"/>
                        </a:rPr>
                        <a:t>Exceeded</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186</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16</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124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164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a:t>
                      </a:r>
                      <a:r>
                        <a:rPr lang="en-US" sz="1600" b="0" i="0" u="none" strike="noStrike" baseline="0" dirty="0" smtClean="0">
                          <a:solidFill>
                            <a:srgbClr val="000000"/>
                          </a:solidFill>
                          <a:effectLst/>
                          <a:latin typeface="Calibri"/>
                        </a:rPr>
                        <a:t> of TESTS:</a:t>
                      </a:r>
                    </a:p>
                    <a:p>
                      <a:pPr algn="ctr" fontAlgn="ctr"/>
                      <a:r>
                        <a:rPr lang="en-US" sz="1600" b="0" i="0" u="none" strike="noStrike" baseline="0" dirty="0" smtClean="0">
                          <a:solidFill>
                            <a:srgbClr val="000000"/>
                          </a:solidFill>
                          <a:effectLst/>
                          <a:latin typeface="Calibri"/>
                        </a:rPr>
                        <a:t>Met or Exceeded Exp.</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80%</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75%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75%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Exceeded</a:t>
                      </a:r>
                      <a:r>
                        <a:rPr lang="en-US" sz="1600" b="0" i="0" u="none" strike="noStrike" baseline="0" dirty="0" smtClean="0">
                          <a:solidFill>
                            <a:srgbClr val="000000"/>
                          </a:solidFill>
                          <a:effectLst/>
                          <a:latin typeface="Calibri"/>
                        </a:rPr>
                        <a:t> Expectation</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20%</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20%</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951096">
                <a:tc>
                  <a:txBody>
                    <a:bodyPr/>
                    <a:lstStyle/>
                    <a:p>
                      <a:pPr algn="ctr" fontAlgn="ctr"/>
                      <a:r>
                        <a:rPr lang="en-US" sz="1600" b="0" i="0" u="none" strike="noStrike" dirty="0" smtClean="0">
                          <a:solidFill>
                            <a:srgbClr val="000000"/>
                          </a:solidFill>
                          <a:effectLst/>
                          <a:latin typeface="Calibri"/>
                        </a:rPr>
                        <a:t>Reading 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bl>
          </a:graphicData>
        </a:graphic>
      </p:graphicFrame>
      <p:sp>
        <p:nvSpPr>
          <p:cNvPr id="64514" name="TextBox 2"/>
          <p:cNvSpPr txBox="1">
            <a:spLocks noChangeArrowheads="1"/>
          </p:cNvSpPr>
          <p:nvPr/>
        </p:nvSpPr>
        <p:spPr bwMode="auto">
          <a:xfrm>
            <a:off x="450850" y="103188"/>
            <a:ext cx="8315325" cy="461962"/>
          </a:xfrm>
          <a:prstGeom prst="rect">
            <a:avLst/>
          </a:prstGeom>
          <a:noFill/>
          <a:ln w="9525">
            <a:noFill/>
            <a:miter lim="800000"/>
            <a:headEnd/>
            <a:tailEnd/>
          </a:ln>
        </p:spPr>
        <p:txBody>
          <a:bodyPr>
            <a:prstTxWarp prst="textNoShape">
              <a:avLst/>
            </a:prstTxWarp>
            <a:spAutoFit/>
          </a:bodyPr>
          <a:lstStyle/>
          <a:p>
            <a:pPr algn="ctr"/>
            <a:r>
              <a:rPr lang="en-US" sz="2400">
                <a:latin typeface="Candara" pitchFamily="-72" charset="0"/>
              </a:rPr>
              <a:t>Index construction for Index 2:  Student Progress</a:t>
            </a:r>
          </a:p>
        </p:txBody>
      </p:sp>
      <p:sp>
        <p:nvSpPr>
          <p:cNvPr id="4" name="Footer Placeholder 3"/>
          <p:cNvSpPr>
            <a:spLocks noGrp="1"/>
          </p:cNvSpPr>
          <p:nvPr>
            <p:ph type="ftr" sz="quarter" idx="11"/>
          </p:nvPr>
        </p:nvSpPr>
        <p:spPr>
          <a:xfrm>
            <a:off x="1824038" y="6381750"/>
            <a:ext cx="5568950" cy="476250"/>
          </a:xfrm>
        </p:spPr>
        <p:txBody>
          <a:bodyPr/>
          <a:lstStyle/>
          <a:p>
            <a:pPr>
              <a:defRPr/>
            </a:pPr>
            <a:r>
              <a:rPr dirty="0"/>
              <a:t>Copyright 2013 by Region 7 Education Service Center. All rights reserved. </a:t>
            </a:r>
            <a:endParaRPr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691" y="565569"/>
          <a:ext cx="8823181" cy="6036626"/>
        </p:xfrm>
        <a:graphic>
          <a:graphicData uri="http://schemas.openxmlformats.org/drawingml/2006/table">
            <a:tbl>
              <a:tblPr>
                <a:tableStyleId>{08FB837D-C827-4EFA-A057-4D05807E0F7C}</a:tableStyleId>
              </a:tblPr>
              <a:tblGrid>
                <a:gridCol w="1241353"/>
                <a:gridCol w="631819"/>
                <a:gridCol w="631819"/>
                <a:gridCol w="631819"/>
                <a:gridCol w="631819"/>
                <a:gridCol w="631819"/>
                <a:gridCol w="631819"/>
                <a:gridCol w="631819"/>
                <a:gridCol w="631819"/>
                <a:gridCol w="631819"/>
                <a:gridCol w="631819"/>
                <a:gridCol w="631819"/>
                <a:gridCol w="631819"/>
              </a:tblGrid>
              <a:tr h="1213080">
                <a:tc>
                  <a:txBody>
                    <a:bodyPr/>
                    <a:lstStyle/>
                    <a:p>
                      <a:pPr algn="ctr" fontAlgn="ctr"/>
                      <a:endParaRPr lang="en-US" sz="1600" u="none" strike="noStrike" dirty="0" smtClean="0">
                        <a:effectLst/>
                      </a:endParaRPr>
                    </a:p>
                    <a:p>
                      <a:pPr algn="ctr" fontAlgn="ctr"/>
                      <a:r>
                        <a:rPr lang="en-US" sz="1600" u="none" strike="noStrike" dirty="0" smtClean="0">
                          <a:effectLst/>
                        </a:rPr>
                        <a:t> STAAR Weighted Growth for </a:t>
                      </a:r>
                      <a:r>
                        <a:rPr lang="en-US" sz="1600" u="none" strike="noStrike" dirty="0" smtClean="0">
                          <a:solidFill>
                            <a:schemeClr val="bg1"/>
                          </a:solidFill>
                          <a:effectLst/>
                        </a:rPr>
                        <a:t>Reading</a:t>
                      </a:r>
                      <a:endParaRPr lang="en-US" sz="1600" b="0" i="0" u="none" strike="noStrike" dirty="0">
                        <a:solidFill>
                          <a:schemeClr val="bg1"/>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AA</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Amer.</a:t>
                      </a:r>
                    </a:p>
                    <a:p>
                      <a:pPr algn="ctr" fontAlgn="ctr"/>
                      <a:r>
                        <a:rPr lang="en-US" sz="1600" b="0" i="0" u="none" strike="noStrike" dirty="0" smtClean="0">
                          <a:solidFill>
                            <a:srgbClr val="000000"/>
                          </a:solidFill>
                          <a:effectLst/>
                          <a:latin typeface="Calibri"/>
                        </a:rPr>
                        <a:t>Indian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Asian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Hisp.</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Pacific </a:t>
                      </a:r>
                      <a:br>
                        <a:rPr lang="en-US" sz="1600" u="none" strike="noStrike" dirty="0">
                          <a:effectLst/>
                        </a:rPr>
                      </a:br>
                      <a:r>
                        <a:rPr lang="en-US" sz="1600" u="none" strike="noStrike" dirty="0" smtClean="0">
                          <a:effectLst/>
                        </a:rPr>
                        <a:t>Island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White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Two or</a:t>
                      </a:r>
                      <a:br>
                        <a:rPr lang="en-US" sz="1600" u="none" strike="noStrike" dirty="0">
                          <a:effectLst/>
                        </a:rPr>
                      </a:br>
                      <a:r>
                        <a:rPr lang="en-US" sz="1600" u="none" strike="noStrike" dirty="0">
                          <a:effectLst/>
                        </a:rPr>
                        <a:t> More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ELL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Sp.</a:t>
                      </a:r>
                    </a:p>
                    <a:p>
                      <a:pPr algn="ctr" fontAlgn="ctr"/>
                      <a:r>
                        <a:rPr lang="en-US" sz="1600" b="0" i="0" u="none" strike="noStrike" dirty="0" smtClean="0">
                          <a:solidFill>
                            <a:srgbClr val="000000"/>
                          </a:solidFill>
                          <a:effectLst/>
                          <a:latin typeface="Calibri"/>
                        </a:rPr>
                        <a:t>Ed.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Total </a:t>
                      </a:r>
                      <a:br>
                        <a:rPr lang="en-US" sz="1600" u="none" strike="noStrike" dirty="0">
                          <a:effectLst/>
                        </a:rPr>
                      </a:br>
                      <a:r>
                        <a:rPr lang="en-US" sz="1600" u="none" strike="noStrike" dirty="0">
                          <a:effectLst/>
                        </a:rPr>
                        <a:t>Points</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Max.</a:t>
                      </a:r>
                      <a:br>
                        <a:rPr lang="en-US" sz="1600" u="none" strike="noStrike" dirty="0">
                          <a:effectLst/>
                        </a:rPr>
                      </a:br>
                      <a:r>
                        <a:rPr lang="en-US" sz="1600" u="none" strike="noStrike" dirty="0">
                          <a:effectLst/>
                        </a:rPr>
                        <a:t> Points</a:t>
                      </a: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solidFill>
                      <a:schemeClr val="accent6">
                        <a:lumMod val="40000"/>
                        <a:lumOff val="60000"/>
                      </a:schemeClr>
                    </a:solidFill>
                  </a:tcPr>
                </a:tc>
              </a:tr>
              <a:tr h="374976">
                <a:tc>
                  <a:txBody>
                    <a:bodyPr/>
                    <a:lstStyle/>
                    <a:p>
                      <a:pPr algn="ctr" fontAlgn="ctr"/>
                      <a:r>
                        <a:rPr lang="en-US" sz="1600" u="none" strike="noStrike" dirty="0" smtClean="0">
                          <a:effectLst/>
                        </a:rPr>
                        <a:t># TESTS   </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931</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64</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828</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819</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r>
                        <a:rPr lang="en-US" sz="1800" b="1" i="0" u="none" strike="noStrike" dirty="0" smtClean="0">
                          <a:solidFill>
                            <a:srgbClr val="000000"/>
                          </a:solidFill>
                          <a:effectLst/>
                          <a:latin typeface="Calibri"/>
                        </a:rPr>
                        <a:t>75</a:t>
                      </a:r>
                      <a:endParaRPr lang="en-US" sz="1800" b="1" i="0" u="none" strike="noStrike" dirty="0">
                        <a:solidFill>
                          <a:srgbClr val="000000"/>
                        </a:solidFill>
                        <a:effectLst/>
                        <a:latin typeface="Calibri"/>
                      </a:endParaRPr>
                    </a:p>
                  </a:txBody>
                  <a:tcPr marL="6384" marR="6384" marT="6384" marB="0" anchor="ctr">
                    <a:solidFill>
                      <a:schemeClr val="bg2">
                        <a:lumMod val="9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61917">
                <a:tc>
                  <a:txBody>
                    <a:bodyPr/>
                    <a:lstStyle/>
                    <a:p>
                      <a:pPr algn="ctr" fontAlgn="ctr"/>
                      <a:r>
                        <a:rPr lang="en-US" sz="1600" b="0" i="0" u="none" strike="noStrike" dirty="0" smtClean="0">
                          <a:solidFill>
                            <a:srgbClr val="000000"/>
                          </a:solidFill>
                          <a:effectLst/>
                          <a:latin typeface="Calibri"/>
                        </a:rPr>
                        <a:t>Did </a:t>
                      </a:r>
                      <a:r>
                        <a:rPr lang="en-US" sz="1600" b="0" i="0" u="none" strike="noStrike" dirty="0" smtClean="0">
                          <a:solidFill>
                            <a:schemeClr val="bg1"/>
                          </a:solidFill>
                          <a:effectLst/>
                          <a:latin typeface="Calibri"/>
                        </a:rPr>
                        <a:t>Not</a:t>
                      </a:r>
                      <a:r>
                        <a:rPr lang="en-US" sz="1600" b="0" i="0" u="none" strike="noStrike" dirty="0" smtClean="0">
                          <a:solidFill>
                            <a:srgbClr val="000000"/>
                          </a:solidFill>
                          <a:effectLst/>
                          <a:latin typeface="Calibri"/>
                        </a:rPr>
                        <a:t> Meet</a:t>
                      </a:r>
                      <a:r>
                        <a:rPr lang="en-US" sz="1600" b="0" i="0" u="none" strike="noStrike" baseline="0"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326</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13</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207</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205</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800" b="0" i="0" u="none" strike="noStrike" dirty="0" smtClean="0">
                          <a:solidFill>
                            <a:srgbClr val="000000"/>
                          </a:solidFill>
                          <a:effectLst/>
                          <a:latin typeface="Calibri"/>
                        </a:rPr>
                        <a:t>26</a:t>
                      </a:r>
                      <a:endParaRPr lang="en-US" sz="18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638485">
                <a:tc>
                  <a:txBody>
                    <a:bodyPr/>
                    <a:lstStyle/>
                    <a:p>
                      <a:pPr algn="ctr" fontAlgn="ctr"/>
                      <a:r>
                        <a:rPr lang="en-US" sz="1600" b="0" i="0" u="none" strike="noStrike" dirty="0" smtClean="0">
                          <a:solidFill>
                            <a:schemeClr val="bg1"/>
                          </a:solidFill>
                          <a:effectLst/>
                          <a:latin typeface="Calibri"/>
                        </a:rPr>
                        <a:t>Met</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605</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51</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621</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614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49</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chemeClr val="bg1"/>
                          </a:solidFill>
                          <a:effectLst/>
                          <a:latin typeface="Calibri"/>
                        </a:rPr>
                        <a:t>Exceeded</a:t>
                      </a:r>
                      <a:r>
                        <a:rPr lang="en-US" sz="1600" b="0" i="0" u="none" strike="noStrike" dirty="0" smtClean="0">
                          <a:solidFill>
                            <a:srgbClr val="000000"/>
                          </a:solidFill>
                          <a:effectLst/>
                          <a:latin typeface="Calibri"/>
                        </a:rPr>
                        <a:t> Expectation</a:t>
                      </a:r>
                    </a:p>
                  </a:txBody>
                  <a:tcPr marL="6384" marR="6384" marT="6384"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186</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16</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124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164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r>
                        <a:rPr lang="en-US" sz="1600" b="0" i="0" u="none" strike="noStrike" dirty="0" smtClean="0">
                          <a:solidFill>
                            <a:srgbClr val="000000"/>
                          </a:solidFill>
                          <a:effectLst/>
                          <a:latin typeface="Calibri"/>
                        </a:rPr>
                        <a:t>4</a:t>
                      </a:r>
                      <a:endParaRPr lang="en-US" sz="1600" b="0" i="0" u="none" strike="noStrike" dirty="0">
                        <a:solidFill>
                          <a:srgbClr val="000000"/>
                        </a:solidFill>
                        <a:effectLst/>
                        <a:latin typeface="Calibri"/>
                      </a:endParaRPr>
                    </a:p>
                  </a:txBody>
                  <a:tcPr marL="6384" marR="6384" marT="6384" marB="0" anchor="ctr">
                    <a:solidFill>
                      <a:schemeClr val="accent6">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a:t>
                      </a:r>
                      <a:r>
                        <a:rPr lang="en-US" sz="1600" b="0" i="0" u="none" strike="noStrike" baseline="0" dirty="0" smtClean="0">
                          <a:solidFill>
                            <a:srgbClr val="000000"/>
                          </a:solidFill>
                          <a:effectLst/>
                          <a:latin typeface="Calibri"/>
                        </a:rPr>
                        <a:t> of TESTS:</a:t>
                      </a:r>
                    </a:p>
                    <a:p>
                      <a:pPr algn="ctr" fontAlgn="ctr"/>
                      <a:r>
                        <a:rPr lang="en-US" sz="1600" b="0" i="0" u="none" strike="noStrike" baseline="0" dirty="0" smtClean="0">
                          <a:solidFill>
                            <a:srgbClr val="000000"/>
                          </a:solidFill>
                          <a:effectLst/>
                          <a:latin typeface="Calibri"/>
                        </a:rPr>
                        <a:t>Met or Exceeded Exp.</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80%</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75%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75%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723332">
                <a:tc>
                  <a:txBody>
                    <a:bodyPr/>
                    <a:lstStyle/>
                    <a:p>
                      <a:pPr algn="ctr" fontAlgn="ctr"/>
                      <a:r>
                        <a:rPr lang="en-US" sz="1600" b="0" i="0" u="none" strike="noStrike" dirty="0" smtClean="0">
                          <a:solidFill>
                            <a:srgbClr val="000000"/>
                          </a:solidFill>
                          <a:effectLst/>
                          <a:latin typeface="Calibri"/>
                        </a:rPr>
                        <a:t>Exceeded</a:t>
                      </a:r>
                      <a:r>
                        <a:rPr lang="en-US" sz="1600" b="0" i="0" u="none" strike="noStrike" baseline="0" dirty="0" smtClean="0">
                          <a:solidFill>
                            <a:srgbClr val="000000"/>
                          </a:solidFill>
                          <a:effectLst/>
                          <a:latin typeface="Calibri"/>
                        </a:rPr>
                        <a:t> Expectation</a:t>
                      </a:r>
                      <a:endParaRPr lang="en-US" sz="1600" b="0" i="0" u="none" strike="noStrike" dirty="0" smtClean="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20%</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20%</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r>
                        <a:rPr lang="en-US" sz="1600" b="0" i="0" u="none" strike="noStrike" dirty="0" smtClean="0">
                          <a:solidFill>
                            <a:srgbClr val="000000"/>
                          </a:solidFill>
                          <a:effectLst/>
                          <a:latin typeface="Calibri"/>
                        </a:rPr>
                        <a:t>5%</a:t>
                      </a:r>
                      <a:endParaRPr lang="en-US" sz="1600" b="0" i="0" u="none" strike="noStrike" dirty="0">
                        <a:solidFill>
                          <a:srgbClr val="000000"/>
                        </a:solidFill>
                        <a:effectLst/>
                        <a:latin typeface="Calibri"/>
                      </a:endParaRPr>
                    </a:p>
                  </a:txBody>
                  <a:tcPr marL="6384" marR="6384" marT="6384" marB="0" anchor="ctr">
                    <a:solidFill>
                      <a:schemeClr val="tx2">
                        <a:lumMod val="60000"/>
                        <a:lumOff val="40000"/>
                      </a:schemeClr>
                    </a:solid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pattFill prst="wdDnDiag">
                      <a:fgClr>
                        <a:schemeClr val="accent6">
                          <a:lumMod val="40000"/>
                          <a:lumOff val="60000"/>
                        </a:schemeClr>
                      </a:fgClr>
                      <a:bgClr>
                        <a:schemeClr val="bg1"/>
                      </a:bgClr>
                    </a:pattFill>
                  </a:tcPr>
                </a:tc>
                <a:tc>
                  <a:txBody>
                    <a:bodyPr/>
                    <a:lstStyle/>
                    <a:p>
                      <a:pPr algn="ctr" fontAlgn="ct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pattFill prst="wdDnDiag">
                      <a:fgClr>
                        <a:schemeClr val="accent6">
                          <a:lumMod val="40000"/>
                          <a:lumOff val="60000"/>
                        </a:schemeClr>
                      </a:fgClr>
                      <a:bgClr>
                        <a:schemeClr val="bg1"/>
                      </a:bgClr>
                    </a:pattFill>
                  </a:tcPr>
                </a:tc>
              </a:tr>
              <a:tr h="951096">
                <a:tc>
                  <a:txBody>
                    <a:bodyPr/>
                    <a:lstStyle/>
                    <a:p>
                      <a:pPr algn="ctr" fontAlgn="ctr"/>
                      <a:r>
                        <a:rPr lang="en-US" sz="1600" b="0" i="0" u="none" strike="noStrike" dirty="0" smtClean="0">
                          <a:solidFill>
                            <a:srgbClr val="000000"/>
                          </a:solidFill>
                          <a:effectLst/>
                          <a:latin typeface="Calibri"/>
                        </a:rPr>
                        <a:t>Reading 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85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445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1000</a:t>
                      </a: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bl>
          </a:graphicData>
        </a:graphic>
      </p:graphicFrame>
      <p:sp>
        <p:nvSpPr>
          <p:cNvPr id="66562" name="TextBox 2"/>
          <p:cNvSpPr txBox="1">
            <a:spLocks noChangeArrowheads="1"/>
          </p:cNvSpPr>
          <p:nvPr/>
        </p:nvSpPr>
        <p:spPr bwMode="auto">
          <a:xfrm>
            <a:off x="450850" y="103188"/>
            <a:ext cx="8315325" cy="461962"/>
          </a:xfrm>
          <a:prstGeom prst="rect">
            <a:avLst/>
          </a:prstGeom>
          <a:noFill/>
          <a:ln w="9525">
            <a:noFill/>
            <a:miter lim="800000"/>
            <a:headEnd/>
            <a:tailEnd/>
          </a:ln>
        </p:spPr>
        <p:txBody>
          <a:bodyPr>
            <a:prstTxWarp prst="textNoShape">
              <a:avLst/>
            </a:prstTxWarp>
            <a:spAutoFit/>
          </a:bodyPr>
          <a:lstStyle/>
          <a:p>
            <a:pPr algn="ctr"/>
            <a:r>
              <a:rPr lang="en-US" sz="2400">
                <a:latin typeface="Candara" pitchFamily="-72" charset="0"/>
              </a:rPr>
              <a:t>Index construction for Index 2:  Student Progress</a:t>
            </a:r>
          </a:p>
        </p:txBody>
      </p:sp>
      <p:sp>
        <p:nvSpPr>
          <p:cNvPr id="4" name="Footer Placeholder 3"/>
          <p:cNvSpPr>
            <a:spLocks noGrp="1"/>
          </p:cNvSpPr>
          <p:nvPr>
            <p:ph type="ftr" sz="quarter" idx="11"/>
          </p:nvPr>
        </p:nvSpPr>
        <p:spPr>
          <a:xfrm>
            <a:off x="1824038" y="6381750"/>
            <a:ext cx="5568950" cy="476250"/>
          </a:xfrm>
        </p:spPr>
        <p:txBody>
          <a:bodyPr/>
          <a:lstStyle/>
          <a:p>
            <a:pPr>
              <a:defRPr/>
            </a:pPr>
            <a:r>
              <a:rPr dirty="0"/>
              <a:t>Copyright 2013 by Region 7 Education Service Center. All rights reserved. </a:t>
            </a:r>
            <a:endParaRP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1027" name="Picture 3"/>
          <p:cNvPicPr>
            <a:picLocks noChangeAspect="1" noChangeArrowheads="1"/>
          </p:cNvPicPr>
          <p:nvPr/>
        </p:nvPicPr>
        <p:blipFill>
          <a:blip r:embed="rId3">
            <a:extLst>
              <a:ext uri="{28A0092B-C50C-407E-A947-70E740481C1C}"/>
            </a:extLst>
          </a:blip>
          <a:srcRect/>
          <a:stretch>
            <a:fillRect/>
          </a:stretch>
        </p:blipFill>
        <p:spPr bwMode="auto">
          <a:xfrm>
            <a:off x="477672" y="286422"/>
            <a:ext cx="8211101" cy="5893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691" y="565569"/>
          <a:ext cx="8847964" cy="5885078"/>
        </p:xfrm>
        <a:graphic>
          <a:graphicData uri="http://schemas.openxmlformats.org/drawingml/2006/table">
            <a:tbl>
              <a:tblPr>
                <a:tableStyleId>{08FB837D-C827-4EFA-A057-4D05807E0F7C}</a:tableStyleId>
              </a:tblPr>
              <a:tblGrid>
                <a:gridCol w="1241353"/>
                <a:gridCol w="640080"/>
                <a:gridCol w="640080"/>
                <a:gridCol w="640080"/>
                <a:gridCol w="631819"/>
                <a:gridCol w="631819"/>
                <a:gridCol w="631819"/>
                <a:gridCol w="631819"/>
                <a:gridCol w="631819"/>
                <a:gridCol w="631819"/>
                <a:gridCol w="631819"/>
                <a:gridCol w="631819"/>
                <a:gridCol w="631819"/>
              </a:tblGrid>
              <a:tr h="980806">
                <a:tc>
                  <a:txBody>
                    <a:bodyPr/>
                    <a:lstStyle/>
                    <a:p>
                      <a:pPr algn="ctr" fontAlgn="ctr"/>
                      <a:endParaRPr lang="en-US" sz="1600" u="none" strike="noStrike" dirty="0" smtClean="0">
                        <a:effectLst/>
                      </a:endParaRPr>
                    </a:p>
                    <a:p>
                      <a:pPr algn="ctr" fontAlgn="ctr"/>
                      <a:r>
                        <a:rPr lang="en-US" sz="1600" u="none" strike="noStrike" dirty="0" smtClean="0">
                          <a:effectLst/>
                        </a:rPr>
                        <a:t>Indicator</a:t>
                      </a:r>
                      <a:endParaRPr lang="en-US" sz="1600" b="0" i="0" u="none" strike="noStrike" dirty="0">
                        <a:solidFill>
                          <a:schemeClr val="bg1"/>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AA</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Amer.</a:t>
                      </a:r>
                    </a:p>
                    <a:p>
                      <a:pPr algn="ctr" fontAlgn="ctr"/>
                      <a:r>
                        <a:rPr lang="en-US" sz="1600" b="0" i="0" u="none" strike="noStrike" dirty="0" smtClean="0">
                          <a:solidFill>
                            <a:srgbClr val="000000"/>
                          </a:solidFill>
                          <a:effectLst/>
                          <a:latin typeface="Calibri"/>
                        </a:rPr>
                        <a:t>Indian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Asian</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smtClean="0">
                          <a:effectLst/>
                        </a:rPr>
                        <a:t>Hisp.</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Pacific </a:t>
                      </a:r>
                      <a:br>
                        <a:rPr lang="en-US" sz="1600" u="none" strike="noStrike" dirty="0">
                          <a:effectLst/>
                        </a:rPr>
                      </a:br>
                      <a:r>
                        <a:rPr lang="en-US" sz="1600" u="none" strike="noStrike" dirty="0" smtClean="0">
                          <a:effectLst/>
                        </a:rPr>
                        <a:t>Island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White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Two or</a:t>
                      </a:r>
                      <a:br>
                        <a:rPr lang="en-US" sz="1600" u="none" strike="noStrike" dirty="0">
                          <a:effectLst/>
                        </a:rPr>
                      </a:br>
                      <a:r>
                        <a:rPr lang="en-US" sz="1600" u="none" strike="noStrike" dirty="0">
                          <a:effectLst/>
                        </a:rPr>
                        <a:t> More</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ELL</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b="0" i="0" u="none" strike="noStrike" dirty="0" smtClean="0">
                          <a:solidFill>
                            <a:srgbClr val="000000"/>
                          </a:solidFill>
                          <a:effectLst/>
                          <a:latin typeface="Calibri"/>
                        </a:rPr>
                        <a:t>Sp.</a:t>
                      </a:r>
                    </a:p>
                    <a:p>
                      <a:pPr algn="ctr" fontAlgn="ctr"/>
                      <a:r>
                        <a:rPr lang="en-US" sz="1600" b="0" i="0" u="none" strike="noStrike" dirty="0" smtClean="0">
                          <a:solidFill>
                            <a:srgbClr val="000000"/>
                          </a:solidFill>
                          <a:effectLst/>
                          <a:latin typeface="Calibri"/>
                        </a:rPr>
                        <a:t>Ed.</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Total </a:t>
                      </a:r>
                      <a:br>
                        <a:rPr lang="en-US" sz="1600" u="none" strike="noStrike" dirty="0">
                          <a:effectLst/>
                        </a:rPr>
                      </a:br>
                      <a:r>
                        <a:rPr lang="en-US" sz="1600" u="none" strike="noStrike" dirty="0">
                          <a:effectLst/>
                        </a:rPr>
                        <a:t>Points</a:t>
                      </a:r>
                      <a:endParaRPr lang="en-US" sz="1600" b="0" i="0" u="none" strike="noStrike" dirty="0">
                        <a:solidFill>
                          <a:srgbClr val="000000"/>
                        </a:solidFill>
                        <a:effectLst/>
                        <a:latin typeface="Calibri"/>
                      </a:endParaRPr>
                    </a:p>
                  </a:txBody>
                  <a:tcPr marL="6384" marR="6384" marT="6384" marB="0" anchor="ctr">
                    <a:lnT w="762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US" sz="1600" u="none" strike="noStrike" dirty="0">
                          <a:effectLst/>
                        </a:rPr>
                        <a:t>Max.</a:t>
                      </a:r>
                      <a:br>
                        <a:rPr lang="en-US" sz="1600" u="none" strike="noStrike" dirty="0">
                          <a:effectLst/>
                        </a:rPr>
                      </a:br>
                      <a:r>
                        <a:rPr lang="en-US" sz="1600" u="none" strike="noStrike" dirty="0">
                          <a:effectLst/>
                        </a:rPr>
                        <a:t> Points</a:t>
                      </a:r>
                      <a:endParaRPr lang="en-US" sz="16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solidFill>
                      <a:schemeClr val="accent6">
                        <a:lumMod val="40000"/>
                        <a:lumOff val="60000"/>
                      </a:schemeClr>
                    </a:solidFill>
                  </a:tcPr>
                </a:tc>
              </a:tr>
              <a:tr h="1162246">
                <a:tc>
                  <a:txBody>
                    <a:bodyPr/>
                    <a:lstStyle/>
                    <a:p>
                      <a:pPr algn="ctr" fontAlgn="ctr"/>
                      <a:r>
                        <a:rPr lang="en-US" sz="1600" u="none" strike="noStrike" dirty="0" smtClean="0">
                          <a:effectLst/>
                        </a:rPr>
                        <a:t>STAAR </a:t>
                      </a:r>
                      <a:r>
                        <a:rPr lang="en-US" sz="1600" b="1" u="none" strike="noStrike" dirty="0" smtClean="0">
                          <a:effectLst/>
                        </a:rPr>
                        <a:t>Reading</a:t>
                      </a:r>
                      <a:r>
                        <a:rPr lang="en-US" sz="1600" u="none" strike="noStrike" dirty="0" smtClean="0">
                          <a:effectLst/>
                        </a:rPr>
                        <a:t> 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85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445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1000</a:t>
                      </a: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r h="1162246">
                <a:tc>
                  <a:txBody>
                    <a:bodyPr/>
                    <a:lstStyle/>
                    <a:p>
                      <a:pPr algn="ctr" fontAlgn="ctr"/>
                      <a:r>
                        <a:rPr lang="en-US" sz="1600" u="none" strike="noStrike" dirty="0" smtClean="0">
                          <a:effectLst/>
                        </a:rPr>
                        <a:t>STAAR </a:t>
                      </a:r>
                      <a:r>
                        <a:rPr lang="en-US" sz="1600" b="1" u="none" strike="noStrike" dirty="0" smtClean="0">
                          <a:effectLst/>
                        </a:rPr>
                        <a:t>Mathematics</a:t>
                      </a:r>
                      <a:r>
                        <a:rPr lang="en-US" sz="1600" u="none" strike="noStrike" dirty="0" smtClean="0">
                          <a:effectLst/>
                        </a:rPr>
                        <a:t> 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85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445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1000</a:t>
                      </a: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r h="1228090">
                <a:tc>
                  <a:txBody>
                    <a:bodyPr/>
                    <a:lstStyle/>
                    <a:p>
                      <a:pPr algn="ctr" fontAlgn="ctr"/>
                      <a:r>
                        <a:rPr lang="en-US" sz="1800" u="none" strike="noStrike" dirty="0" smtClean="0">
                          <a:solidFill>
                            <a:schemeClr val="bg1"/>
                          </a:solidFill>
                          <a:effectLst/>
                        </a:rPr>
                        <a:t>2014</a:t>
                      </a:r>
                    </a:p>
                    <a:p>
                      <a:pPr algn="ctr" fontAlgn="ctr"/>
                      <a:r>
                        <a:rPr lang="en-US" sz="1600" u="none" strike="noStrike" dirty="0" smtClean="0">
                          <a:effectLst/>
                        </a:rPr>
                        <a:t>STAAR </a:t>
                      </a:r>
                      <a:r>
                        <a:rPr lang="en-US" sz="1600" b="1" u="none" strike="noStrike" dirty="0" smtClean="0">
                          <a:effectLst/>
                        </a:rPr>
                        <a:t>Writing</a:t>
                      </a:r>
                    </a:p>
                    <a:p>
                      <a:pPr algn="ctr" fontAlgn="ctr"/>
                      <a:r>
                        <a:rPr lang="en-US" sz="1600" u="none" strike="noStrike" dirty="0" smtClean="0">
                          <a:effectLst/>
                        </a:rPr>
                        <a:t>Weighted Growth Rate</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85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95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435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1000</a:t>
                      </a: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r h="715228">
                <a:tc gridSpan="11">
                  <a:txBody>
                    <a:bodyPr/>
                    <a:lstStyle/>
                    <a:p>
                      <a:pPr algn="l" fontAlgn="ctr"/>
                      <a:r>
                        <a:rPr lang="en-US" sz="1600" b="0" i="0" u="none" strike="noStrike" dirty="0" smtClean="0">
                          <a:solidFill>
                            <a:srgbClr val="000000"/>
                          </a:solidFill>
                          <a:effectLst/>
                          <a:latin typeface="Calibri"/>
                        </a:rPr>
                        <a:t>   TOTAL</a:t>
                      </a:r>
                      <a:endParaRPr lang="en-US" sz="16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1325</a:t>
                      </a:r>
                      <a:endParaRPr lang="en-US" sz="18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1800" b="0" i="0" u="none" strike="noStrike" dirty="0" smtClean="0">
                          <a:solidFill>
                            <a:srgbClr val="000000"/>
                          </a:solidFill>
                          <a:effectLst/>
                          <a:latin typeface="Calibri"/>
                        </a:rPr>
                        <a:t>3000</a:t>
                      </a:r>
                      <a:endParaRPr lang="en-US" sz="18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r h="605664">
                <a:tc gridSpan="12">
                  <a:txBody>
                    <a:bodyPr/>
                    <a:lstStyle/>
                    <a:p>
                      <a:pPr algn="l" fontAlgn="ctr"/>
                      <a:r>
                        <a:rPr lang="en-US" sz="1800" b="0" i="0" u="none" strike="noStrike" dirty="0" smtClean="0">
                          <a:solidFill>
                            <a:srgbClr val="000000"/>
                          </a:solidFill>
                          <a:effectLst/>
                          <a:latin typeface="Calibri"/>
                        </a:rPr>
                        <a:t>  INDEX</a:t>
                      </a:r>
                      <a:r>
                        <a:rPr lang="en-US" sz="1800" b="0" i="0" u="none" strike="noStrike" baseline="0" dirty="0" smtClean="0">
                          <a:solidFill>
                            <a:srgbClr val="000000"/>
                          </a:solidFill>
                          <a:effectLst/>
                          <a:latin typeface="Calibri"/>
                        </a:rPr>
                        <a:t> SCORE</a:t>
                      </a:r>
                      <a:endParaRPr lang="en-US" sz="1800" b="0" i="0" u="none" strike="noStrike" dirty="0">
                        <a:solidFill>
                          <a:srgbClr val="000000"/>
                        </a:solidFill>
                        <a:effectLst/>
                        <a:latin typeface="Calibri"/>
                      </a:endParaRPr>
                    </a:p>
                  </a:txBody>
                  <a:tcPr marL="6384" marR="6384" marT="6384"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hMerge="1">
                  <a:txBody>
                    <a:bodyPr/>
                    <a:lstStyle/>
                    <a:p>
                      <a:pPr algn="ctr" fontAlgn="ctr"/>
                      <a:endParaRPr lang="en-US" sz="1600" b="0" i="0" u="none" strike="noStrike" dirty="0">
                        <a:solidFill>
                          <a:srgbClr val="000000"/>
                        </a:solidFill>
                        <a:effectLst/>
                        <a:latin typeface="Calibri"/>
                      </a:endParaRPr>
                    </a:p>
                  </a:txBody>
                  <a:tcPr marL="6384" marR="6384" marT="6384" marB="0" anchor="ctr">
                    <a:solidFill>
                      <a:schemeClr val="accent6">
                        <a:lumMod val="40000"/>
                        <a:lumOff val="60000"/>
                      </a:schemeClr>
                    </a:solidFill>
                  </a:tcPr>
                </a:tc>
                <a:tc>
                  <a:txBody>
                    <a:bodyPr/>
                    <a:lstStyle/>
                    <a:p>
                      <a:pPr algn="ctr" fontAlgn="ctr"/>
                      <a:r>
                        <a:rPr lang="en-US" sz="2400" b="0" i="0" u="none" strike="noStrike" dirty="0" smtClean="0">
                          <a:solidFill>
                            <a:srgbClr val="000000"/>
                          </a:solidFill>
                          <a:effectLst/>
                          <a:latin typeface="Calibri"/>
                        </a:rPr>
                        <a:t>44</a:t>
                      </a:r>
                      <a:endParaRPr lang="en-US" sz="2400" b="0" i="0" u="none" strike="noStrike" dirty="0">
                        <a:solidFill>
                          <a:srgbClr val="000000"/>
                        </a:solidFill>
                        <a:effectLst/>
                        <a:latin typeface="Calibri"/>
                      </a:endParaRPr>
                    </a:p>
                  </a:txBody>
                  <a:tcPr marL="6384" marR="6384" marT="6384"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r>
            </a:tbl>
          </a:graphicData>
        </a:graphic>
      </p:graphicFrame>
      <p:sp>
        <p:nvSpPr>
          <p:cNvPr id="68610" name="TextBox 2"/>
          <p:cNvSpPr txBox="1">
            <a:spLocks noChangeArrowheads="1"/>
          </p:cNvSpPr>
          <p:nvPr/>
        </p:nvSpPr>
        <p:spPr bwMode="auto">
          <a:xfrm>
            <a:off x="450850" y="103188"/>
            <a:ext cx="8315325" cy="461962"/>
          </a:xfrm>
          <a:prstGeom prst="rect">
            <a:avLst/>
          </a:prstGeom>
          <a:noFill/>
          <a:ln w="9525">
            <a:noFill/>
            <a:miter lim="800000"/>
            <a:headEnd/>
            <a:tailEnd/>
          </a:ln>
        </p:spPr>
        <p:txBody>
          <a:bodyPr>
            <a:prstTxWarp prst="textNoShape">
              <a:avLst/>
            </a:prstTxWarp>
            <a:spAutoFit/>
          </a:bodyPr>
          <a:lstStyle/>
          <a:p>
            <a:pPr algn="ctr"/>
            <a:r>
              <a:rPr lang="en-US" sz="2400">
                <a:latin typeface="Candara" pitchFamily="-72" charset="0"/>
              </a:rPr>
              <a:t>Index construction for Index 2:  Student Progress</a:t>
            </a:r>
          </a:p>
        </p:txBody>
      </p:sp>
      <p:sp>
        <p:nvSpPr>
          <p:cNvPr id="4" name="Footer Placeholder 3"/>
          <p:cNvSpPr>
            <a:spLocks noGrp="1"/>
          </p:cNvSpPr>
          <p:nvPr>
            <p:ph type="ftr" sz="quarter" idx="11"/>
          </p:nvPr>
        </p:nvSpPr>
        <p:spPr>
          <a:xfrm>
            <a:off x="1824038" y="6362700"/>
            <a:ext cx="5568950" cy="476250"/>
          </a:xfrm>
        </p:spPr>
        <p:txBody>
          <a:bodyPr/>
          <a:lstStyle/>
          <a:p>
            <a:pPr>
              <a:defRPr/>
            </a:pPr>
            <a:r>
              <a:rPr dirty="0"/>
              <a:t>Copyright 2013 by Region 7 Education Service Center. All rights reserved. </a:t>
            </a:r>
            <a:endParaRPr dirty="0"/>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1026" name="Picture 2"/>
          <p:cNvPicPr>
            <a:picLocks noChangeAspect="1" noChangeArrowheads="1"/>
          </p:cNvPicPr>
          <p:nvPr/>
        </p:nvPicPr>
        <p:blipFill>
          <a:blip r:embed="rId2">
            <a:extLst>
              <a:ext uri="{28A0092B-C50C-407E-A947-70E740481C1C}"/>
            </a:extLst>
          </a:blip>
          <a:srcRect/>
          <a:stretch>
            <a:fillRect/>
          </a:stretch>
        </p:blipFill>
        <p:spPr bwMode="auto">
          <a:xfrm>
            <a:off x="1543050" y="463597"/>
            <a:ext cx="6057900" cy="56578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5"/>
          <p:cNvSpPr txBox="1">
            <a:spLocks/>
          </p:cNvSpPr>
          <p:nvPr/>
        </p:nvSpPr>
        <p:spPr bwMode="auto">
          <a:xfrm>
            <a:off x="425450" y="1517650"/>
            <a:ext cx="8543925" cy="3579813"/>
          </a:xfrm>
          <a:prstGeom prst="rect">
            <a:avLst/>
          </a:prstGeom>
          <a:solidFill>
            <a:schemeClr val="accent4">
              <a:lumMod val="60000"/>
              <a:lumOff val="40000"/>
            </a:schemeClr>
          </a:solidFill>
          <a:ln w="76200">
            <a:solidFill>
              <a:schemeClr val="accent4">
                <a:lumMod val="75000"/>
              </a:schemeClr>
            </a:solidFill>
          </a:ln>
          <a:extLst/>
        </p:spPr>
        <p:txBody>
          <a:bodyPr/>
          <a:lstStyle>
            <a:lvl1pPr marL="347663" indent="-347663" eaLnBrk="0" hangingPunct="0">
              <a:defRPr sz="2400">
                <a:solidFill>
                  <a:schemeClr val="tx1"/>
                </a:solidFill>
                <a:latin typeface="Arial" charset="0"/>
                <a:cs typeface="Arial" charset="0"/>
              </a:defRPr>
            </a:lvl1pPr>
            <a:lvl2pPr marL="625475" indent="-277813"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lvl="1" eaLnBrk="1" fontAlgn="auto" hangingPunct="1">
              <a:lnSpc>
                <a:spcPts val="2000"/>
              </a:lnSpc>
              <a:spcBef>
                <a:spcPts val="0"/>
              </a:spcBef>
              <a:spcAft>
                <a:spcPts val="0"/>
              </a:spcAft>
              <a:buClr>
                <a:schemeClr val="accent1"/>
              </a:buClr>
              <a:buSzPct val="75000"/>
              <a:defRPr/>
            </a:pPr>
            <a:endParaRPr lang="en-US" dirty="0">
              <a:latin typeface="Calibri" charset="0"/>
              <a:ea typeface="+mn-ea"/>
            </a:endParaRPr>
          </a:p>
          <a:p>
            <a:pPr eaLnBrk="1" fontAlgn="auto" hangingPunct="1">
              <a:lnSpc>
                <a:spcPts val="2000"/>
              </a:lnSpc>
              <a:spcBef>
                <a:spcPts val="0"/>
              </a:spcBef>
              <a:spcAft>
                <a:spcPts val="0"/>
              </a:spcAft>
              <a:buClr>
                <a:srgbClr val="C45816"/>
              </a:buClr>
              <a:buSzPct val="150000"/>
              <a:defRPr/>
            </a:pPr>
            <a:endParaRPr lang="en-US" dirty="0">
              <a:latin typeface="Calibri" charset="0"/>
              <a:ea typeface="+mn-ea"/>
            </a:endParaRPr>
          </a:p>
        </p:txBody>
      </p:sp>
      <p:sp>
        <p:nvSpPr>
          <p:cNvPr id="71682" name="TextBox 1"/>
          <p:cNvSpPr txBox="1">
            <a:spLocks noChangeArrowheads="1"/>
          </p:cNvSpPr>
          <p:nvPr/>
        </p:nvSpPr>
        <p:spPr bwMode="auto">
          <a:xfrm>
            <a:off x="866775" y="1927225"/>
            <a:ext cx="7662863" cy="3170238"/>
          </a:xfrm>
          <a:prstGeom prst="rect">
            <a:avLst/>
          </a:prstGeom>
          <a:noFill/>
          <a:ln w="9525">
            <a:noFill/>
            <a:miter lim="800000"/>
            <a:headEnd/>
            <a:tailEnd/>
          </a:ln>
        </p:spPr>
        <p:txBody>
          <a:bodyPr>
            <a:prstTxWarp prst="textNoShape">
              <a:avLst/>
            </a:prstTxWarp>
            <a:spAutoFit/>
          </a:bodyPr>
          <a:lstStyle/>
          <a:p>
            <a:pPr algn="ctr"/>
            <a:r>
              <a:rPr lang="en-US" sz="3600">
                <a:latin typeface="Candara" pitchFamily="-72" charset="0"/>
              </a:rPr>
              <a:t>PERFORMANCE INDEX 3:   </a:t>
            </a:r>
          </a:p>
          <a:p>
            <a:pPr algn="ctr"/>
            <a:r>
              <a:rPr lang="en-US" sz="4000" b="1">
                <a:latin typeface="Candara" pitchFamily="-72" charset="0"/>
              </a:rPr>
              <a:t>CLOSING PERFORMANCE GAPS</a:t>
            </a:r>
          </a:p>
          <a:p>
            <a:pPr algn="ctr"/>
            <a:endParaRPr lang="en-US" sz="4000" b="1">
              <a:latin typeface="Candara" pitchFamily="-72" charset="0"/>
            </a:endParaRPr>
          </a:p>
          <a:p>
            <a:pPr algn="ctr"/>
            <a:r>
              <a:rPr lang="en-US" sz="2400" b="1">
                <a:latin typeface="Candara" pitchFamily="-72" charset="0"/>
              </a:rPr>
              <a:t>Emphasize advanced academic achievement of the ECD and lowest race/ethnicity preforming groups</a:t>
            </a:r>
          </a:p>
          <a:p>
            <a:pPr algn="ctr"/>
            <a:endParaRPr lang="en-US" sz="3600">
              <a:latin typeface="Candara" pitchFamily="-72" charset="0"/>
            </a:endParaRPr>
          </a:p>
        </p:txBody>
      </p:sp>
      <p:sp>
        <p:nvSpPr>
          <p:cNvPr id="3" name="Footer Placeholder 2"/>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extBox 4"/>
          <p:cNvSpPr txBox="1">
            <a:spLocks noChangeArrowheads="1"/>
          </p:cNvSpPr>
          <p:nvPr/>
        </p:nvSpPr>
        <p:spPr bwMode="auto">
          <a:xfrm>
            <a:off x="112713" y="441325"/>
            <a:ext cx="8856662" cy="1076325"/>
          </a:xfrm>
          <a:prstGeom prst="rect">
            <a:avLst/>
          </a:prstGeom>
          <a:noFill/>
          <a:ln w="9525">
            <a:noFill/>
            <a:miter lim="800000"/>
            <a:headEnd/>
            <a:tailEnd/>
          </a:ln>
        </p:spPr>
        <p:txBody>
          <a:bodyPr>
            <a:prstTxWarp prst="textNoShape">
              <a:avLst/>
            </a:prstTxWarp>
            <a:spAutoFit/>
          </a:bodyPr>
          <a:lstStyle/>
          <a:p>
            <a:r>
              <a:rPr lang="en-US" sz="2800">
                <a:latin typeface="Candara" pitchFamily="-72" charset="0"/>
              </a:rPr>
              <a:t>PERFORMANCE INDEX 3:  </a:t>
            </a:r>
            <a:r>
              <a:rPr lang="en-US" sz="2800" b="1">
                <a:latin typeface="Candara" pitchFamily="-72" charset="0"/>
              </a:rPr>
              <a:t>CLOSING PERFORMANCE GAPS</a:t>
            </a:r>
          </a:p>
          <a:p>
            <a:pPr algn="ctr"/>
            <a:endParaRPr lang="en-US" sz="3600">
              <a:latin typeface="Candara" pitchFamily="-72" charset="0"/>
            </a:endParaRPr>
          </a:p>
        </p:txBody>
      </p:sp>
      <p:sp>
        <p:nvSpPr>
          <p:cNvPr id="3" name="Footer Placeholder 2"/>
          <p:cNvSpPr>
            <a:spLocks noGrp="1"/>
          </p:cNvSpPr>
          <p:nvPr>
            <p:ph type="ftr" sz="quarter" idx="11"/>
          </p:nvPr>
        </p:nvSpPr>
        <p:spPr/>
        <p:txBody>
          <a:bodyPr/>
          <a:lstStyle/>
          <a:p>
            <a:pPr>
              <a:defRPr/>
            </a:pPr>
            <a:r>
              <a:t>Copyright 2013 by Region 7 Education Service Center. All rights reserved. </a:t>
            </a:r>
            <a:endParaRPr/>
          </a:p>
        </p:txBody>
      </p:sp>
      <p:sp>
        <p:nvSpPr>
          <p:cNvPr id="6" name="Text Placeholder 5"/>
          <p:cNvSpPr txBox="1">
            <a:spLocks/>
          </p:cNvSpPr>
          <p:nvPr/>
        </p:nvSpPr>
        <p:spPr bwMode="auto">
          <a:xfrm>
            <a:off x="425450" y="1404938"/>
            <a:ext cx="8543925" cy="4381500"/>
          </a:xfrm>
          <a:prstGeom prst="rect">
            <a:avLst/>
          </a:prstGeom>
          <a:solidFill>
            <a:schemeClr val="accent4">
              <a:lumMod val="60000"/>
              <a:lumOff val="40000"/>
            </a:schemeClr>
          </a:solidFill>
          <a:ln w="76200">
            <a:solidFill>
              <a:schemeClr val="accent4">
                <a:lumMod val="75000"/>
              </a:schemeClr>
            </a:solidFill>
          </a:ln>
          <a:extLst/>
        </p:spPr>
        <p:txBody>
          <a:bodyPr>
            <a:prstTxWarp prst="textNoShape">
              <a:avLst/>
            </a:prstTxWarp>
          </a:bodyPr>
          <a:lstStyle/>
          <a:p>
            <a:pPr marL="347663" indent="-20638" algn="ctr" eaLnBrk="0" hangingPunct="0">
              <a:lnSpc>
                <a:spcPts val="2400"/>
              </a:lnSpc>
              <a:buFont typeface="Wingdings 3" pitchFamily="-72" charset="2"/>
              <a:buNone/>
            </a:pPr>
            <a:endParaRPr lang="en-US" sz="2400" b="1">
              <a:solidFill>
                <a:srgbClr val="7A4619"/>
              </a:solidFill>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endParaRPr lang="en-US" sz="2400" b="1">
              <a:solidFill>
                <a:srgbClr val="7A4619"/>
              </a:solidFill>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r>
              <a:rPr lang="en-US" sz="2400" b="1">
                <a:solidFill>
                  <a:srgbClr val="7A4619"/>
                </a:solidFill>
                <a:latin typeface="Calibri" pitchFamily="-72" charset="0"/>
                <a:ea typeface="Arial" pitchFamily="-72" charset="0"/>
                <a:cs typeface="Arial" pitchFamily="-72" charset="0"/>
              </a:rPr>
              <a:t>Subjects:</a:t>
            </a:r>
          </a:p>
          <a:p>
            <a:pPr marL="347663" indent="-20638" algn="ctr" eaLnBrk="0" hangingPunct="0">
              <a:lnSpc>
                <a:spcPts val="2400"/>
              </a:lnSpc>
              <a:buFont typeface="Wingdings 3" pitchFamily="-72" charset="2"/>
              <a:buNone/>
            </a:pPr>
            <a:endParaRPr lang="en-US" sz="1000" b="1">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r>
              <a:rPr lang="en-US" sz="2800" b="1">
                <a:latin typeface="Calibri" pitchFamily="-72" charset="0"/>
                <a:ea typeface="Arial" pitchFamily="-72" charset="0"/>
                <a:cs typeface="Arial" pitchFamily="-72" charset="0"/>
              </a:rPr>
              <a:t>Reading     Math     Writing    Social Studies     Science</a:t>
            </a:r>
          </a:p>
          <a:p>
            <a:pPr marL="347663" indent="-20638" algn="ctr" eaLnBrk="0" hangingPunct="0">
              <a:lnSpc>
                <a:spcPts val="2400"/>
              </a:lnSpc>
              <a:buFont typeface="Wingdings 3" pitchFamily="-72" charset="2"/>
              <a:buNone/>
            </a:pPr>
            <a:endParaRPr lang="en-US" sz="2400" b="1">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endParaRPr lang="en-US" sz="2400" b="1">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endParaRPr lang="en-US" sz="2400" b="1">
              <a:latin typeface="Calibri" pitchFamily="-72" charset="0"/>
              <a:ea typeface="Arial" pitchFamily="-72" charset="0"/>
              <a:cs typeface="Arial" pitchFamily="-72" charset="0"/>
            </a:endParaRPr>
          </a:p>
          <a:p>
            <a:pPr marL="347663" indent="-20638" algn="ctr" eaLnBrk="0" hangingPunct="0">
              <a:buFont typeface="Wingdings 3" pitchFamily="-72" charset="2"/>
              <a:buNone/>
            </a:pPr>
            <a:r>
              <a:rPr lang="en-US" sz="2400" b="1">
                <a:solidFill>
                  <a:srgbClr val="7A4619"/>
                </a:solidFill>
                <a:latin typeface="Calibri" pitchFamily="-72" charset="0"/>
                <a:ea typeface="Arial" pitchFamily="-72" charset="0"/>
                <a:cs typeface="Arial" pitchFamily="-72" charset="0"/>
              </a:rPr>
              <a:t>Student Groups:</a:t>
            </a:r>
          </a:p>
          <a:p>
            <a:pPr marL="347663" indent="-20638" algn="ctr" eaLnBrk="0" hangingPunct="0">
              <a:buFont typeface="Wingdings 3" pitchFamily="-72" charset="2"/>
              <a:buNone/>
            </a:pPr>
            <a:endParaRPr lang="en-US" sz="2400" b="1">
              <a:solidFill>
                <a:srgbClr val="7A4619"/>
              </a:solidFill>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r>
              <a:rPr lang="en-US" sz="2800" b="1">
                <a:latin typeface="Calibri" pitchFamily="-72" charset="0"/>
                <a:ea typeface="Arial" pitchFamily="-72" charset="0"/>
                <a:cs typeface="Arial" pitchFamily="-72" charset="0"/>
              </a:rPr>
              <a:t>ECD      </a:t>
            </a:r>
          </a:p>
          <a:p>
            <a:pPr marL="347663" indent="-20638" algn="ctr" eaLnBrk="0" hangingPunct="0">
              <a:lnSpc>
                <a:spcPts val="2400"/>
              </a:lnSpc>
              <a:buFont typeface="Wingdings 3" pitchFamily="-72" charset="2"/>
              <a:buNone/>
            </a:pPr>
            <a:r>
              <a:rPr lang="en-US" sz="2800" b="1">
                <a:latin typeface="Calibri" pitchFamily="-72" charset="0"/>
                <a:ea typeface="Arial" pitchFamily="-72" charset="0"/>
                <a:cs typeface="Arial" pitchFamily="-72" charset="0"/>
              </a:rPr>
              <a:t>Two lowest Preforming Race/Ethic Groups</a:t>
            </a:r>
          </a:p>
          <a:p>
            <a:pPr marL="347663" indent="-20638" algn="ctr" eaLnBrk="0" hangingPunct="0">
              <a:lnSpc>
                <a:spcPts val="2400"/>
              </a:lnSpc>
              <a:buFont typeface="Wingdings 3" pitchFamily="-72" charset="2"/>
              <a:buNone/>
            </a:pPr>
            <a:r>
              <a:rPr lang="en-US" sz="2400" b="1">
                <a:latin typeface="Calibri" pitchFamily="-72" charset="0"/>
                <a:ea typeface="Arial" pitchFamily="-72" charset="0"/>
                <a:cs typeface="Arial" pitchFamily="-72" charset="0"/>
              </a:rPr>
              <a:t>(page 26)</a:t>
            </a:r>
          </a:p>
          <a:p>
            <a:pPr marL="347663" indent="-20638" algn="ctr" eaLnBrk="0" hangingPunct="0">
              <a:lnSpc>
                <a:spcPts val="2400"/>
              </a:lnSpc>
              <a:buFont typeface="Wingdings 3" pitchFamily="-72" charset="2"/>
              <a:buNone/>
            </a:pPr>
            <a:endParaRPr lang="en-US" sz="2400" b="1">
              <a:latin typeface="Calibri" pitchFamily="-72" charset="0"/>
              <a:ea typeface="Arial" pitchFamily="-72" charset="0"/>
              <a:cs typeface="Arial" pitchFamily="-72" charset="0"/>
            </a:endParaRPr>
          </a:p>
          <a:p>
            <a:pPr marL="347663" indent="-20638" algn="ctr" eaLnBrk="0" hangingPunct="0">
              <a:lnSpc>
                <a:spcPts val="2400"/>
              </a:lnSpc>
              <a:buFont typeface="Wingdings 3" pitchFamily="-72" charset="2"/>
              <a:buNone/>
            </a:pPr>
            <a:endParaRPr lang="en-US" sz="2400" b="1">
              <a:solidFill>
                <a:srgbClr val="7A4619"/>
              </a:solidFill>
              <a:latin typeface="Calibri" pitchFamily="-72" charset="0"/>
              <a:ea typeface="Arial" pitchFamily="-72" charset="0"/>
              <a:cs typeface="Arial" pitchFamily="-72" charset="0"/>
            </a:endParaRPr>
          </a:p>
          <a:p>
            <a:pPr marL="347663" indent="-20638" eaLnBrk="0" hangingPunct="0">
              <a:lnSpc>
                <a:spcPts val="2300"/>
              </a:lnSpc>
              <a:buClr>
                <a:srgbClr val="C45816"/>
              </a:buClr>
              <a:buSzPct val="150000"/>
              <a:buFont typeface="Wingdings" pitchFamily="-72" charset="2"/>
              <a:buNone/>
            </a:pPr>
            <a:r>
              <a:rPr lang="en-US" sz="2400" b="1">
                <a:latin typeface="Calibri" pitchFamily="-72" charset="0"/>
                <a:ea typeface="Arial" pitchFamily="-72" charset="0"/>
                <a:cs typeface="Arial" pitchFamily="-72" charset="0"/>
              </a:rPr>
              <a:t/>
            </a:r>
            <a:br>
              <a:rPr lang="en-US" sz="2400" b="1">
                <a:latin typeface="Calibri" pitchFamily="-72" charset="0"/>
                <a:ea typeface="Arial" pitchFamily="-72" charset="0"/>
                <a:cs typeface="Arial" pitchFamily="-72" charset="0"/>
              </a:rPr>
            </a:br>
            <a:endParaRPr lang="en-US" sz="2400" b="1">
              <a:latin typeface="Calibri" pitchFamily="-72" charset="0"/>
              <a:ea typeface="Arial" pitchFamily="-72" charset="0"/>
              <a:cs typeface="Arial" pitchFamily="-72" charset="0"/>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ext Placeholder 5"/>
          <p:cNvSpPr txBox="1">
            <a:spLocks/>
          </p:cNvSpPr>
          <p:nvPr/>
        </p:nvSpPr>
        <p:spPr bwMode="auto">
          <a:xfrm>
            <a:off x="425450" y="1517650"/>
            <a:ext cx="8543925" cy="4868863"/>
          </a:xfrm>
          <a:prstGeom prst="rect">
            <a:avLst/>
          </a:prstGeom>
          <a:solidFill>
            <a:srgbClr val="C0B888"/>
          </a:solidFill>
          <a:ln w="76200">
            <a:solidFill>
              <a:srgbClr val="655F36"/>
            </a:solidFill>
            <a:miter lim="800000"/>
            <a:headEnd/>
            <a:tailEnd/>
          </a:ln>
        </p:spPr>
        <p:txBody>
          <a:bodyPr>
            <a:prstTxWarp prst="textNoShape">
              <a:avLst/>
            </a:prstTxWarp>
          </a:bodyPr>
          <a:lstStyle/>
          <a:p>
            <a:pPr marL="625475" lvl="1" indent="-277813">
              <a:lnSpc>
                <a:spcPts val="2000"/>
              </a:lnSpc>
              <a:buClr>
                <a:schemeClr val="accent1"/>
              </a:buClr>
              <a:buSzPct val="75000"/>
            </a:pPr>
            <a:endParaRPr lang="en-US" sz="2400">
              <a:latin typeface="Calibri" pitchFamily="-72" charset="0"/>
              <a:ea typeface="Arial" pitchFamily="-72" charset="0"/>
              <a:cs typeface="Arial" pitchFamily="-72" charset="0"/>
            </a:endParaRPr>
          </a:p>
          <a:p>
            <a:pPr marL="347663" indent="-347663">
              <a:lnSpc>
                <a:spcPts val="2000"/>
              </a:lnSpc>
              <a:buClr>
                <a:srgbClr val="C45816"/>
              </a:buClr>
              <a:buSzPct val="150000"/>
            </a:pPr>
            <a:endParaRPr lang="en-US" sz="2400">
              <a:latin typeface="Calibri" pitchFamily="-72" charset="0"/>
              <a:ea typeface="Arial" pitchFamily="-72" charset="0"/>
              <a:cs typeface="Arial" pitchFamily="-72" charset="0"/>
            </a:endParaRPr>
          </a:p>
        </p:txBody>
      </p:sp>
      <p:sp>
        <p:nvSpPr>
          <p:cNvPr id="2" name="TextBox 1"/>
          <p:cNvSpPr txBox="1"/>
          <p:nvPr/>
        </p:nvSpPr>
        <p:spPr>
          <a:xfrm>
            <a:off x="439738" y="1330325"/>
            <a:ext cx="8202612" cy="3946525"/>
          </a:xfrm>
          <a:prstGeom prst="rect">
            <a:avLst/>
          </a:prstGeom>
          <a:noFill/>
        </p:spPr>
        <p:txBody>
          <a:bodyPr>
            <a:spAutoFit/>
          </a:bodyPr>
          <a:lstStyle/>
          <a:p>
            <a:pPr fontAlgn="auto">
              <a:lnSpc>
                <a:spcPts val="2000"/>
              </a:lnSpc>
              <a:spcBef>
                <a:spcPts val="0"/>
              </a:spcBef>
              <a:spcAft>
                <a:spcPts val="0"/>
              </a:spcAft>
              <a:buClr>
                <a:srgbClr val="C45816"/>
              </a:buClr>
              <a:buSzPct val="150000"/>
              <a:defRPr/>
            </a:pPr>
            <a:endParaRPr lang="en-US" dirty="0">
              <a:latin typeface="Calibri" charset="0"/>
              <a:ea typeface="+mn-ea"/>
              <a:cs typeface="+mn-cs"/>
            </a:endParaRPr>
          </a:p>
          <a:p>
            <a:pPr algn="ctr" fontAlgn="auto">
              <a:lnSpc>
                <a:spcPct val="115000"/>
              </a:lnSpc>
              <a:spcBef>
                <a:spcPts val="0"/>
              </a:spcBef>
              <a:spcAft>
                <a:spcPts val="0"/>
              </a:spcAft>
              <a:defRPr/>
            </a:pPr>
            <a:r>
              <a:rPr lang="en-US" sz="2800" b="1" dirty="0">
                <a:solidFill>
                  <a:schemeClr val="accent6">
                    <a:lumMod val="75000"/>
                  </a:schemeClr>
                </a:solidFill>
                <a:latin typeface="Verdana" pitchFamily="34" charset="0"/>
                <a:ea typeface="Verdana" pitchFamily="34" charset="0"/>
                <a:cs typeface="Verdana" pitchFamily="34" charset="0"/>
              </a:rPr>
              <a:t>Index </a:t>
            </a:r>
            <a:r>
              <a:rPr lang="en-US" sz="2800" b="1" dirty="0">
                <a:solidFill>
                  <a:schemeClr val="accent6">
                    <a:lumMod val="75000"/>
                  </a:schemeClr>
                </a:solidFill>
                <a:latin typeface="Verdana" pitchFamily="34" charset="0"/>
                <a:ea typeface="Verdana" pitchFamily="34" charset="0"/>
                <a:cs typeface="Verdana" pitchFamily="34" charset="0"/>
              </a:rPr>
              <a:t>Target </a:t>
            </a:r>
            <a:r>
              <a:rPr lang="en-US" sz="3600" b="1" u="sng" dirty="0">
                <a:solidFill>
                  <a:schemeClr val="accent6">
                    <a:lumMod val="75000"/>
                  </a:schemeClr>
                </a:solidFill>
                <a:latin typeface="Verdana" pitchFamily="34" charset="0"/>
                <a:ea typeface="Verdana" pitchFamily="34" charset="0"/>
                <a:cs typeface="Verdana" pitchFamily="34" charset="0"/>
              </a:rPr>
              <a:t>55</a:t>
            </a:r>
            <a:endParaRPr lang="en-US" sz="3600" b="1" u="sng" dirty="0">
              <a:solidFill>
                <a:schemeClr val="accent6">
                  <a:lumMod val="75000"/>
                </a:schemeClr>
              </a:solidFill>
              <a:latin typeface="Verdana" pitchFamily="34" charset="0"/>
              <a:ea typeface="Verdana" pitchFamily="34" charset="0"/>
              <a:cs typeface="Verdana" pitchFamily="34" charset="0"/>
            </a:endParaRPr>
          </a:p>
          <a:p>
            <a:pPr fontAlgn="auto">
              <a:lnSpc>
                <a:spcPct val="115000"/>
              </a:lnSpc>
              <a:spcBef>
                <a:spcPts val="0"/>
              </a:spcBef>
              <a:spcAft>
                <a:spcPts val="0"/>
              </a:spcAft>
              <a:defRPr/>
            </a:pPr>
            <a:r>
              <a:rPr lang="en-US" sz="2400" dirty="0">
                <a:solidFill>
                  <a:schemeClr val="accent3">
                    <a:lumMod val="75000"/>
                  </a:schemeClr>
                </a:solidFill>
                <a:latin typeface="Verdana" pitchFamily="34" charset="0"/>
                <a:ea typeface="Verdana" pitchFamily="34" charset="0"/>
                <a:cs typeface="Verdana" pitchFamily="34" charset="0"/>
              </a:rPr>
              <a:t>  </a:t>
            </a:r>
          </a:p>
          <a:p>
            <a:pPr fontAlgn="auto">
              <a:lnSpc>
                <a:spcPct val="115000"/>
              </a:lnSpc>
              <a:spcBef>
                <a:spcPts val="0"/>
              </a:spcBef>
              <a:spcAft>
                <a:spcPts val="0"/>
              </a:spcAft>
              <a:defRPr/>
            </a:pPr>
            <a:r>
              <a:rPr lang="en-US" sz="2400" b="1" dirty="0">
                <a:solidFill>
                  <a:schemeClr val="accent4">
                    <a:lumMod val="50000"/>
                  </a:schemeClr>
                </a:solidFill>
                <a:latin typeface="Verdana" pitchFamily="34" charset="0"/>
                <a:ea typeface="Verdana" pitchFamily="34" charset="0"/>
                <a:cs typeface="Verdana" pitchFamily="34" charset="0"/>
              </a:rPr>
              <a:t>  </a:t>
            </a:r>
            <a:r>
              <a:rPr lang="en-US" sz="2800" b="1" u="sng" dirty="0">
                <a:solidFill>
                  <a:schemeClr val="accent6">
                    <a:lumMod val="50000"/>
                  </a:schemeClr>
                </a:solidFill>
                <a:latin typeface="Verdana" pitchFamily="34" charset="0"/>
                <a:ea typeface="Verdana" pitchFamily="34" charset="0"/>
                <a:cs typeface="Verdana" pitchFamily="34" charset="0"/>
              </a:rPr>
              <a:t>One Point </a:t>
            </a:r>
            <a:r>
              <a:rPr lang="en-US" dirty="0">
                <a:solidFill>
                  <a:schemeClr val="accent6">
                    <a:lumMod val="50000"/>
                  </a:schemeClr>
                </a:solidFill>
                <a:latin typeface="Verdana" pitchFamily="34" charset="0"/>
                <a:ea typeface="Verdana" pitchFamily="34" charset="0"/>
                <a:cs typeface="Verdana" pitchFamily="34" charset="0"/>
              </a:rPr>
              <a:t> </a:t>
            </a:r>
            <a:endParaRPr lang="en-US" dirty="0">
              <a:solidFill>
                <a:schemeClr val="accent6">
                  <a:lumMod val="50000"/>
                </a:schemeClr>
              </a:solidFill>
              <a:latin typeface="Verdana" pitchFamily="34" charset="0"/>
              <a:ea typeface="Verdana" pitchFamily="34" charset="0"/>
              <a:cs typeface="Verdana" pitchFamily="34" charset="0"/>
            </a:endParaRPr>
          </a:p>
          <a:p>
            <a:pPr lvl="1" fontAlgn="auto">
              <a:lnSpc>
                <a:spcPct val="115000"/>
              </a:lnSpc>
              <a:spcBef>
                <a:spcPts val="0"/>
              </a:spcBef>
              <a:spcAft>
                <a:spcPts val="0"/>
              </a:spcAft>
              <a:defRPr/>
            </a:pPr>
            <a:r>
              <a:rPr lang="en-US" sz="2400" dirty="0">
                <a:solidFill>
                  <a:schemeClr val="accent6">
                    <a:lumMod val="75000"/>
                  </a:schemeClr>
                </a:solidFill>
                <a:latin typeface="Verdana" pitchFamily="34" charset="0"/>
                <a:ea typeface="Verdana" pitchFamily="34" charset="0"/>
                <a:cs typeface="Verdana" pitchFamily="34" charset="0"/>
              </a:rPr>
              <a:t>Each % </a:t>
            </a:r>
            <a:r>
              <a:rPr lang="en-US" sz="2400" dirty="0">
                <a:solidFill>
                  <a:schemeClr val="accent6">
                    <a:lumMod val="75000"/>
                  </a:schemeClr>
                </a:solidFill>
                <a:latin typeface="Verdana" pitchFamily="34" charset="0"/>
                <a:ea typeface="Verdana" pitchFamily="34" charset="0"/>
                <a:cs typeface="Verdana" pitchFamily="34" charset="0"/>
              </a:rPr>
              <a:t>of </a:t>
            </a:r>
            <a:r>
              <a:rPr lang="en-US" sz="2400" dirty="0">
                <a:solidFill>
                  <a:schemeClr val="accent6">
                    <a:lumMod val="75000"/>
                  </a:schemeClr>
                </a:solidFill>
                <a:latin typeface="Verdana" pitchFamily="34" charset="0"/>
                <a:ea typeface="Verdana" pitchFamily="34" charset="0"/>
                <a:cs typeface="Verdana" pitchFamily="34" charset="0"/>
              </a:rPr>
              <a:t>students: </a:t>
            </a:r>
            <a:r>
              <a:rPr lang="en-US" sz="2400" dirty="0">
                <a:solidFill>
                  <a:schemeClr val="accent6">
                    <a:lumMod val="75000"/>
                  </a:schemeClr>
                </a:solidFill>
                <a:latin typeface="Verdana" pitchFamily="34" charset="0"/>
                <a:ea typeface="Verdana" pitchFamily="34" charset="0"/>
                <a:cs typeface="Verdana" pitchFamily="34" charset="0"/>
              </a:rPr>
              <a:t>ECD or one of two lowest race/ethnic groups meeting </a:t>
            </a:r>
            <a:r>
              <a:rPr lang="en-US" sz="2400" b="1" i="1" u="sng" dirty="0">
                <a:solidFill>
                  <a:schemeClr val="accent6">
                    <a:lumMod val="75000"/>
                  </a:schemeClr>
                </a:solidFill>
                <a:latin typeface="Verdana" pitchFamily="34" charset="0"/>
                <a:ea typeface="Verdana" pitchFamily="34" charset="0"/>
                <a:cs typeface="Verdana" pitchFamily="34" charset="0"/>
              </a:rPr>
              <a:t>Level II </a:t>
            </a:r>
          </a:p>
          <a:p>
            <a:pPr marL="457200" fontAlgn="auto">
              <a:lnSpc>
                <a:spcPct val="115000"/>
              </a:lnSpc>
              <a:spcBef>
                <a:spcPts val="0"/>
              </a:spcBef>
              <a:spcAft>
                <a:spcPts val="0"/>
              </a:spcAft>
              <a:defRPr/>
            </a:pPr>
            <a:r>
              <a:rPr lang="en-US" dirty="0">
                <a:latin typeface="Verdana" pitchFamily="34" charset="0"/>
                <a:ea typeface="Verdana" pitchFamily="34" charset="0"/>
                <a:cs typeface="Verdana" pitchFamily="34" charset="0"/>
              </a:rPr>
              <a:t> </a:t>
            </a:r>
          </a:p>
          <a:p>
            <a:pPr fontAlgn="auto">
              <a:lnSpc>
                <a:spcPct val="115000"/>
              </a:lnSpc>
              <a:spcBef>
                <a:spcPts val="0"/>
              </a:spcBef>
              <a:spcAft>
                <a:spcPts val="0"/>
              </a:spcAft>
              <a:defRPr/>
            </a:pPr>
            <a:r>
              <a:rPr lang="en-US" dirty="0">
                <a:latin typeface="Verdana" pitchFamily="34" charset="0"/>
                <a:ea typeface="Verdana" pitchFamily="34" charset="0"/>
                <a:cs typeface="Verdana" pitchFamily="34" charset="0"/>
              </a:rPr>
              <a:t> </a:t>
            </a:r>
            <a:endParaRPr lang="en-US" sz="2400" dirty="0">
              <a:latin typeface="Calibri" charset="0"/>
              <a:ea typeface="+mn-ea"/>
              <a:cs typeface="+mn-cs"/>
            </a:endParaRPr>
          </a:p>
          <a:p>
            <a:pPr algn="ctr" fontAlgn="auto">
              <a:spcBef>
                <a:spcPts val="0"/>
              </a:spcBef>
              <a:spcAft>
                <a:spcPts val="0"/>
              </a:spcAft>
              <a:defRPr/>
            </a:pPr>
            <a:endParaRPr lang="en-US" sz="3600" dirty="0">
              <a:latin typeface="+mn-lt"/>
              <a:ea typeface="+mn-ea"/>
              <a:cs typeface="+mn-cs"/>
            </a:endParaRPr>
          </a:p>
        </p:txBody>
      </p:sp>
      <p:sp>
        <p:nvSpPr>
          <p:cNvPr id="75779" name="TextBox 4"/>
          <p:cNvSpPr txBox="1">
            <a:spLocks noChangeArrowheads="1"/>
          </p:cNvSpPr>
          <p:nvPr/>
        </p:nvSpPr>
        <p:spPr bwMode="auto">
          <a:xfrm>
            <a:off x="112713" y="277813"/>
            <a:ext cx="8856662" cy="1076325"/>
          </a:xfrm>
          <a:prstGeom prst="rect">
            <a:avLst/>
          </a:prstGeom>
          <a:noFill/>
          <a:ln w="9525">
            <a:noFill/>
            <a:miter lim="800000"/>
            <a:headEnd/>
            <a:tailEnd/>
          </a:ln>
        </p:spPr>
        <p:txBody>
          <a:bodyPr>
            <a:prstTxWarp prst="textNoShape">
              <a:avLst/>
            </a:prstTxWarp>
            <a:spAutoFit/>
          </a:bodyPr>
          <a:lstStyle/>
          <a:p>
            <a:r>
              <a:rPr lang="en-US" sz="2800">
                <a:latin typeface="Candara" pitchFamily="-72" charset="0"/>
              </a:rPr>
              <a:t>PERFORMANCE INDEX 3:  </a:t>
            </a:r>
            <a:r>
              <a:rPr lang="en-US" sz="2800" b="1">
                <a:latin typeface="Candara" pitchFamily="-72" charset="0"/>
              </a:rPr>
              <a:t>CLOSING PERFORMANCE GAPS</a:t>
            </a:r>
          </a:p>
          <a:p>
            <a:pPr algn="ctr"/>
            <a:endParaRPr lang="en-US" sz="3600">
              <a:latin typeface="Candara" pitchFamily="-72" charset="0"/>
            </a:endParaRPr>
          </a:p>
        </p:txBody>
      </p:sp>
      <p:sp>
        <p:nvSpPr>
          <p:cNvPr id="3" name="Footer Placeholder 2"/>
          <p:cNvSpPr>
            <a:spLocks noGrp="1"/>
          </p:cNvSpPr>
          <p:nvPr>
            <p:ph type="ftr" sz="quarter" idx="11"/>
          </p:nvPr>
        </p:nvSpPr>
        <p:spPr>
          <a:xfrm>
            <a:off x="2120900" y="6357938"/>
            <a:ext cx="5594350" cy="476250"/>
          </a:xfrm>
        </p:spPr>
        <p:txBody>
          <a:bodyPr/>
          <a:lstStyle/>
          <a:p>
            <a:pPr>
              <a:defRPr/>
            </a:pPr>
            <a:r>
              <a:rPr dirty="0"/>
              <a:t>Copyright 2013 by Region 7 Education Service Center. All rights reserved. </a:t>
            </a:r>
            <a:endParaRPr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2051" name="Picture 3"/>
          <p:cNvPicPr>
            <a:picLocks noChangeAspect="1" noChangeArrowheads="1"/>
          </p:cNvPicPr>
          <p:nvPr/>
        </p:nvPicPr>
        <p:blipFill>
          <a:blip r:embed="rId3">
            <a:extLst>
              <a:ext uri="{28A0092B-C50C-407E-A947-70E740481C1C}"/>
            </a:extLst>
          </a:blip>
          <a:srcRect/>
          <a:stretch>
            <a:fillRect/>
          </a:stretch>
        </p:blipFill>
        <p:spPr bwMode="auto">
          <a:xfrm>
            <a:off x="642938" y="495655"/>
            <a:ext cx="7858125" cy="56483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graphicFrame>
        <p:nvGraphicFramePr>
          <p:cNvPr id="3" name="Table 2"/>
          <p:cNvGraphicFramePr>
            <a:graphicFrameLocks noGrp="1"/>
          </p:cNvGraphicFramePr>
          <p:nvPr/>
        </p:nvGraphicFramePr>
        <p:xfrm>
          <a:off x="300038" y="1255713"/>
          <a:ext cx="8612187" cy="4300537"/>
        </p:xfrm>
        <a:graphic>
          <a:graphicData uri="http://schemas.openxmlformats.org/drawingml/2006/table">
            <a:tbl>
              <a:tblPr firstRow="1" bandRow="1">
                <a:tableStyleId>{E8B1032C-EA38-4F05-BA0D-38AFFFC7BED3}</a:tableStyleId>
              </a:tblPr>
              <a:tblGrid>
                <a:gridCol w="2688608"/>
                <a:gridCol w="818865"/>
                <a:gridCol w="1542197"/>
                <a:gridCol w="1460311"/>
                <a:gridCol w="928048"/>
                <a:gridCol w="1173705"/>
              </a:tblGrid>
              <a:tr h="1647176">
                <a:tc>
                  <a:txBody>
                    <a:bodyPr/>
                    <a:lstStyle/>
                    <a:p>
                      <a:pPr algn="ctr"/>
                      <a:r>
                        <a:rPr lang="en-US" dirty="0" smtClean="0">
                          <a:solidFill>
                            <a:schemeClr val="accent4">
                              <a:lumMod val="50000"/>
                            </a:schemeClr>
                          </a:solidFill>
                        </a:rPr>
                        <a:t>STAAR Weighted Performance Rate for Reading</a:t>
                      </a:r>
                      <a:endParaRPr lang="en-US" dirty="0">
                        <a:solidFill>
                          <a:schemeClr val="accent4">
                            <a:lumMod val="50000"/>
                          </a:schemeClr>
                        </a:solidFill>
                      </a:endParaRPr>
                    </a:p>
                  </a:txBody>
                  <a:tcPr anchor="ctr"/>
                </a:tc>
                <a:tc>
                  <a:txBody>
                    <a:bodyPr/>
                    <a:lstStyle/>
                    <a:p>
                      <a:pPr algn="ctr"/>
                      <a:r>
                        <a:rPr lang="en-US" dirty="0" smtClean="0">
                          <a:solidFill>
                            <a:schemeClr val="accent4">
                              <a:lumMod val="50000"/>
                            </a:schemeClr>
                          </a:solidFill>
                        </a:rPr>
                        <a:t>ECD</a:t>
                      </a:r>
                      <a:endParaRPr lang="en-US" dirty="0">
                        <a:solidFill>
                          <a:schemeClr val="accent4">
                            <a:lumMod val="50000"/>
                          </a:schemeClr>
                        </a:solidFill>
                      </a:endParaRPr>
                    </a:p>
                  </a:txBody>
                  <a:tcPr anchor="ctr"/>
                </a:tc>
                <a:tc>
                  <a:txBody>
                    <a:bodyPr/>
                    <a:lstStyle/>
                    <a:p>
                      <a:pPr algn="ctr"/>
                      <a:r>
                        <a:rPr lang="en-US" dirty="0" smtClean="0">
                          <a:solidFill>
                            <a:schemeClr val="accent4">
                              <a:lumMod val="50000"/>
                            </a:schemeClr>
                          </a:solidFill>
                        </a:rPr>
                        <a:t>Lowest Performing Racial/Ethnic Group1</a:t>
                      </a:r>
                      <a:endParaRPr lang="en-US" dirty="0">
                        <a:solidFill>
                          <a:schemeClr val="accent4">
                            <a:lumMod val="50000"/>
                          </a:schemeClr>
                        </a:solidFill>
                      </a:endParaRPr>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dirty="0" smtClean="0">
                        <a:solidFill>
                          <a:schemeClr val="accent4">
                            <a:lumMod val="50000"/>
                          </a:schemeClr>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accent4">
                              <a:lumMod val="50000"/>
                            </a:schemeClr>
                          </a:solidFill>
                        </a:rPr>
                        <a:t>Lowest Performing Racial/Ethnic Group2</a:t>
                      </a:r>
                    </a:p>
                    <a:p>
                      <a:pPr algn="ctr"/>
                      <a:endParaRPr lang="en-US" b="0" dirty="0">
                        <a:solidFill>
                          <a:schemeClr val="accent4">
                            <a:lumMod val="50000"/>
                          </a:schemeClr>
                        </a:solidFill>
                      </a:endParaRPr>
                    </a:p>
                  </a:txBody>
                  <a:tcPr anchor="ctr"/>
                </a:tc>
                <a:tc>
                  <a:txBody>
                    <a:bodyPr/>
                    <a:lstStyle/>
                    <a:p>
                      <a:pPr algn="ctr"/>
                      <a:r>
                        <a:rPr lang="en-US" dirty="0" smtClean="0">
                          <a:solidFill>
                            <a:schemeClr val="accent4">
                              <a:lumMod val="50000"/>
                            </a:schemeClr>
                          </a:solidFill>
                        </a:rPr>
                        <a:t>Total Points</a:t>
                      </a:r>
                      <a:endParaRPr lang="en-US" dirty="0">
                        <a:solidFill>
                          <a:schemeClr val="accent4">
                            <a:lumMod val="50000"/>
                          </a:schemeClr>
                        </a:solidFill>
                      </a:endParaRPr>
                    </a:p>
                  </a:txBody>
                  <a:tcPr anchor="ctr"/>
                </a:tc>
                <a:tc>
                  <a:txBody>
                    <a:bodyPr/>
                    <a:lstStyle/>
                    <a:p>
                      <a:pPr algn="ctr"/>
                      <a:r>
                        <a:rPr lang="en-US" dirty="0" smtClean="0">
                          <a:solidFill>
                            <a:schemeClr val="accent4">
                              <a:lumMod val="50000"/>
                            </a:schemeClr>
                          </a:solidFill>
                        </a:rPr>
                        <a:t>Maximum Points</a:t>
                      </a:r>
                      <a:endParaRPr lang="en-US" dirty="0">
                        <a:solidFill>
                          <a:schemeClr val="accent4">
                            <a:lumMod val="50000"/>
                          </a:schemeClr>
                        </a:solidFill>
                      </a:endParaRPr>
                    </a:p>
                  </a:txBody>
                  <a:tcPr anchor="ctr"/>
                </a:tc>
              </a:tr>
              <a:tr h="524829">
                <a:tc>
                  <a:txBody>
                    <a:bodyPr/>
                    <a:lstStyle/>
                    <a:p>
                      <a:r>
                        <a:rPr lang="en-US" sz="1800" dirty="0" smtClean="0"/>
                        <a:t># of Tests</a:t>
                      </a:r>
                      <a:endParaRPr lang="en-US" sz="1800" dirty="0"/>
                    </a:p>
                  </a:txBody>
                  <a:tcPr/>
                </a:tc>
                <a:tc>
                  <a:txBody>
                    <a:bodyPr/>
                    <a:lstStyle/>
                    <a:p>
                      <a:pPr algn="ctr"/>
                      <a:r>
                        <a:rPr lang="en-US" sz="1800" b="1" dirty="0" smtClean="0"/>
                        <a:t>873</a:t>
                      </a:r>
                      <a:endParaRPr lang="en-US" sz="1800" b="1" dirty="0"/>
                    </a:p>
                  </a:txBody>
                  <a:tcPr anchor="ctr"/>
                </a:tc>
                <a:tc>
                  <a:txBody>
                    <a:bodyPr/>
                    <a:lstStyle/>
                    <a:p>
                      <a:pPr algn="ctr"/>
                      <a:r>
                        <a:rPr lang="en-US" sz="1800" b="1" dirty="0" smtClean="0"/>
                        <a:t>878</a:t>
                      </a:r>
                      <a:endParaRPr lang="en-US" sz="1800" b="1" dirty="0"/>
                    </a:p>
                  </a:txBody>
                  <a:tcPr anchor="ctr"/>
                </a:tc>
                <a:tc>
                  <a:txBody>
                    <a:bodyPr/>
                    <a:lstStyle/>
                    <a:p>
                      <a:pPr algn="ctr"/>
                      <a:r>
                        <a:rPr lang="en-US" sz="1800" b="1" dirty="0" smtClean="0"/>
                        <a:t>2601</a:t>
                      </a:r>
                      <a:endParaRPr lang="en-US" sz="1800" b="1" dirty="0"/>
                    </a:p>
                  </a:txBody>
                  <a:tcPr anchor="ctr"/>
                </a:tc>
                <a:tc>
                  <a:txBody>
                    <a:bodyPr/>
                    <a:lstStyle/>
                    <a:p>
                      <a:endParaRPr lang="en-US" dirty="0"/>
                    </a:p>
                  </a:txBody>
                  <a:tcPr>
                    <a:blipFill>
                      <a:blip r:embed="rId3"/>
                      <a:tile tx="0" ty="0" sx="100000" sy="100000" flip="none" algn="tl"/>
                    </a:blipFill>
                  </a:tcPr>
                </a:tc>
                <a:tc>
                  <a:txBody>
                    <a:bodyPr/>
                    <a:lstStyle/>
                    <a:p>
                      <a:endParaRPr lang="en-US"/>
                    </a:p>
                  </a:txBody>
                  <a:tcPr>
                    <a:blipFill>
                      <a:blip r:embed="rId3"/>
                      <a:tile tx="0" ty="0" sx="100000" sy="100000" flip="none" algn="tl"/>
                    </a:blipFill>
                  </a:tcPr>
                </a:tc>
              </a:tr>
              <a:tr h="1513880">
                <a:tc>
                  <a:txBody>
                    <a:bodyPr/>
                    <a:lstStyle/>
                    <a:p>
                      <a:r>
                        <a:rPr lang="en-US" sz="1800" dirty="0" smtClean="0"/>
                        <a:t>Performance Results</a:t>
                      </a:r>
                    </a:p>
                    <a:p>
                      <a:r>
                        <a:rPr lang="en-US" sz="1800" dirty="0" smtClean="0"/>
                        <a:t>Phase</a:t>
                      </a:r>
                      <a:r>
                        <a:rPr lang="en-US" sz="1800" baseline="0" dirty="0" smtClean="0"/>
                        <a:t> in 1:  Level II or   </a:t>
                      </a:r>
                    </a:p>
                    <a:p>
                      <a:r>
                        <a:rPr lang="en-US" sz="1800" baseline="0" dirty="0" smtClean="0"/>
                        <a:t>                        above</a:t>
                      </a:r>
                    </a:p>
                    <a:p>
                      <a:r>
                        <a:rPr lang="en-US" sz="1800" baseline="0" dirty="0" smtClean="0"/>
                        <a:t>Number</a:t>
                      </a:r>
                    </a:p>
                    <a:p>
                      <a:r>
                        <a:rPr lang="en-US" sz="1800" baseline="0" dirty="0" smtClean="0"/>
                        <a:t>Percent</a:t>
                      </a:r>
                      <a:endParaRPr lang="en-US" sz="1800" dirty="0"/>
                    </a:p>
                  </a:txBody>
                  <a:tcPr/>
                </a:tc>
                <a:tc>
                  <a:txBody>
                    <a:bodyPr/>
                    <a:lstStyle/>
                    <a:p>
                      <a:pPr algn="ctr"/>
                      <a:endParaRPr lang="en-US" sz="1800" dirty="0" smtClean="0"/>
                    </a:p>
                    <a:p>
                      <a:pPr algn="ctr"/>
                      <a:endParaRPr lang="en-US" sz="1800" dirty="0" smtClean="0"/>
                    </a:p>
                    <a:p>
                      <a:pPr algn="ctr"/>
                      <a:endParaRPr lang="en-US" sz="1800" dirty="0" smtClean="0"/>
                    </a:p>
                    <a:p>
                      <a:pPr algn="ctr"/>
                      <a:r>
                        <a:rPr lang="en-US" sz="1800" dirty="0" smtClean="0"/>
                        <a:t>428</a:t>
                      </a:r>
                    </a:p>
                    <a:p>
                      <a:pPr algn="ctr"/>
                      <a:r>
                        <a:rPr lang="en-US" sz="1800" dirty="0" smtClean="0"/>
                        <a:t>49%</a:t>
                      </a:r>
                      <a:endParaRPr lang="en-US" sz="1800" dirty="0"/>
                    </a:p>
                  </a:txBody>
                  <a:tcPr/>
                </a:tc>
                <a:tc>
                  <a:txBody>
                    <a:bodyPr/>
                    <a:lstStyle/>
                    <a:p>
                      <a:pPr algn="ctr"/>
                      <a:endParaRPr lang="en-US" sz="1800" dirty="0" smtClean="0"/>
                    </a:p>
                    <a:p>
                      <a:pPr algn="ctr"/>
                      <a:endParaRPr lang="en-US" sz="1800" dirty="0" smtClean="0"/>
                    </a:p>
                    <a:p>
                      <a:pPr algn="ctr"/>
                      <a:endParaRPr lang="en-US" sz="1800" dirty="0" smtClean="0"/>
                    </a:p>
                    <a:p>
                      <a:pPr algn="ctr"/>
                      <a:r>
                        <a:rPr lang="en-US" sz="1800" dirty="0" smtClean="0"/>
                        <a:t>490</a:t>
                      </a:r>
                    </a:p>
                    <a:p>
                      <a:pPr algn="ctr"/>
                      <a:r>
                        <a:rPr lang="en-US" sz="1800" dirty="0" smtClean="0"/>
                        <a:t>56%</a:t>
                      </a:r>
                      <a:endParaRPr lang="en-US" sz="1800" dirty="0"/>
                    </a:p>
                  </a:txBody>
                  <a:tcPr anchor="ctr"/>
                </a:tc>
                <a:tc>
                  <a:txBody>
                    <a:bodyPr/>
                    <a:lstStyle/>
                    <a:p>
                      <a:pPr algn="ctr"/>
                      <a:endParaRPr lang="en-US" sz="1800" dirty="0" smtClean="0"/>
                    </a:p>
                    <a:p>
                      <a:pPr algn="ctr"/>
                      <a:endParaRPr lang="en-US" sz="1800" dirty="0" smtClean="0"/>
                    </a:p>
                    <a:p>
                      <a:pPr algn="ctr"/>
                      <a:endParaRPr lang="en-US" sz="1800" dirty="0" smtClean="0"/>
                    </a:p>
                    <a:p>
                      <a:pPr algn="ctr"/>
                      <a:r>
                        <a:rPr lang="en-US" sz="1800" dirty="0" smtClean="0"/>
                        <a:t>390</a:t>
                      </a:r>
                    </a:p>
                    <a:p>
                      <a:pPr algn="ctr"/>
                      <a:r>
                        <a:rPr lang="en-US" sz="1800" dirty="0" smtClean="0"/>
                        <a:t>15%</a:t>
                      </a:r>
                      <a:endParaRPr lang="en-US" sz="1800" dirty="0"/>
                    </a:p>
                  </a:txBody>
                  <a:tcPr anchor="ctr"/>
                </a:tc>
                <a:tc>
                  <a:txBody>
                    <a:bodyPr/>
                    <a:lstStyle/>
                    <a:p>
                      <a:endParaRPr lang="en-US" dirty="0"/>
                    </a:p>
                  </a:txBody>
                  <a:tcPr>
                    <a:blipFill>
                      <a:blip r:embed="rId3"/>
                      <a:tile tx="0" ty="0" sx="100000" sy="100000" flip="none" algn="tl"/>
                    </a:blipFill>
                  </a:tcPr>
                </a:tc>
                <a:tc>
                  <a:txBody>
                    <a:bodyPr/>
                    <a:lstStyle/>
                    <a:p>
                      <a:endParaRPr lang="en-US" dirty="0"/>
                    </a:p>
                  </a:txBody>
                  <a:tcPr>
                    <a:blipFill>
                      <a:blip r:embed="rId3"/>
                      <a:tile tx="0" ty="0" sx="100000" sy="100000" flip="none" algn="tl"/>
                    </a:blipFill>
                  </a:tcPr>
                </a:tc>
              </a:tr>
              <a:tr h="524829">
                <a:tc>
                  <a:txBody>
                    <a:bodyPr/>
                    <a:lstStyle/>
                    <a:p>
                      <a:r>
                        <a:rPr lang="en-US" sz="1800" dirty="0" smtClean="0"/>
                        <a:t>Reading WPR</a:t>
                      </a:r>
                      <a:endParaRPr lang="en-US" sz="1800" dirty="0"/>
                    </a:p>
                  </a:txBody>
                  <a:tcPr/>
                </a:tc>
                <a:tc>
                  <a:txBody>
                    <a:bodyPr/>
                    <a:lstStyle/>
                    <a:p>
                      <a:pPr algn="ctr"/>
                      <a:r>
                        <a:rPr lang="en-US" sz="1800" dirty="0" smtClean="0"/>
                        <a:t>49</a:t>
                      </a:r>
                      <a:endParaRPr lang="en-US" sz="1800" dirty="0"/>
                    </a:p>
                  </a:txBody>
                  <a:tcPr anchor="ctr"/>
                </a:tc>
                <a:tc>
                  <a:txBody>
                    <a:bodyPr/>
                    <a:lstStyle/>
                    <a:p>
                      <a:pPr algn="ctr"/>
                      <a:r>
                        <a:rPr lang="en-US" sz="1800" dirty="0" smtClean="0"/>
                        <a:t>56</a:t>
                      </a:r>
                      <a:endParaRPr lang="en-US" sz="1800" dirty="0"/>
                    </a:p>
                  </a:txBody>
                  <a:tcPr anchor="ctr"/>
                </a:tc>
                <a:tc>
                  <a:txBody>
                    <a:bodyPr/>
                    <a:lstStyle/>
                    <a:p>
                      <a:pPr algn="ctr"/>
                      <a:r>
                        <a:rPr lang="en-US" sz="1800" dirty="0" smtClean="0"/>
                        <a:t>15</a:t>
                      </a:r>
                      <a:endParaRPr lang="en-US" sz="1800" dirty="0"/>
                    </a:p>
                  </a:txBody>
                  <a:tcPr anchor="ctr"/>
                </a:tc>
                <a:tc>
                  <a:txBody>
                    <a:bodyPr/>
                    <a:lstStyle/>
                    <a:p>
                      <a:r>
                        <a:rPr lang="en-US" dirty="0" smtClean="0"/>
                        <a:t>120</a:t>
                      </a:r>
                      <a:endParaRPr lang="en-US" dirty="0"/>
                    </a:p>
                  </a:txBody>
                  <a:tcPr/>
                </a:tc>
                <a:tc>
                  <a:txBody>
                    <a:bodyPr/>
                    <a:lstStyle/>
                    <a:p>
                      <a:r>
                        <a:rPr lang="en-US" dirty="0" smtClean="0"/>
                        <a:t>300</a:t>
                      </a:r>
                      <a:endParaRPr lang="en-US"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46050"/>
          <a:ext cx="8599488" cy="6675438"/>
        </p:xfrm>
        <a:graphic>
          <a:graphicData uri="http://schemas.openxmlformats.org/drawingml/2006/table">
            <a:tbl>
              <a:tblPr>
                <a:tableStyleId>{5C22544A-7EE6-4342-B048-85BDC9FD1C3A}</a:tableStyleId>
              </a:tblPr>
              <a:tblGrid>
                <a:gridCol w="1908013"/>
                <a:gridCol w="1482709"/>
                <a:gridCol w="1673901"/>
                <a:gridCol w="1451494"/>
                <a:gridCol w="877920"/>
                <a:gridCol w="1205677"/>
              </a:tblGrid>
              <a:tr h="1212677">
                <a:tc>
                  <a:txBody>
                    <a:bodyPr/>
                    <a:lstStyle/>
                    <a:p>
                      <a:pPr algn="ctr" fontAlgn="b"/>
                      <a:r>
                        <a:rPr lang="en-US" sz="1800" u="none" strike="noStrike" dirty="0">
                          <a:effectLst/>
                        </a:rPr>
                        <a:t>Indicator</a:t>
                      </a:r>
                      <a:endParaRPr lang="en-US" sz="1800" b="1" i="0" u="none" strike="noStrike" dirty="0">
                        <a:solidFill>
                          <a:srgbClr val="000000"/>
                        </a:solidFill>
                        <a:effectLst/>
                        <a:latin typeface="Calibri"/>
                      </a:endParaRPr>
                    </a:p>
                  </a:txBody>
                  <a:tcPr marL="9525" marR="9525" marT="9525" marB="0" anchor="b">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u="none" strike="noStrike" dirty="0">
                          <a:effectLst/>
                        </a:rPr>
                        <a:t>Economically Disadvantaged</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u="none" strike="noStrike" dirty="0">
                          <a:effectLst/>
                        </a:rPr>
                        <a:t>Lowest Performing Race/Ethnic             Group 1</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u="none" strike="noStrike" dirty="0">
                          <a:effectLst/>
                        </a:rPr>
                        <a:t>Lowest Performing Race/Ethnic          Group 2</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u="none" strike="noStrike" dirty="0">
                          <a:effectLst/>
                        </a:rPr>
                        <a:t>Total Points</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u="none" strike="noStrike" dirty="0">
                          <a:effectLst/>
                        </a:rPr>
                        <a:t>Maximum Points</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838875">
                <a:tc>
                  <a:txBody>
                    <a:bodyPr/>
                    <a:lstStyle/>
                    <a:p>
                      <a:pPr algn="ctr" fontAlgn="b"/>
                      <a:r>
                        <a:rPr lang="en-US" sz="1800" u="none" strike="noStrike" dirty="0">
                          <a:effectLst/>
                        </a:rPr>
                        <a:t>STAAR </a:t>
                      </a:r>
                      <a:endParaRPr lang="en-US" sz="1800" u="none" strike="noStrike" dirty="0" smtClean="0">
                        <a:effectLst/>
                      </a:endParaRPr>
                    </a:p>
                    <a:p>
                      <a:pPr algn="ctr" fontAlgn="b"/>
                      <a:r>
                        <a:rPr lang="en-US" sz="1800" u="none" strike="noStrike" dirty="0" smtClean="0">
                          <a:effectLst/>
                        </a:rPr>
                        <a:t>Reading </a:t>
                      </a:r>
                    </a:p>
                    <a:p>
                      <a:pPr algn="ctr" fontAlgn="b"/>
                      <a:r>
                        <a:rPr lang="en-US" sz="1800" u="none" strike="noStrike" dirty="0" smtClean="0">
                          <a:effectLst/>
                        </a:rPr>
                        <a:t>WPR</a:t>
                      </a:r>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49</a:t>
                      </a:r>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56</a:t>
                      </a:r>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15</a:t>
                      </a:r>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120</a:t>
                      </a:r>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300</a:t>
                      </a:r>
                      <a:endParaRPr lang="en-US" dirty="0"/>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928048">
                <a:tc>
                  <a:txBody>
                    <a:bodyPr/>
                    <a:lstStyle/>
                    <a:p>
                      <a:pPr algn="ctr" fontAlgn="b"/>
                      <a:r>
                        <a:rPr lang="en-US" sz="1800" u="none" strike="noStrike" dirty="0">
                          <a:effectLst/>
                        </a:rPr>
                        <a:t>STAAR Mathematics </a:t>
                      </a:r>
                      <a:endParaRPr lang="en-US" sz="1800" u="none" strike="noStrike" dirty="0" smtClean="0">
                        <a:effectLst/>
                      </a:endParaRPr>
                    </a:p>
                    <a:p>
                      <a:pPr algn="ctr" fontAlgn="b"/>
                      <a:r>
                        <a:rPr lang="en-US" sz="1800" u="none" strike="noStrike" dirty="0" smtClean="0">
                          <a:effectLst/>
                        </a:rPr>
                        <a:t>WPR</a:t>
                      </a:r>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60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50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22</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132</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300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859809">
                <a:tc>
                  <a:txBody>
                    <a:bodyPr/>
                    <a:lstStyle/>
                    <a:p>
                      <a:pPr algn="ctr" fontAlgn="b"/>
                      <a:r>
                        <a:rPr lang="en-US" sz="1800" u="none" strike="noStrike" dirty="0">
                          <a:effectLst/>
                        </a:rPr>
                        <a:t>STAAR </a:t>
                      </a:r>
                      <a:endParaRPr lang="en-US" sz="1800" u="none" strike="noStrike" dirty="0" smtClean="0">
                        <a:effectLst/>
                      </a:endParaRPr>
                    </a:p>
                    <a:p>
                      <a:pPr algn="ctr" fontAlgn="b"/>
                      <a:r>
                        <a:rPr lang="en-US" sz="1800" u="none" strike="noStrike" dirty="0" smtClean="0">
                          <a:effectLst/>
                        </a:rPr>
                        <a:t>Writing </a:t>
                      </a:r>
                    </a:p>
                    <a:p>
                      <a:pPr algn="ctr" fontAlgn="b"/>
                      <a:r>
                        <a:rPr lang="en-US" sz="1800" u="none" strike="noStrike" dirty="0" smtClean="0">
                          <a:effectLst/>
                        </a:rPr>
                        <a:t>WPR</a:t>
                      </a:r>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40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45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18</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103</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300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887104">
                <a:tc>
                  <a:txBody>
                    <a:bodyPr/>
                    <a:lstStyle/>
                    <a:p>
                      <a:pPr algn="ctr" fontAlgn="b"/>
                      <a:r>
                        <a:rPr lang="en-US" sz="1800" u="none" strike="noStrike" dirty="0" smtClean="0">
                          <a:effectLst/>
                        </a:rPr>
                        <a:t>STAAR</a:t>
                      </a:r>
                    </a:p>
                    <a:p>
                      <a:pPr algn="ctr" fontAlgn="b"/>
                      <a:r>
                        <a:rPr lang="en-US" sz="1800" u="none" strike="noStrike" dirty="0" smtClean="0">
                          <a:effectLst/>
                        </a:rPr>
                        <a:t> </a:t>
                      </a:r>
                      <a:r>
                        <a:rPr lang="en-US" sz="1800" u="none" strike="noStrike" dirty="0">
                          <a:effectLst/>
                        </a:rPr>
                        <a:t>Science </a:t>
                      </a:r>
                      <a:endParaRPr lang="en-US" sz="1800" u="none" strike="noStrike" dirty="0" smtClean="0">
                        <a:effectLst/>
                      </a:endParaRPr>
                    </a:p>
                    <a:p>
                      <a:pPr algn="ctr" fontAlgn="b"/>
                      <a:r>
                        <a:rPr lang="en-US" sz="1800" u="none" strike="noStrike" dirty="0" smtClean="0">
                          <a:effectLst/>
                        </a:rPr>
                        <a:t>WPR</a:t>
                      </a:r>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60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20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29</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109</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300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818866">
                <a:tc>
                  <a:txBody>
                    <a:bodyPr/>
                    <a:lstStyle/>
                    <a:p>
                      <a:pPr algn="ctr" fontAlgn="b"/>
                      <a:r>
                        <a:rPr lang="en-US" sz="1800" u="none" strike="noStrike" dirty="0" smtClean="0">
                          <a:effectLst/>
                        </a:rPr>
                        <a:t>STAAR </a:t>
                      </a:r>
                    </a:p>
                    <a:p>
                      <a:pPr algn="ctr" fontAlgn="b"/>
                      <a:r>
                        <a:rPr lang="en-US" sz="1800" u="none" strike="noStrike" dirty="0" smtClean="0">
                          <a:effectLst/>
                        </a:rPr>
                        <a:t>Social Studies </a:t>
                      </a:r>
                    </a:p>
                    <a:p>
                      <a:pPr algn="ctr" fontAlgn="b"/>
                      <a:r>
                        <a:rPr lang="en-US" sz="1800" u="none" strike="noStrike" dirty="0" smtClean="0">
                          <a:effectLst/>
                        </a:rPr>
                        <a:t>WPR</a:t>
                      </a:r>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25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20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25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300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10997">
                <a:tc gridSpan="4">
                  <a:txBody>
                    <a:bodyPr/>
                    <a:lstStyle/>
                    <a:p>
                      <a:pPr algn="ctr" fontAlgn="b"/>
                      <a:r>
                        <a:rPr lang="en-US" sz="1800" u="none" strike="noStrike" dirty="0" smtClean="0">
                          <a:effectLst/>
                        </a:rPr>
                        <a:t>TOTAL</a:t>
                      </a:r>
                    </a:p>
                    <a:p>
                      <a:pPr algn="ctr" fontAlgn="b"/>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smtClean="0">
                          <a:solidFill>
                            <a:srgbClr val="000000"/>
                          </a:solidFill>
                          <a:effectLst/>
                          <a:latin typeface="Calibri"/>
                        </a:rPr>
                        <a:t>534</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fontAlgn="b"/>
                      <a:r>
                        <a:rPr lang="en-US" sz="1800" b="0" i="0" u="none" strike="noStrike" dirty="0" smtClean="0">
                          <a:solidFill>
                            <a:srgbClr val="000000"/>
                          </a:solidFill>
                          <a:effectLst/>
                          <a:latin typeface="Calibri"/>
                        </a:rPr>
                        <a:t>1,500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60000"/>
                        <a:lumOff val="40000"/>
                      </a:schemeClr>
                    </a:solidFill>
                  </a:tcPr>
                </a:tc>
              </a:tr>
              <a:tr h="310997">
                <a:tc gridSpan="4">
                  <a:txBody>
                    <a:bodyPr/>
                    <a:lstStyle/>
                    <a:p>
                      <a:pPr algn="ctr" fontAlgn="b"/>
                      <a:r>
                        <a:rPr lang="en-US" sz="1800" u="none" strike="noStrike" dirty="0">
                          <a:effectLst/>
                        </a:rPr>
                        <a:t>Index Score (total points divided by maximum points</a:t>
                      </a:r>
                      <a:r>
                        <a:rPr lang="en-US" sz="1800" u="none" strike="noStrike" dirty="0" smtClean="0">
                          <a:effectLst/>
                        </a:rPr>
                        <a:t>)</a:t>
                      </a:r>
                    </a:p>
                    <a:p>
                      <a:pPr algn="ctr" fontAlgn="b"/>
                      <a:endParaRPr lang="en-US" sz="1800" b="0" i="0" u="none" strike="noStrike" dirty="0">
                        <a:solidFill>
                          <a:srgbClr val="000000"/>
                        </a:solidFill>
                        <a:effectLst/>
                        <a:latin typeface="Calibri"/>
                      </a:endParaRPr>
                    </a:p>
                  </a:txBody>
                  <a:tcPr marL="9525" marR="9525" marT="9525" marB="0" anchor="ctr">
                    <a:lnL w="76200" cap="flat" cmpd="sng" algn="ctr">
                      <a:solidFill>
                        <a:schemeClr val="accent5">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accent5">
                          <a:lumMod val="75000"/>
                        </a:schemeClr>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800" b="1" i="0" u="none" strike="noStrike" dirty="0" smtClean="0">
                          <a:solidFill>
                            <a:srgbClr val="000000"/>
                          </a:solidFill>
                          <a:effectLst/>
                          <a:latin typeface="Calibri"/>
                        </a:rPr>
                        <a:t>36</a:t>
                      </a:r>
                      <a:endParaRPr lang="en-US"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chemeClr val="accent5">
                          <a:lumMod val="75000"/>
                        </a:schemeClr>
                      </a:solidFill>
                      <a:prstDash val="solid"/>
                      <a:round/>
                      <a:headEnd type="none" w="med" len="med"/>
                      <a:tailEnd type="none" w="med" len="med"/>
                    </a:lnR>
                    <a:lnB w="76200" cap="flat" cmpd="sng" algn="ctr">
                      <a:solidFill>
                        <a:schemeClr val="accent5">
                          <a:lumMod val="75000"/>
                        </a:schemeClr>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3074" name="Picture 2"/>
          <p:cNvPicPr>
            <a:picLocks noChangeAspect="1" noChangeArrowheads="1"/>
          </p:cNvPicPr>
          <p:nvPr/>
        </p:nvPicPr>
        <p:blipFill>
          <a:blip r:embed="rId2">
            <a:extLst>
              <a:ext uri="{28A0092B-C50C-407E-A947-70E740481C1C}"/>
            </a:extLst>
          </a:blip>
          <a:srcRect/>
          <a:stretch>
            <a:fillRect/>
          </a:stretch>
        </p:blipFill>
        <p:spPr bwMode="auto">
          <a:xfrm>
            <a:off x="709613" y="657225"/>
            <a:ext cx="7724775" cy="55435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581025" y="1579563"/>
            <a:ext cx="8321675" cy="1955800"/>
          </a:xfrm>
          <a:prstGeom prst="rect">
            <a:avLst/>
          </a:prstGeom>
          <a:solidFill>
            <a:srgbClr val="CD736B"/>
          </a:solidFill>
          <a:ln w="57150">
            <a:solidFill>
              <a:schemeClr val="accent1">
                <a:lumMod val="75000"/>
              </a:schemeClr>
            </a:solidFill>
          </a:ln>
        </p:spPr>
        <p:txBody>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fontAlgn="auto">
              <a:lnSpc>
                <a:spcPts val="3200"/>
              </a:lnSpc>
              <a:spcBef>
                <a:spcPts val="0"/>
              </a:spcBef>
              <a:spcAft>
                <a:spcPts val="0"/>
              </a:spcAft>
              <a:defRPr/>
            </a:pPr>
            <a:endParaRPr sz="1400">
              <a:solidFill>
                <a:schemeClr val="bg1"/>
              </a:solidFill>
              <a:latin typeface="Goudy Old Style" charset="0"/>
            </a:endParaRPr>
          </a:p>
          <a:p>
            <a:pPr fontAlgn="auto">
              <a:lnSpc>
                <a:spcPts val="3200"/>
              </a:lnSpc>
              <a:spcBef>
                <a:spcPts val="0"/>
              </a:spcBef>
              <a:spcAft>
                <a:spcPts val="0"/>
              </a:spcAft>
              <a:defRPr/>
            </a:pPr>
            <a:r>
              <a:rPr sz="3200">
                <a:solidFill>
                  <a:schemeClr val="bg1"/>
                </a:solidFill>
                <a:latin typeface="Goudy Old Style" charset="0"/>
              </a:rPr>
              <a:t>Index 4: Postsecondary Readiness</a:t>
            </a:r>
          </a:p>
          <a:p>
            <a:pPr fontAlgn="auto">
              <a:lnSpc>
                <a:spcPts val="3200"/>
              </a:lnSpc>
              <a:spcBef>
                <a:spcPts val="0"/>
              </a:spcBef>
              <a:spcAft>
                <a:spcPts val="0"/>
              </a:spcAft>
              <a:defRPr/>
            </a:pPr>
            <a:endParaRPr sz="3200">
              <a:solidFill>
                <a:schemeClr val="bg1"/>
              </a:solidFill>
              <a:latin typeface="Goudy Old Style" charset="0"/>
            </a:endParaRPr>
          </a:p>
          <a:p>
            <a:pPr fontAlgn="auto">
              <a:lnSpc>
                <a:spcPts val="3200"/>
              </a:lnSpc>
              <a:spcBef>
                <a:spcPts val="0"/>
              </a:spcBef>
              <a:spcAft>
                <a:spcPts val="0"/>
              </a:spcAft>
              <a:defRPr/>
            </a:pPr>
            <a:r>
              <a:rPr sz="2400">
                <a:solidFill>
                  <a:schemeClr val="bg1"/>
                </a:solidFill>
                <a:latin typeface="Goudy Old Style" charset="0"/>
              </a:rPr>
              <a:t>Importance of high school diploma and CCRS</a:t>
            </a:r>
            <a:endParaRPr sz="2400">
              <a:solidFill>
                <a:schemeClr val="bg1"/>
              </a:solidFill>
              <a:latin typeface="Goudy Old Style" charset="0"/>
            </a:endParaRPr>
          </a:p>
        </p:txBody>
      </p:sp>
      <p:sp>
        <p:nvSpPr>
          <p:cNvPr id="4" name="Footer Placeholder 3"/>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2013 Rating Labels</a:t>
            </a:r>
            <a:endParaRPr>
              <a:solidFill>
                <a:schemeClr val="tx2">
                  <a:shade val="85000"/>
                  <a:satMod val="150000"/>
                </a:schemeClr>
              </a:solidFill>
            </a:endParaRPr>
          </a:p>
        </p:txBody>
      </p:sp>
      <p:sp>
        <p:nvSpPr>
          <p:cNvPr id="19458" name="Content Placeholder 2"/>
          <p:cNvSpPr>
            <a:spLocks noGrp="1"/>
          </p:cNvSpPr>
          <p:nvPr>
            <p:ph idx="1"/>
          </p:nvPr>
        </p:nvSpPr>
        <p:spPr/>
        <p:txBody>
          <a:bodyPr/>
          <a:lstStyle/>
          <a:p>
            <a:pPr>
              <a:spcBef>
                <a:spcPct val="0"/>
              </a:spcBef>
            </a:pPr>
            <a:endParaRPr lang="en-US"/>
          </a:p>
        </p:txBody>
      </p:sp>
      <p:sp>
        <p:nvSpPr>
          <p:cNvPr id="4" name="Footer Placeholder 3"/>
          <p:cNvSpPr>
            <a:spLocks noGrp="1"/>
          </p:cNvSpPr>
          <p:nvPr>
            <p:ph type="ftr" sz="quarter" idx="11"/>
          </p:nvPr>
        </p:nvSpPr>
        <p:spPr/>
        <p:txBody>
          <a:bodyPr/>
          <a:lstStyle/>
          <a:p>
            <a:pPr>
              <a:defRPr/>
            </a:pPr>
            <a:r>
              <a:t>Copyright 2013 by Region 7 Education Service Center. All rights reserved. </a:t>
            </a:r>
            <a:endParaRPr/>
          </a:p>
        </p:txBody>
      </p:sp>
      <p:pic>
        <p:nvPicPr>
          <p:cNvPr id="2050" name="Picture 2"/>
          <p:cNvPicPr>
            <a:picLocks noChangeAspect="1" noChangeArrowheads="1"/>
          </p:cNvPicPr>
          <p:nvPr/>
        </p:nvPicPr>
        <p:blipFill>
          <a:blip r:embed="rId2">
            <a:extLst>
              <a:ext uri="{28A0092B-C50C-407E-A947-70E740481C1C}"/>
            </a:extLst>
          </a:blip>
          <a:srcRect/>
          <a:stretch>
            <a:fillRect/>
          </a:stretch>
        </p:blipFill>
        <p:spPr bwMode="auto">
          <a:xfrm>
            <a:off x="436728" y="1628775"/>
            <a:ext cx="8403025" cy="4499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581025" y="282575"/>
            <a:ext cx="8321675" cy="1027113"/>
          </a:xfrm>
          <a:prstGeom prst="rect">
            <a:avLst/>
          </a:prstGeom>
          <a:solidFill>
            <a:srgbClr val="CD736B"/>
          </a:solidFill>
          <a:ln w="57150">
            <a:solidFill>
              <a:schemeClr val="accent1">
                <a:lumMod val="75000"/>
              </a:schemeClr>
            </a:solidFill>
          </a:ln>
        </p:spPr>
        <p:txBody>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fontAlgn="auto">
              <a:lnSpc>
                <a:spcPts val="3200"/>
              </a:lnSpc>
              <a:spcBef>
                <a:spcPts val="0"/>
              </a:spcBef>
              <a:spcAft>
                <a:spcPts val="0"/>
              </a:spcAft>
              <a:defRPr/>
            </a:pPr>
            <a:endParaRPr sz="1400">
              <a:solidFill>
                <a:schemeClr val="bg1"/>
              </a:solidFill>
              <a:latin typeface="Goudy Old Style" charset="0"/>
            </a:endParaRPr>
          </a:p>
          <a:p>
            <a:pPr fontAlgn="auto">
              <a:lnSpc>
                <a:spcPts val="3200"/>
              </a:lnSpc>
              <a:spcBef>
                <a:spcPts val="0"/>
              </a:spcBef>
              <a:spcAft>
                <a:spcPts val="0"/>
              </a:spcAft>
              <a:defRPr/>
            </a:pPr>
            <a:r>
              <a:rPr sz="3200">
                <a:solidFill>
                  <a:schemeClr val="bg1"/>
                </a:solidFill>
                <a:latin typeface="Goudy Old Style" charset="0"/>
              </a:rPr>
              <a:t>Index 4: Postsecondary Readiness</a:t>
            </a:r>
            <a:endParaRPr sz="3200">
              <a:solidFill>
                <a:schemeClr val="bg1"/>
              </a:solidFill>
              <a:latin typeface="Goudy Old Style" charset="0"/>
            </a:endParaRPr>
          </a:p>
        </p:txBody>
      </p:sp>
      <p:sp>
        <p:nvSpPr>
          <p:cNvPr id="87042" name="Text Placeholder 5"/>
          <p:cNvSpPr txBox="1">
            <a:spLocks/>
          </p:cNvSpPr>
          <p:nvPr/>
        </p:nvSpPr>
        <p:spPr bwMode="auto">
          <a:xfrm>
            <a:off x="466725" y="2192338"/>
            <a:ext cx="8548688" cy="4371975"/>
          </a:xfrm>
          <a:prstGeom prst="rect">
            <a:avLst/>
          </a:prstGeom>
          <a:noFill/>
          <a:ln w="9525">
            <a:noFill/>
            <a:miter lim="800000"/>
            <a:headEnd/>
            <a:tailEnd/>
          </a:ln>
        </p:spPr>
        <p:txBody>
          <a:bodyPr>
            <a:prstTxWarp prst="textNoShape">
              <a:avLst/>
            </a:prstTxWarp>
          </a:bodyPr>
          <a:lstStyle/>
          <a:p>
            <a:pPr>
              <a:lnSpc>
                <a:spcPts val="2300"/>
              </a:lnSpc>
              <a:buFont typeface="Wingdings 3" pitchFamily="-72" charset="2"/>
              <a:buNone/>
            </a:pPr>
            <a:r>
              <a:rPr lang="en-US" sz="2400" b="1">
                <a:latin typeface="Calibri" pitchFamily="-72" charset="0"/>
                <a:ea typeface="Arial" pitchFamily="-72" charset="0"/>
                <a:cs typeface="Arial" pitchFamily="-72" charset="0"/>
              </a:rPr>
              <a:t>STAAR Percent Met </a:t>
            </a:r>
            <a:r>
              <a:rPr lang="en-US" sz="2400" b="1">
                <a:latin typeface="Calibri" pitchFamily="-72" charset="0"/>
                <a:ea typeface="Arial" pitchFamily="-72" charset="0"/>
                <a:cs typeface="Arial" pitchFamily="-72" charset="0"/>
              </a:rPr>
              <a:t>final Level II on One or More Tests</a:t>
            </a:r>
            <a:endParaRPr lang="en-US" sz="2400" b="1">
              <a:latin typeface="Calibri" pitchFamily="-72" charset="0"/>
              <a:ea typeface="Arial" pitchFamily="-72" charset="0"/>
              <a:cs typeface="Arial" pitchFamily="-72" charset="0"/>
            </a:endParaRPr>
          </a:p>
          <a:p>
            <a:pPr>
              <a:lnSpc>
                <a:spcPts val="2300"/>
              </a:lnSpc>
              <a:buClr>
                <a:srgbClr val="C45816"/>
              </a:buClr>
              <a:buSzPct val="150000"/>
              <a:buFont typeface="Wingdings" pitchFamily="-72" charset="2"/>
              <a:buChar char="§"/>
            </a:pPr>
            <a:endParaRPr lang="en-US" sz="2400" b="1">
              <a:latin typeface="Calibri" pitchFamily="-72" charset="0"/>
              <a:ea typeface="Arial" pitchFamily="-72" charset="0"/>
              <a:cs typeface="Arial" pitchFamily="-72" charset="0"/>
            </a:endParaRPr>
          </a:p>
          <a:p>
            <a:pPr>
              <a:lnSpc>
                <a:spcPts val="2300"/>
              </a:lnSpc>
              <a:spcBef>
                <a:spcPts val="600"/>
              </a:spcBef>
              <a:buClr>
                <a:srgbClr val="C45816"/>
              </a:buClr>
              <a:buSzPct val="150000"/>
              <a:buFont typeface="Wingdings" pitchFamily="-72" charset="2"/>
              <a:buChar char="§"/>
            </a:pPr>
            <a:r>
              <a:rPr lang="en-US" sz="2400">
                <a:latin typeface="Calibri" pitchFamily="-72" charset="0"/>
                <a:cs typeface="Times New Roman" pitchFamily="-72" charset="0"/>
              </a:rPr>
              <a:t>2014 and beyond (Final Level II performance is not included in accountability in 2013)</a:t>
            </a:r>
          </a:p>
          <a:p>
            <a:pPr>
              <a:lnSpc>
                <a:spcPts val="2300"/>
              </a:lnSpc>
              <a:spcBef>
                <a:spcPts val="600"/>
              </a:spcBef>
              <a:buClr>
                <a:srgbClr val="C45816"/>
              </a:buClr>
              <a:buSzPct val="150000"/>
              <a:buFont typeface="Wingdings" pitchFamily="-72" charset="2"/>
              <a:buChar char="§"/>
            </a:pPr>
            <a:r>
              <a:rPr lang="en-US" sz="2400">
                <a:latin typeface="Calibri" pitchFamily="-72" charset="0"/>
                <a:cs typeface="Times New Roman" pitchFamily="-72" charset="0"/>
              </a:rPr>
              <a:t>Assessment </a:t>
            </a:r>
            <a:r>
              <a:rPr lang="en-US" sz="2400">
                <a:latin typeface="Calibri" pitchFamily="-72" charset="0"/>
                <a:cs typeface="Times New Roman" pitchFamily="-72" charset="0"/>
              </a:rPr>
              <a:t>results include all assessments evaluated in Index I</a:t>
            </a:r>
          </a:p>
          <a:p>
            <a:pPr>
              <a:lnSpc>
                <a:spcPts val="2300"/>
              </a:lnSpc>
              <a:buClr>
                <a:srgbClr val="C45816"/>
              </a:buClr>
              <a:buSzPct val="150000"/>
            </a:pPr>
            <a:endParaRPr lang="en-US" sz="2400">
              <a:latin typeface="Calibri" pitchFamily="-72" charset="0"/>
              <a:cs typeface="Times New Roman" pitchFamily="-72" charset="0"/>
            </a:endParaRPr>
          </a:p>
          <a:p>
            <a:pPr>
              <a:lnSpc>
                <a:spcPts val="2300"/>
              </a:lnSpc>
              <a:buClr>
                <a:srgbClr val="C45816"/>
              </a:buClr>
              <a:buSzPct val="150000"/>
              <a:buFont typeface="Wingdings" pitchFamily="-72" charset="2"/>
              <a:buChar char="§"/>
            </a:pPr>
            <a:r>
              <a:rPr lang="en-US" sz="2400">
                <a:latin typeface="Calibri" pitchFamily="-72" charset="0"/>
                <a:cs typeface="Times New Roman" pitchFamily="-72" charset="0"/>
              </a:rPr>
              <a:t>Combined over All Subjects:  Reading, Writing, Mathematics, Science, </a:t>
            </a:r>
            <a:r>
              <a:rPr lang="en-US" sz="2400">
                <a:latin typeface="Calibri" pitchFamily="-72" charset="0"/>
                <a:cs typeface="Times New Roman" pitchFamily="-72" charset="0"/>
              </a:rPr>
              <a:t>and </a:t>
            </a:r>
            <a:r>
              <a:rPr lang="en-US" sz="2400">
                <a:latin typeface="Calibri" pitchFamily="-72" charset="0"/>
                <a:cs typeface="Times New Roman" pitchFamily="-72" charset="0"/>
              </a:rPr>
              <a:t>Social Studies</a:t>
            </a:r>
          </a:p>
          <a:p>
            <a:pPr>
              <a:spcBef>
                <a:spcPts val="600"/>
              </a:spcBef>
              <a:buClr>
                <a:srgbClr val="C45816"/>
              </a:buClr>
              <a:buSzPct val="150000"/>
              <a:buFont typeface="Wingdings" pitchFamily="-72" charset="2"/>
              <a:buChar char="§"/>
            </a:pPr>
            <a:endParaRPr lang="en-US" sz="2400">
              <a:latin typeface="Calibri" pitchFamily="-72" charset="0"/>
              <a:cs typeface="Times New Roman" pitchFamily="-72" charset="0"/>
            </a:endParaRPr>
          </a:p>
        </p:txBody>
      </p:sp>
      <p:sp>
        <p:nvSpPr>
          <p:cNvPr id="4" name="Footer Placeholder 3"/>
          <p:cNvSpPr>
            <a:spLocks noGrp="1"/>
          </p:cNvSpPr>
          <p:nvPr>
            <p:ph type="ftr" sz="quarter" idx="11"/>
          </p:nvPr>
        </p:nvSpPr>
        <p:spPr/>
        <p:txBody>
          <a:bodyPr/>
          <a:lstStyle/>
          <a:p>
            <a:pPr>
              <a:defRPr/>
            </a:pPr>
            <a:r>
              <a:t>Copyright 2013 by Region 7 Education Service Center. All rights reserved. </a:t>
            </a:r>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txBox="1">
            <a:spLocks/>
          </p:cNvSpPr>
          <p:nvPr/>
        </p:nvSpPr>
        <p:spPr>
          <a:xfrm>
            <a:off x="577850" y="200025"/>
            <a:ext cx="8321675" cy="869950"/>
          </a:xfrm>
          <a:prstGeom prst="rect">
            <a:avLst/>
          </a:prstGeom>
          <a:solidFill>
            <a:srgbClr val="CD736B"/>
          </a:solidFill>
        </p:spPr>
        <p:txBody>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fontAlgn="auto">
              <a:lnSpc>
                <a:spcPts val="3200"/>
              </a:lnSpc>
              <a:spcBef>
                <a:spcPts val="0"/>
              </a:spcBef>
              <a:spcAft>
                <a:spcPts val="0"/>
              </a:spcAft>
              <a:defRPr/>
            </a:pPr>
            <a:r>
              <a:rPr sz="3000">
                <a:solidFill>
                  <a:schemeClr val="bg1"/>
                </a:solidFill>
                <a:latin typeface="Goudy Old Style" charset="0"/>
              </a:rPr>
              <a:t>Index 4: Postsecondary Readiness</a:t>
            </a:r>
            <a:endParaRPr sz="3000">
              <a:solidFill>
                <a:schemeClr val="bg1"/>
              </a:solidFill>
              <a:latin typeface="Goudy Old Style" charset="0"/>
            </a:endParaRPr>
          </a:p>
        </p:txBody>
      </p:sp>
      <p:sp>
        <p:nvSpPr>
          <p:cNvPr id="5" name="Text Placeholder 5"/>
          <p:cNvSpPr txBox="1">
            <a:spLocks/>
          </p:cNvSpPr>
          <p:nvPr/>
        </p:nvSpPr>
        <p:spPr bwMode="auto">
          <a:xfrm>
            <a:off x="577850" y="1096963"/>
            <a:ext cx="8102600" cy="5192712"/>
          </a:xfrm>
          <a:prstGeom prst="rect">
            <a:avLst/>
          </a:prstGeom>
          <a:noFill/>
          <a:ln>
            <a:noFill/>
          </a:ln>
          <a:extLst>
            <a:ext uri="{909E8E84-426E-40DD-AFC4-6F175D3DCCD1}"/>
            <a:ext uri="{91240B29-F687-4F45-9708-019B960494DF}"/>
          </a:extLst>
        </p:spPr>
        <p:txBody>
          <a:bodyPr/>
          <a:lstStyle>
            <a:lvl1pPr eaLnBrk="0" hangingPunct="0">
              <a:defRPr sz="2400">
                <a:solidFill>
                  <a:schemeClr val="tx1"/>
                </a:solidFill>
                <a:latin typeface="Arial" charset="0"/>
                <a:cs typeface="Arial" charset="0"/>
              </a:defRPr>
            </a:lvl1pPr>
            <a:lvl2pPr marL="801688" indent="-3444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auto" hangingPunct="1">
              <a:lnSpc>
                <a:spcPts val="1700"/>
              </a:lnSpc>
              <a:spcBef>
                <a:spcPts val="0"/>
              </a:spcBef>
              <a:spcAft>
                <a:spcPts val="0"/>
              </a:spcAft>
              <a:buFont typeface="Wingdings 3" charset="2"/>
              <a:buNone/>
              <a:defRPr/>
            </a:pPr>
            <a:endParaRPr lang="en-US" sz="1800" b="1" dirty="0">
              <a:latin typeface="Calibri" charset="0"/>
              <a:ea typeface="+mn-ea"/>
            </a:endParaRPr>
          </a:p>
          <a:p>
            <a:pPr algn="ctr" eaLnBrk="1" fontAlgn="auto" hangingPunct="1">
              <a:lnSpc>
                <a:spcPts val="2200"/>
              </a:lnSpc>
              <a:spcBef>
                <a:spcPts val="0"/>
              </a:spcBef>
              <a:spcAft>
                <a:spcPts val="0"/>
              </a:spcAft>
              <a:buClr>
                <a:srgbClr val="C45816"/>
              </a:buClr>
              <a:buSzPct val="150000"/>
              <a:defRPr/>
            </a:pPr>
            <a:r>
              <a:rPr lang="en-US" sz="3200" b="1" dirty="0" smtClean="0">
                <a:latin typeface="Calibri" charset="0"/>
                <a:ea typeface="+mn-ea"/>
              </a:rPr>
              <a:t>Index Target  </a:t>
            </a:r>
            <a:r>
              <a:rPr lang="en-US" sz="2800" b="1" dirty="0" smtClean="0">
                <a:latin typeface="Calibri" charset="0"/>
                <a:ea typeface="+mn-ea"/>
              </a:rPr>
              <a:t>75</a:t>
            </a:r>
          </a:p>
          <a:p>
            <a:pPr algn="ctr" eaLnBrk="1" fontAlgn="auto" hangingPunct="1">
              <a:lnSpc>
                <a:spcPts val="2200"/>
              </a:lnSpc>
              <a:spcBef>
                <a:spcPts val="0"/>
              </a:spcBef>
              <a:spcAft>
                <a:spcPts val="0"/>
              </a:spcAft>
              <a:buClr>
                <a:srgbClr val="C45816"/>
              </a:buClr>
              <a:buSzPct val="150000"/>
              <a:defRPr/>
            </a:pPr>
            <a:endParaRPr lang="en-US" sz="2800" b="1" dirty="0" smtClean="0">
              <a:latin typeface="Calibri" charset="0"/>
              <a:ea typeface="+mn-ea"/>
            </a:endParaRPr>
          </a:p>
          <a:p>
            <a:pPr eaLnBrk="1" fontAlgn="auto" hangingPunct="1">
              <a:lnSpc>
                <a:spcPts val="2200"/>
              </a:lnSpc>
              <a:spcBef>
                <a:spcPts val="0"/>
              </a:spcBef>
              <a:spcAft>
                <a:spcPts val="0"/>
              </a:spcAft>
              <a:buClr>
                <a:srgbClr val="C45816"/>
              </a:buClr>
              <a:buSzPct val="150000"/>
              <a:defRPr/>
            </a:pPr>
            <a:r>
              <a:rPr lang="en-US" sz="2800" b="1" dirty="0" smtClean="0">
                <a:latin typeface="Calibri" charset="0"/>
                <a:ea typeface="+mn-ea"/>
              </a:rPr>
              <a:t>Graduation </a:t>
            </a:r>
            <a:r>
              <a:rPr lang="en-US" sz="2800" b="1" dirty="0">
                <a:latin typeface="Calibri" charset="0"/>
                <a:ea typeface="+mn-ea"/>
              </a:rPr>
              <a:t>Score: </a:t>
            </a:r>
            <a:endParaRPr lang="en-US" sz="2800" b="1" dirty="0" smtClean="0">
              <a:latin typeface="Calibri" charset="0"/>
              <a:ea typeface="+mn-ea"/>
            </a:endParaRPr>
          </a:p>
          <a:p>
            <a:pPr marL="171450" indent="-171450" eaLnBrk="1" fontAlgn="auto" hangingPunct="1">
              <a:lnSpc>
                <a:spcPts val="2200"/>
              </a:lnSpc>
              <a:spcBef>
                <a:spcPts val="0"/>
              </a:spcBef>
              <a:spcAft>
                <a:spcPts val="0"/>
              </a:spcAft>
              <a:buClr>
                <a:srgbClr val="C45816"/>
              </a:buClr>
              <a:buSzPct val="150000"/>
              <a:buFont typeface="Wingdings" pitchFamily="2" charset="2"/>
              <a:buChar char="ü"/>
              <a:defRPr/>
            </a:pPr>
            <a:endParaRPr lang="en-US" sz="900" b="1" dirty="0" smtClean="0">
              <a:latin typeface="Calibri" charset="0"/>
              <a:ea typeface="+mn-ea"/>
            </a:endParaRPr>
          </a:p>
          <a:p>
            <a:pPr marL="285750" indent="-285750" eaLnBrk="1" fontAlgn="auto" hangingPunct="1">
              <a:spcBef>
                <a:spcPts val="0"/>
              </a:spcBef>
              <a:spcAft>
                <a:spcPts val="0"/>
              </a:spcAft>
              <a:buClr>
                <a:srgbClr val="C45816"/>
              </a:buClr>
              <a:buSzPct val="150000"/>
              <a:buFont typeface="Wingdings" pitchFamily="2" charset="2"/>
              <a:buChar char="ü"/>
              <a:defRPr/>
            </a:pPr>
            <a:r>
              <a:rPr lang="en-US" sz="1800" dirty="0" smtClean="0">
                <a:latin typeface="Calibri" charset="0"/>
                <a:ea typeface="+mn-ea"/>
              </a:rPr>
              <a:t>   </a:t>
            </a:r>
            <a:r>
              <a:rPr lang="en-US" sz="2800" dirty="0" smtClean="0">
                <a:latin typeface="Calibri" charset="0"/>
                <a:ea typeface="+mn-ea"/>
              </a:rPr>
              <a:t>Grade </a:t>
            </a:r>
            <a:r>
              <a:rPr lang="en-US" sz="2800" dirty="0">
                <a:latin typeface="Calibri" charset="0"/>
                <a:ea typeface="+mn-ea"/>
              </a:rPr>
              <a:t>9-12 Four-Year 2012 Graduation Rate for All </a:t>
            </a:r>
            <a:r>
              <a:rPr lang="en-US" sz="2800" dirty="0" smtClean="0">
                <a:latin typeface="Calibri" charset="0"/>
                <a:ea typeface="+mn-ea"/>
              </a:rPr>
              <a:t> </a:t>
            </a:r>
          </a:p>
          <a:p>
            <a:pPr eaLnBrk="1" fontAlgn="auto" hangingPunct="1">
              <a:spcBef>
                <a:spcPts val="0"/>
              </a:spcBef>
              <a:spcAft>
                <a:spcPts val="0"/>
              </a:spcAft>
              <a:buClr>
                <a:srgbClr val="C45816"/>
              </a:buClr>
              <a:buSzPct val="150000"/>
              <a:defRPr/>
            </a:pPr>
            <a:r>
              <a:rPr lang="en-US" sz="2800" dirty="0" smtClean="0">
                <a:latin typeface="Calibri" charset="0"/>
                <a:ea typeface="+mn-ea"/>
              </a:rPr>
              <a:t>      Students </a:t>
            </a:r>
            <a:r>
              <a:rPr lang="en-US" sz="2800" dirty="0">
                <a:latin typeface="Calibri" charset="0"/>
                <a:ea typeface="+mn-ea"/>
              </a:rPr>
              <a:t>and all student </a:t>
            </a:r>
            <a:r>
              <a:rPr lang="en-US" sz="2800" dirty="0" smtClean="0">
                <a:latin typeface="Calibri" charset="0"/>
                <a:ea typeface="+mn-ea"/>
              </a:rPr>
              <a:t> groups </a:t>
            </a:r>
          </a:p>
          <a:p>
            <a:pPr marL="457200" indent="-457200" eaLnBrk="1" fontAlgn="auto" hangingPunct="1">
              <a:lnSpc>
                <a:spcPts val="2200"/>
              </a:lnSpc>
              <a:spcBef>
                <a:spcPts val="0"/>
              </a:spcBef>
              <a:spcAft>
                <a:spcPts val="0"/>
              </a:spcAft>
              <a:buClr>
                <a:srgbClr val="C45816"/>
              </a:buClr>
              <a:buSzPct val="150000"/>
              <a:buFont typeface="Wingdings" pitchFamily="2" charset="2"/>
              <a:buChar char="ü"/>
              <a:defRPr/>
            </a:pPr>
            <a:endParaRPr lang="en-US" sz="2800" dirty="0" smtClean="0">
              <a:latin typeface="Calibri" charset="0"/>
              <a:ea typeface="+mn-ea"/>
            </a:endParaRPr>
          </a:p>
          <a:p>
            <a:pPr algn="ctr" eaLnBrk="1" fontAlgn="auto" hangingPunct="1">
              <a:lnSpc>
                <a:spcPts val="2200"/>
              </a:lnSpc>
              <a:spcBef>
                <a:spcPts val="0"/>
              </a:spcBef>
              <a:spcAft>
                <a:spcPts val="0"/>
              </a:spcAft>
              <a:buClr>
                <a:schemeClr val="accent1"/>
              </a:buClr>
              <a:buSzPct val="75000"/>
              <a:defRPr/>
            </a:pPr>
            <a:r>
              <a:rPr lang="en-US" sz="2800" dirty="0" smtClean="0">
                <a:latin typeface="Calibri" charset="0"/>
                <a:ea typeface="+mn-ea"/>
              </a:rPr>
              <a:t>OR</a:t>
            </a:r>
          </a:p>
          <a:p>
            <a:pPr marL="457200" indent="-457200" algn="ctr" eaLnBrk="1" fontAlgn="auto" hangingPunct="1">
              <a:lnSpc>
                <a:spcPts val="2200"/>
              </a:lnSpc>
              <a:spcBef>
                <a:spcPts val="0"/>
              </a:spcBef>
              <a:spcAft>
                <a:spcPts val="0"/>
              </a:spcAft>
              <a:buClr>
                <a:schemeClr val="accent1"/>
              </a:buClr>
              <a:buSzPct val="75000"/>
              <a:buFont typeface="Wingdings" pitchFamily="2" charset="2"/>
              <a:buChar char="ü"/>
              <a:defRPr/>
            </a:pPr>
            <a:endParaRPr lang="en-US" sz="2800" dirty="0">
              <a:latin typeface="Calibri" charset="0"/>
              <a:ea typeface="+mn-ea"/>
            </a:endParaRPr>
          </a:p>
          <a:p>
            <a:pPr marL="457200" indent="-457200" eaLnBrk="1" fontAlgn="auto" hangingPunct="1">
              <a:lnSpc>
                <a:spcPts val="1800"/>
              </a:lnSpc>
              <a:spcBef>
                <a:spcPts val="0"/>
              </a:spcBef>
              <a:spcAft>
                <a:spcPts val="0"/>
              </a:spcAft>
              <a:buClr>
                <a:schemeClr val="accent1"/>
              </a:buClr>
              <a:buSzPct val="75000"/>
              <a:buFont typeface="Wingdings" pitchFamily="2" charset="2"/>
              <a:buChar char="ü"/>
              <a:defRPr/>
            </a:pPr>
            <a:r>
              <a:rPr lang="en-US" sz="2800" dirty="0" smtClean="0">
                <a:latin typeface="Calibri" charset="0"/>
                <a:ea typeface="+mn-ea"/>
              </a:rPr>
              <a:t> Grade </a:t>
            </a:r>
            <a:r>
              <a:rPr lang="en-US" sz="2800" dirty="0">
                <a:latin typeface="Calibri" charset="0"/>
                <a:ea typeface="+mn-ea"/>
              </a:rPr>
              <a:t>9-12 Five-Year </a:t>
            </a:r>
            <a:r>
              <a:rPr lang="en-US" sz="2800" dirty="0" smtClean="0">
                <a:latin typeface="Calibri" charset="0"/>
                <a:ea typeface="+mn-ea"/>
              </a:rPr>
              <a:t>2011 Graduation </a:t>
            </a:r>
            <a:r>
              <a:rPr lang="en-US" sz="2800" dirty="0">
                <a:latin typeface="Calibri" charset="0"/>
                <a:ea typeface="+mn-ea"/>
              </a:rPr>
              <a:t>Rate for </a:t>
            </a:r>
            <a:r>
              <a:rPr lang="en-US" sz="2800" dirty="0" smtClean="0">
                <a:latin typeface="Calibri" charset="0"/>
                <a:ea typeface="+mn-ea"/>
              </a:rPr>
              <a:t> All </a:t>
            </a:r>
          </a:p>
          <a:p>
            <a:pPr eaLnBrk="1" fontAlgn="auto" hangingPunct="1">
              <a:lnSpc>
                <a:spcPts val="1800"/>
              </a:lnSpc>
              <a:spcBef>
                <a:spcPts val="0"/>
              </a:spcBef>
              <a:spcAft>
                <a:spcPts val="0"/>
              </a:spcAft>
              <a:buClr>
                <a:schemeClr val="accent1"/>
              </a:buClr>
              <a:buSzPct val="75000"/>
              <a:defRPr/>
            </a:pPr>
            <a:r>
              <a:rPr lang="en-US" sz="2800" dirty="0">
                <a:latin typeface="Calibri" charset="0"/>
                <a:ea typeface="+mn-ea"/>
              </a:rPr>
              <a:t> </a:t>
            </a:r>
            <a:r>
              <a:rPr lang="en-US" sz="2800" dirty="0" smtClean="0">
                <a:latin typeface="Calibri" charset="0"/>
                <a:ea typeface="+mn-ea"/>
              </a:rPr>
              <a:t>     </a:t>
            </a:r>
          </a:p>
          <a:p>
            <a:pPr eaLnBrk="1" fontAlgn="auto" hangingPunct="1">
              <a:lnSpc>
                <a:spcPts val="1800"/>
              </a:lnSpc>
              <a:spcBef>
                <a:spcPts val="0"/>
              </a:spcBef>
              <a:spcAft>
                <a:spcPts val="0"/>
              </a:spcAft>
              <a:buClr>
                <a:schemeClr val="accent1"/>
              </a:buClr>
              <a:buSzPct val="75000"/>
              <a:defRPr/>
            </a:pPr>
            <a:r>
              <a:rPr lang="en-US" sz="2800" dirty="0" smtClean="0">
                <a:latin typeface="Calibri" charset="0"/>
                <a:ea typeface="+mn-ea"/>
              </a:rPr>
              <a:t>       Students </a:t>
            </a:r>
            <a:r>
              <a:rPr lang="en-US" sz="2800" dirty="0">
                <a:latin typeface="Calibri" charset="0"/>
                <a:ea typeface="+mn-ea"/>
              </a:rPr>
              <a:t>and all student groups, </a:t>
            </a:r>
            <a:r>
              <a:rPr lang="en-US" sz="2800" dirty="0" smtClean="0">
                <a:latin typeface="Calibri" charset="0"/>
                <a:ea typeface="+mn-ea"/>
              </a:rPr>
              <a:t>      </a:t>
            </a:r>
          </a:p>
          <a:p>
            <a:pPr eaLnBrk="1" fontAlgn="auto" hangingPunct="1">
              <a:lnSpc>
                <a:spcPts val="1800"/>
              </a:lnSpc>
              <a:spcBef>
                <a:spcPts val="0"/>
              </a:spcBef>
              <a:spcAft>
                <a:spcPts val="0"/>
              </a:spcAft>
              <a:buClr>
                <a:schemeClr val="accent1"/>
              </a:buClr>
              <a:buSzPct val="75000"/>
              <a:defRPr/>
            </a:pPr>
            <a:r>
              <a:rPr lang="en-US" sz="2800" dirty="0">
                <a:latin typeface="Calibri" charset="0"/>
                <a:ea typeface="+mn-ea"/>
              </a:rPr>
              <a:t> </a:t>
            </a:r>
            <a:r>
              <a:rPr lang="en-US" sz="2800" dirty="0" smtClean="0">
                <a:latin typeface="Calibri" charset="0"/>
                <a:ea typeface="+mn-ea"/>
              </a:rPr>
              <a:t>    </a:t>
            </a:r>
          </a:p>
          <a:p>
            <a:pPr algn="ctr" eaLnBrk="1" fontAlgn="auto" hangingPunct="1">
              <a:lnSpc>
                <a:spcPts val="1800"/>
              </a:lnSpc>
              <a:spcBef>
                <a:spcPts val="0"/>
              </a:spcBef>
              <a:spcAft>
                <a:spcPts val="0"/>
              </a:spcAft>
              <a:buClr>
                <a:schemeClr val="accent1"/>
              </a:buClr>
              <a:buSzPct val="75000"/>
              <a:defRPr/>
            </a:pPr>
            <a:r>
              <a:rPr lang="en-US" sz="2800" dirty="0" smtClean="0">
                <a:latin typeface="Calibri" charset="0"/>
                <a:ea typeface="+mn-ea"/>
              </a:rPr>
              <a:t>and</a:t>
            </a:r>
            <a:r>
              <a:rPr lang="en-US" sz="2800" dirty="0">
                <a:latin typeface="Calibri" charset="0"/>
                <a:ea typeface="+mn-ea"/>
              </a:rPr>
              <a:t/>
            </a:r>
            <a:br>
              <a:rPr lang="en-US" sz="2800" dirty="0">
                <a:latin typeface="Calibri" charset="0"/>
                <a:ea typeface="+mn-ea"/>
              </a:rPr>
            </a:br>
            <a:endParaRPr lang="en-US" sz="2800" dirty="0">
              <a:latin typeface="Calibri" charset="0"/>
              <a:ea typeface="+mn-ea"/>
            </a:endParaRPr>
          </a:p>
          <a:p>
            <a:pPr marL="457200" indent="-457200" eaLnBrk="1" fontAlgn="auto" hangingPunct="1">
              <a:spcBef>
                <a:spcPts val="0"/>
              </a:spcBef>
              <a:spcAft>
                <a:spcPts val="0"/>
              </a:spcAft>
              <a:buClr>
                <a:srgbClr val="C45816"/>
              </a:buClr>
              <a:buSzPct val="150000"/>
              <a:buFont typeface="Wingdings" pitchFamily="2" charset="2"/>
              <a:buChar char="ü"/>
              <a:defRPr/>
            </a:pPr>
            <a:r>
              <a:rPr lang="en-US" sz="2800" dirty="0" smtClean="0">
                <a:latin typeface="Calibri" charset="0"/>
                <a:ea typeface="+mn-ea"/>
              </a:rPr>
              <a:t>    RHSP/DAP </a:t>
            </a:r>
            <a:r>
              <a:rPr lang="en-US" sz="2800" dirty="0">
                <a:latin typeface="Calibri" charset="0"/>
                <a:ea typeface="+mn-ea"/>
              </a:rPr>
              <a:t>Graduates for All Students and </a:t>
            </a:r>
            <a:endParaRPr lang="en-US" sz="2800" dirty="0" smtClean="0">
              <a:latin typeface="Calibri" charset="0"/>
              <a:ea typeface="+mn-ea"/>
            </a:endParaRPr>
          </a:p>
          <a:p>
            <a:pPr eaLnBrk="1" fontAlgn="auto" hangingPunct="1">
              <a:spcBef>
                <a:spcPts val="0"/>
              </a:spcBef>
              <a:spcAft>
                <a:spcPts val="0"/>
              </a:spcAft>
              <a:buClr>
                <a:srgbClr val="C45816"/>
              </a:buClr>
              <a:buSzPct val="150000"/>
              <a:defRPr/>
            </a:pPr>
            <a:r>
              <a:rPr lang="en-US" sz="2800" dirty="0" smtClean="0">
                <a:latin typeface="Calibri" charset="0"/>
                <a:ea typeface="+mn-ea"/>
              </a:rPr>
              <a:t>         race/ethnicity </a:t>
            </a:r>
            <a:r>
              <a:rPr lang="en-US" sz="2800" dirty="0">
                <a:latin typeface="Calibri" charset="0"/>
                <a:ea typeface="+mn-ea"/>
              </a:rPr>
              <a:t>student groups</a:t>
            </a:r>
          </a:p>
          <a:p>
            <a:pPr marL="285750" indent="-285750" eaLnBrk="1" fontAlgn="auto" hangingPunct="1">
              <a:lnSpc>
                <a:spcPts val="2200"/>
              </a:lnSpc>
              <a:spcBef>
                <a:spcPts val="0"/>
              </a:spcBef>
              <a:spcAft>
                <a:spcPts val="0"/>
              </a:spcAft>
              <a:buClr>
                <a:srgbClr val="C45816"/>
              </a:buClr>
              <a:buSzPct val="150000"/>
              <a:buFont typeface="Wingdings" pitchFamily="2" charset="2"/>
              <a:buChar char="ü"/>
              <a:defRPr/>
            </a:pPr>
            <a:endParaRPr lang="en-US" sz="1800" dirty="0">
              <a:latin typeface="Calibri" charset="0"/>
              <a:ea typeface="+mn-ea"/>
            </a:endParaRPr>
          </a:p>
          <a:p>
            <a:pPr marL="285750" indent="-285750" eaLnBrk="1" fontAlgn="auto" hangingPunct="1">
              <a:lnSpc>
                <a:spcPts val="2200"/>
              </a:lnSpc>
              <a:spcBef>
                <a:spcPts val="0"/>
              </a:spcBef>
              <a:spcAft>
                <a:spcPts val="0"/>
              </a:spcAft>
              <a:buClr>
                <a:srgbClr val="C45816"/>
              </a:buClr>
              <a:buSzPct val="150000"/>
              <a:buFont typeface="Wingdings" pitchFamily="2" charset="2"/>
              <a:buChar char="ü"/>
              <a:defRPr/>
            </a:pPr>
            <a:endParaRPr lang="en-US" sz="1800" dirty="0">
              <a:latin typeface="Calibri" charset="0"/>
              <a:ea typeface="+mn-ea"/>
            </a:endParaRPr>
          </a:p>
          <a:p>
            <a:pPr eaLnBrk="1" fontAlgn="auto" hangingPunct="1">
              <a:lnSpc>
                <a:spcPts val="2200"/>
              </a:lnSpc>
              <a:spcBef>
                <a:spcPts val="0"/>
              </a:spcBef>
              <a:spcAft>
                <a:spcPts val="0"/>
              </a:spcAft>
              <a:buClr>
                <a:srgbClr val="C45816"/>
              </a:buClr>
              <a:buSzPct val="150000"/>
              <a:defRPr/>
            </a:pPr>
            <a:endParaRPr lang="en-US" sz="1800" dirty="0">
              <a:latin typeface="Calibri" charset="0"/>
              <a:ea typeface="+mn-ea"/>
            </a:endParaRPr>
          </a:p>
        </p:txBody>
      </p:sp>
      <p:sp>
        <p:nvSpPr>
          <p:cNvPr id="6" name="Footer Placeholder 5"/>
          <p:cNvSpPr>
            <a:spLocks noGrp="1"/>
          </p:cNvSpPr>
          <p:nvPr>
            <p:ph type="ftr" sz="quarter" idx="11"/>
          </p:nvPr>
        </p:nvSpPr>
        <p:spPr>
          <a:xfrm>
            <a:off x="2190750" y="6381750"/>
            <a:ext cx="5581650" cy="476250"/>
          </a:xfrm>
        </p:spPr>
        <p:txBody>
          <a:bodyPr/>
          <a:lstStyle/>
          <a:p>
            <a:pPr>
              <a:defRPr/>
            </a:pPr>
            <a:r>
              <a:rPr dirty="0"/>
              <a:t>Copyright 2013 by Region 7 Education Service Center. All rights reserved. </a:t>
            </a:r>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txBox="1">
            <a:spLocks/>
          </p:cNvSpPr>
          <p:nvPr/>
        </p:nvSpPr>
        <p:spPr>
          <a:xfrm>
            <a:off x="581025" y="150813"/>
            <a:ext cx="8321675" cy="544512"/>
          </a:xfrm>
          <a:prstGeom prst="rect">
            <a:avLst/>
          </a:prstGeom>
          <a:solidFill>
            <a:srgbClr val="CD736B"/>
          </a:solidFill>
        </p:spPr>
        <p:txBody>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fontAlgn="auto">
              <a:lnSpc>
                <a:spcPts val="3200"/>
              </a:lnSpc>
              <a:spcBef>
                <a:spcPts val="0"/>
              </a:spcBef>
              <a:spcAft>
                <a:spcPts val="0"/>
              </a:spcAft>
              <a:defRPr/>
            </a:pPr>
            <a:r>
              <a:rPr sz="3000">
                <a:solidFill>
                  <a:schemeClr val="bg1"/>
                </a:solidFill>
                <a:latin typeface="Goudy Old Style" charset="0"/>
              </a:rPr>
              <a:t>Index 4: Postsecondary Readiness</a:t>
            </a:r>
            <a:endParaRPr sz="3000">
              <a:solidFill>
                <a:schemeClr val="bg1"/>
              </a:solidFill>
              <a:latin typeface="Goudy Old Style" charset="0"/>
            </a:endParaRPr>
          </a:p>
        </p:txBody>
      </p:sp>
      <p:graphicFrame>
        <p:nvGraphicFramePr>
          <p:cNvPr id="3" name="Table 2"/>
          <p:cNvGraphicFramePr>
            <a:graphicFrameLocks noGrp="1"/>
          </p:cNvGraphicFramePr>
          <p:nvPr/>
        </p:nvGraphicFramePr>
        <p:xfrm>
          <a:off x="109184" y="873457"/>
          <a:ext cx="8934927" cy="7306509"/>
        </p:xfrm>
        <a:graphic>
          <a:graphicData uri="http://schemas.openxmlformats.org/drawingml/2006/table">
            <a:tbl>
              <a:tblPr/>
              <a:tblGrid>
                <a:gridCol w="1213984"/>
                <a:gridCol w="638209"/>
                <a:gridCol w="624335"/>
                <a:gridCol w="861087"/>
                <a:gridCol w="595832"/>
                <a:gridCol w="595832"/>
                <a:gridCol w="595832"/>
                <a:gridCol w="681204"/>
                <a:gridCol w="624335"/>
                <a:gridCol w="554965"/>
                <a:gridCol w="434409"/>
                <a:gridCol w="764275"/>
                <a:gridCol w="750628"/>
              </a:tblGrid>
              <a:tr h="1050878">
                <a:tc>
                  <a:txBody>
                    <a:bodyPr/>
                    <a:lstStyle/>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Indicator </a:t>
                      </a:r>
                      <a:endParaRPr lang="en-US" sz="1600" b="1" dirty="0">
                        <a:solidFill>
                          <a:schemeClr val="bg1"/>
                        </a:solidFill>
                        <a:latin typeface="Calibri" pitchFamily="34" charset="0"/>
                        <a:ea typeface="Times New Roman"/>
                        <a:cs typeface="Calibri" pitchFamily="34" charset="0"/>
                      </a:endParaRPr>
                    </a:p>
                  </a:txBody>
                  <a:tcPr marL="21357" marR="21357" marT="42713" marB="42713"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All</a:t>
                      </a: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AA</a:t>
                      </a:r>
                      <a:endParaRPr lang="en-US" sz="1600" b="1" dirty="0">
                        <a:solidFill>
                          <a:schemeClr val="bg1"/>
                        </a:solidFill>
                        <a:latin typeface="Calibri" pitchFamily="34" charset="0"/>
                        <a:ea typeface="Times New Roman"/>
                        <a:cs typeface="Calibri" pitchFamily="34" charset="0"/>
                      </a:endParaRP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Hispanic</a:t>
                      </a:r>
                      <a:endParaRPr lang="en-US" sz="1600" b="1" dirty="0">
                        <a:solidFill>
                          <a:schemeClr val="bg1"/>
                        </a:solidFill>
                        <a:latin typeface="Calibri" pitchFamily="34" charset="0"/>
                        <a:ea typeface="Times New Roman"/>
                        <a:cs typeface="Calibri" pitchFamily="34" charset="0"/>
                      </a:endParaRP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White</a:t>
                      </a:r>
                      <a:endParaRPr lang="en-US" sz="1600" b="1" dirty="0">
                        <a:solidFill>
                          <a:schemeClr val="bg1"/>
                        </a:solidFill>
                        <a:latin typeface="Calibri" pitchFamily="34" charset="0"/>
                        <a:ea typeface="Times New Roman"/>
                        <a:cs typeface="Calibri" pitchFamily="34" charset="0"/>
                      </a:endParaRP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Asian</a:t>
                      </a:r>
                      <a:endParaRPr lang="en-US" sz="1600" b="1" dirty="0">
                        <a:solidFill>
                          <a:schemeClr val="bg1"/>
                        </a:solidFill>
                        <a:latin typeface="Calibri" pitchFamily="34" charset="0"/>
                        <a:ea typeface="Times New Roman"/>
                        <a:cs typeface="Calibri" pitchFamily="34" charset="0"/>
                      </a:endParaRPr>
                    </a:p>
                  </a:txBody>
                  <a:tcPr marL="0" marR="0"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Pacific </a:t>
                      </a:r>
                      <a:r>
                        <a:rPr lang="en-US" sz="1600" b="1" dirty="0" smtClean="0">
                          <a:solidFill>
                            <a:schemeClr val="bg1"/>
                          </a:solidFill>
                          <a:latin typeface="Calibri" pitchFamily="34" charset="0"/>
                          <a:ea typeface="Times New Roman"/>
                          <a:cs typeface="Calibri" pitchFamily="34" charset="0"/>
                        </a:rPr>
                        <a:t>Island</a:t>
                      </a:r>
                      <a:endParaRPr lang="en-US" sz="1600" b="1" dirty="0">
                        <a:solidFill>
                          <a:schemeClr val="bg1"/>
                        </a:solidFill>
                        <a:latin typeface="Calibri" pitchFamily="34" charset="0"/>
                        <a:ea typeface="Times New Roman"/>
                        <a:cs typeface="Calibri" pitchFamily="34" charset="0"/>
                      </a:endParaRP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endParaRPr lang="en-US" sz="1600" b="1" dirty="0" smtClean="0">
                        <a:solidFill>
                          <a:schemeClr val="bg1"/>
                        </a:solidFill>
                        <a:latin typeface="Calibri" pitchFamily="34" charset="0"/>
                        <a:ea typeface="Times New Roman"/>
                        <a:cs typeface="Calibri" pitchFamily="34" charset="0"/>
                      </a:endParaRPr>
                    </a:p>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Amer.</a:t>
                      </a:r>
                    </a:p>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Indian</a:t>
                      </a:r>
                    </a:p>
                    <a:p>
                      <a:pPr marL="0" marR="0" algn="ctr">
                        <a:spcBef>
                          <a:spcPts val="0"/>
                        </a:spcBef>
                        <a:spcAft>
                          <a:spcPts val="0"/>
                        </a:spcAft>
                      </a:pPr>
                      <a:endParaRPr lang="en-US" sz="1600" b="1" dirty="0">
                        <a:solidFill>
                          <a:schemeClr val="bg1"/>
                        </a:solidFill>
                        <a:latin typeface="Calibri" pitchFamily="34" charset="0"/>
                        <a:ea typeface="Times New Roman"/>
                        <a:cs typeface="Calibri" pitchFamily="34" charset="0"/>
                      </a:endParaRP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Two or More</a:t>
                      </a:r>
                    </a:p>
                  </a:txBody>
                  <a:tcPr marL="21357" marR="21357" marT="42713" marB="427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ELL</a:t>
                      </a:r>
                    </a:p>
                  </a:txBody>
                  <a:tcPr marL="79535" marR="795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smtClean="0">
                          <a:solidFill>
                            <a:schemeClr val="bg1"/>
                          </a:solidFill>
                          <a:latin typeface="Calibri" pitchFamily="34" charset="0"/>
                          <a:ea typeface="Times New Roman"/>
                          <a:cs typeface="Calibri" pitchFamily="34" charset="0"/>
                        </a:rPr>
                        <a:t>Sp. </a:t>
                      </a:r>
                      <a:r>
                        <a:rPr lang="en-US" sz="1600" b="1" dirty="0">
                          <a:solidFill>
                            <a:schemeClr val="bg1"/>
                          </a:solidFill>
                          <a:latin typeface="Calibri" pitchFamily="34" charset="0"/>
                          <a:ea typeface="Times New Roman"/>
                          <a:cs typeface="Calibri" pitchFamily="34" charset="0"/>
                        </a:rPr>
                        <a:t>Ed.</a:t>
                      </a:r>
                    </a:p>
                  </a:txBody>
                  <a:tcPr marL="79535" marR="795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Total Points</a:t>
                      </a:r>
                    </a:p>
                  </a:txBody>
                  <a:tcPr marL="79535" marR="795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Max.</a:t>
                      </a:r>
                    </a:p>
                    <a:p>
                      <a:pPr marL="0" marR="0" algn="ctr">
                        <a:spcBef>
                          <a:spcPts val="0"/>
                        </a:spcBef>
                        <a:spcAft>
                          <a:spcPts val="0"/>
                        </a:spcAft>
                      </a:pPr>
                      <a:r>
                        <a:rPr lang="en-US" sz="1600" b="1" dirty="0">
                          <a:solidFill>
                            <a:schemeClr val="bg1"/>
                          </a:solidFill>
                          <a:latin typeface="Calibri" pitchFamily="34" charset="0"/>
                          <a:ea typeface="Times New Roman"/>
                          <a:cs typeface="Calibri" pitchFamily="34" charset="0"/>
                        </a:rPr>
                        <a:t>Points</a:t>
                      </a:r>
                    </a:p>
                  </a:txBody>
                  <a:tcPr marL="79535" marR="79535"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1177447">
                <a:tc>
                  <a:txBody>
                    <a:bodyPr/>
                    <a:lstStyle/>
                    <a:p>
                      <a:pPr marL="0" marR="0" algn="ctr">
                        <a:spcBef>
                          <a:spcPts val="0"/>
                        </a:spcBef>
                        <a:spcAft>
                          <a:spcPts val="0"/>
                        </a:spcAft>
                      </a:pPr>
                      <a:r>
                        <a:rPr lang="en-US" sz="1600" dirty="0">
                          <a:latin typeface="Calibri" pitchFamily="34" charset="0"/>
                          <a:ea typeface="Times New Roman"/>
                          <a:cs typeface="Calibri" pitchFamily="34" charset="0"/>
                        </a:rPr>
                        <a:t>4-year graduation </a:t>
                      </a:r>
                      <a:r>
                        <a:rPr lang="en-US" sz="1600" dirty="0" smtClean="0">
                          <a:latin typeface="Calibri" pitchFamily="34" charset="0"/>
                          <a:ea typeface="Times New Roman"/>
                          <a:cs typeface="Calibri" pitchFamily="34" charset="0"/>
                        </a:rPr>
                        <a:t>rate  2012</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Calibri" pitchFamily="34" charset="0"/>
                          <a:ea typeface="Times New Roman"/>
                          <a:cs typeface="Calibri" pitchFamily="34" charset="0"/>
                        </a:rPr>
                        <a:t>82.8%</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Calibri" pitchFamily="34" charset="0"/>
                          <a:ea typeface="Times New Roman"/>
                          <a:cs typeface="Calibri" pitchFamily="34" charset="0"/>
                        </a:rPr>
                        <a:t>74.5%</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70.2%</a:t>
                      </a:r>
                      <a:endParaRPr lang="en-US"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Calibri" pitchFamily="34" charset="0"/>
                          <a:ea typeface="Times New Roman"/>
                          <a:cs typeface="Calibri" pitchFamily="34" charset="0"/>
                        </a:rPr>
                        <a:t>75.4%</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82.4%</a:t>
                      </a:r>
                      <a:endParaRPr lang="en-US" dirty="0"/>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dirty="0"/>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385.3</a:t>
                      </a:r>
                      <a:endParaRPr lang="en-US" dirty="0"/>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smtClean="0"/>
                        <a:t>500</a:t>
                      </a:r>
                      <a:endParaRPr lang="en-US" dirty="0"/>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210201">
                <a:tc>
                  <a:txBody>
                    <a:bodyPr/>
                    <a:lstStyle/>
                    <a:p>
                      <a:pPr marL="0" marR="0" algn="ctr">
                        <a:spcBef>
                          <a:spcPts val="0"/>
                        </a:spcBef>
                        <a:spcAft>
                          <a:spcPts val="0"/>
                        </a:spcAft>
                      </a:pPr>
                      <a:r>
                        <a:rPr lang="en-US" sz="1600" dirty="0" smtClean="0">
                          <a:latin typeface="Calibri" pitchFamily="34" charset="0"/>
                          <a:ea typeface="Times New Roman"/>
                          <a:cs typeface="Calibri" pitchFamily="34" charset="0"/>
                        </a:rPr>
                        <a:t>RHSP/DAP</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75%</a:t>
                      </a:r>
                      <a:endParaRPr lang="en-US" sz="1600" strike="no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66.1%</a:t>
                      </a:r>
                      <a:endParaRPr lang="en-US" sz="1600" strike="no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trike="noStrike" baseline="0" dirty="0" smtClean="0"/>
                        <a:t>51.4%</a:t>
                      </a:r>
                      <a:endParaRPr lang="en-US" strike="noStrike" baseline="0"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67.6%</a:t>
                      </a:r>
                      <a:endParaRPr lang="en-US" sz="1600" strike="no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260.1</a:t>
                      </a:r>
                      <a:endParaRPr lang="en-US" sz="1600" strike="no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400</a:t>
                      </a:r>
                      <a:endParaRPr lang="en-US" sz="1600" strike="no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900752">
                <a:tc gridSpan="11">
                  <a:txBody>
                    <a:bodyPr/>
                    <a:lstStyle/>
                    <a:p>
                      <a:pPr marL="0" marR="0" algn="l">
                        <a:spcBef>
                          <a:spcPts val="0"/>
                        </a:spcBef>
                        <a:spcAft>
                          <a:spcPts val="0"/>
                        </a:spcAft>
                      </a:pPr>
                      <a:r>
                        <a:rPr lang="en-US" sz="1600" smtClean="0">
                          <a:latin typeface="Calibri" pitchFamily="34" charset="0"/>
                          <a:ea typeface="Times New Roman"/>
                          <a:cs typeface="Calibri" pitchFamily="34" charset="0"/>
                        </a:rPr>
                        <a:t>4-Year</a:t>
                      </a:r>
                      <a:r>
                        <a:rPr lang="en-US" sz="1600" baseline="0" smtClean="0">
                          <a:latin typeface="Calibri" pitchFamily="34" charset="0"/>
                          <a:ea typeface="Times New Roman"/>
                          <a:cs typeface="Calibri" pitchFamily="34" charset="0"/>
                        </a:rPr>
                        <a:t> Graduation Total </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lang="en-US" strike="sngStrike" baseline="0"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645.4</a:t>
                      </a:r>
                      <a:endParaRPr lang="en-US" sz="1600" strike="no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900</a:t>
                      </a:r>
                      <a:endParaRPr lang="en-US" sz="1600" strike="no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68740">
                <a:tc gridSpan="11">
                  <a:txBody>
                    <a:bodyPr/>
                    <a:lstStyle/>
                    <a:p>
                      <a:pPr marL="0" marR="0" algn="l">
                        <a:spcBef>
                          <a:spcPts val="0"/>
                        </a:spcBef>
                        <a:spcAft>
                          <a:spcPts val="0"/>
                        </a:spcAft>
                      </a:pPr>
                      <a:r>
                        <a:rPr lang="en-US" sz="1600" dirty="0" smtClean="0">
                          <a:latin typeface="Calibri" pitchFamily="34" charset="0"/>
                          <a:ea typeface="Times New Roman"/>
                          <a:cs typeface="Calibri" pitchFamily="34" charset="0"/>
                        </a:rPr>
                        <a:t>TOTAL</a:t>
                      </a:r>
                      <a:r>
                        <a:rPr lang="en-US" sz="1600" baseline="0" dirty="0" smtClean="0">
                          <a:latin typeface="Calibri" pitchFamily="34" charset="0"/>
                          <a:ea typeface="Times New Roman"/>
                          <a:cs typeface="Calibri" pitchFamily="34" charset="0"/>
                        </a:rPr>
                        <a:t> INDEX POINTS</a:t>
                      </a: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lang="en-US" strike="sngStrike" baseline="0"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marL="0" marR="0" algn="ctr">
                        <a:spcBef>
                          <a:spcPts val="0"/>
                        </a:spcBef>
                        <a:spcAft>
                          <a:spcPts val="0"/>
                        </a:spcAft>
                      </a:pPr>
                      <a:r>
                        <a:rPr lang="en-US" sz="1600" strike="noStrike" baseline="0" dirty="0" smtClean="0">
                          <a:latin typeface="Calibri" pitchFamily="34" charset="0"/>
                          <a:ea typeface="Times New Roman"/>
                          <a:cs typeface="Calibri" pitchFamily="34" charset="0"/>
                        </a:rPr>
                        <a:t>72</a:t>
                      </a:r>
                      <a:endParaRPr lang="en-US" sz="1600" strike="no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8514">
                <a:tc gridSpan="13">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50000"/>
                      </a:schemeClr>
                    </a:solidFill>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lang="en-US" strike="sngStrike" baseline="0"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56896">
                <a:tc gridSpan="13">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lang="en-US" strike="sngStrike" baseline="0"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spcBef>
                          <a:spcPts val="0"/>
                        </a:spcBef>
                        <a:spcAft>
                          <a:spcPts val="0"/>
                        </a:spcAft>
                      </a:pPr>
                      <a:endParaRPr lang="en-US" sz="1600" strike="sngStrike" baseline="0"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84391">
                <a:tc gridSpan="13">
                  <a:txBody>
                    <a:bodyPr/>
                    <a:lstStyle/>
                    <a:p>
                      <a:pPr marL="0" marR="0" algn="ctr">
                        <a:spcBef>
                          <a:spcPts val="0"/>
                        </a:spcBef>
                        <a:spcAft>
                          <a:spcPts val="0"/>
                        </a:spcAft>
                      </a:pPr>
                      <a:r>
                        <a:rPr lang="en-US" sz="1600" strike="sngStrike" dirty="0" smtClean="0">
                          <a:latin typeface="Calibri" pitchFamily="34" charset="0"/>
                          <a:ea typeface="Times New Roman"/>
                          <a:cs typeface="Calibri" pitchFamily="34" charset="0"/>
                        </a:rPr>
                        <a:t> </a:t>
                      </a:r>
                      <a:endParaRPr lang="en-US" sz="1600" strike="sngStrike" dirty="0">
                        <a:latin typeface="Calibri" pitchFamily="34" charset="0"/>
                        <a:ea typeface="Times New Roman"/>
                        <a:cs typeface="Calibri" pitchFamily="34" charset="0"/>
                      </a:endParaRPr>
                    </a:p>
                  </a:txBody>
                  <a:tcPr marL="21357" marR="21357"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gn="ctr"/>
                      <a:endParaRPr lang="en-US" strike="sngStrike"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968782">
                <a:tc gridSpan="11">
                  <a:txBody>
                    <a:bodyPr/>
                    <a:lstStyle/>
                    <a:p>
                      <a:pPr marL="0" marR="0" algn="l">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ctr"/>
                      <a:endParaRPr lang="en-US"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lang="en-US" dirty="0"/>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21357" marR="2135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Calibri" pitchFamily="34" charset="0"/>
                        <a:ea typeface="Times New Roman"/>
                        <a:cs typeface="Calibr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79535" marR="79535"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algn="ctr">
                        <a:spcBef>
                          <a:spcPts val="0"/>
                        </a:spcBef>
                        <a:spcAft>
                          <a:spcPts val="0"/>
                        </a:spcAft>
                      </a:pPr>
                      <a:endParaRPr lang="en-US" sz="1600" strike="sngStrike" dirty="0">
                        <a:latin typeface="Calibri" pitchFamily="34" charset="0"/>
                        <a:ea typeface="Times New Roman"/>
                        <a:cs typeface="Calibri" pitchFamily="34" charset="0"/>
                      </a:endParaRPr>
                    </a:p>
                  </a:txBody>
                  <a:tcPr marL="79535" marR="795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3"/>
          <p:cNvSpPr txBox="1">
            <a:spLocks/>
          </p:cNvSpPr>
          <p:nvPr/>
        </p:nvSpPr>
        <p:spPr>
          <a:xfrm>
            <a:off x="633413" y="247650"/>
            <a:ext cx="8543925" cy="869950"/>
          </a:xfrm>
          <a:prstGeom prst="rect">
            <a:avLst/>
          </a:prstGeom>
        </p:spPr>
        <p:txBody>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pPr fontAlgn="auto">
              <a:lnSpc>
                <a:spcPts val="3200"/>
              </a:lnSpc>
              <a:spcBef>
                <a:spcPts val="0"/>
              </a:spcBef>
              <a:spcAft>
                <a:spcPts val="0"/>
              </a:spcAft>
              <a:defRPr/>
            </a:pPr>
            <a:endParaRPr sz="3000">
              <a:solidFill>
                <a:schemeClr val="accent1"/>
              </a:solidFill>
              <a:latin typeface="Goudy Old Style" charset="0"/>
            </a:endParaRPr>
          </a:p>
        </p:txBody>
      </p:sp>
      <p:sp>
        <p:nvSpPr>
          <p:cNvPr id="4" name="Footer Placeholder 3"/>
          <p:cNvSpPr>
            <a:spLocks noGrp="1"/>
          </p:cNvSpPr>
          <p:nvPr>
            <p:ph type="ftr" sz="quarter" idx="11"/>
          </p:nvPr>
        </p:nvSpPr>
        <p:spPr>
          <a:xfrm>
            <a:off x="3124200" y="6340475"/>
            <a:ext cx="2895600" cy="476250"/>
          </a:xfrm>
        </p:spPr>
        <p:txBody>
          <a:bodyPr/>
          <a:lstStyle/>
          <a:p>
            <a:pPr>
              <a:defRPr/>
            </a:pPr>
            <a:r>
              <a:rPr dirty="0"/>
              <a:t>Copyright 2013 by Region 7 Education Service Center. All rights reserved. </a:t>
            </a:r>
            <a:endParaRPr dirty="0"/>
          </a:p>
        </p:txBody>
      </p:sp>
      <p:pic>
        <p:nvPicPr>
          <p:cNvPr id="93187" name="Picture 2"/>
          <p:cNvPicPr>
            <a:picLocks noChangeAspect="1" noChangeArrowheads="1"/>
          </p:cNvPicPr>
          <p:nvPr/>
        </p:nvPicPr>
        <p:blipFill>
          <a:blip r:embed="rId3"/>
          <a:srcRect/>
          <a:stretch>
            <a:fillRect/>
          </a:stretch>
        </p:blipFill>
        <p:spPr bwMode="auto">
          <a:xfrm>
            <a:off x="1555750" y="136525"/>
            <a:ext cx="6223000" cy="62499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t>Copyright 2013 by Region 7 Education Service Center. All rights reserved. </a:t>
            </a:r>
            <a:endParaRPr/>
          </a:p>
        </p:txBody>
      </p:sp>
      <p:pic>
        <p:nvPicPr>
          <p:cNvPr id="95234" name="Picture 2"/>
          <p:cNvPicPr>
            <a:picLocks noChangeAspect="1" noChangeArrowheads="1"/>
          </p:cNvPicPr>
          <p:nvPr/>
        </p:nvPicPr>
        <p:blipFill>
          <a:blip r:embed="rId2"/>
          <a:srcRect/>
          <a:stretch>
            <a:fillRect/>
          </a:stretch>
        </p:blipFill>
        <p:spPr bwMode="auto">
          <a:xfrm>
            <a:off x="542925" y="271463"/>
            <a:ext cx="8058150" cy="6096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06600" y="6272213"/>
            <a:ext cx="5010150" cy="476250"/>
          </a:xfrm>
        </p:spPr>
        <p:txBody>
          <a:bodyPr/>
          <a:lstStyle/>
          <a:p>
            <a:pPr>
              <a:defRPr/>
            </a:pPr>
            <a:r>
              <a:rPr dirty="0"/>
              <a:t>Copyright 2013 by Region 7 Education Service Center. All rights reserved. </a:t>
            </a:r>
            <a:endParaRPr dirty="0"/>
          </a:p>
        </p:txBody>
      </p:sp>
      <p:sp>
        <p:nvSpPr>
          <p:cNvPr id="3" name="TextBox 2"/>
          <p:cNvSpPr txBox="1"/>
          <p:nvPr/>
        </p:nvSpPr>
        <p:spPr>
          <a:xfrm>
            <a:off x="477838" y="382588"/>
            <a:ext cx="8407400" cy="6032500"/>
          </a:xfrm>
          <a:prstGeom prst="rect">
            <a:avLst/>
          </a:prstGeom>
          <a:solidFill>
            <a:schemeClr val="bg2">
              <a:lumMod val="50000"/>
            </a:schemeClr>
          </a:solidFill>
          <a:ln w="57150">
            <a:solidFill>
              <a:schemeClr val="tx1"/>
            </a:solidFill>
          </a:ln>
        </p:spPr>
        <p:txBody>
          <a:bodyPr>
            <a:spAutoFit/>
          </a:bodyPr>
          <a:lstStyle/>
          <a:p>
            <a:pPr algn="ctr" fontAlgn="auto">
              <a:spcBef>
                <a:spcPts val="0"/>
              </a:spcBef>
              <a:spcAft>
                <a:spcPts val="0"/>
              </a:spcAft>
              <a:defRPr/>
            </a:pPr>
            <a:r>
              <a:rPr lang="en-US" sz="4000" dirty="0">
                <a:latin typeface="Harrington" pitchFamily="82" charset="0"/>
                <a:ea typeface="+mn-ea"/>
                <a:cs typeface="+mn-cs"/>
              </a:rPr>
              <a:t>Some Distinction Designations</a:t>
            </a:r>
          </a:p>
          <a:p>
            <a:pPr algn="ctr" fontAlgn="auto">
              <a:spcBef>
                <a:spcPts val="0"/>
              </a:spcBef>
              <a:spcAft>
                <a:spcPts val="0"/>
              </a:spcAft>
              <a:defRPr/>
            </a:pPr>
            <a:endParaRPr lang="en-US" sz="1000" dirty="0">
              <a:latin typeface="Harrington" pitchFamily="82" charset="0"/>
              <a:ea typeface="+mn-ea"/>
              <a:cs typeface="+mn-cs"/>
            </a:endParaRP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Top 25% Distinction</a:t>
            </a: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Campus Academic Achievement Distinction</a:t>
            </a: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Grade 3-9 and Algebra – Level III </a:t>
            </a: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AP/IB Performance ELA and Math</a:t>
            </a: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SAT/ACT Participation</a:t>
            </a: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SAT Performance in ELA or Math </a:t>
            </a:r>
          </a:p>
          <a:p>
            <a:pPr marL="457200" indent="-457200" fontAlgn="auto">
              <a:lnSpc>
                <a:spcPct val="150000"/>
              </a:lnSpc>
              <a:spcBef>
                <a:spcPts val="0"/>
              </a:spcBef>
              <a:spcAft>
                <a:spcPts val="0"/>
              </a:spcAft>
              <a:buFont typeface="Arial" pitchFamily="34" charset="0"/>
              <a:buChar char="•"/>
              <a:defRPr/>
            </a:pPr>
            <a:r>
              <a:rPr lang="en-US" sz="3200" dirty="0">
                <a:latin typeface="Goudy Old Style" pitchFamily="18" charset="0"/>
                <a:ea typeface="+mn-ea"/>
                <a:cs typeface="+mn-cs"/>
              </a:rPr>
              <a:t>ACT Performances in ELA or Math</a:t>
            </a:r>
            <a:endParaRPr lang="en-US" sz="3200" dirty="0">
              <a:latin typeface="Goudy Old Style" pitchFamily="18" charset="0"/>
              <a:ea typeface="+mn-ea"/>
              <a:cs typeface="+mn-cs"/>
            </a:endParaRPr>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a:solidFill>
                  <a:schemeClr val="tx2">
                    <a:shade val="85000"/>
                    <a:satMod val="150000"/>
                  </a:schemeClr>
                </a:solidFill>
              </a:rPr>
              <a:t>Notification of Ratings</a:t>
            </a:r>
            <a:endParaRPr>
              <a:solidFill>
                <a:schemeClr val="tx2">
                  <a:shade val="85000"/>
                  <a:satMod val="150000"/>
                </a:schemeClr>
              </a:solidFill>
            </a:endParaRPr>
          </a:p>
        </p:txBody>
      </p:sp>
      <p:sp>
        <p:nvSpPr>
          <p:cNvPr id="20482" name="Content Placeholder 2"/>
          <p:cNvSpPr>
            <a:spLocks noGrp="1"/>
          </p:cNvSpPr>
          <p:nvPr>
            <p:ph idx="1"/>
          </p:nvPr>
        </p:nvSpPr>
        <p:spPr/>
        <p:txBody>
          <a:bodyPr/>
          <a:lstStyle/>
          <a:p>
            <a:pPr>
              <a:lnSpc>
                <a:spcPts val="1200"/>
              </a:lnSpc>
              <a:spcBef>
                <a:spcPct val="0"/>
              </a:spcBef>
            </a:pPr>
            <a:endParaRPr lang="en-US" b="1">
              <a:latin typeface="Calibri" pitchFamily="-72" charset="0"/>
              <a:ea typeface="Calibri" pitchFamily="-72" charset="0"/>
              <a:cs typeface="Calibri" pitchFamily="-72" charset="0"/>
            </a:endParaRPr>
          </a:p>
        </p:txBody>
      </p:sp>
      <p:sp>
        <p:nvSpPr>
          <p:cNvPr id="4" name="Footer Placeholder 3"/>
          <p:cNvSpPr>
            <a:spLocks noGrp="1"/>
          </p:cNvSpPr>
          <p:nvPr>
            <p:ph type="ftr" sz="quarter" idx="11"/>
          </p:nvPr>
        </p:nvSpPr>
        <p:spPr/>
        <p:txBody>
          <a:bodyPr/>
          <a:lstStyle/>
          <a:p>
            <a:pPr>
              <a:defRPr/>
            </a:pPr>
            <a:r>
              <a:t>Copyright 2013 by Region 7 Education Service Center. All rights reserved. </a:t>
            </a:r>
            <a:endParaRPr/>
          </a:p>
        </p:txBody>
      </p:sp>
      <p:pic>
        <p:nvPicPr>
          <p:cNvPr id="1026" name="Picture 2"/>
          <p:cNvPicPr>
            <a:picLocks noChangeAspect="1" noChangeArrowheads="1"/>
          </p:cNvPicPr>
          <p:nvPr/>
        </p:nvPicPr>
        <p:blipFill>
          <a:blip r:embed="rId2">
            <a:extLst>
              <a:ext uri="{28A0092B-C50C-407E-A947-70E740481C1C}"/>
            </a:extLst>
          </a:blip>
          <a:srcRect/>
          <a:stretch>
            <a:fillRect/>
          </a:stretch>
        </p:blipFill>
        <p:spPr bwMode="auto">
          <a:xfrm>
            <a:off x="255913" y="1498710"/>
            <a:ext cx="8546893" cy="40336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5"/>
          <p:cNvSpPr>
            <a:spLocks noChangeArrowheads="1"/>
          </p:cNvSpPr>
          <p:nvPr/>
        </p:nvSpPr>
        <p:spPr bwMode="auto">
          <a:xfrm>
            <a:off x="731838" y="393700"/>
            <a:ext cx="7748587" cy="1692275"/>
          </a:xfrm>
          <a:prstGeom prst="rect">
            <a:avLst/>
          </a:prstGeom>
          <a:noFill/>
          <a:ln w="9525">
            <a:noFill/>
            <a:miter lim="800000"/>
            <a:headEnd/>
            <a:tailEnd/>
          </a:ln>
        </p:spPr>
        <p:txBody>
          <a:bodyPr>
            <a:prstTxWarp prst="textNoShape">
              <a:avLst/>
            </a:prstTxWarp>
            <a:spAutoFit/>
          </a:bodyPr>
          <a:lstStyle/>
          <a:p>
            <a:pPr algn="ctr">
              <a:buClr>
                <a:srgbClr val="C45816"/>
              </a:buClr>
              <a:buSzPct val="150000"/>
            </a:pPr>
            <a:r>
              <a:rPr lang="en-US" sz="2400">
                <a:latin typeface="Verdana" pitchFamily="-72" charset="0"/>
                <a:ea typeface="Verdana" pitchFamily="-72" charset="0"/>
                <a:cs typeface="Verdana" pitchFamily="-72" charset="0"/>
              </a:rPr>
              <a:t>For 2013 and beyond</a:t>
            </a:r>
          </a:p>
          <a:p>
            <a:pPr algn="ctr">
              <a:buClr>
                <a:srgbClr val="C45816"/>
              </a:buClr>
              <a:buSzPct val="150000"/>
            </a:pPr>
            <a:r>
              <a:rPr lang="en-US" sz="2400">
                <a:latin typeface="Verdana" pitchFamily="-72" charset="0"/>
                <a:ea typeface="Verdana" pitchFamily="-72" charset="0"/>
                <a:cs typeface="Verdana" pitchFamily="-72" charset="0"/>
              </a:rPr>
              <a:t> a framework of  </a:t>
            </a:r>
            <a:r>
              <a:rPr lang="en-US" sz="2400" b="1">
                <a:solidFill>
                  <a:schemeClr val="accent1"/>
                </a:solidFill>
                <a:latin typeface="Comic Sans MS" pitchFamily="-72" charset="0"/>
                <a:ea typeface="Verdana" pitchFamily="-72" charset="0"/>
                <a:cs typeface="Verdana" pitchFamily="-72" charset="0"/>
              </a:rPr>
              <a:t>FOUR</a:t>
            </a:r>
          </a:p>
          <a:p>
            <a:pPr algn="ctr">
              <a:buClr>
                <a:srgbClr val="C45816"/>
              </a:buClr>
              <a:buSzPct val="150000"/>
            </a:pPr>
            <a:r>
              <a:rPr lang="en-US" sz="2400">
                <a:latin typeface="Verdana" pitchFamily="-72" charset="0"/>
                <a:ea typeface="Verdana" pitchFamily="-72" charset="0"/>
                <a:cs typeface="Verdana" pitchFamily="-72" charset="0"/>
              </a:rPr>
              <a:t>  </a:t>
            </a:r>
            <a:r>
              <a:rPr lang="en-US" sz="3200">
                <a:latin typeface="Verdana" pitchFamily="-72" charset="0"/>
                <a:ea typeface="Verdana" pitchFamily="-72" charset="0"/>
                <a:cs typeface="Verdana" pitchFamily="-72" charset="0"/>
              </a:rPr>
              <a:t>Performance Indexes </a:t>
            </a:r>
          </a:p>
          <a:p>
            <a:pPr algn="ctr">
              <a:buClr>
                <a:srgbClr val="C45816"/>
              </a:buClr>
              <a:buSzPct val="150000"/>
            </a:pPr>
            <a:endParaRPr lang="en-US" sz="2400">
              <a:latin typeface="Verdana" pitchFamily="-72" charset="0"/>
              <a:ea typeface="Verdana" pitchFamily="-72" charset="0"/>
              <a:cs typeface="Verdana" pitchFamily="-72" charset="0"/>
            </a:endParaRPr>
          </a:p>
        </p:txBody>
      </p:sp>
      <p:sp>
        <p:nvSpPr>
          <p:cNvPr id="2" name="Footer Placeholder 1"/>
          <p:cNvSpPr>
            <a:spLocks noGrp="1"/>
          </p:cNvSpPr>
          <p:nvPr>
            <p:ph type="ftr" sz="quarter" idx="11"/>
          </p:nvPr>
        </p:nvSpPr>
        <p:spPr>
          <a:xfrm>
            <a:off x="1889125" y="6381750"/>
            <a:ext cx="5434013" cy="476250"/>
          </a:xfrm>
        </p:spPr>
        <p:txBody>
          <a:bodyPr/>
          <a:lstStyle/>
          <a:p>
            <a:pPr>
              <a:defRPr/>
            </a:pPr>
            <a:r>
              <a:rPr dirty="0"/>
              <a:t>Copyright 2013 by Region 7 Education Service Center. All rights reserved. </a:t>
            </a:r>
            <a:endParaRPr dirty="0"/>
          </a:p>
        </p:txBody>
      </p:sp>
      <p:pic>
        <p:nvPicPr>
          <p:cNvPr id="21507" name="Picture 2"/>
          <p:cNvPicPr>
            <a:picLocks noChangeAspect="1" noChangeArrowheads="1"/>
          </p:cNvPicPr>
          <p:nvPr/>
        </p:nvPicPr>
        <p:blipFill>
          <a:blip r:embed="rId3"/>
          <a:srcRect/>
          <a:stretch>
            <a:fillRect/>
          </a:stretch>
        </p:blipFill>
        <p:spPr bwMode="auto">
          <a:xfrm>
            <a:off x="731838" y="2154238"/>
            <a:ext cx="7146925" cy="42370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extBox 7"/>
          <p:cNvSpPr txBox="1">
            <a:spLocks noChangeArrowheads="1"/>
          </p:cNvSpPr>
          <p:nvPr/>
        </p:nvSpPr>
        <p:spPr bwMode="auto">
          <a:xfrm>
            <a:off x="476250" y="901700"/>
            <a:ext cx="6875463" cy="369888"/>
          </a:xfrm>
          <a:prstGeom prst="rect">
            <a:avLst/>
          </a:prstGeom>
          <a:noFill/>
          <a:ln w="9525">
            <a:noFill/>
            <a:miter lim="800000"/>
            <a:headEnd/>
            <a:tailEnd/>
          </a:ln>
        </p:spPr>
        <p:txBody>
          <a:bodyPr>
            <a:prstTxWarp prst="textNoShape">
              <a:avLst/>
            </a:prstTxWarp>
            <a:spAutoFit/>
          </a:bodyPr>
          <a:lstStyle/>
          <a:p>
            <a:endParaRPr lang="en-US">
              <a:latin typeface="Candara" pitchFamily="-72" charset="0"/>
            </a:endParaRPr>
          </a:p>
        </p:txBody>
      </p:sp>
      <p:graphicFrame>
        <p:nvGraphicFramePr>
          <p:cNvPr id="10" name="Table 9"/>
          <p:cNvGraphicFramePr>
            <a:graphicFrameLocks noGrp="1"/>
          </p:cNvGraphicFramePr>
          <p:nvPr/>
        </p:nvGraphicFramePr>
        <p:xfrm>
          <a:off x="354013" y="901700"/>
          <a:ext cx="8631237" cy="4938713"/>
        </p:xfrm>
        <a:graphic>
          <a:graphicData uri="http://schemas.openxmlformats.org/drawingml/2006/table">
            <a:tbl>
              <a:tblPr firstRow="1" firstCol="1" bandRow="1">
                <a:tableStyleId>{93296810-A885-4BE3-A3E7-6D5BEEA58F35}</a:tableStyleId>
              </a:tblPr>
              <a:tblGrid>
                <a:gridCol w="8631936"/>
              </a:tblGrid>
              <a:tr h="4937760">
                <a:tc>
                  <a:txBody>
                    <a:bodyPr/>
                    <a:lstStyle/>
                    <a:p>
                      <a:pPr marL="0" marR="0">
                        <a:lnSpc>
                          <a:spcPct val="115000"/>
                        </a:lnSpc>
                        <a:spcBef>
                          <a:spcPts val="0"/>
                        </a:spcBef>
                        <a:spcAft>
                          <a:spcPts val="0"/>
                        </a:spcAft>
                      </a:pPr>
                      <a:endParaRPr lang="en-US" sz="2400" b="0" dirty="0" smtClean="0">
                        <a:effectLst/>
                        <a:latin typeface="Verdana" pitchFamily="34" charset="0"/>
                        <a:ea typeface="Verdana" pitchFamily="34" charset="0"/>
                        <a:cs typeface="Verdana" pitchFamily="34" charset="0"/>
                      </a:endParaRPr>
                    </a:p>
                    <a:p>
                      <a:pPr marL="0" marR="0">
                        <a:lnSpc>
                          <a:spcPct val="115000"/>
                        </a:lnSpc>
                        <a:spcBef>
                          <a:spcPts val="0"/>
                        </a:spcBef>
                        <a:spcAft>
                          <a:spcPts val="0"/>
                        </a:spcAft>
                      </a:pPr>
                      <a:r>
                        <a:rPr lang="en-US" sz="2400" b="0" dirty="0" smtClean="0">
                          <a:effectLst/>
                          <a:latin typeface="Verdana" pitchFamily="34" charset="0"/>
                          <a:ea typeface="Verdana" pitchFamily="34" charset="0"/>
                          <a:cs typeface="Verdana" pitchFamily="34" charset="0"/>
                        </a:rPr>
                        <a:t> </a:t>
                      </a:r>
                    </a:p>
                    <a:p>
                      <a:pPr marL="0" marR="0">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p>
                    <a:p>
                      <a:pPr marL="0" marR="0">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endParaRPr lang="en-US" sz="1800" b="0" dirty="0">
                        <a:effectLst/>
                        <a:latin typeface="Verdana" pitchFamily="34" charset="0"/>
                        <a:ea typeface="Verdana" pitchFamily="34" charset="0"/>
                        <a:cs typeface="Verdana" pitchFamily="34"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3" name="TextBox 2"/>
          <p:cNvSpPr txBox="1"/>
          <p:nvPr/>
        </p:nvSpPr>
        <p:spPr>
          <a:xfrm>
            <a:off x="258763" y="2195513"/>
            <a:ext cx="8680450" cy="3168650"/>
          </a:xfrm>
          <a:prstGeom prst="rect">
            <a:avLst/>
          </a:prstGeom>
          <a:noFill/>
        </p:spPr>
        <p:txBody>
          <a:bodyPr>
            <a:spAutoFit/>
          </a:bodyPr>
          <a:lstStyle/>
          <a:p>
            <a:pPr algn="ctr" fontAlgn="auto">
              <a:spcBef>
                <a:spcPts val="0"/>
              </a:spcBef>
              <a:spcAft>
                <a:spcPts val="0"/>
              </a:spcAft>
              <a:defRPr/>
            </a:pPr>
            <a:r>
              <a:rPr lang="en-US" sz="3600" dirty="0">
                <a:latin typeface="+mn-lt"/>
                <a:ea typeface="+mn-ea"/>
                <a:cs typeface="+mn-cs"/>
              </a:rPr>
              <a:t>Performance Index 1: </a:t>
            </a:r>
          </a:p>
          <a:p>
            <a:pPr algn="ctr" fontAlgn="auto">
              <a:spcBef>
                <a:spcPts val="0"/>
              </a:spcBef>
              <a:spcAft>
                <a:spcPts val="0"/>
              </a:spcAft>
              <a:defRPr/>
            </a:pPr>
            <a:r>
              <a:rPr lang="en-US" sz="4000" b="1" dirty="0">
                <a:solidFill>
                  <a:schemeClr val="accent6">
                    <a:lumMod val="75000"/>
                  </a:schemeClr>
                </a:solidFill>
                <a:latin typeface="+mn-lt"/>
                <a:ea typeface="+mn-ea"/>
                <a:cs typeface="+mn-cs"/>
              </a:rPr>
              <a:t>Student Achievement</a:t>
            </a:r>
          </a:p>
          <a:p>
            <a:pPr algn="ctr" fontAlgn="auto">
              <a:spcBef>
                <a:spcPts val="0"/>
              </a:spcBef>
              <a:spcAft>
                <a:spcPts val="0"/>
              </a:spcAft>
              <a:defRPr/>
            </a:pPr>
            <a:endParaRPr lang="en-US" sz="4000" b="1" dirty="0">
              <a:solidFill>
                <a:schemeClr val="accent6">
                  <a:lumMod val="75000"/>
                </a:schemeClr>
              </a:solidFill>
              <a:latin typeface="+mn-lt"/>
              <a:ea typeface="+mn-ea"/>
              <a:cs typeface="+mn-cs"/>
            </a:endParaRPr>
          </a:p>
          <a:p>
            <a:pPr algn="ctr" fontAlgn="auto">
              <a:spcBef>
                <a:spcPts val="0"/>
              </a:spcBef>
              <a:spcAft>
                <a:spcPts val="0"/>
              </a:spcAft>
              <a:defRPr/>
            </a:pPr>
            <a:r>
              <a:rPr lang="en-US" sz="2800" b="1" dirty="0">
                <a:solidFill>
                  <a:schemeClr val="accent6">
                    <a:lumMod val="75000"/>
                  </a:schemeClr>
                </a:solidFill>
                <a:latin typeface="+mn-lt"/>
                <a:ea typeface="+mn-ea"/>
                <a:cs typeface="+mn-cs"/>
              </a:rPr>
              <a:t>Provides a snapshot of performance </a:t>
            </a:r>
          </a:p>
          <a:p>
            <a:pPr algn="ctr" fontAlgn="auto">
              <a:spcBef>
                <a:spcPts val="0"/>
              </a:spcBef>
              <a:spcAft>
                <a:spcPts val="0"/>
              </a:spcAft>
              <a:defRPr/>
            </a:pPr>
            <a:r>
              <a:rPr lang="en-US" sz="2800" b="1" dirty="0">
                <a:solidFill>
                  <a:schemeClr val="accent6">
                    <a:lumMod val="75000"/>
                  </a:schemeClr>
                </a:solidFill>
                <a:latin typeface="+mn-lt"/>
                <a:ea typeface="+mn-ea"/>
                <a:cs typeface="+mn-cs"/>
              </a:rPr>
              <a:t>across subjects at </a:t>
            </a:r>
          </a:p>
          <a:p>
            <a:pPr algn="ctr" fontAlgn="auto">
              <a:spcBef>
                <a:spcPts val="0"/>
              </a:spcBef>
              <a:spcAft>
                <a:spcPts val="0"/>
              </a:spcAft>
              <a:defRPr/>
            </a:pPr>
            <a:r>
              <a:rPr lang="en-US" sz="2800" b="1" dirty="0">
                <a:solidFill>
                  <a:schemeClr val="accent6">
                    <a:lumMod val="75000"/>
                  </a:schemeClr>
                </a:solidFill>
                <a:latin typeface="+mn-lt"/>
                <a:ea typeface="+mn-ea"/>
                <a:cs typeface="+mn-cs"/>
              </a:rPr>
              <a:t>Level II – Satisfactory Academic Performance</a:t>
            </a:r>
            <a:endParaRPr lang="en-US" sz="4000" b="1" dirty="0">
              <a:solidFill>
                <a:schemeClr val="accent6">
                  <a:lumMod val="75000"/>
                </a:schemeClr>
              </a:solidFill>
              <a:latin typeface="+mn-lt"/>
              <a:ea typeface="+mn-ea"/>
              <a:cs typeface="+mn-cs"/>
            </a:endParaRPr>
          </a:p>
        </p:txBody>
      </p:sp>
      <p:sp>
        <p:nvSpPr>
          <p:cNvPr id="2" name="Footer Placeholder 1"/>
          <p:cNvSpPr>
            <a:spLocks noGrp="1"/>
          </p:cNvSpPr>
          <p:nvPr>
            <p:ph type="ftr" sz="quarter" idx="11"/>
          </p:nvPr>
        </p:nvSpPr>
        <p:spPr>
          <a:xfrm>
            <a:off x="1609725" y="6381750"/>
            <a:ext cx="5407025" cy="476250"/>
          </a:xfrm>
        </p:spPr>
        <p:txBody>
          <a:bodyPr/>
          <a:lstStyle/>
          <a:p>
            <a:pPr>
              <a:defRPr/>
            </a:pPr>
            <a:r>
              <a:rPr dirty="0"/>
              <a:t>Copyright 2013 by Region 7 Education Service Center. All rights reserved. </a:t>
            </a:r>
            <a:endParaRPr dirty="0"/>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extBox 2"/>
          <p:cNvSpPr txBox="1">
            <a:spLocks noChangeArrowheads="1"/>
          </p:cNvSpPr>
          <p:nvPr/>
        </p:nvSpPr>
        <p:spPr bwMode="auto">
          <a:xfrm>
            <a:off x="327025" y="215900"/>
            <a:ext cx="8694738" cy="646113"/>
          </a:xfrm>
          <a:prstGeom prst="rect">
            <a:avLst/>
          </a:prstGeom>
          <a:noFill/>
          <a:ln w="9525">
            <a:noFill/>
            <a:miter lim="800000"/>
            <a:headEnd/>
            <a:tailEnd/>
          </a:ln>
        </p:spPr>
        <p:txBody>
          <a:bodyPr>
            <a:prstTxWarp prst="textNoShape">
              <a:avLst/>
            </a:prstTxWarp>
            <a:spAutoFit/>
          </a:bodyPr>
          <a:lstStyle/>
          <a:p>
            <a:pPr algn="ctr"/>
            <a:r>
              <a:rPr lang="en-US" sz="3600">
                <a:latin typeface="Candara" pitchFamily="-72" charset="0"/>
              </a:rPr>
              <a:t>Performance Index 1: Student Achievement </a:t>
            </a:r>
          </a:p>
        </p:txBody>
      </p:sp>
      <p:sp>
        <p:nvSpPr>
          <p:cNvPr id="25602" name="TextBox 7"/>
          <p:cNvSpPr txBox="1">
            <a:spLocks noChangeArrowheads="1"/>
          </p:cNvSpPr>
          <p:nvPr/>
        </p:nvSpPr>
        <p:spPr bwMode="auto">
          <a:xfrm>
            <a:off x="476250" y="901700"/>
            <a:ext cx="6875463" cy="369888"/>
          </a:xfrm>
          <a:prstGeom prst="rect">
            <a:avLst/>
          </a:prstGeom>
          <a:noFill/>
          <a:ln w="9525">
            <a:noFill/>
            <a:miter lim="800000"/>
            <a:headEnd/>
            <a:tailEnd/>
          </a:ln>
        </p:spPr>
        <p:txBody>
          <a:bodyPr>
            <a:prstTxWarp prst="textNoShape">
              <a:avLst/>
            </a:prstTxWarp>
            <a:spAutoFit/>
          </a:bodyPr>
          <a:lstStyle/>
          <a:p>
            <a:endParaRPr lang="en-US">
              <a:latin typeface="Candara" pitchFamily="-72" charset="0"/>
            </a:endParaRPr>
          </a:p>
        </p:txBody>
      </p:sp>
      <p:graphicFrame>
        <p:nvGraphicFramePr>
          <p:cNvPr id="10" name="Table 9"/>
          <p:cNvGraphicFramePr>
            <a:graphicFrameLocks noGrp="1"/>
          </p:cNvGraphicFramePr>
          <p:nvPr/>
        </p:nvGraphicFramePr>
        <p:xfrm>
          <a:off x="1463675" y="1087438"/>
          <a:ext cx="6765925" cy="5081587"/>
        </p:xfrm>
        <a:graphic>
          <a:graphicData uri="http://schemas.openxmlformats.org/drawingml/2006/table">
            <a:tbl>
              <a:tblPr firstRow="1" firstCol="1" bandRow="1">
                <a:tableStyleId>{93296810-A885-4BE3-A3E7-6D5BEEA58F35}</a:tableStyleId>
              </a:tblPr>
              <a:tblGrid>
                <a:gridCol w="6765531"/>
              </a:tblGrid>
              <a:tr h="4995014">
                <a:tc>
                  <a:txBody>
                    <a:bodyPr/>
                    <a:lstStyle/>
                    <a:p>
                      <a:pPr marL="0" marR="0" algn="ctr">
                        <a:lnSpc>
                          <a:spcPct val="115000"/>
                        </a:lnSpc>
                        <a:spcBef>
                          <a:spcPts val="0"/>
                        </a:spcBef>
                        <a:spcAft>
                          <a:spcPts val="0"/>
                        </a:spcAft>
                      </a:pPr>
                      <a:endParaRPr lang="en-US" sz="18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3200" b="0" dirty="0" smtClean="0">
                          <a:effectLst/>
                          <a:latin typeface="Verdana" pitchFamily="34" charset="0"/>
                          <a:ea typeface="Verdana" pitchFamily="34" charset="0"/>
                          <a:cs typeface="Verdana" pitchFamily="34" charset="0"/>
                        </a:rPr>
                        <a:t>Measures:</a:t>
                      </a:r>
                    </a:p>
                    <a:p>
                      <a:pPr marL="0" marR="0" algn="ctr">
                        <a:lnSpc>
                          <a:spcPct val="115000"/>
                        </a:lnSpc>
                        <a:spcBef>
                          <a:spcPts val="0"/>
                        </a:spcBef>
                        <a:spcAft>
                          <a:spcPts val="0"/>
                        </a:spcAft>
                      </a:pPr>
                      <a:endParaRPr lang="en-US" sz="18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000" b="0" dirty="0" smtClean="0">
                          <a:effectLst/>
                          <a:latin typeface="Verdana" pitchFamily="34" charset="0"/>
                          <a:ea typeface="Verdana" pitchFamily="34" charset="0"/>
                          <a:cs typeface="Verdana" pitchFamily="34" charset="0"/>
                        </a:rPr>
                        <a:t> % Met Level II Standard</a:t>
                      </a:r>
                    </a:p>
                    <a:p>
                      <a:pPr marL="0" marR="0" algn="ctr">
                        <a:lnSpc>
                          <a:spcPct val="115000"/>
                        </a:lnSpc>
                        <a:spcBef>
                          <a:spcPts val="0"/>
                        </a:spcBef>
                        <a:spcAft>
                          <a:spcPts val="0"/>
                        </a:spcAft>
                      </a:pPr>
                      <a:endParaRPr lang="en-US" sz="2000" b="0" dirty="0" smtClean="0">
                        <a:effectLst/>
                        <a:latin typeface="Verdana" pitchFamily="34" charset="0"/>
                        <a:ea typeface="Verdana" pitchFamily="34" charset="0"/>
                        <a:cs typeface="Verdana" pitchFamily="34" charset="0"/>
                      </a:endParaRPr>
                    </a:p>
                    <a:p>
                      <a:pPr marL="0" marR="0" lvl="0" indent="0" algn="ctr">
                        <a:lnSpc>
                          <a:spcPct val="115000"/>
                        </a:lnSpc>
                        <a:spcBef>
                          <a:spcPts val="0"/>
                        </a:spcBef>
                        <a:spcAft>
                          <a:spcPts val="0"/>
                        </a:spcAft>
                        <a:buFont typeface="Symbol"/>
                        <a:buNone/>
                      </a:pPr>
                      <a:r>
                        <a:rPr lang="en-US" sz="2000" b="0" dirty="0" smtClean="0">
                          <a:effectLst/>
                          <a:latin typeface="Verdana" pitchFamily="34" charset="0"/>
                          <a:ea typeface="Verdana" pitchFamily="34" charset="0"/>
                          <a:cs typeface="Verdana" pitchFamily="34" charset="0"/>
                        </a:rPr>
                        <a:t>   </a:t>
                      </a:r>
                      <a:r>
                        <a:rPr lang="en-US" sz="2000" b="0" dirty="0" smtClean="0">
                          <a:solidFill>
                            <a:schemeClr val="tx1"/>
                          </a:solidFill>
                          <a:effectLst/>
                          <a:latin typeface="Verdana" pitchFamily="34" charset="0"/>
                          <a:ea typeface="Verdana" pitchFamily="34" charset="0"/>
                          <a:cs typeface="Verdana" pitchFamily="34" charset="0"/>
                        </a:rPr>
                        <a:t>All Students </a:t>
                      </a:r>
                      <a:r>
                        <a:rPr lang="en-US" sz="2000" b="0" dirty="0" smtClean="0">
                          <a:effectLst/>
                          <a:latin typeface="Verdana" pitchFamily="34" charset="0"/>
                          <a:ea typeface="Verdana" pitchFamily="34" charset="0"/>
                          <a:cs typeface="Verdana" pitchFamily="34" charset="0"/>
                        </a:rPr>
                        <a:t>– Reading</a:t>
                      </a:r>
                    </a:p>
                    <a:p>
                      <a:pPr marL="0" marR="0" lvl="0" indent="0" algn="ctr">
                        <a:lnSpc>
                          <a:spcPct val="115000"/>
                        </a:lnSpc>
                        <a:spcBef>
                          <a:spcPts val="0"/>
                        </a:spcBef>
                        <a:spcAft>
                          <a:spcPts val="0"/>
                        </a:spcAft>
                        <a:buFont typeface="Symbol"/>
                        <a:buNone/>
                      </a:pPr>
                      <a:r>
                        <a:rPr lang="en-US" sz="2000" b="0" dirty="0" smtClean="0">
                          <a:effectLst/>
                          <a:latin typeface="Verdana" pitchFamily="34" charset="0"/>
                          <a:ea typeface="Verdana" pitchFamily="34" charset="0"/>
                          <a:cs typeface="Verdana" pitchFamily="34" charset="0"/>
                        </a:rPr>
                        <a:t>   </a:t>
                      </a:r>
                      <a:r>
                        <a:rPr lang="en-US" sz="2000" b="0" dirty="0" smtClean="0">
                          <a:solidFill>
                            <a:schemeClr val="tx1"/>
                          </a:solidFill>
                          <a:effectLst/>
                          <a:latin typeface="Verdana" pitchFamily="34" charset="0"/>
                          <a:ea typeface="Verdana" pitchFamily="34" charset="0"/>
                          <a:cs typeface="Verdana" pitchFamily="34" charset="0"/>
                        </a:rPr>
                        <a:t>All Students </a:t>
                      </a:r>
                      <a:r>
                        <a:rPr lang="en-US" sz="2000" b="0" dirty="0" smtClean="0">
                          <a:effectLst/>
                          <a:latin typeface="Verdana" pitchFamily="34" charset="0"/>
                          <a:ea typeface="Verdana" pitchFamily="34" charset="0"/>
                          <a:cs typeface="Verdana" pitchFamily="34" charset="0"/>
                        </a:rPr>
                        <a:t>– Writing</a:t>
                      </a:r>
                    </a:p>
                    <a:p>
                      <a:pPr marL="0" marR="0" lvl="0" indent="0" algn="ctr">
                        <a:lnSpc>
                          <a:spcPct val="115000"/>
                        </a:lnSpc>
                        <a:spcBef>
                          <a:spcPts val="0"/>
                        </a:spcBef>
                        <a:spcAft>
                          <a:spcPts val="0"/>
                        </a:spcAft>
                        <a:buFont typeface="Symbol"/>
                        <a:buNone/>
                      </a:pPr>
                      <a:r>
                        <a:rPr lang="en-US" sz="2000" b="0" dirty="0" smtClean="0">
                          <a:solidFill>
                            <a:schemeClr val="tx1"/>
                          </a:solidFill>
                          <a:effectLst/>
                          <a:latin typeface="Verdana" pitchFamily="34" charset="0"/>
                          <a:ea typeface="Verdana" pitchFamily="34" charset="0"/>
                          <a:cs typeface="Verdana" pitchFamily="34" charset="0"/>
                        </a:rPr>
                        <a:t>   All Students </a:t>
                      </a:r>
                      <a:r>
                        <a:rPr lang="en-US" sz="2000" b="0" dirty="0" smtClean="0">
                          <a:effectLst/>
                          <a:latin typeface="Verdana" pitchFamily="34" charset="0"/>
                          <a:ea typeface="Verdana" pitchFamily="34" charset="0"/>
                          <a:cs typeface="Verdana" pitchFamily="34" charset="0"/>
                        </a:rPr>
                        <a:t>– Math</a:t>
                      </a:r>
                    </a:p>
                    <a:p>
                      <a:pPr marL="0" marR="0" lvl="0" indent="0" algn="ctr">
                        <a:lnSpc>
                          <a:spcPct val="115000"/>
                        </a:lnSpc>
                        <a:spcBef>
                          <a:spcPts val="0"/>
                        </a:spcBef>
                        <a:spcAft>
                          <a:spcPts val="0"/>
                        </a:spcAft>
                        <a:buFont typeface="Symbol"/>
                        <a:buNone/>
                      </a:pPr>
                      <a:r>
                        <a:rPr lang="en-US" sz="2000" b="0" dirty="0" smtClean="0">
                          <a:effectLst/>
                          <a:latin typeface="Verdana" pitchFamily="34" charset="0"/>
                          <a:ea typeface="Verdana" pitchFamily="34" charset="0"/>
                          <a:cs typeface="Verdana" pitchFamily="34" charset="0"/>
                        </a:rPr>
                        <a:t>   </a:t>
                      </a:r>
                      <a:r>
                        <a:rPr lang="en-US" sz="2000" b="0" dirty="0" smtClean="0">
                          <a:solidFill>
                            <a:schemeClr val="tx1"/>
                          </a:solidFill>
                          <a:effectLst/>
                          <a:latin typeface="Verdana" pitchFamily="34" charset="0"/>
                          <a:ea typeface="Verdana" pitchFamily="34" charset="0"/>
                          <a:cs typeface="Verdana" pitchFamily="34" charset="0"/>
                        </a:rPr>
                        <a:t>All Students </a:t>
                      </a:r>
                      <a:r>
                        <a:rPr lang="en-US" sz="2000" b="0" dirty="0" smtClean="0">
                          <a:effectLst/>
                          <a:latin typeface="Verdana" pitchFamily="34" charset="0"/>
                          <a:ea typeface="Verdana" pitchFamily="34" charset="0"/>
                          <a:cs typeface="Verdana" pitchFamily="34" charset="0"/>
                        </a:rPr>
                        <a:t>– Science</a:t>
                      </a:r>
                    </a:p>
                    <a:p>
                      <a:pPr marL="0" marR="0" lvl="0" indent="0" algn="ctr">
                        <a:lnSpc>
                          <a:spcPct val="115000"/>
                        </a:lnSpc>
                        <a:spcBef>
                          <a:spcPts val="0"/>
                        </a:spcBef>
                        <a:spcAft>
                          <a:spcPts val="0"/>
                        </a:spcAft>
                        <a:buFont typeface="Symbol"/>
                        <a:buNone/>
                      </a:pPr>
                      <a:r>
                        <a:rPr lang="en-US" sz="2000" b="0" dirty="0" smtClean="0">
                          <a:effectLst/>
                          <a:latin typeface="Verdana" pitchFamily="34" charset="0"/>
                          <a:ea typeface="Verdana" pitchFamily="34" charset="0"/>
                          <a:cs typeface="Verdana" pitchFamily="34" charset="0"/>
                        </a:rPr>
                        <a:t>  </a:t>
                      </a:r>
                      <a:r>
                        <a:rPr lang="en-US" sz="2000" b="0" dirty="0" smtClean="0">
                          <a:solidFill>
                            <a:schemeClr val="tx1"/>
                          </a:solidFill>
                          <a:effectLst/>
                          <a:latin typeface="Verdana" pitchFamily="34" charset="0"/>
                          <a:ea typeface="Verdana" pitchFamily="34" charset="0"/>
                          <a:cs typeface="Verdana" pitchFamily="34" charset="0"/>
                        </a:rPr>
                        <a:t> All students </a:t>
                      </a:r>
                      <a:r>
                        <a:rPr lang="en-US" sz="2000" b="0" dirty="0" smtClean="0">
                          <a:effectLst/>
                          <a:latin typeface="Verdana" pitchFamily="34" charset="0"/>
                          <a:ea typeface="Verdana" pitchFamily="34" charset="0"/>
                          <a:cs typeface="Verdana" pitchFamily="34" charset="0"/>
                        </a:rPr>
                        <a:t>– Social Studies</a:t>
                      </a:r>
                    </a:p>
                    <a:p>
                      <a:pPr marL="0" marR="0" indent="0" algn="ctr">
                        <a:lnSpc>
                          <a:spcPct val="115000"/>
                        </a:lnSpc>
                        <a:spcBef>
                          <a:spcPts val="0"/>
                        </a:spcBef>
                        <a:spcAft>
                          <a:spcPts val="0"/>
                        </a:spcAft>
                        <a:buFont typeface="Arial" pitchFamily="34" charset="0"/>
                        <a:buNone/>
                      </a:pPr>
                      <a:r>
                        <a:rPr lang="en-US" sz="2000" b="0" dirty="0" smtClean="0">
                          <a:effectLst/>
                          <a:latin typeface="Verdana" pitchFamily="34" charset="0"/>
                          <a:ea typeface="Verdana" pitchFamily="34" charset="0"/>
                          <a:cs typeface="Verdana" pitchFamily="34" charset="0"/>
                        </a:rPr>
                        <a:t> </a:t>
                      </a:r>
                    </a:p>
                    <a:p>
                      <a:pPr marL="0" marR="0" algn="ctr">
                        <a:lnSpc>
                          <a:spcPct val="115000"/>
                        </a:lnSpc>
                        <a:spcBef>
                          <a:spcPts val="0"/>
                        </a:spcBef>
                        <a:spcAft>
                          <a:spcPts val="0"/>
                        </a:spcAft>
                      </a:pPr>
                      <a:r>
                        <a:rPr lang="en-US" sz="2400" b="0" u="sng" dirty="0" smtClean="0">
                          <a:effectLst/>
                          <a:latin typeface="Verdana" pitchFamily="34" charset="0"/>
                          <a:ea typeface="Verdana" pitchFamily="34" charset="0"/>
                          <a:cs typeface="Verdana" pitchFamily="34" charset="0"/>
                        </a:rPr>
                        <a:t> Participation by race/ethnicity</a:t>
                      </a:r>
                    </a:p>
                    <a:p>
                      <a:pPr marL="0" marR="0" algn="ctr">
                        <a:lnSpc>
                          <a:spcPct val="115000"/>
                        </a:lnSpc>
                        <a:spcBef>
                          <a:spcPts val="0"/>
                        </a:spcBef>
                        <a:spcAft>
                          <a:spcPts val="0"/>
                        </a:spcAft>
                      </a:pPr>
                      <a:r>
                        <a:rPr lang="en-US" sz="2000" b="0" dirty="0" smtClean="0">
                          <a:effectLst/>
                          <a:latin typeface="Verdana" pitchFamily="34" charset="0"/>
                          <a:ea typeface="Verdana" pitchFamily="34" charset="0"/>
                          <a:cs typeface="Verdana" pitchFamily="34" charset="0"/>
                        </a:rPr>
                        <a:t> </a:t>
                      </a:r>
                    </a:p>
                    <a:p>
                      <a:pPr marL="0" marR="0" algn="ctr">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endParaRPr lang="en-US" sz="1800" b="0" dirty="0">
                        <a:effectLst/>
                        <a:latin typeface="Verdana" pitchFamily="34" charset="0"/>
                        <a:ea typeface="Verdana" pitchFamily="34" charset="0"/>
                        <a:cs typeface="Verdana" pitchFamily="34"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2" name="Footer Placeholder 1"/>
          <p:cNvSpPr>
            <a:spLocks noGrp="1"/>
          </p:cNvSpPr>
          <p:nvPr>
            <p:ph type="ftr" sz="quarter" idx="11"/>
          </p:nvPr>
        </p:nvSpPr>
        <p:spPr>
          <a:xfrm>
            <a:off x="2022475" y="6381750"/>
            <a:ext cx="5692775" cy="476250"/>
          </a:xfrm>
        </p:spPr>
        <p:txBody>
          <a:bodyPr/>
          <a:lstStyle/>
          <a:p>
            <a:pPr>
              <a:defRPr/>
            </a:pPr>
            <a:r>
              <a:rPr dirty="0"/>
              <a:t>Copyright 2013 by Region 7 Education Service Center. All rights reserved. </a:t>
            </a:r>
            <a:endParaRPr dirty="0"/>
          </a:p>
        </p:txBody>
      </p:sp>
      <p:pic>
        <p:nvPicPr>
          <p:cNvPr id="2050" name="Picture 2" descr="http://admissions.vanderbilt.edu/insidedores/manage/wp-content/uploads/depositphotos_6432327-Stack-of-textbooks.jpg"/>
          <p:cNvPicPr>
            <a:picLocks noChangeAspect="1" noChangeArrowheads="1"/>
          </p:cNvPicPr>
          <p:nvPr/>
        </p:nvPicPr>
        <p:blipFill>
          <a:blip r:embed="rId3" cstate="print">
            <a:extLst>
              <a:ext uri="{28A0092B-C50C-407E-A947-70E740481C1C}"/>
            </a:extLst>
          </a:blip>
          <a:srcRect/>
          <a:stretch>
            <a:fillRect/>
          </a:stretch>
        </p:blipFill>
        <p:spPr bwMode="auto">
          <a:xfrm rot="21100475">
            <a:off x="352659" y="1445481"/>
            <a:ext cx="2580871" cy="2449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327025" y="215900"/>
            <a:ext cx="8694738" cy="646113"/>
          </a:xfrm>
          <a:prstGeom prst="rect">
            <a:avLst/>
          </a:prstGeom>
          <a:noFill/>
          <a:ln w="9525">
            <a:noFill/>
            <a:miter lim="800000"/>
            <a:headEnd/>
            <a:tailEnd/>
          </a:ln>
        </p:spPr>
        <p:txBody>
          <a:bodyPr>
            <a:prstTxWarp prst="textNoShape">
              <a:avLst/>
            </a:prstTxWarp>
            <a:spAutoFit/>
          </a:bodyPr>
          <a:lstStyle/>
          <a:p>
            <a:pPr algn="ctr"/>
            <a:r>
              <a:rPr lang="en-US" sz="3600">
                <a:latin typeface="Candara" pitchFamily="-72" charset="0"/>
              </a:rPr>
              <a:t>Performance Index 1: Student Achievement </a:t>
            </a:r>
          </a:p>
        </p:txBody>
      </p:sp>
      <p:graphicFrame>
        <p:nvGraphicFramePr>
          <p:cNvPr id="10" name="Table 9"/>
          <p:cNvGraphicFramePr>
            <a:graphicFrameLocks noGrp="1"/>
          </p:cNvGraphicFramePr>
          <p:nvPr/>
        </p:nvGraphicFramePr>
        <p:xfrm>
          <a:off x="1422400" y="1182688"/>
          <a:ext cx="6765925" cy="4994275"/>
        </p:xfrm>
        <a:graphic>
          <a:graphicData uri="http://schemas.openxmlformats.org/drawingml/2006/table">
            <a:tbl>
              <a:tblPr firstRow="1" firstCol="1" bandRow="1">
                <a:tableStyleId>{93296810-A885-4BE3-A3E7-6D5BEEA58F35}</a:tableStyleId>
              </a:tblPr>
              <a:tblGrid>
                <a:gridCol w="6765531"/>
              </a:tblGrid>
              <a:tr h="4995014">
                <a:tc>
                  <a:txBody>
                    <a:bodyPr/>
                    <a:lstStyle/>
                    <a:p>
                      <a:pPr marL="0" marR="0" algn="ctr">
                        <a:lnSpc>
                          <a:spcPct val="115000"/>
                        </a:lnSpc>
                        <a:spcBef>
                          <a:spcPts val="0"/>
                        </a:spcBef>
                        <a:spcAft>
                          <a:spcPts val="0"/>
                        </a:spcAft>
                      </a:pPr>
                      <a:endParaRPr lang="en-US" sz="18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3200" b="0" dirty="0" smtClean="0">
                          <a:solidFill>
                            <a:schemeClr val="tx1"/>
                          </a:solidFill>
                          <a:effectLst/>
                          <a:latin typeface="Verdana" pitchFamily="34" charset="0"/>
                          <a:ea typeface="Verdana" pitchFamily="34" charset="0"/>
                          <a:cs typeface="Verdana" pitchFamily="34" charset="0"/>
                        </a:rPr>
                        <a:t>Includes:</a:t>
                      </a:r>
                    </a:p>
                    <a:p>
                      <a:pPr marL="0" marR="0" algn="ctr">
                        <a:lnSpc>
                          <a:spcPct val="115000"/>
                        </a:lnSpc>
                        <a:spcBef>
                          <a:spcPts val="0"/>
                        </a:spcBef>
                        <a:spcAft>
                          <a:spcPts val="0"/>
                        </a:spcAft>
                      </a:pPr>
                      <a:endParaRPr lang="en-US" sz="18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400" b="0" dirty="0" smtClean="0">
                          <a:effectLst/>
                          <a:latin typeface="Verdana" pitchFamily="34" charset="0"/>
                          <a:ea typeface="Verdana" pitchFamily="34" charset="0"/>
                          <a:cs typeface="Verdana" pitchFamily="34" charset="0"/>
                        </a:rPr>
                        <a:t>STAAR</a:t>
                      </a:r>
                      <a:r>
                        <a:rPr lang="en-US" sz="2400" b="0" baseline="0" dirty="0" smtClean="0">
                          <a:effectLst/>
                          <a:latin typeface="Verdana" pitchFamily="34" charset="0"/>
                          <a:ea typeface="Verdana" pitchFamily="34" charset="0"/>
                          <a:cs typeface="Verdana" pitchFamily="34" charset="0"/>
                        </a:rPr>
                        <a:t> </a:t>
                      </a:r>
                      <a:r>
                        <a:rPr lang="en-US" sz="2400" b="0" dirty="0" smtClean="0">
                          <a:effectLst/>
                          <a:latin typeface="Verdana" pitchFamily="34" charset="0"/>
                          <a:ea typeface="Verdana" pitchFamily="34" charset="0"/>
                          <a:cs typeface="Verdana" pitchFamily="34" charset="0"/>
                        </a:rPr>
                        <a:t>      STAAR-Modified,   </a:t>
                      </a:r>
                    </a:p>
                    <a:p>
                      <a:pPr marL="0" marR="0" algn="ctr">
                        <a:lnSpc>
                          <a:spcPct val="115000"/>
                        </a:lnSpc>
                        <a:spcBef>
                          <a:spcPts val="0"/>
                        </a:spcBef>
                        <a:spcAft>
                          <a:spcPts val="0"/>
                        </a:spcAft>
                      </a:pPr>
                      <a:r>
                        <a:rPr lang="en-US" sz="2400" b="0" dirty="0" smtClean="0">
                          <a:effectLst/>
                          <a:latin typeface="Verdana" pitchFamily="34" charset="0"/>
                          <a:ea typeface="Verdana" pitchFamily="34" charset="0"/>
                          <a:cs typeface="Verdana" pitchFamily="34" charset="0"/>
                        </a:rPr>
                        <a:t>STAAR Alternate</a:t>
                      </a:r>
                      <a:r>
                        <a:rPr lang="en-US" sz="2400" b="0" baseline="0" dirty="0" smtClean="0">
                          <a:effectLst/>
                          <a:latin typeface="Verdana" pitchFamily="34" charset="0"/>
                          <a:ea typeface="Verdana" pitchFamily="34" charset="0"/>
                          <a:cs typeface="Verdana" pitchFamily="34" charset="0"/>
                        </a:rPr>
                        <a:t>    </a:t>
                      </a:r>
                      <a:r>
                        <a:rPr lang="en-US" sz="2400" b="0" dirty="0" smtClean="0">
                          <a:effectLst/>
                          <a:latin typeface="Verdana" pitchFamily="34" charset="0"/>
                          <a:ea typeface="Verdana" pitchFamily="34" charset="0"/>
                          <a:cs typeface="Verdana" pitchFamily="34" charset="0"/>
                        </a:rPr>
                        <a:t> </a:t>
                      </a:r>
                      <a:r>
                        <a:rPr lang="en-US" sz="2400" b="0" baseline="0" dirty="0" smtClean="0">
                          <a:effectLst/>
                          <a:latin typeface="Verdana" pitchFamily="34" charset="0"/>
                          <a:ea typeface="Verdana" pitchFamily="34" charset="0"/>
                          <a:cs typeface="Verdana" pitchFamily="34" charset="0"/>
                        </a:rPr>
                        <a:t> </a:t>
                      </a:r>
                      <a:r>
                        <a:rPr lang="en-US" sz="2400" b="0" dirty="0" smtClean="0">
                          <a:effectLst/>
                          <a:latin typeface="Verdana" pitchFamily="34" charset="0"/>
                          <a:ea typeface="Verdana" pitchFamily="34" charset="0"/>
                          <a:cs typeface="Verdana" pitchFamily="34" charset="0"/>
                        </a:rPr>
                        <a:t>STAAR-L </a:t>
                      </a:r>
                    </a:p>
                    <a:p>
                      <a:pPr marL="0" marR="0" algn="ctr">
                        <a:lnSpc>
                          <a:spcPct val="115000"/>
                        </a:lnSpc>
                        <a:spcBef>
                          <a:spcPts val="0"/>
                        </a:spcBef>
                        <a:spcAft>
                          <a:spcPts val="0"/>
                        </a:spcAft>
                      </a:pPr>
                      <a:endParaRPr lang="en-US" sz="1200" b="0" dirty="0" smtClean="0">
                        <a:effectLst/>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2400" b="0" dirty="0" smtClean="0">
                          <a:solidFill>
                            <a:schemeClr val="tx1">
                              <a:lumMod val="65000"/>
                              <a:lumOff val="35000"/>
                            </a:schemeClr>
                          </a:solidFill>
                          <a:effectLst/>
                          <a:latin typeface="Verdana" pitchFamily="34" charset="0"/>
                          <a:ea typeface="Verdana" pitchFamily="34" charset="0"/>
                          <a:cs typeface="Verdana" pitchFamily="34" charset="0"/>
                        </a:rPr>
                        <a:t>Grades 3-8  and EOC </a:t>
                      </a:r>
                    </a:p>
                    <a:p>
                      <a:pPr marL="0" marR="0" algn="ctr">
                        <a:lnSpc>
                          <a:spcPct val="115000"/>
                        </a:lnSpc>
                        <a:spcBef>
                          <a:spcPts val="0"/>
                        </a:spcBef>
                        <a:spcAft>
                          <a:spcPts val="0"/>
                        </a:spcAft>
                      </a:pPr>
                      <a:r>
                        <a:rPr lang="en-US" sz="2400" b="0" dirty="0" smtClean="0">
                          <a:solidFill>
                            <a:schemeClr val="tx1">
                              <a:lumMod val="65000"/>
                              <a:lumOff val="35000"/>
                            </a:schemeClr>
                          </a:solidFill>
                          <a:effectLst/>
                          <a:latin typeface="Verdana" pitchFamily="34" charset="0"/>
                          <a:ea typeface="Verdana" pitchFamily="34" charset="0"/>
                          <a:cs typeface="Verdana" pitchFamily="34" charset="0"/>
                        </a:rPr>
                        <a:t>  English and Spanish</a:t>
                      </a:r>
                    </a:p>
                    <a:p>
                      <a:pPr marL="0" marR="0" algn="ctr">
                        <a:lnSpc>
                          <a:spcPct val="115000"/>
                        </a:lnSpc>
                        <a:spcBef>
                          <a:spcPts val="0"/>
                        </a:spcBef>
                        <a:spcAft>
                          <a:spcPts val="0"/>
                        </a:spcAft>
                      </a:pPr>
                      <a:r>
                        <a:rPr lang="en-US" sz="2400" b="0" dirty="0" smtClean="0">
                          <a:effectLst/>
                          <a:latin typeface="Verdana" pitchFamily="34" charset="0"/>
                          <a:ea typeface="Verdana" pitchFamily="34" charset="0"/>
                          <a:cs typeface="Verdana" pitchFamily="34" charset="0"/>
                        </a:rPr>
                        <a:t> </a:t>
                      </a:r>
                    </a:p>
                    <a:p>
                      <a:pPr marL="0" marR="0" algn="ctr">
                        <a:lnSpc>
                          <a:spcPct val="115000"/>
                        </a:lnSpc>
                        <a:spcBef>
                          <a:spcPts val="0"/>
                        </a:spcBef>
                        <a:spcAft>
                          <a:spcPts val="0"/>
                        </a:spcAft>
                      </a:pPr>
                      <a:r>
                        <a:rPr lang="en-US" sz="2400" b="0" dirty="0" smtClean="0">
                          <a:effectLst/>
                          <a:latin typeface="Verdana" pitchFamily="34" charset="0"/>
                          <a:ea typeface="Verdana" pitchFamily="34" charset="0"/>
                          <a:cs typeface="Verdana" pitchFamily="34" charset="0"/>
                        </a:rPr>
                        <a:t> Grade 11 TAKS performance (2013 only)</a:t>
                      </a:r>
                    </a:p>
                    <a:p>
                      <a:pPr marL="0" marR="0" algn="ctr">
                        <a:lnSpc>
                          <a:spcPct val="115000"/>
                        </a:lnSpc>
                        <a:spcBef>
                          <a:spcPts val="0"/>
                        </a:spcBef>
                        <a:spcAft>
                          <a:spcPts val="0"/>
                        </a:spcAft>
                      </a:pPr>
                      <a:r>
                        <a:rPr lang="en-US" sz="1800" b="0" dirty="0" smtClean="0">
                          <a:effectLst/>
                          <a:latin typeface="Verdana" pitchFamily="34" charset="0"/>
                          <a:ea typeface="Verdana" pitchFamily="34" charset="0"/>
                          <a:cs typeface="Verdana" pitchFamily="34" charset="0"/>
                        </a:rPr>
                        <a:t> </a:t>
                      </a:r>
                      <a:endParaRPr lang="en-US" sz="1800" b="0" dirty="0">
                        <a:effectLst/>
                        <a:latin typeface="Verdana" pitchFamily="34" charset="0"/>
                        <a:ea typeface="Verdana" pitchFamily="34" charset="0"/>
                        <a:cs typeface="Verdana" pitchFamily="34"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2" name="Footer Placeholder 1"/>
          <p:cNvSpPr>
            <a:spLocks noGrp="1"/>
          </p:cNvSpPr>
          <p:nvPr>
            <p:ph type="ftr" sz="quarter" idx="11"/>
          </p:nvPr>
        </p:nvSpPr>
        <p:spPr>
          <a:xfrm>
            <a:off x="2022475" y="6381750"/>
            <a:ext cx="5692775" cy="476250"/>
          </a:xfrm>
        </p:spPr>
        <p:txBody>
          <a:bodyPr/>
          <a:lstStyle/>
          <a:p>
            <a:pPr>
              <a:defRPr/>
            </a:pPr>
            <a:r>
              <a:rPr dirty="0"/>
              <a:t>Copyright 2013 by Region 7 Education Service Center. All rights reserved. </a:t>
            </a:r>
            <a:endParaRPr dirty="0"/>
          </a:p>
        </p:txBody>
      </p:sp>
      <p:pic>
        <p:nvPicPr>
          <p:cNvPr id="1028" name="Picture 4" descr="http://www.bestmastersineducation.com/teaching-to-tests/standardized-tests.jpg"/>
          <p:cNvPicPr>
            <a:picLocks noChangeAspect="1" noChangeArrowheads="1"/>
          </p:cNvPicPr>
          <p:nvPr/>
        </p:nvPicPr>
        <p:blipFill>
          <a:blip r:embed="rId3">
            <a:extLst>
              <a:ext uri="{28A0092B-C50C-407E-A947-70E740481C1C}"/>
            </a:extLst>
          </a:blip>
          <a:srcRect/>
          <a:stretch>
            <a:fillRect/>
          </a:stretch>
        </p:blipFill>
        <p:spPr bwMode="auto">
          <a:xfrm rot="21214356">
            <a:off x="117523" y="1908978"/>
            <a:ext cx="2224585" cy="22245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Lst>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3693</TotalTime>
  <Words>3280</Words>
  <Application>Microsoft Office PowerPoint</Application>
  <PresentationFormat>On-screen Show (4:3)</PresentationFormat>
  <Paragraphs>557</Paragraphs>
  <Slides>45</Slides>
  <Notes>37</Notes>
  <HiddenSlides>0</HiddenSlides>
  <MMClips>0</MMClips>
  <ScaleCrop>false</ScaleCrop>
  <HeadingPairs>
    <vt:vector size="6" baseType="variant">
      <vt:variant>
        <vt:lpstr>Fonts Used</vt:lpstr>
      </vt:variant>
      <vt:variant>
        <vt:i4>13</vt:i4>
      </vt:variant>
      <vt:variant>
        <vt:lpstr>Design Template</vt:lpstr>
      </vt:variant>
      <vt:variant>
        <vt:i4>1</vt:i4>
      </vt:variant>
      <vt:variant>
        <vt:lpstr>Slide Titles</vt:lpstr>
      </vt:variant>
      <vt:variant>
        <vt:i4>45</vt:i4>
      </vt:variant>
    </vt:vector>
  </HeadingPairs>
  <TitlesOfParts>
    <vt:vector size="59" baseType="lpstr">
      <vt:lpstr>Candara</vt:lpstr>
      <vt:lpstr>ＭＳ Ｐゴシック</vt:lpstr>
      <vt:lpstr>Arial</vt:lpstr>
      <vt:lpstr>Wingdings 2</vt:lpstr>
      <vt:lpstr>Calibri</vt:lpstr>
      <vt:lpstr>Verdana</vt:lpstr>
      <vt:lpstr>Comic Sans MS</vt:lpstr>
      <vt:lpstr>Symbol</vt:lpstr>
      <vt:lpstr>Wingdings</vt:lpstr>
      <vt:lpstr>Times New Roman</vt:lpstr>
      <vt:lpstr>Wingdings 3</vt:lpstr>
      <vt:lpstr>Goudy Old Style</vt:lpstr>
      <vt:lpstr>Harrington</vt:lpstr>
      <vt:lpstr>Human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7 ESC First Look at The New Accountability PROPOSAL</dc:title>
  <dc:creator>jsilvey</dc:creator>
  <cp:lastModifiedBy>Whitney  Goulding</cp:lastModifiedBy>
  <cp:revision>170</cp:revision>
  <cp:lastPrinted>2013-07-25T02:22:16Z</cp:lastPrinted>
  <dcterms:created xsi:type="dcterms:W3CDTF">2012-10-08T17:45:19Z</dcterms:created>
  <dcterms:modified xsi:type="dcterms:W3CDTF">2013-08-19T02:05:08Z</dcterms:modified>
</cp:coreProperties>
</file>