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59" r:id="rId4"/>
    <p:sldId id="260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301" r:id="rId13"/>
    <p:sldId id="271" r:id="rId14"/>
    <p:sldId id="272" r:id="rId15"/>
    <p:sldId id="273" r:id="rId16"/>
    <p:sldId id="274" r:id="rId17"/>
    <p:sldId id="277" r:id="rId18"/>
    <p:sldId id="302" r:id="rId19"/>
    <p:sldId id="278" r:id="rId20"/>
    <p:sldId id="303" r:id="rId21"/>
    <p:sldId id="279" r:id="rId22"/>
    <p:sldId id="281" r:id="rId23"/>
    <p:sldId id="282" r:id="rId24"/>
    <p:sldId id="283" r:id="rId25"/>
    <p:sldId id="305" r:id="rId26"/>
    <p:sldId id="297" r:id="rId27"/>
    <p:sldId id="284" r:id="rId28"/>
    <p:sldId id="298" r:id="rId29"/>
    <p:sldId id="287" r:id="rId30"/>
    <p:sldId id="300" r:id="rId31"/>
    <p:sldId id="299" r:id="rId32"/>
    <p:sldId id="289" r:id="rId33"/>
    <p:sldId id="307" r:id="rId34"/>
    <p:sldId id="308" r:id="rId35"/>
    <p:sldId id="309" r:id="rId36"/>
    <p:sldId id="306" r:id="rId37"/>
    <p:sldId id="294" r:id="rId38"/>
    <p:sldId id="295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8" autoAdjust="0"/>
  </p:normalViewPr>
  <p:slideViewPr>
    <p:cSldViewPr snapToGrid="0" snapToObjects="1">
      <p:cViewPr>
        <p:scale>
          <a:sx n="97" d="100"/>
          <a:sy n="97" d="100"/>
        </p:scale>
        <p:origin x="-22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D9274E-D814-4EB2-AE1A-A63DA8C76F2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85447B-C95C-4F6A-8958-A55103C9C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27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6C01C5-EFB3-4C22-82EA-DC7A296B7E3D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80E7F3-411A-447A-B952-0828C6435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0E7F3-411A-447A-B952-0828C64354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8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0E7F3-411A-447A-B952-0828C643542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0E7F3-411A-447A-B952-0828C643542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FTIC</a:t>
            </a:r>
            <a:r>
              <a:rPr lang="en-US" baseline="0" dirty="0" smtClean="0"/>
              <a:t> – First Time in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0E7F3-411A-447A-B952-0828C643542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18A-2A8B-4A18-A00F-CA0298188A0A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8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589C-3FC3-48C5-8256-26FD474A7837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4DD9-83DE-4B26-B225-457B7E373D54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0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BB4-11B0-4AC9-87B0-9ED3EB52DE96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5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2BF-0634-4580-8207-134AA887721C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4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9520-E5ED-4AC9-A0CF-A9C41A502592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6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E009-072C-4FBD-9CDF-B155BEF20F5C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9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EF43-4510-461A-9F47-F98767B6400A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9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5DE-E007-4F13-82C3-0DF899050B75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3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928-C212-4083-AC5F-DAF5BDAC6FD6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8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724E-2273-4D31-B47E-32EA2CC44792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4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BB37-C88C-4039-AF7E-CE9E1DABFCA5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3B8C-751B-BD48-90CC-3AF5A423A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2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3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16414"/>
              </p:ext>
            </p:extLst>
          </p:nvPr>
        </p:nvGraphicFramePr>
        <p:xfrm>
          <a:off x="457204" y="2075873"/>
          <a:ext cx="7929414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508"/>
                <a:gridCol w="758688"/>
                <a:gridCol w="775855"/>
                <a:gridCol w="1089890"/>
                <a:gridCol w="849746"/>
                <a:gridCol w="831273"/>
                <a:gridCol w="639362"/>
                <a:gridCol w="881046"/>
                <a:gridCol w="8810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2009-2010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2008-2009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935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ajan Pro" pitchFamily="18" charset="0"/>
              </a:rPr>
              <a:t>AEIS Data from </a:t>
            </a:r>
            <a:r>
              <a:rPr lang="en-US" sz="2400" dirty="0" smtClean="0">
                <a:latin typeface="Trajan Pro" pitchFamily="18" charset="0"/>
              </a:rPr>
              <a:t>TEA, 2010-2011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000" dirty="0" smtClean="0">
                <a:latin typeface="Trajan Pro" pitchFamily="18" charset="0"/>
              </a:rPr>
              <a:t>% Enrolled in Advanced Placement Dual Credit</a:t>
            </a:r>
            <a:r>
              <a:rPr lang="en-US" sz="2400" dirty="0" smtClean="0">
                <a:latin typeface="Trajan Pro" pitchFamily="18" charset="0"/>
              </a:rPr>
              <a:t/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McCollum HS</a:t>
            </a:r>
            <a:endParaRPr lang="en-US" sz="2400" dirty="0"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AEIS Data from TEA, 2010-2011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800" dirty="0" smtClean="0">
                <a:latin typeface="Trajan Pro" pitchFamily="18" charset="0"/>
              </a:rPr>
              <a:t>AP/IB Percentages Tests and Examinees who Met Criteria </a:t>
            </a:r>
            <a:br>
              <a:rPr lang="en-US" sz="18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Harlandale HS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70072"/>
              </p:ext>
            </p:extLst>
          </p:nvPr>
        </p:nvGraphicFramePr>
        <p:xfrm>
          <a:off x="457200" y="3886200"/>
          <a:ext cx="7929418" cy="133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748145"/>
                <a:gridCol w="766619"/>
                <a:gridCol w="1071418"/>
                <a:gridCol w="849745"/>
                <a:gridCol w="840509"/>
                <a:gridCol w="701964"/>
                <a:gridCol w="868218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2009-2010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2008-2009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2064"/>
              </p:ext>
            </p:extLst>
          </p:nvPr>
        </p:nvGraphicFramePr>
        <p:xfrm>
          <a:off x="457204" y="2075873"/>
          <a:ext cx="7929414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508"/>
                <a:gridCol w="758688"/>
                <a:gridCol w="775855"/>
                <a:gridCol w="1089890"/>
                <a:gridCol w="849746"/>
                <a:gridCol w="831273"/>
                <a:gridCol w="639362"/>
                <a:gridCol w="881046"/>
                <a:gridCol w="8810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2009-2010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2008-2009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4" y="1653309"/>
            <a:ext cx="387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AP/IB Percentage Tested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4" y="3422072"/>
            <a:ext cx="540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AP/IB Percent Examinees Met or Exceeded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AEIS Data from TEA, 2010-2011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800" dirty="0" smtClean="0">
                <a:latin typeface="Trajan Pro" pitchFamily="18" charset="0"/>
              </a:rPr>
              <a:t>AP/IB Percentages Tests and Examinees who Met Criteria </a:t>
            </a:r>
            <a:br>
              <a:rPr lang="en-US" sz="18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McCollum HS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30090"/>
              </p:ext>
            </p:extLst>
          </p:nvPr>
        </p:nvGraphicFramePr>
        <p:xfrm>
          <a:off x="457200" y="3886200"/>
          <a:ext cx="7929418" cy="133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748145"/>
                <a:gridCol w="766619"/>
                <a:gridCol w="1071418"/>
                <a:gridCol w="849745"/>
                <a:gridCol w="840509"/>
                <a:gridCol w="701964"/>
                <a:gridCol w="868218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2009-2010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2008-2009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0536"/>
              </p:ext>
            </p:extLst>
          </p:nvPr>
        </p:nvGraphicFramePr>
        <p:xfrm>
          <a:off x="457204" y="2075873"/>
          <a:ext cx="7929414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508"/>
                <a:gridCol w="758688"/>
                <a:gridCol w="775855"/>
                <a:gridCol w="1089890"/>
                <a:gridCol w="849746"/>
                <a:gridCol w="831273"/>
                <a:gridCol w="639362"/>
                <a:gridCol w="881046"/>
                <a:gridCol w="8810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2009-2010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2008-2009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4" y="1653309"/>
            <a:ext cx="387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AP/IB Percentage Tested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4" y="3422072"/>
            <a:ext cx="540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AP/IB Percent Examinees Met or Exceeded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rajan Pro" pitchFamily="18" charset="0"/>
              </a:rPr>
              <a:t>AEIS Data from TEA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000" dirty="0" smtClean="0">
                <a:latin typeface="Trajan Pro" pitchFamily="18" charset="0"/>
              </a:rPr>
              <a:t>Texas Success Initiative - Harlandale HS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032079"/>
              </p:ext>
            </p:extLst>
          </p:nvPr>
        </p:nvGraphicFramePr>
        <p:xfrm>
          <a:off x="1158241" y="2060989"/>
          <a:ext cx="6827518" cy="133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822960"/>
                <a:gridCol w="822960"/>
                <a:gridCol w="754380"/>
                <a:gridCol w="754380"/>
                <a:gridCol w="617220"/>
                <a:gridCol w="556258"/>
                <a:gridCol w="701040"/>
                <a:gridCol w="701040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Amer.</a:t>
                      </a:r>
                    </a:p>
                    <a:p>
                      <a:r>
                        <a:rPr lang="en-US" sz="1100" dirty="0" smtClean="0"/>
                        <a:t>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41852"/>
              </p:ext>
            </p:extLst>
          </p:nvPr>
        </p:nvGraphicFramePr>
        <p:xfrm>
          <a:off x="1158241" y="3932901"/>
          <a:ext cx="6827518" cy="133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822960"/>
                <a:gridCol w="822960"/>
                <a:gridCol w="754380"/>
                <a:gridCol w="754380"/>
                <a:gridCol w="617220"/>
                <a:gridCol w="556258"/>
                <a:gridCol w="701040"/>
                <a:gridCol w="701040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Amer.</a:t>
                      </a:r>
                    </a:p>
                    <a:p>
                      <a:r>
                        <a:rPr lang="en-US" sz="1100" dirty="0" smtClean="0"/>
                        <a:t>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4" y="1652652"/>
            <a:ext cx="387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Language Arts, Percent Passing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4" y="3470998"/>
            <a:ext cx="387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Math, Percent Passing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rajan Pro" pitchFamily="18" charset="0"/>
              </a:rPr>
              <a:t>AEIS Data from TEA</a:t>
            </a:r>
            <a:br>
              <a:rPr lang="en-US" sz="2800" dirty="0">
                <a:latin typeface="Trajan Pro" pitchFamily="18" charset="0"/>
              </a:rPr>
            </a:br>
            <a:r>
              <a:rPr lang="en-US" sz="2400" dirty="0">
                <a:latin typeface="Trajan Pro" pitchFamily="18" charset="0"/>
              </a:rPr>
              <a:t>Texas Success Initiative - </a:t>
            </a:r>
            <a:r>
              <a:rPr lang="en-US" sz="2400" dirty="0" smtClean="0">
                <a:latin typeface="Trajan Pro" pitchFamily="18" charset="0"/>
              </a:rPr>
              <a:t>McCollum </a:t>
            </a:r>
            <a:r>
              <a:rPr lang="en-US" sz="2400" dirty="0">
                <a:latin typeface="Trajan Pro" pitchFamily="18" charset="0"/>
              </a:rPr>
              <a:t>HS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47601"/>
              </p:ext>
            </p:extLst>
          </p:nvPr>
        </p:nvGraphicFramePr>
        <p:xfrm>
          <a:off x="1158241" y="2032813"/>
          <a:ext cx="6827518" cy="133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822960"/>
                <a:gridCol w="822960"/>
                <a:gridCol w="754380"/>
                <a:gridCol w="754380"/>
                <a:gridCol w="617220"/>
                <a:gridCol w="556258"/>
                <a:gridCol w="701040"/>
                <a:gridCol w="701040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Amer.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1642"/>
              </p:ext>
            </p:extLst>
          </p:nvPr>
        </p:nvGraphicFramePr>
        <p:xfrm>
          <a:off x="1158241" y="3886196"/>
          <a:ext cx="6827518" cy="133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822960"/>
                <a:gridCol w="822960"/>
                <a:gridCol w="754380"/>
                <a:gridCol w="754380"/>
                <a:gridCol w="617220"/>
                <a:gridCol w="556258"/>
                <a:gridCol w="701040"/>
                <a:gridCol w="701040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Amer.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4" y="1652652"/>
            <a:ext cx="387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Language Arts, Percent Passing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4" y="3470998"/>
            <a:ext cx="387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Math, Percent Passing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latin typeface="Trajan Pro" pitchFamily="18" charset="0"/>
              </a:rPr>
              <a:t>AEIS Data from TEA </a:t>
            </a:r>
            <a:r>
              <a:rPr lang="en-US" sz="2400" dirty="0" smtClean="0">
                <a:latin typeface="Trajan Pro" pitchFamily="18" charset="0"/>
              </a:rPr>
              <a:t/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College Ready Graduates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Harlandale HS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07692"/>
              </p:ext>
            </p:extLst>
          </p:nvPr>
        </p:nvGraphicFramePr>
        <p:xfrm>
          <a:off x="1158241" y="2049023"/>
          <a:ext cx="682751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822960"/>
                <a:gridCol w="822960"/>
                <a:gridCol w="754380"/>
                <a:gridCol w="754380"/>
                <a:gridCol w="617220"/>
                <a:gridCol w="556258"/>
                <a:gridCol w="701040"/>
                <a:gridCol w="701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Subject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4" y="1652652"/>
            <a:ext cx="387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of 2010, Percentage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latin typeface="Trajan Pro" pitchFamily="18" charset="0"/>
              </a:rPr>
              <a:t>AEIS Data from TEA </a:t>
            </a:r>
            <a:br>
              <a:rPr lang="en-US" sz="2400" dirty="0">
                <a:latin typeface="Trajan Pro" pitchFamily="18" charset="0"/>
              </a:rPr>
            </a:br>
            <a:r>
              <a:rPr lang="en-US" sz="2400" dirty="0">
                <a:latin typeface="Trajan Pro" pitchFamily="18" charset="0"/>
              </a:rPr>
              <a:t>College </a:t>
            </a:r>
            <a:r>
              <a:rPr lang="en-US" sz="2400" dirty="0" smtClean="0">
                <a:latin typeface="Trajan Pro" pitchFamily="18" charset="0"/>
              </a:rPr>
              <a:t>Ready Graduates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McCollum HS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79891"/>
              </p:ext>
            </p:extLst>
          </p:nvPr>
        </p:nvGraphicFramePr>
        <p:xfrm>
          <a:off x="1158241" y="2049023"/>
          <a:ext cx="682751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822960"/>
                <a:gridCol w="822960"/>
                <a:gridCol w="754380"/>
                <a:gridCol w="754380"/>
                <a:gridCol w="617220"/>
                <a:gridCol w="556258"/>
                <a:gridCol w="701040"/>
                <a:gridCol w="701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Subject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4" y="1652652"/>
            <a:ext cx="387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of 2010, Percentage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P-16 Data from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Harlandale HS, 2010</a:t>
            </a:r>
            <a:br>
              <a:rPr lang="en-US" sz="2400" dirty="0" smtClean="0">
                <a:latin typeface="Trajan Pro" pitchFamily="18" charset="0"/>
              </a:rPr>
            </a:b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350815"/>
              </p:ext>
            </p:extLst>
          </p:nvPr>
        </p:nvGraphicFramePr>
        <p:xfrm>
          <a:off x="1500910" y="1048661"/>
          <a:ext cx="6142181" cy="4488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816"/>
                <a:gridCol w="1767365"/>
              </a:tblGrid>
              <a:tr h="679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Institution of Enrollment, Class of 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HHS</a:t>
                      </a:r>
                    </a:p>
                    <a:p>
                      <a:r>
                        <a:rPr lang="en-US" sz="1800" dirty="0" smtClean="0"/>
                        <a:t>Students</a:t>
                      </a:r>
                      <a:endParaRPr lang="en-US" sz="1800" dirty="0"/>
                    </a:p>
                  </a:txBody>
                  <a:tcPr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PALO ALTO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ST. PHILIPS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SAN ANTONIO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U. OF TEXAS AT SAN ANTONIO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 OF THE INCARNATE WORD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STATE UNIV - SAN MARCOS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U. OF TEXAS AT AUSTIN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NW VISTA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A&amp;M UNIV-CORPUS CHRISTI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A&amp;M UNIVERSITY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Pub/Ind 4-yr Inst. (9)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trackable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found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</a:tr>
              <a:tr h="272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high school graduates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P-16 Data from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McCollum HS, 2010</a:t>
            </a:r>
            <a:br>
              <a:rPr lang="en-US" sz="2400" dirty="0" smtClean="0">
                <a:latin typeface="Trajan Pro" pitchFamily="18" charset="0"/>
              </a:rPr>
            </a:b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853326"/>
              </p:ext>
            </p:extLst>
          </p:nvPr>
        </p:nvGraphicFramePr>
        <p:xfrm>
          <a:off x="1514764" y="984120"/>
          <a:ext cx="6114473" cy="432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382"/>
                <a:gridCol w="1801091"/>
              </a:tblGrid>
              <a:tr h="6310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Institution of Enrollment, Class of 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MHS</a:t>
                      </a:r>
                    </a:p>
                    <a:p>
                      <a:r>
                        <a:rPr lang="en-US" sz="1800" dirty="0" smtClean="0"/>
                        <a:t>Students</a:t>
                      </a:r>
                      <a:endParaRPr lang="en-US" sz="1800" dirty="0"/>
                    </a:p>
                  </a:txBody>
                  <a:tcPr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PALO ALTO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SAN ANTONIO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ST. PHILIPS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A&amp;M UNIVERSITY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U. OF TEXAS AT SAN ANTONIO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ST. MARY'S UNIVERSITY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 OF THE INCARNATE WORD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STATE UNIV - SAN MARCOS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Pub/Ind 4-yr Inst. (9)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Pub/Ind 2-yr Inst. (5)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trackable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found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</a:tr>
              <a:tr h="28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high school graduates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9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P-16 Date from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400" dirty="0" smtClean="0">
                <a:latin typeface="Trajan Pro" pitchFamily="18" charset="0"/>
              </a:rPr>
              <a:t>Public Education First Year Grades of High School Graduates In FY 2011</a:t>
            </a:r>
            <a:br>
              <a:rPr lang="en-US" sz="1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Harlandale HS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54972"/>
              </p:ext>
            </p:extLst>
          </p:nvPr>
        </p:nvGraphicFramePr>
        <p:xfrm>
          <a:off x="533400" y="2460234"/>
          <a:ext cx="8077200" cy="193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  <a:gridCol w="889000"/>
                <a:gridCol w="889000"/>
                <a:gridCol w="889000"/>
                <a:gridCol w="889000"/>
                <a:gridCol w="889000"/>
                <a:gridCol w="889000"/>
              </a:tblGrid>
              <a:tr h="645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IHE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Graduates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2.0-2.49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2.5-2.99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3.0-3.49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Unk</a:t>
                      </a:r>
                      <a:endParaRPr lang="en-US" sz="1400" dirty="0"/>
                    </a:p>
                  </a:txBody>
                  <a:tcPr/>
                </a:tc>
              </a:tr>
              <a:tr h="645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Four-Year Public</a:t>
                      </a:r>
                      <a:r>
                        <a:rPr lang="en-US" sz="1400" baseline="0" dirty="0" smtClean="0"/>
                        <a:t>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</a:tr>
              <a:tr h="645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Two-Year</a:t>
                      </a:r>
                      <a:r>
                        <a:rPr lang="en-US" sz="1400" baseline="0" dirty="0" smtClean="0"/>
                        <a:t> Public Colleges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9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rajan Pro" pitchFamily="18" charset="0"/>
              </a:rPr>
              <a:t>Region 20 AVATAR</a:t>
            </a:r>
            <a:br>
              <a:rPr lang="en-US" dirty="0" smtClean="0">
                <a:latin typeface="Trajan Pro" pitchFamily="18" charset="0"/>
              </a:rPr>
            </a:br>
            <a:r>
              <a:rPr lang="en-US" dirty="0" smtClean="0">
                <a:latin typeface="Trajan Pro" pitchFamily="18" charset="0"/>
              </a:rPr>
              <a:t>Regional Local Data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P-16 Date from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400" dirty="0" smtClean="0">
                <a:latin typeface="Trajan Pro" pitchFamily="18" charset="0"/>
              </a:rPr>
              <a:t>Public Education First Year Grades of High School Graduates In FY 2011</a:t>
            </a:r>
            <a:br>
              <a:rPr lang="en-US" sz="1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McCollum HS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68777"/>
              </p:ext>
            </p:extLst>
          </p:nvPr>
        </p:nvGraphicFramePr>
        <p:xfrm>
          <a:off x="533400" y="2460234"/>
          <a:ext cx="8077200" cy="193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  <a:gridCol w="889000"/>
                <a:gridCol w="889000"/>
                <a:gridCol w="889000"/>
                <a:gridCol w="889000"/>
                <a:gridCol w="889000"/>
                <a:gridCol w="889000"/>
              </a:tblGrid>
              <a:tr h="645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IHE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Graduates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2.0-2.49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2.5-2.99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3.0-3.49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Unk</a:t>
                      </a:r>
                      <a:endParaRPr lang="en-US" sz="1400" dirty="0"/>
                    </a:p>
                  </a:txBody>
                  <a:tcPr/>
                </a:tc>
              </a:tr>
              <a:tr h="645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Four-Year Public</a:t>
                      </a:r>
                      <a:r>
                        <a:rPr lang="en-US" sz="1400" baseline="0" dirty="0" smtClean="0"/>
                        <a:t>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</a:tr>
              <a:tr h="645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Two-Year</a:t>
                      </a:r>
                      <a:r>
                        <a:rPr lang="en-US" sz="1400" baseline="0" dirty="0" smtClean="0"/>
                        <a:t> Public Colleges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Participation Data from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800" dirty="0" smtClean="0">
                <a:latin typeface="Trajan Pro" pitchFamily="18" charset="0"/>
              </a:rPr>
              <a:t>Enrollment by Year and by Ethnicity Percentage</a:t>
            </a:r>
            <a:r>
              <a:rPr lang="en-US" sz="1600" dirty="0" smtClean="0">
                <a:latin typeface="Trajan Pro" pitchFamily="18" charset="0"/>
              </a:rPr>
              <a:t/>
            </a:r>
            <a:br>
              <a:rPr lang="en-US" sz="16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University of Texas at San Antonio Fall 2011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68394"/>
              </p:ext>
            </p:extLst>
          </p:nvPr>
        </p:nvGraphicFramePr>
        <p:xfrm>
          <a:off x="1593174" y="1417638"/>
          <a:ext cx="595765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228"/>
                <a:gridCol w="1765212"/>
                <a:gridCol w="1765212"/>
              </a:tblGrid>
              <a:tr h="292136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292136">
                <a:tc>
                  <a:txBody>
                    <a:bodyPr/>
                    <a:lstStyle/>
                    <a:p>
                      <a:r>
                        <a:rPr lang="en-US" dirty="0" smtClean="0"/>
                        <a:t>UTSA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30,258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30,968</a:t>
                      </a:r>
                      <a:endParaRPr lang="en-US" dirty="0"/>
                    </a:p>
                  </a:txBody>
                  <a:tcPr/>
                </a:tc>
              </a:tr>
              <a:tr h="292136">
                <a:tc>
                  <a:txBody>
                    <a:bodyPr/>
                    <a:lstStyle/>
                    <a:p>
                      <a:r>
                        <a:rPr lang="en-US" dirty="0" smtClean="0"/>
                        <a:t>Palo Alto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8,965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9,163</a:t>
                      </a:r>
                      <a:endParaRPr lang="en-US" dirty="0"/>
                    </a:p>
                  </a:txBody>
                  <a:tcPr/>
                </a:tc>
              </a:tr>
              <a:tr h="292136">
                <a:tc>
                  <a:txBody>
                    <a:bodyPr/>
                    <a:lstStyle/>
                    <a:p>
                      <a:r>
                        <a:rPr lang="en-US" dirty="0" smtClean="0"/>
                        <a:t>San Antonio</a:t>
                      </a:r>
                      <a:r>
                        <a:rPr lang="en-US" baseline="0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25,269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25,567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05823"/>
              </p:ext>
            </p:extLst>
          </p:nvPr>
        </p:nvGraphicFramePr>
        <p:xfrm>
          <a:off x="589179" y="3447473"/>
          <a:ext cx="8063344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18"/>
                <a:gridCol w="1007918"/>
                <a:gridCol w="1007918"/>
                <a:gridCol w="1007918"/>
                <a:gridCol w="1007918"/>
                <a:gridCol w="1007918"/>
                <a:gridCol w="1007918"/>
                <a:gridCol w="10079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Institution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Hispanic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African American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Multi-Racial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Asian/ Pacific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Internat’l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Other/Unk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Palo Alto</a:t>
                      </a:r>
                      <a:r>
                        <a:rPr lang="en-US" sz="1400" baseline="0" dirty="0" smtClean="0"/>
                        <a:t> College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San Antonio College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2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rajan Pro" pitchFamily="18" charset="0"/>
              </a:rPr>
              <a:t>Online Institutional Resumes: 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Graduation/Completion Numbers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1922706"/>
              </p:ext>
            </p:extLst>
          </p:nvPr>
        </p:nvGraphicFramePr>
        <p:xfrm>
          <a:off x="528782" y="1361758"/>
          <a:ext cx="8086437" cy="4134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479"/>
                <a:gridCol w="2695479"/>
                <a:gridCol w="2695479"/>
              </a:tblGrid>
              <a:tr h="796925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Degrees and Certificates Awarded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Bachelor’s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4,148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Doctoral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Palo Alto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Associate’s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1,470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Certificate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Certificate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 Antonio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Associate’s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1,470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Certificate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Certificate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8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rajan Pro" pitchFamily="18" charset="0"/>
              </a:rPr>
              <a:t>P-16 Data from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Dual Credit Enrollment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586736"/>
              </p:ext>
            </p:extLst>
          </p:nvPr>
        </p:nvGraphicFramePr>
        <p:xfrm>
          <a:off x="1436254" y="2687320"/>
          <a:ext cx="62714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746"/>
                <a:gridCol w="31357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Dual Credit 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Palo</a:t>
                      </a:r>
                      <a:r>
                        <a:rPr lang="en-US" baseline="0" dirty="0" smtClean="0"/>
                        <a:t> Alto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1,986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 Antonio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2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4093"/>
            <a:ext cx="8229600" cy="91685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Participation Data from THECB</a:t>
            </a:r>
            <a:r>
              <a:rPr lang="en-US" sz="2400" dirty="0">
                <a:latin typeface="Trajan Pro" pitchFamily="18" charset="0"/>
              </a:rPr>
              <a:t/>
            </a:r>
            <a:br>
              <a:rPr lang="en-US" sz="2400" dirty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Palo Alto College, 2011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800" dirty="0" smtClean="0">
                <a:latin typeface="Trajan Pro" pitchFamily="18" charset="0"/>
              </a:rPr>
              <a:t>Developmental Education, </a:t>
            </a:r>
            <a:br>
              <a:rPr lang="en-US" sz="1800" dirty="0" smtClean="0">
                <a:latin typeface="Trajan Pro" pitchFamily="18" charset="0"/>
              </a:rPr>
            </a:br>
            <a:r>
              <a:rPr lang="en-US" sz="1800" dirty="0" smtClean="0">
                <a:latin typeface="Trajan Pro" pitchFamily="18" charset="0"/>
              </a:rPr>
              <a:t>Fall 2008 Cohort Tracked for 2 years</a:t>
            </a:r>
            <a:br>
              <a:rPr lang="en-US" sz="1800" dirty="0" smtClean="0">
                <a:latin typeface="Trajan Pro" pitchFamily="18" charset="0"/>
              </a:rPr>
            </a:b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91362"/>
              </p:ext>
            </p:extLst>
          </p:nvPr>
        </p:nvGraphicFramePr>
        <p:xfrm>
          <a:off x="951344" y="1607355"/>
          <a:ext cx="7213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256"/>
                <a:gridCol w="900544"/>
                <a:gridCol w="1803400"/>
                <a:gridCol w="180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FTIC Students</a:t>
                      </a:r>
                      <a:r>
                        <a:rPr lang="en-US" baseline="0" dirty="0" smtClean="0"/>
                        <a:t> Not Needing Dev.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College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and Completing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Palo Alto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49953"/>
              </p:ext>
            </p:extLst>
          </p:nvPr>
        </p:nvGraphicFramePr>
        <p:xfrm>
          <a:off x="951344" y="4025921"/>
          <a:ext cx="7213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256"/>
                <a:gridCol w="900544"/>
                <a:gridCol w="1803400"/>
                <a:gridCol w="180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FTIC Students</a:t>
                      </a:r>
                      <a:r>
                        <a:rPr lang="en-US" baseline="0" dirty="0" smtClean="0"/>
                        <a:t> Requiring Dev.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College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and Completing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9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4093"/>
            <a:ext cx="8229600" cy="91685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Participation Data from THECB</a:t>
            </a:r>
            <a:r>
              <a:rPr lang="en-US" sz="2400" dirty="0">
                <a:latin typeface="Trajan Pro" pitchFamily="18" charset="0"/>
              </a:rPr>
              <a:t/>
            </a:r>
            <a:br>
              <a:rPr lang="en-US" sz="2400" dirty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San Antonio College, 2011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800" dirty="0" smtClean="0">
                <a:latin typeface="Trajan Pro" pitchFamily="18" charset="0"/>
              </a:rPr>
              <a:t>Developmental Education, </a:t>
            </a:r>
            <a:br>
              <a:rPr lang="en-US" sz="1800" dirty="0" smtClean="0">
                <a:latin typeface="Trajan Pro" pitchFamily="18" charset="0"/>
              </a:rPr>
            </a:br>
            <a:r>
              <a:rPr lang="en-US" sz="1800" dirty="0" smtClean="0">
                <a:latin typeface="Trajan Pro" pitchFamily="18" charset="0"/>
              </a:rPr>
              <a:t>Fall 2008 Cohort Tracked for 2 years</a:t>
            </a:r>
            <a:br>
              <a:rPr lang="en-US" sz="1800" dirty="0" smtClean="0">
                <a:latin typeface="Trajan Pro" pitchFamily="18" charset="0"/>
              </a:rPr>
            </a:b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22947"/>
              </p:ext>
            </p:extLst>
          </p:nvPr>
        </p:nvGraphicFramePr>
        <p:xfrm>
          <a:off x="951344" y="1560946"/>
          <a:ext cx="7213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256"/>
                <a:gridCol w="900544"/>
                <a:gridCol w="1803400"/>
                <a:gridCol w="180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FTIC Students</a:t>
                      </a:r>
                      <a:r>
                        <a:rPr lang="en-US" baseline="0" dirty="0" smtClean="0"/>
                        <a:t> Not Needing Dev.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College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and Completing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 Antonio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68949"/>
              </p:ext>
            </p:extLst>
          </p:nvPr>
        </p:nvGraphicFramePr>
        <p:xfrm>
          <a:off x="951344" y="3966929"/>
          <a:ext cx="7213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256"/>
                <a:gridCol w="900544"/>
                <a:gridCol w="1803400"/>
                <a:gridCol w="180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FTIC Students</a:t>
                      </a:r>
                      <a:r>
                        <a:rPr lang="en-US" baseline="0" dirty="0" smtClean="0"/>
                        <a:t> Requiring Dev.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College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and Completing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Student Migration Data from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Palo Alto College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Fall 2010-Fall 2011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67696"/>
              </p:ext>
            </p:extLst>
          </p:nvPr>
        </p:nvGraphicFramePr>
        <p:xfrm>
          <a:off x="575184" y="1441244"/>
          <a:ext cx="81116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936"/>
                <a:gridCol w="1351936"/>
                <a:gridCol w="1351936"/>
                <a:gridCol w="1351936"/>
                <a:gridCol w="1351936"/>
                <a:gridCol w="1351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Graduates by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% at Same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Other 2-yr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4-yr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% not found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Tech-Prep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69785"/>
              </p:ext>
            </p:extLst>
          </p:nvPr>
        </p:nvGraphicFramePr>
        <p:xfrm>
          <a:off x="575184" y="3555181"/>
          <a:ext cx="81116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936"/>
                <a:gridCol w="1351936"/>
                <a:gridCol w="1351936"/>
                <a:gridCol w="1351936"/>
                <a:gridCol w="1351936"/>
                <a:gridCol w="1351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Non-graduates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% at Same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Other 2-yr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4-yr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% not found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Tech-Prep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Student Migration Data from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San Antonio College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Fall 2010-Fall 2011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59338"/>
              </p:ext>
            </p:extLst>
          </p:nvPr>
        </p:nvGraphicFramePr>
        <p:xfrm>
          <a:off x="575184" y="1441244"/>
          <a:ext cx="81116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936"/>
                <a:gridCol w="1351936"/>
                <a:gridCol w="1351936"/>
                <a:gridCol w="1351936"/>
                <a:gridCol w="1351936"/>
                <a:gridCol w="1351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Graduates by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% at Same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Other 2-yr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4-yr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% not found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Tech-Prep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59022"/>
              </p:ext>
            </p:extLst>
          </p:nvPr>
        </p:nvGraphicFramePr>
        <p:xfrm>
          <a:off x="575184" y="3555181"/>
          <a:ext cx="81116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936"/>
                <a:gridCol w="1351936"/>
                <a:gridCol w="1351936"/>
                <a:gridCol w="1351936"/>
                <a:gridCol w="1351936"/>
                <a:gridCol w="1351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Non-graduates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% at Same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Other 2-yr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4-yr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% not found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6,988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2,926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Tech-Prep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latin typeface="Trajan Pro" pitchFamily="18" charset="0"/>
              </a:rPr>
              <a:t>Academic Performance of Transfer Students 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from Palo Alto College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600" dirty="0" smtClean="0">
                <a:latin typeface="Trajan Pro" pitchFamily="18" charset="0"/>
              </a:rPr>
              <a:t>Developmental Education vs. No Developmental Education, Fall 2010</a:t>
            </a:r>
            <a:br>
              <a:rPr lang="en-US" sz="1600" dirty="0" smtClean="0">
                <a:latin typeface="Trajan Pro" pitchFamily="18" charset="0"/>
              </a:rPr>
            </a:b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2545"/>
              </p:ext>
            </p:extLst>
          </p:nvPr>
        </p:nvGraphicFramePr>
        <p:xfrm>
          <a:off x="419100" y="1389930"/>
          <a:ext cx="8305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29148"/>
                <a:gridCol w="855407"/>
                <a:gridCol w="648929"/>
                <a:gridCol w="678426"/>
                <a:gridCol w="604684"/>
                <a:gridCol w="737419"/>
                <a:gridCol w="634181"/>
                <a:gridCol w="516193"/>
                <a:gridCol w="796413"/>
              </a:tblGrid>
              <a:tr h="4367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Developmental Education prior to Transfer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5531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Texas A&amp;M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123</a:t>
                      </a:r>
                      <a:endParaRPr lang="en-US" sz="1600" dirty="0"/>
                    </a:p>
                  </a:txBody>
                  <a:tcPr/>
                </a:tc>
              </a:tr>
              <a:tr h="5531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of Texas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</a:t>
                      </a:r>
                      <a:endParaRPr lang="en-US" sz="1600" dirty="0"/>
                    </a:p>
                  </a:txBody>
                  <a:tcPr/>
                </a:tc>
              </a:tr>
              <a:tr h="3257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UTHSCSA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57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public 4-yr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92089"/>
              </p:ext>
            </p:extLst>
          </p:nvPr>
        </p:nvGraphicFramePr>
        <p:xfrm>
          <a:off x="419100" y="3740885"/>
          <a:ext cx="8305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29148"/>
                <a:gridCol w="855407"/>
                <a:gridCol w="648929"/>
                <a:gridCol w="678426"/>
                <a:gridCol w="604684"/>
                <a:gridCol w="737419"/>
                <a:gridCol w="634181"/>
                <a:gridCol w="516193"/>
                <a:gridCol w="796413"/>
              </a:tblGrid>
              <a:tr h="4367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Developmental Education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5531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Texas A&amp;M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</a:t>
                      </a:r>
                      <a:endParaRPr lang="en-US" sz="1600" dirty="0"/>
                    </a:p>
                  </a:txBody>
                  <a:tcPr/>
                </a:tc>
              </a:tr>
              <a:tr h="5531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of Texas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</a:tr>
              <a:tr h="3257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UTHSCSA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257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public 4-yr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7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latin typeface="Trajan Pro" pitchFamily="18" charset="0"/>
              </a:rPr>
              <a:t>Academic Performance of Transfer Students 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from San Antonio College 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600" dirty="0" smtClean="0">
                <a:latin typeface="Trajan Pro" pitchFamily="18" charset="0"/>
              </a:rPr>
              <a:t>Developmental Education vs. No Developmental Education, Fall 2010</a:t>
            </a:r>
            <a:br>
              <a:rPr lang="en-US" sz="1600" dirty="0" smtClean="0">
                <a:latin typeface="Trajan Pro" pitchFamily="18" charset="0"/>
              </a:rPr>
            </a:b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53521"/>
              </p:ext>
            </p:extLst>
          </p:nvPr>
        </p:nvGraphicFramePr>
        <p:xfrm>
          <a:off x="395748" y="1481616"/>
          <a:ext cx="83058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29148"/>
                <a:gridCol w="855407"/>
                <a:gridCol w="648929"/>
                <a:gridCol w="678426"/>
                <a:gridCol w="604684"/>
                <a:gridCol w="737419"/>
                <a:gridCol w="634181"/>
                <a:gridCol w="516193"/>
                <a:gridCol w="7964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Developmental Education prior to Transfer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Texas A&amp;M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of Texas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UTHSCSA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public 4-yr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78785"/>
              </p:ext>
            </p:extLst>
          </p:nvPr>
        </p:nvGraphicFramePr>
        <p:xfrm>
          <a:off x="395748" y="3962560"/>
          <a:ext cx="83058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29148"/>
                <a:gridCol w="855407"/>
                <a:gridCol w="648929"/>
                <a:gridCol w="678426"/>
                <a:gridCol w="604684"/>
                <a:gridCol w="737419"/>
                <a:gridCol w="634181"/>
                <a:gridCol w="516193"/>
                <a:gridCol w="7964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Developmental Education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Texas A&amp;M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of Texas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UTHSCSA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public 4-yr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rajan Pro" pitchFamily="18" charset="0"/>
              </a:rPr>
              <a:t>AEIS Data from TEA, 2010-2011 </a:t>
            </a:r>
            <a:r>
              <a:rPr lang="en-US" sz="2400" dirty="0" smtClean="0">
                <a:latin typeface="Trajan Pro" pitchFamily="18" charset="0"/>
              </a:rPr>
              <a:t/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Harlandale H.S. Student Body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57399"/>
              </p:ext>
            </p:extLst>
          </p:nvPr>
        </p:nvGraphicFramePr>
        <p:xfrm>
          <a:off x="2971800" y="1341582"/>
          <a:ext cx="3200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630"/>
                <a:gridCol w="1409770"/>
              </a:tblGrid>
              <a:tr h="5636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Students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47184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1,920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4718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9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574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4718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505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4718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11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454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4718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12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387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4872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Graduating class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380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5809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Minimum Curriculum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13.7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5809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Recommended</a:t>
                      </a:r>
                      <a:r>
                        <a:rPr lang="en-US" sz="1600" baseline="0" dirty="0" smtClean="0"/>
                        <a:t> Curriculum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86.3</a:t>
                      </a:r>
                      <a:endParaRPr lang="en-US" sz="1600" dirty="0"/>
                    </a:p>
                  </a:txBody>
                  <a:tcPr marL="99555" marR="9955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85534" y="4285672"/>
            <a:ext cx="2419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*State Comparison:</a:t>
            </a:r>
          </a:p>
          <a:p>
            <a:r>
              <a:rPr lang="en-US" dirty="0" smtClean="0"/>
              <a:t>Minimum 17.3%</a:t>
            </a:r>
          </a:p>
          <a:p>
            <a:r>
              <a:rPr lang="en-US" dirty="0" smtClean="0"/>
              <a:t>Recommended 82.7%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latin typeface="Trajan Pro" pitchFamily="18" charset="0"/>
              </a:rPr>
              <a:t>Academic Performance of Transfer Students 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from Palo Alto College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600" dirty="0" smtClean="0">
                <a:latin typeface="Trajan Pro" pitchFamily="18" charset="0"/>
              </a:rPr>
              <a:t>Academic or Technical Associate Degrees, Fall 2010</a:t>
            </a:r>
            <a:br>
              <a:rPr lang="en-US" sz="1600" dirty="0" smtClean="0">
                <a:latin typeface="Trajan Pro" pitchFamily="18" charset="0"/>
              </a:rPr>
            </a:b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96111"/>
              </p:ext>
            </p:extLst>
          </p:nvPr>
        </p:nvGraphicFramePr>
        <p:xfrm>
          <a:off x="425213" y="1402890"/>
          <a:ext cx="83058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29148"/>
                <a:gridCol w="855407"/>
                <a:gridCol w="648929"/>
                <a:gridCol w="678426"/>
                <a:gridCol w="604684"/>
                <a:gridCol w="737419"/>
                <a:gridCol w="634181"/>
                <a:gridCol w="516193"/>
                <a:gridCol w="7964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 of Arts</a:t>
                      </a:r>
                      <a:r>
                        <a:rPr lang="en-US" sz="1200" baseline="0" dirty="0" smtClean="0"/>
                        <a:t>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Texas A&amp;M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of Texas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UTHSCSA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public 4-yr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1052"/>
              </p:ext>
            </p:extLst>
          </p:nvPr>
        </p:nvGraphicFramePr>
        <p:xfrm>
          <a:off x="457200" y="3875405"/>
          <a:ext cx="83058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29148"/>
                <a:gridCol w="855407"/>
                <a:gridCol w="648929"/>
                <a:gridCol w="678426"/>
                <a:gridCol w="604684"/>
                <a:gridCol w="737419"/>
                <a:gridCol w="634181"/>
                <a:gridCol w="516193"/>
                <a:gridCol w="7964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Technical Associate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Texas A&amp;M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of Texas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UTHSCSA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public 4-yr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4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latin typeface="Trajan Pro" pitchFamily="18" charset="0"/>
              </a:rPr>
              <a:t>Academic Performance of Transfer Students 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from San Antonio College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600" dirty="0" smtClean="0">
                <a:latin typeface="Trajan Pro" pitchFamily="18" charset="0"/>
              </a:rPr>
              <a:t>Academic or Technical Associate Degrees, Fall 2010</a:t>
            </a:r>
            <a:br>
              <a:rPr lang="en-US" sz="1600" dirty="0" smtClean="0">
                <a:latin typeface="Trajan Pro" pitchFamily="18" charset="0"/>
              </a:rPr>
            </a:b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25431"/>
              </p:ext>
            </p:extLst>
          </p:nvPr>
        </p:nvGraphicFramePr>
        <p:xfrm>
          <a:off x="425213" y="1389930"/>
          <a:ext cx="83058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29148"/>
                <a:gridCol w="855407"/>
                <a:gridCol w="648929"/>
                <a:gridCol w="678426"/>
                <a:gridCol w="604684"/>
                <a:gridCol w="737419"/>
                <a:gridCol w="634181"/>
                <a:gridCol w="516193"/>
                <a:gridCol w="7964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 of Arts</a:t>
                      </a:r>
                      <a:r>
                        <a:rPr lang="en-US" sz="1200" baseline="0" dirty="0" smtClean="0"/>
                        <a:t>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Texas A&amp;M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of Texas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UTHSCSA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public 4-yr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74866"/>
              </p:ext>
            </p:extLst>
          </p:nvPr>
        </p:nvGraphicFramePr>
        <p:xfrm>
          <a:off x="438728" y="3814773"/>
          <a:ext cx="83058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29148"/>
                <a:gridCol w="855407"/>
                <a:gridCol w="648929"/>
                <a:gridCol w="678426"/>
                <a:gridCol w="604684"/>
                <a:gridCol w="737419"/>
                <a:gridCol w="634181"/>
                <a:gridCol w="516193"/>
                <a:gridCol w="7964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Technical Associate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Texas A&amp;M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of Texas – San Antonio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UTHSCSA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public 4-yr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0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30"/>
            <a:ext cx="8229600" cy="99372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rajan Pro" pitchFamily="18" charset="0"/>
              </a:rPr>
              <a:t>Academic Performance of Transfer Students from UTSA, 2011  </a:t>
            </a:r>
            <a:r>
              <a:rPr lang="en-US" sz="1400" dirty="0" smtClean="0">
                <a:latin typeface="Trajan Pro" pitchFamily="18" charset="0"/>
              </a:rPr>
              <a:t>Developmental vs. No Developmental Education, Fall 2010</a:t>
            </a:r>
            <a:endParaRPr lang="en-US" sz="1400" dirty="0">
              <a:latin typeface="Trajan Pro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47877"/>
              </p:ext>
            </p:extLst>
          </p:nvPr>
        </p:nvGraphicFramePr>
        <p:xfrm>
          <a:off x="345014" y="934890"/>
          <a:ext cx="8415525" cy="57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562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Developmental Education prior to Transfer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Total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&lt;2.0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2.0-2.49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2.5-2.99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3.0-3.49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&gt;3.5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Unk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Enroll Fall ’10</a:t>
                      </a:r>
                      <a:endParaRPr lang="en-US" sz="900" dirty="0"/>
                    </a:p>
                  </a:txBody>
                  <a:tcPr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Lakeview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NW Vista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Palo Alto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San Antonio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St. Philips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Austin Community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Blinn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Texas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Cisco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Coastal Bend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Collin Co Comm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College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DCCCD Richland 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 Mar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Paso Community College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Houston Community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Laredo Community College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Cy-Fair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Kingwood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Tomball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Midland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Navarro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Jacinto College Cen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Jacinto College S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Plains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Texas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 TX Jr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Tarrant Co SE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Temple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TX Southmost Coll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State T.C. Harlingen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Wharton County JR. Coll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Public 2YR Institution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Unduplicated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3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30"/>
            <a:ext cx="8229600" cy="99372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rajan Pro" pitchFamily="18" charset="0"/>
              </a:rPr>
              <a:t>Academic Performance of Transfer Students from UTSA, 2011  </a:t>
            </a:r>
            <a:r>
              <a:rPr lang="en-US" sz="1400" dirty="0" smtClean="0">
                <a:latin typeface="Trajan Pro" pitchFamily="18" charset="0"/>
              </a:rPr>
              <a:t>Developmental vs. No Developmental Education, Fall 2010</a:t>
            </a:r>
            <a:endParaRPr lang="en-US" sz="1400" dirty="0">
              <a:latin typeface="Trajan Pro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75038"/>
              </p:ext>
            </p:extLst>
          </p:nvPr>
        </p:nvGraphicFramePr>
        <p:xfrm>
          <a:off x="345014" y="934890"/>
          <a:ext cx="8415525" cy="57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562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 Developmental </a:t>
                      </a:r>
                      <a:r>
                        <a:rPr lang="en-US" sz="900" baseline="0" dirty="0" smtClean="0"/>
                        <a:t> Education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Total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&lt;2.0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2.0-2.49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2.5-2.99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3.0-3.49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&gt;3.5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Unk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Enroll Fall ’10</a:t>
                      </a:r>
                      <a:endParaRPr lang="en-US" sz="900" dirty="0"/>
                    </a:p>
                  </a:txBody>
                  <a:tcPr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Lakeview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NW Vista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Palo Alto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San Antonio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St. Philips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Austin Community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Blinn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Texas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Cisco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Coastal Bend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Collin Co Comm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College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DCCCD Richland 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 Mar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Paso Community College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Houston Community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Laredo Community College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Cy-Fair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Kingwood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Tomball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Midland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Navarro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Jacinto College Cen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Jacinto College S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Plains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Texas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 TX Jr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Tarrant Co SE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Temple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TX Southmost Coll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State T.C. Harlingen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Wharton County JR. Coll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Public 2YR Institution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Unduplicated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7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30"/>
            <a:ext cx="8229600" cy="99372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rajan Pro" pitchFamily="18" charset="0"/>
              </a:rPr>
              <a:t>Academic Performance of Transfer Students from UTSA, 2011  </a:t>
            </a:r>
            <a:r>
              <a:rPr lang="en-US" sz="1400" dirty="0" smtClean="0">
                <a:latin typeface="Trajan Pro" pitchFamily="18" charset="0"/>
              </a:rPr>
              <a:t>Core Curriculum Completed Prior to Transfer, Fall 2010</a:t>
            </a:r>
            <a:endParaRPr lang="en-US" sz="1400" dirty="0">
              <a:latin typeface="Trajan Pro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3700"/>
              </p:ext>
            </p:extLst>
          </p:nvPr>
        </p:nvGraphicFramePr>
        <p:xfrm>
          <a:off x="345014" y="934890"/>
          <a:ext cx="8415525" cy="57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562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Core Curriculum Completed</a:t>
                      </a:r>
                      <a:r>
                        <a:rPr lang="en-US" sz="900" baseline="0" dirty="0" smtClean="0"/>
                        <a:t> Prior to Transfer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Total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&lt;2.0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2.0-2.49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2.5-2.99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3.0-3.49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&gt;3.5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Unk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Enroll Fall ’10</a:t>
                      </a:r>
                      <a:endParaRPr lang="en-US" sz="900" dirty="0"/>
                    </a:p>
                  </a:txBody>
                  <a:tcPr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Lakeview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NW Vista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Palo Alto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San Antonio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St. Philips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Austin Community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Blinn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Texas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Cisco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Coastal Bend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Collin Co Comm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College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DCCCD Richland 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 Mar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Paso Community College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Houston Community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Laredo Community College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Cy-Fair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Kingwood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Tomball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Midland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Navarro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Jacinto College Cen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Jacinto College S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Plains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Texas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 TX Jr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Tarrant Co SE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Temple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TX Southmost Coll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State T.C. Harlingen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Wharton County JR. Coll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Public 2YR Institution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Unduplicated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4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30"/>
            <a:ext cx="8229600" cy="99372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rajan Pro" pitchFamily="18" charset="0"/>
              </a:rPr>
              <a:t>Academic Performance of Transfer Students from UTSA, 2011  </a:t>
            </a:r>
            <a:r>
              <a:rPr lang="en-US" sz="1400" dirty="0" smtClean="0">
                <a:latin typeface="Trajan Pro" pitchFamily="18" charset="0"/>
              </a:rPr>
              <a:t>Earned Field of Study Degree Prior to Transfer, Fall 2010</a:t>
            </a:r>
            <a:endParaRPr lang="en-US" sz="1400" dirty="0">
              <a:latin typeface="Trajan Pro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44054"/>
              </p:ext>
            </p:extLst>
          </p:nvPr>
        </p:nvGraphicFramePr>
        <p:xfrm>
          <a:off x="345014" y="934890"/>
          <a:ext cx="8415525" cy="57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562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  <a:gridCol w="645107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 Developmental </a:t>
                      </a:r>
                      <a:r>
                        <a:rPr lang="en-US" sz="900" baseline="0" dirty="0" smtClean="0"/>
                        <a:t> Education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Total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&lt;2.0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2.0-2.49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2.5-2.99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3.0-3.49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&gt;3.5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Unk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Enroll Fall ’10</a:t>
                      </a:r>
                      <a:endParaRPr lang="en-US" sz="900" dirty="0"/>
                    </a:p>
                  </a:txBody>
                  <a:tcPr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Lakeview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NW Vista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Palo Alto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San Antonio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ACCD St. Philips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Austin Community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Blinn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Texas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Cisco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Coastal Bend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Collin Co Comm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College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DCCCD Richland 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 Mar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Paso Community College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Houston Community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Laredo Community College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Cy-Fair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Kingwood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Lone Star College – Tomball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Midland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Navarro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Jacinto College Cen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Jacinto College S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Plains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Texas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 TX Jr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Tarrant Co SE Campus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Temple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TX Southmost Coll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State T.C. Harlingen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Wharton County JR. Coll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Public 2YR Institution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5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Unduplicated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5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4093"/>
            <a:ext cx="8229600" cy="91685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Participation Data from THECB</a:t>
            </a:r>
            <a:r>
              <a:rPr lang="en-US" sz="2400" dirty="0">
                <a:latin typeface="Trajan Pro" pitchFamily="18" charset="0"/>
              </a:rPr>
              <a:t/>
            </a:r>
            <a:br>
              <a:rPr lang="en-US" sz="2400" dirty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University of Texas at San Antonio, 2011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800" dirty="0" smtClean="0">
                <a:latin typeface="Trajan Pro" pitchFamily="18" charset="0"/>
              </a:rPr>
              <a:t>Developmental Education, </a:t>
            </a:r>
            <a:br>
              <a:rPr lang="en-US" sz="1800" dirty="0" smtClean="0">
                <a:latin typeface="Trajan Pro" pitchFamily="18" charset="0"/>
              </a:rPr>
            </a:br>
            <a:r>
              <a:rPr lang="en-US" sz="1800" dirty="0" smtClean="0">
                <a:latin typeface="Trajan Pro" pitchFamily="18" charset="0"/>
              </a:rPr>
              <a:t>Fall 2008 Cohort Tracked for 2 years</a:t>
            </a:r>
            <a:br>
              <a:rPr lang="en-US" sz="1800" dirty="0" smtClean="0">
                <a:latin typeface="Trajan Pro" pitchFamily="18" charset="0"/>
              </a:rPr>
            </a:b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9009"/>
              </p:ext>
            </p:extLst>
          </p:nvPr>
        </p:nvGraphicFramePr>
        <p:xfrm>
          <a:off x="951344" y="1568027"/>
          <a:ext cx="7213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256"/>
                <a:gridCol w="900544"/>
                <a:gridCol w="1803400"/>
                <a:gridCol w="180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FTIC Students</a:t>
                      </a:r>
                      <a:r>
                        <a:rPr lang="en-US" baseline="0" dirty="0" smtClean="0"/>
                        <a:t> Not Needing Dev.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College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and Completing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06956"/>
              </p:ext>
            </p:extLst>
          </p:nvPr>
        </p:nvGraphicFramePr>
        <p:xfrm>
          <a:off x="951344" y="3770289"/>
          <a:ext cx="7213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256"/>
                <a:gridCol w="900544"/>
                <a:gridCol w="1803400"/>
                <a:gridCol w="180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FTIC Students</a:t>
                      </a:r>
                      <a:r>
                        <a:rPr lang="en-US" baseline="0" dirty="0" smtClean="0"/>
                        <a:t> Requiring Dev.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College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and Completing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Success Data from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000" dirty="0" smtClean="0">
                <a:latin typeface="Trajan Pro" pitchFamily="18" charset="0"/>
              </a:rPr>
              <a:t>Palo Alto College and San </a:t>
            </a:r>
            <a:r>
              <a:rPr lang="en-US" sz="2000" dirty="0">
                <a:latin typeface="Trajan Pro" pitchFamily="18" charset="0"/>
              </a:rPr>
              <a:t>Antonio </a:t>
            </a:r>
            <a:r>
              <a:rPr lang="en-US" sz="2000" dirty="0" smtClean="0">
                <a:latin typeface="Trajan Pro" pitchFamily="18" charset="0"/>
              </a:rPr>
              <a:t>College, 2011</a:t>
            </a:r>
            <a:br>
              <a:rPr lang="en-US" sz="2000" dirty="0" smtClean="0">
                <a:latin typeface="Trajan Pro" pitchFamily="18" charset="0"/>
              </a:rPr>
            </a:br>
            <a:r>
              <a:rPr lang="en-US" sz="1600" dirty="0" smtClean="0">
                <a:latin typeface="Trajan Pro" pitchFamily="18" charset="0"/>
              </a:rPr>
              <a:t>Percent of Students Who Transferred to a  4-year Institution </a:t>
            </a:r>
            <a:br>
              <a:rPr lang="en-US" sz="1600" dirty="0" smtClean="0">
                <a:latin typeface="Trajan Pro" pitchFamily="18" charset="0"/>
              </a:rPr>
            </a:br>
            <a:r>
              <a:rPr lang="en-US" sz="1600" dirty="0" smtClean="0">
                <a:latin typeface="Trajan Pro" pitchFamily="18" charset="0"/>
              </a:rPr>
              <a:t>with Less and 30 SCH or more</a:t>
            </a:r>
            <a:endParaRPr lang="en-US" sz="1600" dirty="0">
              <a:latin typeface="Trajan Pro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60270"/>
              </p:ext>
            </p:extLst>
          </p:nvPr>
        </p:nvGraphicFramePr>
        <p:xfrm>
          <a:off x="457197" y="1446160"/>
          <a:ext cx="7969049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409"/>
                <a:gridCol w="1270328"/>
                <a:gridCol w="1270328"/>
                <a:gridCol w="1270328"/>
                <a:gridCol w="1270328"/>
                <a:gridCol w="1270328"/>
              </a:tblGrid>
              <a:tr h="5715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Transferred with &lt; 30 SCH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Transferred</a:t>
                      </a:r>
                      <a:r>
                        <a:rPr lang="en-US" sz="1600" baseline="0" dirty="0" smtClean="0"/>
                        <a:t> with &gt; 30 SCH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Still Enrolled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Enrolled</a:t>
                      </a:r>
                      <a:r>
                        <a:rPr lang="en-US" sz="1600" baseline="0" dirty="0" smtClean="0"/>
                        <a:t> and Employed</a:t>
                      </a:r>
                      <a:endParaRPr lang="en-US" sz="1600" dirty="0"/>
                    </a:p>
                  </a:txBody>
                  <a:tcPr/>
                </a:tc>
              </a:tr>
              <a:tr h="2575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575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</a:t>
                      </a:r>
                      <a:r>
                        <a:rPr lang="en-US" sz="1600" baseline="0" dirty="0" smtClean="0"/>
                        <a:t> 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7.8</a:t>
                      </a:r>
                      <a:endParaRPr lang="en-US" sz="1600" dirty="0"/>
                    </a:p>
                  </a:txBody>
                  <a:tcPr/>
                </a:tc>
              </a:tr>
              <a:tr h="2575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 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</a:tr>
              <a:tr h="2575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Peers (2011)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58393"/>
              </p:ext>
            </p:extLst>
          </p:nvPr>
        </p:nvGraphicFramePr>
        <p:xfrm>
          <a:off x="457197" y="3820157"/>
          <a:ext cx="7969049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409"/>
                <a:gridCol w="1270328"/>
                <a:gridCol w="1270328"/>
                <a:gridCol w="1270328"/>
                <a:gridCol w="1270328"/>
                <a:gridCol w="1270328"/>
              </a:tblGrid>
              <a:tr h="57000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Transferred with &lt; 30 SCH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Transferred</a:t>
                      </a:r>
                      <a:r>
                        <a:rPr lang="en-US" sz="1600" baseline="0" dirty="0" smtClean="0"/>
                        <a:t> with &gt; 30 SCH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Still Enrolled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Enrolled</a:t>
                      </a:r>
                      <a:r>
                        <a:rPr lang="en-US" sz="1600" baseline="0" dirty="0" smtClean="0"/>
                        <a:t> and Employed</a:t>
                      </a:r>
                      <a:endParaRPr lang="en-US" sz="1600" dirty="0"/>
                    </a:p>
                  </a:txBody>
                  <a:tcPr/>
                </a:tc>
              </a:tr>
              <a:tr h="256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56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</a:t>
                      </a:r>
                      <a:r>
                        <a:rPr lang="en-US" sz="1600" baseline="0" dirty="0" smtClean="0"/>
                        <a:t> 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11.6</a:t>
                      </a:r>
                      <a:endParaRPr lang="en-US" sz="1600" dirty="0"/>
                    </a:p>
                  </a:txBody>
                  <a:tcPr/>
                </a:tc>
              </a:tr>
              <a:tr h="256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 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</a:tr>
              <a:tr h="256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Peers (2011)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Success Data from THECB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University of Texas at San Antonio, 2011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1800" dirty="0" smtClean="0">
                <a:latin typeface="Trajan Pro" pitchFamily="18" charset="0"/>
              </a:rPr>
              <a:t>Graduation Rate of First-time, Full-time Degree-Seeking Students</a:t>
            </a:r>
            <a:endParaRPr lang="en-US" sz="1800" dirty="0">
              <a:latin typeface="Trajan Pro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18612"/>
              </p:ext>
            </p:extLst>
          </p:nvPr>
        </p:nvGraphicFramePr>
        <p:xfrm>
          <a:off x="457200" y="16002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Baccalaureate Success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4-year rate</a:t>
                      </a:r>
                    </a:p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5-year rate</a:t>
                      </a:r>
                    </a:p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6-year</a:t>
                      </a:r>
                      <a:r>
                        <a:rPr lang="en-US" baseline="0" dirty="0" smtClean="0"/>
                        <a:t> rate</a:t>
                      </a:r>
                    </a:p>
                    <a:p>
                      <a:r>
                        <a:rPr lang="en-US" baseline="0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Same 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7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rajan Pro" pitchFamily="18" charset="0"/>
              </a:rPr>
              <a:t>AEIS Data from TEA, 2010-2011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McCollum H.S. Student Body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59990"/>
              </p:ext>
            </p:extLst>
          </p:nvPr>
        </p:nvGraphicFramePr>
        <p:xfrm>
          <a:off x="2971800" y="1286566"/>
          <a:ext cx="32004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714"/>
                <a:gridCol w="1384686"/>
              </a:tblGrid>
              <a:tr h="7035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Students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44021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1,690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387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9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512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387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439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387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11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396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387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12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343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4950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Graduating class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361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6791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Minimum Curriculum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12.5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7035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%Recommended</a:t>
                      </a:r>
                      <a:r>
                        <a:rPr lang="en-US" sz="1600" baseline="0" dirty="0" smtClean="0"/>
                        <a:t> Curriculum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87.5</a:t>
                      </a:r>
                      <a:endParaRPr lang="en-US" sz="1600" dirty="0"/>
                    </a:p>
                  </a:txBody>
                  <a:tcPr marL="99555" marR="99555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31716" y="4285672"/>
            <a:ext cx="2373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*State Comparison:</a:t>
            </a:r>
          </a:p>
          <a:p>
            <a:r>
              <a:rPr lang="en-US" dirty="0" smtClean="0"/>
              <a:t>Minimum 17.3%</a:t>
            </a:r>
          </a:p>
          <a:p>
            <a:r>
              <a:rPr lang="en-US" dirty="0" smtClean="0"/>
              <a:t>Recommended 82.7%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latin typeface="Trajan Pro" pitchFamily="18" charset="0"/>
              </a:rPr>
              <a:t>AEIS Data from TEA, 2010-2011</a:t>
            </a:r>
            <a:r>
              <a:rPr lang="en-US" sz="2400" dirty="0" smtClean="0">
                <a:latin typeface="Trajan Pro" pitchFamily="18" charset="0"/>
              </a:rPr>
              <a:t/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Harlandale H.S.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Ethnicity of Student Body in Percentages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503891"/>
              </p:ext>
            </p:extLst>
          </p:nvPr>
        </p:nvGraphicFramePr>
        <p:xfrm>
          <a:off x="2288309" y="1945640"/>
          <a:ext cx="456738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018"/>
                <a:gridCol w="21243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Ethnic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7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latin typeface="Trajan Pro" pitchFamily="18" charset="0"/>
              </a:rPr>
              <a:t>AEIS Data from TEA, 2010-2011</a:t>
            </a:r>
            <a:br>
              <a:rPr lang="en-US" sz="2400" dirty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McCollum </a:t>
            </a:r>
            <a:r>
              <a:rPr lang="en-US" sz="2400" dirty="0">
                <a:latin typeface="Trajan Pro" pitchFamily="18" charset="0"/>
              </a:rPr>
              <a:t>H.S.</a:t>
            </a:r>
            <a:br>
              <a:rPr lang="en-US" sz="2400" dirty="0">
                <a:latin typeface="Trajan Pro" pitchFamily="18" charset="0"/>
              </a:rPr>
            </a:br>
            <a:r>
              <a:rPr lang="en-US" sz="2400" dirty="0">
                <a:latin typeface="Trajan Pro" pitchFamily="18" charset="0"/>
              </a:rPr>
              <a:t>Ethnicity of Student Body in Percentages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991071"/>
              </p:ext>
            </p:extLst>
          </p:nvPr>
        </p:nvGraphicFramePr>
        <p:xfrm>
          <a:off x="2286000" y="1945640"/>
          <a:ext cx="4572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889"/>
                <a:gridCol w="12671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Ethnic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1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latin typeface="Trajan Pro" pitchFamily="18" charset="0"/>
              </a:rPr>
              <a:t>AEIS Data from TEA, 2010-2011</a:t>
            </a:r>
            <a:br>
              <a:rPr lang="en-US" sz="2400" dirty="0">
                <a:latin typeface="Trajan Pro" pitchFamily="18" charset="0"/>
              </a:rPr>
            </a:br>
            <a:r>
              <a:rPr lang="en-US" sz="2400" dirty="0">
                <a:latin typeface="Trajan Pro" pitchFamily="18" charset="0"/>
              </a:rPr>
              <a:t>Harlandale H.S.</a:t>
            </a:r>
            <a:br>
              <a:rPr lang="en-US" sz="2400" dirty="0">
                <a:latin typeface="Trajan Pro" pitchFamily="18" charset="0"/>
              </a:rPr>
            </a:br>
            <a:r>
              <a:rPr lang="en-US" sz="2200" dirty="0" smtClean="0">
                <a:latin typeface="Trajan Pro" pitchFamily="18" charset="0"/>
              </a:rPr>
              <a:t>Other Descriptors of Student </a:t>
            </a:r>
            <a:r>
              <a:rPr lang="en-US" sz="2200" dirty="0">
                <a:latin typeface="Trajan Pro" pitchFamily="18" charset="0"/>
              </a:rPr>
              <a:t>Body in Percentages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115832"/>
              </p:ext>
            </p:extLst>
          </p:nvPr>
        </p:nvGraphicFramePr>
        <p:xfrm>
          <a:off x="2001982" y="1727200"/>
          <a:ext cx="5140037" cy="355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273"/>
                <a:gridCol w="10067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Demographic Student Information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Economically Disadvantaged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83.6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Limited English Proficient (LEP)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5.3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Students w/Disciplinary Placements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(2009-10)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2.3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*At-Risk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63.4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Mobility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(2009-10)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16.1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Number of Students per Teacher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1982" y="5292420"/>
            <a:ext cx="473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*At Risk of dropping out of school based on performance and status indicators listed in the AEIS glossary.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64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Trajan Pro" pitchFamily="18" charset="0"/>
              </a:rPr>
              <a:t>AEIS Data from TEA, 2010-2011</a:t>
            </a:r>
            <a:br>
              <a:rPr lang="en-US" sz="2800" dirty="0">
                <a:latin typeface="Trajan Pro" pitchFamily="18" charset="0"/>
              </a:rPr>
            </a:br>
            <a:r>
              <a:rPr lang="en-US" sz="2800" dirty="0" smtClean="0">
                <a:latin typeface="Trajan Pro" pitchFamily="18" charset="0"/>
              </a:rPr>
              <a:t>McCollum </a:t>
            </a:r>
            <a:r>
              <a:rPr lang="en-US" sz="2800" dirty="0">
                <a:latin typeface="Trajan Pro" pitchFamily="18" charset="0"/>
              </a:rPr>
              <a:t>H.S.</a:t>
            </a:r>
            <a:br>
              <a:rPr lang="en-US" sz="2800" dirty="0">
                <a:latin typeface="Trajan Pro" pitchFamily="18" charset="0"/>
              </a:rPr>
            </a:br>
            <a:r>
              <a:rPr lang="en-US" sz="2200" dirty="0">
                <a:latin typeface="Trajan Pro" pitchFamily="18" charset="0"/>
              </a:rPr>
              <a:t>Other Descriptors of Student Body in Percentages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846860"/>
              </p:ext>
            </p:extLst>
          </p:nvPr>
        </p:nvGraphicFramePr>
        <p:xfrm>
          <a:off x="2080491" y="1727200"/>
          <a:ext cx="498301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909"/>
                <a:gridCol w="1069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Demographic Student Information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Economically Disadvantaged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78.3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Limited English Proficient (LEP)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2.8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Students w/Disciplinary Placements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(2009-10)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3.7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*At-Risk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60.0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Mobility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(2009-10)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22.2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Number of Students per Teacher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1982" y="5292420"/>
            <a:ext cx="473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*At Risk of dropping out of school based on performance and status indicators listed in the AEIS glossary.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47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36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ajan Pro" pitchFamily="18" charset="0"/>
              </a:rPr>
              <a:t>AEIS Data from </a:t>
            </a:r>
            <a:r>
              <a:rPr lang="en-US" sz="2400" dirty="0" smtClean="0">
                <a:latin typeface="Trajan Pro" pitchFamily="18" charset="0"/>
              </a:rPr>
              <a:t>TEA, 2010-2011</a:t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000" dirty="0" smtClean="0">
                <a:latin typeface="Trajan Pro" pitchFamily="18" charset="0"/>
              </a:rPr>
              <a:t>% Enrolled in Advanced Placement Dual Credit</a:t>
            </a:r>
            <a:r>
              <a:rPr lang="en-US" sz="2400" dirty="0" smtClean="0">
                <a:latin typeface="Trajan Pro" pitchFamily="18" charset="0"/>
              </a:rPr>
              <a:t/>
            </a:r>
            <a:br>
              <a:rPr lang="en-US" sz="2400" dirty="0" smtClean="0">
                <a:latin typeface="Trajan Pro" pitchFamily="18" charset="0"/>
              </a:rPr>
            </a:br>
            <a:r>
              <a:rPr lang="en-US" sz="2400" dirty="0" smtClean="0">
                <a:latin typeface="Trajan Pro" pitchFamily="18" charset="0"/>
              </a:rPr>
              <a:t>Harlandale HS</a:t>
            </a:r>
            <a:endParaRPr lang="en-US" sz="2400" dirty="0">
              <a:latin typeface="Trajan Pro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22518"/>
              </p:ext>
            </p:extLst>
          </p:nvPr>
        </p:nvGraphicFramePr>
        <p:xfrm>
          <a:off x="457204" y="2075873"/>
          <a:ext cx="7929414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508"/>
                <a:gridCol w="758688"/>
                <a:gridCol w="775855"/>
                <a:gridCol w="1089890"/>
                <a:gridCol w="849746"/>
                <a:gridCol w="831273"/>
                <a:gridCol w="639362"/>
                <a:gridCol w="881046"/>
                <a:gridCol w="8810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2009-2010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2008-2009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9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4012</Words>
  <Application>Microsoft Office PowerPoint</Application>
  <PresentationFormat>On-screen Show (4:3)</PresentationFormat>
  <Paragraphs>2739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Region 20 AVATAR Regional Local Data</vt:lpstr>
      <vt:lpstr>AEIS Data from TEA, 2010-2011  Harlandale H.S. Student Body</vt:lpstr>
      <vt:lpstr>AEIS Data from TEA, 2010-2011 McCollum H.S. Student Body</vt:lpstr>
      <vt:lpstr>AEIS Data from TEA, 2010-2011 Harlandale H.S. Ethnicity of Student Body in Percentages</vt:lpstr>
      <vt:lpstr>AEIS Data from TEA, 2010-2011 McCollum H.S. Ethnicity of Student Body in Percentages</vt:lpstr>
      <vt:lpstr>AEIS Data from TEA, 2010-2011 Harlandale H.S. Other Descriptors of Student Body in Percentages</vt:lpstr>
      <vt:lpstr>AEIS Data from TEA, 2010-2011 McCollum H.S. Other Descriptors of Student Body in Percentages</vt:lpstr>
      <vt:lpstr>AEIS Data from TEA, 2010-2011 % Enrolled in Advanced Placement Dual Credit Harlandale HS</vt:lpstr>
      <vt:lpstr>AEIS Data from TEA, 2010-2011 % Enrolled in Advanced Placement Dual Credit McCollum HS</vt:lpstr>
      <vt:lpstr>AEIS Data from TEA, 2010-2011 AP/IB Percentages Tests and Examinees who Met Criteria  Harlandale HS</vt:lpstr>
      <vt:lpstr>AEIS Data from TEA, 2010-2011 AP/IB Percentages Tests and Examinees who Met Criteria  McCollum HS</vt:lpstr>
      <vt:lpstr>AEIS Data from TEA Texas Success Initiative - Harlandale HS</vt:lpstr>
      <vt:lpstr>AEIS Data from TEA Texas Success Initiative - McCollum HS</vt:lpstr>
      <vt:lpstr>AEIS Data from TEA  College Ready Graduates Harlandale HS</vt:lpstr>
      <vt:lpstr>AEIS Data from TEA  College Ready Graduates McCollum HS</vt:lpstr>
      <vt:lpstr>P-16 Data from THECB Harlandale HS, 2010 </vt:lpstr>
      <vt:lpstr>P-16 Data from THECB McCollum HS, 2010 </vt:lpstr>
      <vt:lpstr>P-16 Date from THECB Public Education First Year Grades of High School Graduates In FY 2011 Harlandale HS</vt:lpstr>
      <vt:lpstr>P-16 Date from THECB Public Education First Year Grades of High School Graduates In FY 2011 McCollum HS</vt:lpstr>
      <vt:lpstr>Participation Data from THECB Enrollment by Year and by Ethnicity Percentage University of Texas at San Antonio Fall 2011</vt:lpstr>
      <vt:lpstr>Online Institutional Resumes:  THECB Graduation/Completion Numbers</vt:lpstr>
      <vt:lpstr>P-16 Data from THECB Dual Credit Enrollment</vt:lpstr>
      <vt:lpstr>Participation Data from THECB Palo Alto College, 2011 Developmental Education,  Fall 2008 Cohort Tracked for 2 years </vt:lpstr>
      <vt:lpstr>Participation Data from THECB San Antonio College, 2011 Developmental Education,  Fall 2008 Cohort Tracked for 2 years </vt:lpstr>
      <vt:lpstr>Student Migration Data from THECB Palo Alto College Fall 2010-Fall 2011</vt:lpstr>
      <vt:lpstr>Student Migration Data from THECB San Antonio College Fall 2010-Fall 2011</vt:lpstr>
      <vt:lpstr> Academic Performance of Transfer Students  from Palo Alto College Developmental Education vs. No Developmental Education, Fall 2010 </vt:lpstr>
      <vt:lpstr> Academic Performance of Transfer Students  from San Antonio College  Developmental Education vs. No Developmental Education, Fall 2010 </vt:lpstr>
      <vt:lpstr> Academic Performance of Transfer Students  from Palo Alto College Academic or Technical Associate Degrees, Fall 2010 </vt:lpstr>
      <vt:lpstr> Academic Performance of Transfer Students  from San Antonio College Academic or Technical Associate Degrees, Fall 2010 </vt:lpstr>
      <vt:lpstr>Academic Performance of Transfer Students from UTSA, 2011  Developmental vs. No Developmental Education, Fall 2010</vt:lpstr>
      <vt:lpstr>Academic Performance of Transfer Students from UTSA, 2011  Developmental vs. No Developmental Education, Fall 2010</vt:lpstr>
      <vt:lpstr>Academic Performance of Transfer Students from UTSA, 2011  Core Curriculum Completed Prior to Transfer, Fall 2010</vt:lpstr>
      <vt:lpstr>Academic Performance of Transfer Students from UTSA, 2011  Earned Field of Study Degree Prior to Transfer, Fall 2010</vt:lpstr>
      <vt:lpstr>Participation Data from THECB University of Texas at San Antonio, 2011 Developmental Education,  Fall 2008 Cohort Tracked for 2 years </vt:lpstr>
      <vt:lpstr>Success Data from THECB Palo Alto College and San Antonio College, 2011 Percent of Students Who Transferred to a  4-year Institution  with Less and 30 SCH or more</vt:lpstr>
      <vt:lpstr>Success Data from THECB University of Texas at San Antonio, 2011 Graduation Rate of First-time, Full-time Degree-Seeking Students</vt:lpstr>
    </vt:vector>
  </TitlesOfParts>
  <Company>Region20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Krebs</dc:creator>
  <cp:lastModifiedBy>Quinn, Kerry</cp:lastModifiedBy>
  <cp:revision>78</cp:revision>
  <cp:lastPrinted>2012-11-06T14:37:16Z</cp:lastPrinted>
  <dcterms:created xsi:type="dcterms:W3CDTF">2012-09-13T19:30:22Z</dcterms:created>
  <dcterms:modified xsi:type="dcterms:W3CDTF">2012-11-08T14:23:20Z</dcterms:modified>
</cp:coreProperties>
</file>