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9"/>
  </p:notesMasterIdLst>
  <p:handoutMasterIdLst>
    <p:handoutMasterId r:id="rId40"/>
  </p:handoutMasterIdLst>
  <p:sldIdLst>
    <p:sldId id="256" r:id="rId2"/>
    <p:sldId id="293" r:id="rId3"/>
    <p:sldId id="294" r:id="rId4"/>
    <p:sldId id="295" r:id="rId5"/>
    <p:sldId id="358" r:id="rId6"/>
    <p:sldId id="359" r:id="rId7"/>
    <p:sldId id="296" r:id="rId8"/>
    <p:sldId id="355" r:id="rId9"/>
    <p:sldId id="356" r:id="rId10"/>
    <p:sldId id="297" r:id="rId11"/>
    <p:sldId id="352" r:id="rId12"/>
    <p:sldId id="353" r:id="rId13"/>
    <p:sldId id="298" r:id="rId14"/>
    <p:sldId id="349" r:id="rId15"/>
    <p:sldId id="350" r:id="rId16"/>
    <p:sldId id="300" r:id="rId17"/>
    <p:sldId id="346" r:id="rId18"/>
    <p:sldId id="347" r:id="rId19"/>
    <p:sldId id="301" r:id="rId20"/>
    <p:sldId id="343" r:id="rId21"/>
    <p:sldId id="344" r:id="rId22"/>
    <p:sldId id="306" r:id="rId23"/>
    <p:sldId id="340" r:id="rId24"/>
    <p:sldId id="341" r:id="rId25"/>
    <p:sldId id="302" r:id="rId26"/>
    <p:sldId id="361" r:id="rId27"/>
    <p:sldId id="362" r:id="rId28"/>
    <p:sldId id="367" r:id="rId29"/>
    <p:sldId id="368" r:id="rId30"/>
    <p:sldId id="369" r:id="rId31"/>
    <p:sldId id="363" r:id="rId32"/>
    <p:sldId id="370" r:id="rId33"/>
    <p:sldId id="371" r:id="rId34"/>
    <p:sldId id="364" r:id="rId35"/>
    <p:sldId id="365" r:id="rId36"/>
    <p:sldId id="366" r:id="rId37"/>
    <p:sldId id="277" r:id="rId38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3829" autoAdjust="0"/>
  </p:normalViewPr>
  <p:slideViewPr>
    <p:cSldViewPr>
      <p:cViewPr>
        <p:scale>
          <a:sx n="96" d="100"/>
          <a:sy n="96" d="100"/>
        </p:scale>
        <p:origin x="-504" y="-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92" d="100"/>
          <a:sy n="92" d="100"/>
        </p:scale>
        <p:origin x="-3780" y="-120"/>
      </p:cViewPr>
      <p:guideLst>
        <p:guide orient="horz" pos="2928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B42BB016-F610-47A4-855D-230C94FBA4DF}" type="datetimeFigureOut">
              <a:rPr lang="en-US" smtClean="0"/>
              <a:t>11/1/2012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EB11F218-0CC6-476B-A08C-AE357EEFF51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54271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E4D0017-E612-48AF-A0E3-060BA9B1D2AD}" type="datetimeFigureOut">
              <a:rPr lang="en-US" smtClean="0"/>
              <a:t>11/1/2012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5790"/>
            <a:ext cx="548640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4FD73E1-0721-4669-AC5B-60F8F24E77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60007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Notes are added.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FD73E1-0721-4669-AC5B-60F8F24E777C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16494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300" y="1752600"/>
            <a:ext cx="7391400" cy="363048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38201"/>
            <a:ext cx="7772400" cy="13716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19600"/>
            <a:ext cx="6400800" cy="12192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C41A4-7F32-41DB-B2A0-E22C118FE1C2}" type="datetimeFigureOut">
              <a:rPr lang="en-US" smtClean="0"/>
              <a:t>11/1/2012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E7652-D6EE-451D-85FD-490AC93DEA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91645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0" y="5867400"/>
            <a:ext cx="1600200" cy="78598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C41A4-7F32-41DB-B2A0-E22C118FE1C2}" type="datetimeFigureOut">
              <a:rPr lang="en-US" smtClean="0"/>
              <a:t>11/1/2012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E7652-D6EE-451D-85FD-490AC93DEA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88871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0" y="5867400"/>
            <a:ext cx="1600200" cy="785981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C41A4-7F32-41DB-B2A0-E22C118FE1C2}" type="datetimeFigureOut">
              <a:rPr lang="en-US" smtClean="0"/>
              <a:t>11/1/2012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E7652-D6EE-451D-85FD-490AC93DEA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6661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0" y="5867400"/>
            <a:ext cx="1600200" cy="78598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C41A4-7F32-41DB-B2A0-E22C118FE1C2}" type="datetimeFigureOut">
              <a:rPr lang="en-US" smtClean="0"/>
              <a:t>11/1/2012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E7652-D6EE-451D-85FD-490AC93DEA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64692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0" y="5867400"/>
            <a:ext cx="1600200" cy="78598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C41A4-7F32-41DB-B2A0-E22C118FE1C2}" type="datetimeFigureOut">
              <a:rPr lang="en-US" smtClean="0"/>
              <a:t>11/1/2012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E7652-D6EE-451D-85FD-490AC93DEA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91994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0" y="5867400"/>
            <a:ext cx="1600200" cy="78598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C41A4-7F32-41DB-B2A0-E22C118FE1C2}" type="datetimeFigureOut">
              <a:rPr lang="en-US" smtClean="0"/>
              <a:t>11/1/2012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E7652-D6EE-451D-85FD-490AC93DEA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98780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0" y="5867400"/>
            <a:ext cx="1600200" cy="78598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C41A4-7F32-41DB-B2A0-E22C118FE1C2}" type="datetimeFigureOut">
              <a:rPr lang="en-US" smtClean="0"/>
              <a:t>11/1/2012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E7652-D6EE-451D-85FD-490AC93DEA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1672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0" y="5867400"/>
            <a:ext cx="1600200" cy="78598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C41A4-7F32-41DB-B2A0-E22C118FE1C2}" type="datetimeFigureOut">
              <a:rPr lang="en-US" smtClean="0"/>
              <a:t>11/1/2012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E7652-D6EE-451D-85FD-490AC93DEA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6972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0" y="5867400"/>
            <a:ext cx="1600200" cy="785981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C41A4-7F32-41DB-B2A0-E22C118FE1C2}" type="datetimeFigureOut">
              <a:rPr lang="en-US" smtClean="0"/>
              <a:t>11/1/2012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E7652-D6EE-451D-85FD-490AC93DEA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1464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0" y="5867400"/>
            <a:ext cx="1600200" cy="78598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C41A4-7F32-41DB-B2A0-E22C118FE1C2}" type="datetimeFigureOut">
              <a:rPr lang="en-US" smtClean="0"/>
              <a:t>11/1/2012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E7652-D6EE-451D-85FD-490AC93DEA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43772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0" y="5867400"/>
            <a:ext cx="1600200" cy="78598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C41A4-7F32-41DB-B2A0-E22C118FE1C2}" type="datetimeFigureOut">
              <a:rPr lang="en-US" smtClean="0"/>
              <a:t>11/1/2012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E7652-D6EE-451D-85FD-490AC93DEA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83390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8C41A4-7F32-41DB-B2A0-E22C118FE1C2}" type="datetimeFigureOut">
              <a:rPr lang="en-US" smtClean="0"/>
              <a:t>11/1/2012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7E7652-D6EE-451D-85FD-490AC93DEA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43353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381000"/>
            <a:ext cx="7772400" cy="1371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 Data for Region 16</a:t>
            </a:r>
            <a:br>
              <a:rPr lang="en-US" dirty="0" smtClean="0"/>
            </a:br>
            <a:r>
              <a:rPr lang="en-US" dirty="0" smtClean="0"/>
              <a:t>Vertical Alignment Partners</a:t>
            </a:r>
            <a:br>
              <a:rPr lang="en-US" dirty="0" smtClean="0"/>
            </a:br>
            <a:r>
              <a:rPr lang="en-US" dirty="0" smtClean="0"/>
              <a:t>September 24, 2012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All AVATAR artifacts :</a:t>
            </a:r>
          </a:p>
          <a:p>
            <a:r>
              <a:rPr lang="en-US" dirty="0" smtClean="0"/>
              <a:t> </a:t>
            </a:r>
            <a:r>
              <a:rPr lang="en-US" dirty="0"/>
              <a:t>http://www.ntp16.notlb.com/avatar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4846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AEIS Data from TEA</a:t>
            </a:r>
            <a:br>
              <a:rPr lang="en-US" dirty="0" smtClean="0"/>
            </a:br>
            <a:r>
              <a:rPr lang="en-US" dirty="0" smtClean="0"/>
              <a:t>Amarillo High School, 2010-11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Arial" pitchFamily="34" charset="0"/>
              <a:buChar char="•"/>
            </a:pPr>
            <a:r>
              <a:rPr lang="en-US" dirty="0" smtClean="0"/>
              <a:t>Other Descriptors of Student Body in Percentages:</a:t>
            </a:r>
          </a:p>
          <a:p>
            <a:pPr lvl="1"/>
            <a:endParaRPr lang="en-US" dirty="0" smtClean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4473256"/>
              </p:ext>
            </p:extLst>
          </p:nvPr>
        </p:nvGraphicFramePr>
        <p:xfrm>
          <a:off x="1447800" y="2286000"/>
          <a:ext cx="4800600" cy="238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0400"/>
                <a:gridCol w="1600200"/>
              </a:tblGrid>
              <a:tr h="533400">
                <a:tc>
                  <a:txBody>
                    <a:bodyPr/>
                    <a:lstStyle/>
                    <a:p>
                      <a:r>
                        <a:rPr lang="en-US" dirty="0" smtClean="0"/>
                        <a:t>Demographic</a:t>
                      </a:r>
                      <a:r>
                        <a:rPr lang="en-US" baseline="0" dirty="0" smtClean="0"/>
                        <a:t>  groups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Percentage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Economically disadvantaged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16.1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Limited English</a:t>
                      </a:r>
                      <a:r>
                        <a:rPr lang="en-US" baseline="0" dirty="0" smtClean="0"/>
                        <a:t> Proficient (LEP)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1.1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With</a:t>
                      </a:r>
                      <a:r>
                        <a:rPr lang="en-US" baseline="0" dirty="0" smtClean="0"/>
                        <a:t> disciplinary placements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2.5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At risk*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20.5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Mobility (2009-10)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11.4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524000" y="4876800"/>
            <a:ext cx="59759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*At risk of dropping out of school based on performance and status indicators listed in the AEIS Glossary.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3262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AEIS Data from TEA</a:t>
            </a:r>
            <a:br>
              <a:rPr lang="en-US" dirty="0" smtClean="0"/>
            </a:br>
            <a:r>
              <a:rPr lang="en-US" dirty="0" smtClean="0"/>
              <a:t>Borger High School, 2010-11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Arial" pitchFamily="34" charset="0"/>
              <a:buChar char="•"/>
            </a:pPr>
            <a:r>
              <a:rPr lang="en-US" dirty="0" smtClean="0"/>
              <a:t>Other Descriptors of Student Body in Percentages:</a:t>
            </a:r>
          </a:p>
          <a:p>
            <a:pPr lvl="1"/>
            <a:endParaRPr lang="en-US" dirty="0" smtClean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0175918"/>
              </p:ext>
            </p:extLst>
          </p:nvPr>
        </p:nvGraphicFramePr>
        <p:xfrm>
          <a:off x="1447800" y="2286000"/>
          <a:ext cx="4800600" cy="238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0400"/>
                <a:gridCol w="1600200"/>
              </a:tblGrid>
              <a:tr h="533400">
                <a:tc>
                  <a:txBody>
                    <a:bodyPr/>
                    <a:lstStyle/>
                    <a:p>
                      <a:r>
                        <a:rPr lang="en-US" dirty="0" smtClean="0"/>
                        <a:t>Demographic</a:t>
                      </a:r>
                      <a:r>
                        <a:rPr lang="en-US" baseline="0" dirty="0" smtClean="0"/>
                        <a:t>  groups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Percentage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Economically disadvantaged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31.1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Limited English</a:t>
                      </a:r>
                      <a:r>
                        <a:rPr lang="en-US" baseline="0" dirty="0" smtClean="0"/>
                        <a:t> Proficient (LEP)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5.8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With</a:t>
                      </a:r>
                      <a:r>
                        <a:rPr lang="en-US" baseline="0" dirty="0" smtClean="0"/>
                        <a:t> disciplinary placements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8.6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At risk*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53.7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Mobility (2009-10)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14.7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524000" y="4876800"/>
            <a:ext cx="59759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*At risk of dropping out of school based on performance and status indicators listed in the AEIS Glossary.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8662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AEIS Data from TEA</a:t>
            </a:r>
            <a:br>
              <a:rPr lang="en-US" dirty="0" smtClean="0"/>
            </a:br>
            <a:r>
              <a:rPr lang="en-US" dirty="0" smtClean="0"/>
              <a:t>Canyon High School, 2010-11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Arial" pitchFamily="34" charset="0"/>
              <a:buChar char="•"/>
            </a:pPr>
            <a:r>
              <a:rPr lang="en-US" dirty="0" smtClean="0"/>
              <a:t>Other Descriptors of Student Body in Percentages:</a:t>
            </a:r>
          </a:p>
          <a:p>
            <a:pPr lvl="1"/>
            <a:endParaRPr lang="en-US" dirty="0" smtClean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0294813"/>
              </p:ext>
            </p:extLst>
          </p:nvPr>
        </p:nvGraphicFramePr>
        <p:xfrm>
          <a:off x="1447800" y="2286000"/>
          <a:ext cx="4800600" cy="238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0400"/>
                <a:gridCol w="1600200"/>
              </a:tblGrid>
              <a:tr h="533400">
                <a:tc>
                  <a:txBody>
                    <a:bodyPr/>
                    <a:lstStyle/>
                    <a:p>
                      <a:r>
                        <a:rPr lang="en-US" dirty="0" smtClean="0"/>
                        <a:t>Demographic</a:t>
                      </a:r>
                      <a:r>
                        <a:rPr lang="en-US" baseline="0" dirty="0" smtClean="0"/>
                        <a:t>  groups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Percentage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Economically disadvantaged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19.9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Limited English</a:t>
                      </a:r>
                      <a:r>
                        <a:rPr lang="en-US" baseline="0" dirty="0" smtClean="0"/>
                        <a:t> Proficient (LEP)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With</a:t>
                      </a:r>
                      <a:r>
                        <a:rPr lang="en-US" baseline="0" dirty="0" smtClean="0"/>
                        <a:t> disciplinary placements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2.8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At risk*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23.8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Mobility (2009-10)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9.5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524000" y="4876800"/>
            <a:ext cx="59759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*At risk of dropping out of school based on performance and status indicators listed in the AEIS Glossary.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5863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AEIS Data from TEA</a:t>
            </a:r>
            <a:br>
              <a:rPr lang="en-US" dirty="0" smtClean="0"/>
            </a:br>
            <a:r>
              <a:rPr lang="en-US" dirty="0" smtClean="0"/>
              <a:t>Amarillo High School, 2010-11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Arial" pitchFamily="34" charset="0"/>
              <a:buChar char="•"/>
            </a:pPr>
            <a:r>
              <a:rPr lang="en-US" dirty="0" smtClean="0"/>
              <a:t>Percent  Enrolled in Advanced Course/Dual Enrollment:</a:t>
            </a:r>
          </a:p>
          <a:p>
            <a:pPr lvl="1"/>
            <a:endParaRPr lang="en-US" dirty="0" smtClean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5184393"/>
              </p:ext>
            </p:extLst>
          </p:nvPr>
        </p:nvGraphicFramePr>
        <p:xfrm>
          <a:off x="533400" y="2667000"/>
          <a:ext cx="7924800" cy="14166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6800"/>
                <a:gridCol w="685800"/>
                <a:gridCol w="1143000"/>
                <a:gridCol w="990600"/>
                <a:gridCol w="762000"/>
                <a:gridCol w="838200"/>
                <a:gridCol w="762000"/>
                <a:gridCol w="838200"/>
                <a:gridCol w="838200"/>
              </a:tblGrid>
              <a:tr h="558511">
                <a:tc>
                  <a:txBody>
                    <a:bodyPr/>
                    <a:lstStyle/>
                    <a:p>
                      <a:r>
                        <a:rPr lang="en-US" dirty="0" smtClean="0"/>
                        <a:t>Year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African-</a:t>
                      </a:r>
                    </a:p>
                    <a:p>
                      <a:r>
                        <a:rPr lang="en-US" dirty="0" smtClean="0"/>
                        <a:t>American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Hispanic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White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Amer.</a:t>
                      </a:r>
                    </a:p>
                    <a:p>
                      <a:r>
                        <a:rPr lang="en-US" dirty="0" smtClean="0"/>
                        <a:t>Indian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Asian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Pacific</a:t>
                      </a:r>
                    </a:p>
                    <a:p>
                      <a:r>
                        <a:rPr lang="en-US" dirty="0" smtClean="0"/>
                        <a:t>Island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Two/</a:t>
                      </a:r>
                    </a:p>
                    <a:p>
                      <a:r>
                        <a:rPr lang="en-US" dirty="0" smtClean="0"/>
                        <a:t>More</a:t>
                      </a:r>
                      <a:endParaRPr lang="en-US" dirty="0"/>
                    </a:p>
                  </a:txBody>
                  <a:tcPr/>
                </a:tc>
              </a:tr>
              <a:tr h="388298">
                <a:tc>
                  <a:txBody>
                    <a:bodyPr/>
                    <a:lstStyle/>
                    <a:p>
                      <a:r>
                        <a:rPr lang="en-US" dirty="0" smtClean="0"/>
                        <a:t>2009-10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26.8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21.5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27.9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16.7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56.8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17.8</a:t>
                      </a:r>
                      <a:endParaRPr lang="en-US" dirty="0"/>
                    </a:p>
                  </a:txBody>
                  <a:tcPr/>
                </a:tc>
              </a:tr>
              <a:tr h="388298">
                <a:tc>
                  <a:txBody>
                    <a:bodyPr/>
                    <a:lstStyle/>
                    <a:p>
                      <a:r>
                        <a:rPr lang="en-US" dirty="0" smtClean="0"/>
                        <a:t>2008-09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26.5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12.1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14.4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28.7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14.3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3262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AEIS Data from TEA</a:t>
            </a:r>
            <a:br>
              <a:rPr lang="en-US" dirty="0" smtClean="0"/>
            </a:br>
            <a:r>
              <a:rPr lang="en-US" dirty="0" smtClean="0"/>
              <a:t>Borger High School, 2010-11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Arial" pitchFamily="34" charset="0"/>
              <a:buChar char="•"/>
            </a:pPr>
            <a:r>
              <a:rPr lang="en-US" dirty="0" smtClean="0"/>
              <a:t>Percent  Enrolled in Advanced Course/Dual Enrollment:</a:t>
            </a:r>
          </a:p>
          <a:p>
            <a:pPr lvl="1"/>
            <a:endParaRPr lang="en-US" dirty="0" smtClean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9663674"/>
              </p:ext>
            </p:extLst>
          </p:nvPr>
        </p:nvGraphicFramePr>
        <p:xfrm>
          <a:off x="533400" y="2667000"/>
          <a:ext cx="7924800" cy="14166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6800"/>
                <a:gridCol w="685800"/>
                <a:gridCol w="1143000"/>
                <a:gridCol w="990600"/>
                <a:gridCol w="762000"/>
                <a:gridCol w="838200"/>
                <a:gridCol w="762000"/>
                <a:gridCol w="838200"/>
                <a:gridCol w="838200"/>
              </a:tblGrid>
              <a:tr h="558511">
                <a:tc>
                  <a:txBody>
                    <a:bodyPr/>
                    <a:lstStyle/>
                    <a:p>
                      <a:r>
                        <a:rPr lang="en-US" dirty="0" smtClean="0"/>
                        <a:t>Year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African-</a:t>
                      </a:r>
                    </a:p>
                    <a:p>
                      <a:r>
                        <a:rPr lang="en-US" dirty="0" smtClean="0"/>
                        <a:t>American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Hispanic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White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Amer.</a:t>
                      </a:r>
                    </a:p>
                    <a:p>
                      <a:r>
                        <a:rPr lang="en-US" dirty="0" smtClean="0"/>
                        <a:t>Indian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Asian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Pacific</a:t>
                      </a:r>
                    </a:p>
                    <a:p>
                      <a:r>
                        <a:rPr lang="en-US" dirty="0" smtClean="0"/>
                        <a:t>Island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Two/</a:t>
                      </a:r>
                    </a:p>
                    <a:p>
                      <a:r>
                        <a:rPr lang="en-US" dirty="0" smtClean="0"/>
                        <a:t>More</a:t>
                      </a:r>
                      <a:endParaRPr lang="en-US" dirty="0"/>
                    </a:p>
                  </a:txBody>
                  <a:tcPr/>
                </a:tc>
              </a:tr>
              <a:tr h="388298">
                <a:tc>
                  <a:txBody>
                    <a:bodyPr/>
                    <a:lstStyle/>
                    <a:p>
                      <a:r>
                        <a:rPr lang="en-US" dirty="0" smtClean="0"/>
                        <a:t>2009-10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17.8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21.5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</a:tr>
              <a:tr h="388298">
                <a:tc>
                  <a:txBody>
                    <a:bodyPr/>
                    <a:lstStyle/>
                    <a:p>
                      <a:r>
                        <a:rPr lang="en-US" dirty="0" smtClean="0"/>
                        <a:t>2008-09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17.4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17.1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8.9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22.0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14.3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10404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AEIS Data from TEA</a:t>
            </a:r>
            <a:br>
              <a:rPr lang="en-US" dirty="0" smtClean="0"/>
            </a:br>
            <a:r>
              <a:rPr lang="en-US" dirty="0" smtClean="0"/>
              <a:t>Canyon High School, 2010-11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Arial" pitchFamily="34" charset="0"/>
              <a:buChar char="•"/>
            </a:pPr>
            <a:r>
              <a:rPr lang="en-US" dirty="0" smtClean="0"/>
              <a:t>Percent  Enrolled in Advanced Course/Dual Enrollment:</a:t>
            </a:r>
          </a:p>
          <a:p>
            <a:pPr lvl="1"/>
            <a:endParaRPr lang="en-US" dirty="0" smtClean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5130864"/>
              </p:ext>
            </p:extLst>
          </p:nvPr>
        </p:nvGraphicFramePr>
        <p:xfrm>
          <a:off x="533400" y="2667000"/>
          <a:ext cx="7924800" cy="14166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6800"/>
                <a:gridCol w="685800"/>
                <a:gridCol w="1143000"/>
                <a:gridCol w="990600"/>
                <a:gridCol w="762000"/>
                <a:gridCol w="838200"/>
                <a:gridCol w="762000"/>
                <a:gridCol w="838200"/>
                <a:gridCol w="838200"/>
              </a:tblGrid>
              <a:tr h="558511">
                <a:tc>
                  <a:txBody>
                    <a:bodyPr/>
                    <a:lstStyle/>
                    <a:p>
                      <a:r>
                        <a:rPr lang="en-US" dirty="0" smtClean="0"/>
                        <a:t>Year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African-</a:t>
                      </a:r>
                    </a:p>
                    <a:p>
                      <a:r>
                        <a:rPr lang="en-US" dirty="0" smtClean="0"/>
                        <a:t>American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Hispanic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White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Amer.</a:t>
                      </a:r>
                    </a:p>
                    <a:p>
                      <a:r>
                        <a:rPr lang="en-US" dirty="0" smtClean="0"/>
                        <a:t>Indian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Asian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Pacific</a:t>
                      </a:r>
                    </a:p>
                    <a:p>
                      <a:r>
                        <a:rPr lang="en-US" dirty="0" smtClean="0"/>
                        <a:t>Island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Two/</a:t>
                      </a:r>
                    </a:p>
                    <a:p>
                      <a:r>
                        <a:rPr lang="en-US" dirty="0" smtClean="0"/>
                        <a:t>More</a:t>
                      </a:r>
                      <a:endParaRPr lang="en-US" dirty="0"/>
                    </a:p>
                  </a:txBody>
                  <a:tcPr/>
                </a:tc>
              </a:tr>
              <a:tr h="388298">
                <a:tc>
                  <a:txBody>
                    <a:bodyPr/>
                    <a:lstStyle/>
                    <a:p>
                      <a:r>
                        <a:rPr lang="en-US" dirty="0" smtClean="0"/>
                        <a:t>2009-10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29.5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16.7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21.0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31.0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38.5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33.3</a:t>
                      </a:r>
                      <a:endParaRPr lang="en-US" dirty="0"/>
                    </a:p>
                  </a:txBody>
                  <a:tcPr/>
                </a:tc>
              </a:tr>
              <a:tr h="388298">
                <a:tc>
                  <a:txBody>
                    <a:bodyPr/>
                    <a:lstStyle/>
                    <a:p>
                      <a:r>
                        <a:rPr lang="en-US" dirty="0" smtClean="0"/>
                        <a:t>2008-09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29.0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25.0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21.9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30.4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21.4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4880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AEIS Data from TEA</a:t>
            </a:r>
            <a:br>
              <a:rPr lang="en-US" dirty="0" smtClean="0"/>
            </a:br>
            <a:r>
              <a:rPr lang="en-US" dirty="0" smtClean="0"/>
              <a:t>Amarillo High School, 2010-11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 indent="0">
              <a:buNone/>
            </a:pPr>
            <a:endParaRPr lang="en-US" dirty="0"/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Texas Success Initiative, Math, Percent Passing</a:t>
            </a:r>
            <a:endParaRPr lang="en-US" sz="24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8075958"/>
              </p:ext>
            </p:extLst>
          </p:nvPr>
        </p:nvGraphicFramePr>
        <p:xfrm>
          <a:off x="533400" y="2895600"/>
          <a:ext cx="7924800" cy="1447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0217"/>
                <a:gridCol w="692459"/>
                <a:gridCol w="1231037"/>
                <a:gridCol w="1000217"/>
                <a:gridCol w="769398"/>
                <a:gridCol w="846338"/>
                <a:gridCol w="769398"/>
                <a:gridCol w="846338"/>
                <a:gridCol w="769398"/>
              </a:tblGrid>
              <a:tr h="700548">
                <a:tc>
                  <a:txBody>
                    <a:bodyPr/>
                    <a:lstStyle/>
                    <a:p>
                      <a:r>
                        <a:rPr lang="en-US" dirty="0" smtClean="0"/>
                        <a:t>Year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African-</a:t>
                      </a:r>
                    </a:p>
                    <a:p>
                      <a:r>
                        <a:rPr lang="en-US" dirty="0" smtClean="0"/>
                        <a:t>American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Hispanic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White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Amer.</a:t>
                      </a:r>
                    </a:p>
                    <a:p>
                      <a:r>
                        <a:rPr lang="en-US" dirty="0" smtClean="0"/>
                        <a:t>Indian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Asian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Pacific</a:t>
                      </a:r>
                    </a:p>
                    <a:p>
                      <a:r>
                        <a:rPr lang="en-US" dirty="0" smtClean="0"/>
                        <a:t>Island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Two/</a:t>
                      </a:r>
                    </a:p>
                    <a:p>
                      <a:r>
                        <a:rPr lang="en-US" dirty="0" smtClean="0"/>
                        <a:t>More</a:t>
                      </a:r>
                      <a:endParaRPr lang="en-US" dirty="0"/>
                    </a:p>
                  </a:txBody>
                  <a:tcPr/>
                </a:tc>
              </a:tr>
              <a:tr h="373626">
                <a:tc>
                  <a:txBody>
                    <a:bodyPr/>
                    <a:lstStyle/>
                    <a:p>
                      <a:r>
                        <a:rPr lang="en-US" dirty="0" smtClean="0"/>
                        <a:t>2011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99</a:t>
                      </a:r>
                      <a:endParaRPr lang="en-US" dirty="0"/>
                    </a:p>
                  </a:txBody>
                  <a:tcPr/>
                </a:tc>
              </a:tr>
              <a:tr h="373626">
                <a:tc>
                  <a:txBody>
                    <a:bodyPr/>
                    <a:lstStyle/>
                    <a:p>
                      <a:r>
                        <a:rPr lang="en-US" dirty="0" smtClean="0"/>
                        <a:t>2010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73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87934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AEIS Data from TEA</a:t>
            </a:r>
            <a:br>
              <a:rPr lang="en-US" dirty="0" smtClean="0"/>
            </a:br>
            <a:r>
              <a:rPr lang="en-US" dirty="0" smtClean="0"/>
              <a:t>Borger High School, 2010-11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 indent="0">
              <a:buNone/>
            </a:pPr>
            <a:endParaRPr lang="en-US" dirty="0"/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Texas Success Initiative, Math, Percent Passing</a:t>
            </a:r>
            <a:endParaRPr lang="en-US" sz="24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1666105"/>
              </p:ext>
            </p:extLst>
          </p:nvPr>
        </p:nvGraphicFramePr>
        <p:xfrm>
          <a:off x="533400" y="2895600"/>
          <a:ext cx="7924800" cy="1447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0217"/>
                <a:gridCol w="692459"/>
                <a:gridCol w="1231037"/>
                <a:gridCol w="1000217"/>
                <a:gridCol w="769398"/>
                <a:gridCol w="846338"/>
                <a:gridCol w="769398"/>
                <a:gridCol w="846338"/>
                <a:gridCol w="769398"/>
              </a:tblGrid>
              <a:tr h="700548">
                <a:tc>
                  <a:txBody>
                    <a:bodyPr/>
                    <a:lstStyle/>
                    <a:p>
                      <a:r>
                        <a:rPr lang="en-US" dirty="0" smtClean="0"/>
                        <a:t>Year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African-</a:t>
                      </a:r>
                    </a:p>
                    <a:p>
                      <a:r>
                        <a:rPr lang="en-US" dirty="0" smtClean="0"/>
                        <a:t>American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Hispanic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White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Amer.</a:t>
                      </a:r>
                    </a:p>
                    <a:p>
                      <a:r>
                        <a:rPr lang="en-US" dirty="0" smtClean="0"/>
                        <a:t>Indian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Asian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Pacific</a:t>
                      </a:r>
                    </a:p>
                    <a:p>
                      <a:r>
                        <a:rPr lang="en-US" dirty="0" smtClean="0"/>
                        <a:t>Island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Two/</a:t>
                      </a:r>
                    </a:p>
                    <a:p>
                      <a:r>
                        <a:rPr lang="en-US" dirty="0" smtClean="0"/>
                        <a:t>More</a:t>
                      </a:r>
                      <a:endParaRPr lang="en-US" dirty="0"/>
                    </a:p>
                  </a:txBody>
                  <a:tcPr/>
                </a:tc>
              </a:tr>
              <a:tr h="373626">
                <a:tc>
                  <a:txBody>
                    <a:bodyPr/>
                    <a:lstStyle/>
                    <a:p>
                      <a:r>
                        <a:rPr lang="en-US" dirty="0" smtClean="0"/>
                        <a:t>2011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</a:tr>
              <a:tr h="373626">
                <a:tc>
                  <a:txBody>
                    <a:bodyPr/>
                    <a:lstStyle/>
                    <a:p>
                      <a:r>
                        <a:rPr lang="en-US" dirty="0" smtClean="0"/>
                        <a:t>2010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4335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AEIS Data from TEA</a:t>
            </a:r>
            <a:br>
              <a:rPr lang="en-US" dirty="0" smtClean="0"/>
            </a:br>
            <a:r>
              <a:rPr lang="en-US" dirty="0" smtClean="0"/>
              <a:t>Canyon High School, 2010-11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 indent="0">
              <a:buNone/>
            </a:pPr>
            <a:endParaRPr lang="en-US" dirty="0"/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Texas Success Initiative, Math, Percent Passing</a:t>
            </a:r>
            <a:endParaRPr lang="en-US" sz="24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6406767"/>
              </p:ext>
            </p:extLst>
          </p:nvPr>
        </p:nvGraphicFramePr>
        <p:xfrm>
          <a:off x="533400" y="2895600"/>
          <a:ext cx="7924800" cy="1447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0217"/>
                <a:gridCol w="692459"/>
                <a:gridCol w="1231037"/>
                <a:gridCol w="1000217"/>
                <a:gridCol w="769398"/>
                <a:gridCol w="846338"/>
                <a:gridCol w="769398"/>
                <a:gridCol w="846338"/>
                <a:gridCol w="769398"/>
              </a:tblGrid>
              <a:tr h="700548">
                <a:tc>
                  <a:txBody>
                    <a:bodyPr/>
                    <a:lstStyle/>
                    <a:p>
                      <a:r>
                        <a:rPr lang="en-US" dirty="0" smtClean="0"/>
                        <a:t>Year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African-</a:t>
                      </a:r>
                    </a:p>
                    <a:p>
                      <a:r>
                        <a:rPr lang="en-US" dirty="0" smtClean="0"/>
                        <a:t>American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Hispanic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White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Amer.</a:t>
                      </a:r>
                    </a:p>
                    <a:p>
                      <a:r>
                        <a:rPr lang="en-US" dirty="0" smtClean="0"/>
                        <a:t>Indian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Asian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Pacific</a:t>
                      </a:r>
                    </a:p>
                    <a:p>
                      <a:r>
                        <a:rPr lang="en-US" dirty="0" smtClean="0"/>
                        <a:t>Island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Two/</a:t>
                      </a:r>
                    </a:p>
                    <a:p>
                      <a:r>
                        <a:rPr lang="en-US" dirty="0" smtClean="0"/>
                        <a:t>More</a:t>
                      </a:r>
                      <a:endParaRPr lang="en-US" dirty="0"/>
                    </a:p>
                  </a:txBody>
                  <a:tcPr/>
                </a:tc>
              </a:tr>
              <a:tr h="373626">
                <a:tc>
                  <a:txBody>
                    <a:bodyPr/>
                    <a:lstStyle/>
                    <a:p>
                      <a:r>
                        <a:rPr lang="en-US" dirty="0" smtClean="0"/>
                        <a:t>2011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</a:tr>
              <a:tr h="373626">
                <a:tc>
                  <a:txBody>
                    <a:bodyPr/>
                    <a:lstStyle/>
                    <a:p>
                      <a:r>
                        <a:rPr lang="en-US" dirty="0" smtClean="0"/>
                        <a:t>2010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94665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AEIS Data from TEA</a:t>
            </a:r>
            <a:br>
              <a:rPr lang="en-US" dirty="0" smtClean="0"/>
            </a:br>
            <a:r>
              <a:rPr lang="en-US" dirty="0" smtClean="0"/>
              <a:t>Amarillo High School, 2010-11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Arial" pitchFamily="34" charset="0"/>
              <a:buChar char="•"/>
            </a:pPr>
            <a:r>
              <a:rPr lang="en-US" dirty="0" smtClean="0"/>
              <a:t>Percentage College Ready Graduates, Class of 2010</a:t>
            </a:r>
          </a:p>
          <a:p>
            <a:pPr lvl="1"/>
            <a:endParaRPr lang="en-US" dirty="0" smtClean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1684746"/>
              </p:ext>
            </p:extLst>
          </p:nvPr>
        </p:nvGraphicFramePr>
        <p:xfrm>
          <a:off x="914400" y="2819400"/>
          <a:ext cx="7924800" cy="10283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6800"/>
                <a:gridCol w="685800"/>
                <a:gridCol w="1143000"/>
                <a:gridCol w="990600"/>
                <a:gridCol w="762000"/>
                <a:gridCol w="838200"/>
                <a:gridCol w="762000"/>
                <a:gridCol w="838200"/>
                <a:gridCol w="838200"/>
              </a:tblGrid>
              <a:tr h="558511">
                <a:tc>
                  <a:txBody>
                    <a:bodyPr/>
                    <a:lstStyle/>
                    <a:p>
                      <a:r>
                        <a:rPr lang="en-US" dirty="0" smtClean="0"/>
                        <a:t>Subject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African-</a:t>
                      </a:r>
                    </a:p>
                    <a:p>
                      <a:r>
                        <a:rPr lang="en-US" dirty="0" smtClean="0"/>
                        <a:t>American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Hispanic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White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Amer.</a:t>
                      </a:r>
                    </a:p>
                    <a:p>
                      <a:r>
                        <a:rPr lang="en-US" dirty="0" smtClean="0"/>
                        <a:t>Indian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Asian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Pacific</a:t>
                      </a:r>
                    </a:p>
                    <a:p>
                      <a:r>
                        <a:rPr lang="en-US" dirty="0" smtClean="0"/>
                        <a:t>Island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Two/</a:t>
                      </a:r>
                    </a:p>
                    <a:p>
                      <a:r>
                        <a:rPr lang="en-US" dirty="0" smtClean="0"/>
                        <a:t>More</a:t>
                      </a:r>
                      <a:endParaRPr lang="en-US" dirty="0"/>
                    </a:p>
                  </a:txBody>
                  <a:tcPr/>
                </a:tc>
              </a:tr>
              <a:tr h="388298">
                <a:tc>
                  <a:txBody>
                    <a:bodyPr/>
                    <a:lstStyle/>
                    <a:p>
                      <a:r>
                        <a:rPr lang="en-US" dirty="0" smtClean="0"/>
                        <a:t>Math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29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49002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ESC Region 16</a:t>
            </a:r>
            <a:endParaRPr lang="en-US" dirty="0"/>
          </a:p>
        </p:txBody>
      </p:sp>
      <p:pic>
        <p:nvPicPr>
          <p:cNvPr id="7" name="Picture 6"/>
          <p:cNvPicPr/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</a:extLst>
          </a:blip>
          <a:srcRect l="19448" t="19739" r="27577" b="7112"/>
          <a:stretch/>
        </p:blipFill>
        <p:spPr bwMode="auto">
          <a:xfrm>
            <a:off x="1509712" y="1468016"/>
            <a:ext cx="5729287" cy="449580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5-Point Star 3"/>
          <p:cNvSpPr/>
          <p:nvPr/>
        </p:nvSpPr>
        <p:spPr>
          <a:xfrm>
            <a:off x="2895599" y="1371600"/>
            <a:ext cx="1478755" cy="1371600"/>
          </a:xfrm>
          <a:prstGeom prst="star5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74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AEIS Data from TEA</a:t>
            </a:r>
            <a:br>
              <a:rPr lang="en-US" dirty="0" smtClean="0"/>
            </a:br>
            <a:r>
              <a:rPr lang="en-US" dirty="0" smtClean="0"/>
              <a:t>Borger High School, 2010-11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Arial" pitchFamily="34" charset="0"/>
              <a:buChar char="•"/>
            </a:pPr>
            <a:r>
              <a:rPr lang="en-US" dirty="0" smtClean="0"/>
              <a:t>Percentage College Ready Graduates, Class of 2010</a:t>
            </a:r>
          </a:p>
          <a:p>
            <a:pPr lvl="1"/>
            <a:endParaRPr lang="en-US" dirty="0" smtClean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6658024"/>
              </p:ext>
            </p:extLst>
          </p:nvPr>
        </p:nvGraphicFramePr>
        <p:xfrm>
          <a:off x="914400" y="2819400"/>
          <a:ext cx="7924800" cy="10283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6800"/>
                <a:gridCol w="685800"/>
                <a:gridCol w="1143000"/>
                <a:gridCol w="990600"/>
                <a:gridCol w="762000"/>
                <a:gridCol w="838200"/>
                <a:gridCol w="762000"/>
                <a:gridCol w="838200"/>
                <a:gridCol w="838200"/>
              </a:tblGrid>
              <a:tr h="558511">
                <a:tc>
                  <a:txBody>
                    <a:bodyPr/>
                    <a:lstStyle/>
                    <a:p>
                      <a:r>
                        <a:rPr lang="en-US" dirty="0" smtClean="0"/>
                        <a:t>Subject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African-</a:t>
                      </a:r>
                    </a:p>
                    <a:p>
                      <a:r>
                        <a:rPr lang="en-US" dirty="0" smtClean="0"/>
                        <a:t>American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Hispanic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White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Amer.</a:t>
                      </a:r>
                    </a:p>
                    <a:p>
                      <a:r>
                        <a:rPr lang="en-US" dirty="0" smtClean="0"/>
                        <a:t>Indian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Asian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Pacific</a:t>
                      </a:r>
                    </a:p>
                    <a:p>
                      <a:r>
                        <a:rPr lang="en-US" dirty="0" smtClean="0"/>
                        <a:t>Island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Two/</a:t>
                      </a:r>
                    </a:p>
                    <a:p>
                      <a:r>
                        <a:rPr lang="en-US" dirty="0" smtClean="0"/>
                        <a:t>More</a:t>
                      </a:r>
                      <a:endParaRPr lang="en-US" dirty="0"/>
                    </a:p>
                  </a:txBody>
                  <a:tcPr/>
                </a:tc>
              </a:tr>
              <a:tr h="388298">
                <a:tc>
                  <a:txBody>
                    <a:bodyPr/>
                    <a:lstStyle/>
                    <a:p>
                      <a:r>
                        <a:rPr lang="en-US" dirty="0" smtClean="0"/>
                        <a:t>Math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7206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AEIS Data from TEA</a:t>
            </a:r>
            <a:br>
              <a:rPr lang="en-US" dirty="0" smtClean="0"/>
            </a:br>
            <a:r>
              <a:rPr lang="en-US" dirty="0" smtClean="0"/>
              <a:t>Canyon High School, 2010-11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Arial" pitchFamily="34" charset="0"/>
              <a:buChar char="•"/>
            </a:pPr>
            <a:r>
              <a:rPr lang="en-US" dirty="0" smtClean="0"/>
              <a:t>Percentage College Ready Graduates, Class of 2010</a:t>
            </a:r>
          </a:p>
          <a:p>
            <a:pPr lvl="1"/>
            <a:endParaRPr lang="en-US" dirty="0" smtClean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5592171"/>
              </p:ext>
            </p:extLst>
          </p:nvPr>
        </p:nvGraphicFramePr>
        <p:xfrm>
          <a:off x="914400" y="2819400"/>
          <a:ext cx="7924800" cy="10283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6800"/>
                <a:gridCol w="685800"/>
                <a:gridCol w="1143000"/>
                <a:gridCol w="990600"/>
                <a:gridCol w="762000"/>
                <a:gridCol w="838200"/>
                <a:gridCol w="762000"/>
                <a:gridCol w="838200"/>
                <a:gridCol w="838200"/>
              </a:tblGrid>
              <a:tr h="558511">
                <a:tc>
                  <a:txBody>
                    <a:bodyPr/>
                    <a:lstStyle/>
                    <a:p>
                      <a:r>
                        <a:rPr lang="en-US" dirty="0" smtClean="0"/>
                        <a:t>Subject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African-</a:t>
                      </a:r>
                    </a:p>
                    <a:p>
                      <a:r>
                        <a:rPr lang="en-US" dirty="0" smtClean="0"/>
                        <a:t>American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Hispanic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White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Amer.</a:t>
                      </a:r>
                    </a:p>
                    <a:p>
                      <a:r>
                        <a:rPr lang="en-US" dirty="0" smtClean="0"/>
                        <a:t>Indian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Asian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Pacific</a:t>
                      </a:r>
                    </a:p>
                    <a:p>
                      <a:r>
                        <a:rPr lang="en-US" dirty="0" smtClean="0"/>
                        <a:t>Island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Two/</a:t>
                      </a:r>
                    </a:p>
                    <a:p>
                      <a:r>
                        <a:rPr lang="en-US" dirty="0" smtClean="0"/>
                        <a:t>More</a:t>
                      </a:r>
                      <a:endParaRPr lang="en-US" dirty="0"/>
                    </a:p>
                  </a:txBody>
                  <a:tcPr/>
                </a:tc>
              </a:tr>
              <a:tr h="388298">
                <a:tc>
                  <a:txBody>
                    <a:bodyPr/>
                    <a:lstStyle/>
                    <a:p>
                      <a:r>
                        <a:rPr lang="en-US" dirty="0" smtClean="0"/>
                        <a:t>Math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7206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P-16 Data from THECB (OUR SCHOOLS + OTHER)</a:t>
            </a:r>
            <a:br>
              <a:rPr lang="en-US" sz="3600" dirty="0" smtClean="0"/>
            </a:br>
            <a:r>
              <a:rPr lang="en-US" sz="3600" dirty="0" smtClean="0"/>
              <a:t>Amarillo High School, 2011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 indent="0">
              <a:buNone/>
            </a:pPr>
            <a:endParaRPr lang="en-US" dirty="0" smtClean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6101242"/>
              </p:ext>
            </p:extLst>
          </p:nvPr>
        </p:nvGraphicFramePr>
        <p:xfrm>
          <a:off x="990600" y="1676400"/>
          <a:ext cx="5105399" cy="48587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8600"/>
                <a:gridCol w="1066799"/>
              </a:tblGrid>
              <a:tr h="380999">
                <a:tc>
                  <a:txBody>
                    <a:bodyPr/>
                    <a:lstStyle/>
                    <a:p>
                      <a:r>
                        <a:rPr lang="en-US" dirty="0" smtClean="0"/>
                        <a:t>Institution of</a:t>
                      </a:r>
                      <a:r>
                        <a:rPr lang="en-US" baseline="0" dirty="0" smtClean="0"/>
                        <a:t> Enrollment, Class of 2011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Students</a:t>
                      </a:r>
                      <a:endParaRPr lang="en-US" dirty="0"/>
                    </a:p>
                  </a:txBody>
                  <a:tcPr/>
                </a:tc>
              </a:tr>
              <a:tr h="411201">
                <a:tc>
                  <a:txBody>
                    <a:bodyPr/>
                    <a:lstStyle/>
                    <a:p>
                      <a:r>
                        <a:rPr lang="en-US" dirty="0" smtClean="0"/>
                        <a:t>Amarillo College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154</a:t>
                      </a:r>
                      <a:endParaRPr lang="en-US" dirty="0"/>
                    </a:p>
                  </a:txBody>
                  <a:tcPr/>
                </a:tc>
              </a:tr>
              <a:tr h="411201">
                <a:tc>
                  <a:txBody>
                    <a:bodyPr/>
                    <a:lstStyle/>
                    <a:p>
                      <a:r>
                        <a:rPr lang="en-US" dirty="0" smtClean="0"/>
                        <a:t>West Texas A&amp;M University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46</a:t>
                      </a:r>
                      <a:endParaRPr lang="en-US" dirty="0"/>
                    </a:p>
                  </a:txBody>
                  <a:tcPr/>
                </a:tc>
              </a:tr>
              <a:tr h="411201">
                <a:tc>
                  <a:txBody>
                    <a:bodyPr/>
                    <a:lstStyle/>
                    <a:p>
                      <a:r>
                        <a:rPr lang="en-US" dirty="0" smtClean="0"/>
                        <a:t>Texas Tech University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44</a:t>
                      </a:r>
                      <a:endParaRPr lang="en-US" dirty="0"/>
                    </a:p>
                  </a:txBody>
                  <a:tcPr/>
                </a:tc>
              </a:tr>
              <a:tr h="411201">
                <a:tc>
                  <a:txBody>
                    <a:bodyPr/>
                    <a:lstStyle/>
                    <a:p>
                      <a:r>
                        <a:rPr lang="en-US" dirty="0" smtClean="0"/>
                        <a:t>Univ. of Texas at Austin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13</a:t>
                      </a:r>
                      <a:endParaRPr lang="en-US" dirty="0"/>
                    </a:p>
                  </a:txBody>
                  <a:tcPr/>
                </a:tc>
              </a:tr>
              <a:tr h="411201">
                <a:tc>
                  <a:txBody>
                    <a:bodyPr/>
                    <a:lstStyle/>
                    <a:p>
                      <a:r>
                        <a:rPr lang="en-US" dirty="0" smtClean="0"/>
                        <a:t>Texas A&amp;M University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9</a:t>
                      </a:r>
                      <a:endParaRPr lang="en-US" dirty="0"/>
                    </a:p>
                  </a:txBody>
                  <a:tcPr/>
                </a:tc>
              </a:tr>
              <a:tr h="411201">
                <a:tc>
                  <a:txBody>
                    <a:bodyPr/>
                    <a:lstStyle/>
                    <a:p>
                      <a:r>
                        <a:rPr lang="en-US" dirty="0" smtClean="0"/>
                        <a:t>Baylor</a:t>
                      </a:r>
                      <a:r>
                        <a:rPr lang="en-US" baseline="0" dirty="0" smtClean="0"/>
                        <a:t> University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6</a:t>
                      </a:r>
                      <a:endParaRPr lang="en-US" dirty="0"/>
                    </a:p>
                  </a:txBody>
                  <a:tcPr/>
                </a:tc>
              </a:tr>
              <a:tr h="411201">
                <a:tc>
                  <a:txBody>
                    <a:bodyPr/>
                    <a:lstStyle/>
                    <a:p>
                      <a:r>
                        <a:rPr lang="en-US" dirty="0" smtClean="0"/>
                        <a:t>Texas State</a:t>
                      </a:r>
                      <a:r>
                        <a:rPr lang="en-US" baseline="0" dirty="0" smtClean="0"/>
                        <a:t> University-San Marcos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6</a:t>
                      </a:r>
                      <a:endParaRPr lang="en-US" dirty="0"/>
                    </a:p>
                  </a:txBody>
                  <a:tcPr/>
                </a:tc>
              </a:tr>
              <a:tr h="411201">
                <a:tc>
                  <a:txBody>
                    <a:bodyPr/>
                    <a:lstStyle/>
                    <a:p>
                      <a:r>
                        <a:rPr lang="en-US" dirty="0" smtClean="0"/>
                        <a:t>Other Public/</a:t>
                      </a:r>
                      <a:r>
                        <a:rPr lang="en-US" dirty="0" err="1" smtClean="0"/>
                        <a:t>Ind</a:t>
                      </a:r>
                      <a:r>
                        <a:rPr lang="en-US" dirty="0" smtClean="0"/>
                        <a:t> 4-year (15)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27</a:t>
                      </a:r>
                      <a:endParaRPr lang="en-US" dirty="0"/>
                    </a:p>
                  </a:txBody>
                  <a:tcPr/>
                </a:tc>
              </a:tr>
              <a:tr h="411201">
                <a:tc>
                  <a:txBody>
                    <a:bodyPr/>
                    <a:lstStyle/>
                    <a:p>
                      <a:r>
                        <a:rPr lang="en-US" dirty="0" smtClean="0"/>
                        <a:t>Other Public/</a:t>
                      </a:r>
                      <a:r>
                        <a:rPr lang="en-US" dirty="0" err="1" smtClean="0"/>
                        <a:t>Ind</a:t>
                      </a:r>
                      <a:r>
                        <a:rPr lang="en-US" dirty="0" smtClean="0"/>
                        <a:t> 2-year (9)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17</a:t>
                      </a:r>
                      <a:endParaRPr lang="en-US" dirty="0"/>
                    </a:p>
                  </a:txBody>
                  <a:tcPr/>
                </a:tc>
              </a:tr>
              <a:tr h="411201">
                <a:tc>
                  <a:txBody>
                    <a:bodyPr/>
                    <a:lstStyle/>
                    <a:p>
                      <a:r>
                        <a:rPr lang="en-US" dirty="0" smtClean="0"/>
                        <a:t>Not </a:t>
                      </a:r>
                      <a:r>
                        <a:rPr lang="en-US" dirty="0" err="1" smtClean="0"/>
                        <a:t>trackable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3</a:t>
                      </a:r>
                      <a:endParaRPr lang="en-US" dirty="0"/>
                    </a:p>
                  </a:txBody>
                  <a:tcPr/>
                </a:tc>
              </a:tr>
              <a:tr h="307590">
                <a:tc>
                  <a:txBody>
                    <a:bodyPr/>
                    <a:lstStyle/>
                    <a:p>
                      <a:r>
                        <a:rPr lang="en-US" dirty="0" smtClean="0"/>
                        <a:t>Not found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180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7277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P-16 Data from THECB (OUR SCHOOLS + OTHER)</a:t>
            </a:r>
            <a:br>
              <a:rPr lang="en-US" sz="3600" dirty="0" smtClean="0"/>
            </a:br>
            <a:r>
              <a:rPr lang="en-US" sz="3600" dirty="0" smtClean="0"/>
              <a:t>Borger High School, 2011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/>
          <a:lstStyle/>
          <a:p>
            <a:pPr marL="457200" lvl="1" indent="0">
              <a:buNone/>
            </a:pPr>
            <a:endParaRPr lang="en-US" dirty="0" smtClean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8014511"/>
              </p:ext>
            </p:extLst>
          </p:nvPr>
        </p:nvGraphicFramePr>
        <p:xfrm>
          <a:off x="990600" y="1905000"/>
          <a:ext cx="5105399" cy="36099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8600"/>
                <a:gridCol w="1066799"/>
              </a:tblGrid>
              <a:tr h="152399">
                <a:tc>
                  <a:txBody>
                    <a:bodyPr/>
                    <a:lstStyle/>
                    <a:p>
                      <a:r>
                        <a:rPr lang="en-US" dirty="0" smtClean="0"/>
                        <a:t>Institution of</a:t>
                      </a:r>
                      <a:r>
                        <a:rPr lang="en-US" baseline="0" dirty="0" smtClean="0"/>
                        <a:t> Enrollment, Class of 2011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Students</a:t>
                      </a:r>
                      <a:endParaRPr lang="en-US" dirty="0"/>
                    </a:p>
                  </a:txBody>
                  <a:tcPr/>
                </a:tc>
              </a:tr>
              <a:tr h="411201">
                <a:tc>
                  <a:txBody>
                    <a:bodyPr/>
                    <a:lstStyle/>
                    <a:p>
                      <a:r>
                        <a:rPr lang="en-US" dirty="0" smtClean="0"/>
                        <a:t>Frank Phillips College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41</a:t>
                      </a:r>
                      <a:endParaRPr lang="en-US" dirty="0"/>
                    </a:p>
                  </a:txBody>
                  <a:tcPr/>
                </a:tc>
              </a:tr>
              <a:tr h="411201">
                <a:tc>
                  <a:txBody>
                    <a:bodyPr/>
                    <a:lstStyle/>
                    <a:p>
                      <a:r>
                        <a:rPr lang="en-US" dirty="0" smtClean="0"/>
                        <a:t>West Texas A&amp;M University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</a:t>
                      </a:r>
                      <a:endParaRPr lang="en-US" dirty="0"/>
                    </a:p>
                  </a:txBody>
                  <a:tcPr/>
                </a:tc>
              </a:tr>
              <a:tr h="411201">
                <a:tc>
                  <a:txBody>
                    <a:bodyPr/>
                    <a:lstStyle/>
                    <a:p>
                      <a:r>
                        <a:rPr lang="en-US" dirty="0" smtClean="0"/>
                        <a:t>Texas Tech University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</a:tr>
              <a:tr h="411201">
                <a:tc>
                  <a:txBody>
                    <a:bodyPr/>
                    <a:lstStyle/>
                    <a:p>
                      <a:r>
                        <a:rPr lang="en-US" dirty="0" smtClean="0"/>
                        <a:t>Amarillo College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</a:tr>
              <a:tr h="411201">
                <a:tc>
                  <a:txBody>
                    <a:bodyPr/>
                    <a:lstStyle/>
                    <a:p>
                      <a:r>
                        <a:rPr lang="en-US" dirty="0" smtClean="0"/>
                        <a:t>Other Public/</a:t>
                      </a:r>
                      <a:r>
                        <a:rPr lang="en-US" dirty="0" err="1" smtClean="0"/>
                        <a:t>Ind</a:t>
                      </a:r>
                      <a:r>
                        <a:rPr lang="en-US" dirty="0" smtClean="0"/>
                        <a:t> 4-year (15)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</a:tr>
              <a:tr h="411201">
                <a:tc>
                  <a:txBody>
                    <a:bodyPr/>
                    <a:lstStyle/>
                    <a:p>
                      <a:r>
                        <a:rPr lang="en-US" dirty="0" smtClean="0"/>
                        <a:t>Other Public/</a:t>
                      </a:r>
                      <a:r>
                        <a:rPr lang="en-US" dirty="0" err="1" smtClean="0"/>
                        <a:t>Ind</a:t>
                      </a:r>
                      <a:r>
                        <a:rPr lang="en-US" dirty="0" smtClean="0"/>
                        <a:t> 2-year (9)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</a:tr>
              <a:tr h="411201">
                <a:tc>
                  <a:txBody>
                    <a:bodyPr/>
                    <a:lstStyle/>
                    <a:p>
                      <a:r>
                        <a:rPr lang="en-US" dirty="0" smtClean="0"/>
                        <a:t>Not </a:t>
                      </a:r>
                      <a:r>
                        <a:rPr lang="en-US" dirty="0" err="1" smtClean="0"/>
                        <a:t>trackable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</a:tr>
              <a:tr h="307590">
                <a:tc>
                  <a:txBody>
                    <a:bodyPr/>
                    <a:lstStyle/>
                    <a:p>
                      <a:r>
                        <a:rPr lang="en-US" dirty="0" smtClean="0"/>
                        <a:t>Not found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65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3499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P-16 Data from THECB (OUR SCHOOLS + OTHER)</a:t>
            </a:r>
            <a:br>
              <a:rPr lang="en-US" dirty="0" smtClean="0"/>
            </a:br>
            <a:r>
              <a:rPr lang="en-US" dirty="0" smtClean="0"/>
              <a:t>Canyon High School, 2011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1"/>
            <a:ext cx="8229600" cy="3200400"/>
          </a:xfrm>
        </p:spPr>
        <p:txBody>
          <a:bodyPr/>
          <a:lstStyle/>
          <a:p>
            <a:pPr marL="457200" lvl="1" indent="0">
              <a:buNone/>
            </a:pPr>
            <a:endParaRPr lang="en-US" dirty="0" smtClean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6726191"/>
              </p:ext>
            </p:extLst>
          </p:nvPr>
        </p:nvGraphicFramePr>
        <p:xfrm>
          <a:off x="990600" y="1981201"/>
          <a:ext cx="5105399" cy="2971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8600"/>
                <a:gridCol w="1066799"/>
              </a:tblGrid>
              <a:tr h="533399">
                <a:tc>
                  <a:txBody>
                    <a:bodyPr/>
                    <a:lstStyle/>
                    <a:p>
                      <a:r>
                        <a:rPr lang="en-US" dirty="0" smtClean="0"/>
                        <a:t>Institution of</a:t>
                      </a:r>
                      <a:r>
                        <a:rPr lang="en-US" baseline="0" dirty="0" smtClean="0"/>
                        <a:t> Enrollment, Class of 2011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Students</a:t>
                      </a:r>
                      <a:endParaRPr lang="en-US" dirty="0"/>
                    </a:p>
                  </a:txBody>
                  <a:tcPr/>
                </a:tc>
              </a:tr>
              <a:tr h="411201">
                <a:tc>
                  <a:txBody>
                    <a:bodyPr/>
                    <a:lstStyle/>
                    <a:p>
                      <a:r>
                        <a:rPr lang="en-US" dirty="0" smtClean="0"/>
                        <a:t>West Texas A&amp;M University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48</a:t>
                      </a:r>
                      <a:endParaRPr lang="en-US" dirty="0"/>
                    </a:p>
                  </a:txBody>
                  <a:tcPr/>
                </a:tc>
              </a:tr>
              <a:tr h="411201">
                <a:tc>
                  <a:txBody>
                    <a:bodyPr/>
                    <a:lstStyle/>
                    <a:p>
                      <a:r>
                        <a:rPr lang="en-US" dirty="0" smtClean="0"/>
                        <a:t>Amarillo</a:t>
                      </a:r>
                      <a:r>
                        <a:rPr lang="en-US" baseline="0" dirty="0" smtClean="0"/>
                        <a:t> College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47</a:t>
                      </a:r>
                      <a:endParaRPr lang="en-US" dirty="0"/>
                    </a:p>
                  </a:txBody>
                  <a:tcPr/>
                </a:tc>
              </a:tr>
              <a:tr h="411201">
                <a:tc>
                  <a:txBody>
                    <a:bodyPr/>
                    <a:lstStyle/>
                    <a:p>
                      <a:r>
                        <a:rPr lang="en-US" dirty="0" smtClean="0"/>
                        <a:t>Texas Tech University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</a:tr>
              <a:tr h="411201">
                <a:tc>
                  <a:txBody>
                    <a:bodyPr/>
                    <a:lstStyle/>
                    <a:p>
                      <a:r>
                        <a:rPr lang="en-US" dirty="0" smtClean="0"/>
                        <a:t>Other Public/</a:t>
                      </a:r>
                      <a:r>
                        <a:rPr lang="en-US" dirty="0" err="1" smtClean="0"/>
                        <a:t>Ind</a:t>
                      </a:r>
                      <a:r>
                        <a:rPr lang="en-US" dirty="0" smtClean="0"/>
                        <a:t> 4-year (15)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22</a:t>
                      </a:r>
                      <a:endParaRPr lang="en-US" dirty="0"/>
                    </a:p>
                  </a:txBody>
                  <a:tcPr/>
                </a:tc>
              </a:tr>
              <a:tr h="411201">
                <a:tc>
                  <a:txBody>
                    <a:bodyPr/>
                    <a:lstStyle/>
                    <a:p>
                      <a:r>
                        <a:rPr lang="en-US" dirty="0" smtClean="0"/>
                        <a:t>Other Public/</a:t>
                      </a:r>
                      <a:r>
                        <a:rPr lang="en-US" dirty="0" err="1" smtClean="0"/>
                        <a:t>Ind</a:t>
                      </a:r>
                      <a:r>
                        <a:rPr lang="en-US" dirty="0" smtClean="0"/>
                        <a:t> 2-year (9)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</a:tr>
              <a:tr h="382396">
                <a:tc>
                  <a:txBody>
                    <a:bodyPr/>
                    <a:lstStyle/>
                    <a:p>
                      <a:r>
                        <a:rPr lang="en-US" dirty="0" smtClean="0"/>
                        <a:t>Not found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97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3499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Participation Data from THECB</a:t>
            </a:r>
            <a:br>
              <a:rPr lang="en-US" sz="2400" dirty="0" smtClean="0"/>
            </a:br>
            <a:r>
              <a:rPr lang="en-US" sz="2400" dirty="0" smtClean="0"/>
              <a:t>Amarillo College, 2011</a:t>
            </a:r>
            <a:br>
              <a:rPr lang="en-US" sz="2400" dirty="0" smtClean="0"/>
            </a:br>
            <a:r>
              <a:rPr lang="en-US" sz="2400" dirty="0" smtClean="0"/>
              <a:t>Clarendon College, 2011</a:t>
            </a:r>
            <a:br>
              <a:rPr lang="en-US" sz="2400" dirty="0" smtClean="0"/>
            </a:br>
            <a:r>
              <a:rPr lang="en-US" sz="2400" dirty="0" smtClean="0"/>
              <a:t>Frank Phillips College, 2011</a:t>
            </a:r>
            <a:br>
              <a:rPr lang="en-US" sz="2400" dirty="0" smtClean="0"/>
            </a:br>
            <a:r>
              <a:rPr lang="en-US" sz="2400" dirty="0" smtClean="0"/>
              <a:t>West Texas A&amp;M University, 2011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114800"/>
          </a:xfrm>
        </p:spPr>
        <p:txBody>
          <a:bodyPr/>
          <a:lstStyle/>
          <a:p>
            <a:pPr marL="457200" lvl="1" indent="0">
              <a:buNone/>
            </a:pPr>
            <a:endParaRPr lang="en-US" dirty="0" smtClean="0"/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Enrollment by Year; 2011 by Ethnicity Percentage</a:t>
            </a:r>
          </a:p>
          <a:p>
            <a:pPr lvl="1"/>
            <a:endParaRPr lang="en-US" dirty="0" smtClean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9424119"/>
              </p:ext>
            </p:extLst>
          </p:nvPr>
        </p:nvGraphicFramePr>
        <p:xfrm>
          <a:off x="609600" y="2667000"/>
          <a:ext cx="4597400" cy="184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9400"/>
                <a:gridCol w="870505"/>
                <a:gridCol w="907495"/>
              </a:tblGrid>
              <a:tr h="152400">
                <a:tc>
                  <a:txBody>
                    <a:bodyPr/>
                    <a:lstStyle/>
                    <a:p>
                      <a:r>
                        <a:rPr lang="en-US" dirty="0" smtClean="0"/>
                        <a:t>Institution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2011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Amarillo College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11,540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11,329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Clarendon</a:t>
                      </a:r>
                      <a:r>
                        <a:rPr lang="en-US" baseline="0" dirty="0" smtClean="0"/>
                        <a:t> College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1583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1343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Frank Phillips College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1208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1031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West Texas A&amp;M University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7839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7886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1653550"/>
              </p:ext>
            </p:extLst>
          </p:nvPr>
        </p:nvGraphicFramePr>
        <p:xfrm>
          <a:off x="381000" y="4701903"/>
          <a:ext cx="8001000" cy="212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762000"/>
                <a:gridCol w="1066800"/>
                <a:gridCol w="1143000"/>
                <a:gridCol w="838200"/>
                <a:gridCol w="914400"/>
                <a:gridCol w="838200"/>
                <a:gridCol w="914400"/>
              </a:tblGrid>
              <a:tr h="0">
                <a:tc>
                  <a:txBody>
                    <a:bodyPr/>
                    <a:lstStyle/>
                    <a:p>
                      <a:r>
                        <a:rPr lang="en-US" dirty="0" smtClean="0"/>
                        <a:t>Institution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White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Hispanic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African American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Multi-Racial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Asian/Pacific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Inter’l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Other/</a:t>
                      </a:r>
                      <a:r>
                        <a:rPr lang="en-US" dirty="0" err="1" smtClean="0"/>
                        <a:t>Unk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Amarillo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57.5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31.8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4.4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Clarendon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64.7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18.8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4.7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10.4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Frank Phillips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63.4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24.7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4.1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West TX A&amp;M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67.6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19.7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4.8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3.2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8946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000" dirty="0" smtClean="0"/>
              <a:t>Online Institutional Resumes: THECB</a:t>
            </a:r>
            <a:br>
              <a:rPr lang="en-US" sz="2000" dirty="0" smtClean="0"/>
            </a:br>
            <a:r>
              <a:rPr lang="en-US" sz="2000" dirty="0" smtClean="0"/>
              <a:t>Amarillo College, 2011</a:t>
            </a:r>
            <a:br>
              <a:rPr lang="en-US" sz="2000" dirty="0" smtClean="0"/>
            </a:br>
            <a:r>
              <a:rPr lang="en-US" sz="2000" dirty="0" smtClean="0"/>
              <a:t>Clarendon College, 2011</a:t>
            </a:r>
            <a:br>
              <a:rPr lang="en-US" sz="2000" dirty="0" smtClean="0"/>
            </a:br>
            <a:r>
              <a:rPr lang="en-US" sz="2000" dirty="0" smtClean="0"/>
              <a:t>Frank Phillips College, 2011</a:t>
            </a:r>
            <a:br>
              <a:rPr lang="en-US" sz="2000" dirty="0" smtClean="0"/>
            </a:br>
            <a:r>
              <a:rPr lang="en-US" sz="2000" dirty="0" smtClean="0"/>
              <a:t>West Texas A&amp;M University, 2011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 algn="ctr">
              <a:buFont typeface="Arial" pitchFamily="34" charset="0"/>
              <a:buChar char="•"/>
            </a:pPr>
            <a:r>
              <a:rPr lang="en-US" sz="2000" dirty="0" smtClean="0"/>
              <a:t>Graduation/Completion Numbers</a:t>
            </a:r>
          </a:p>
          <a:p>
            <a:pPr marL="457200" lvl="1" indent="0">
              <a:buNone/>
            </a:pPr>
            <a:endParaRPr lang="en-US" dirty="0" smtClean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3922382"/>
              </p:ext>
            </p:extLst>
          </p:nvPr>
        </p:nvGraphicFramePr>
        <p:xfrm>
          <a:off x="1143000" y="2062042"/>
          <a:ext cx="4876800" cy="47959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15177"/>
                <a:gridCol w="961623"/>
              </a:tblGrid>
              <a:tr h="406838">
                <a:tc>
                  <a:txBody>
                    <a:bodyPr/>
                    <a:lstStyle/>
                    <a:p>
                      <a:r>
                        <a:rPr lang="en-US" dirty="0" smtClean="0"/>
                        <a:t>Degrees</a:t>
                      </a:r>
                      <a:r>
                        <a:rPr lang="en-US" baseline="0" dirty="0" smtClean="0"/>
                        <a:t> and Certificates Awarded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2011</a:t>
                      </a:r>
                      <a:endParaRPr lang="en-US" dirty="0"/>
                    </a:p>
                  </a:txBody>
                  <a:tcPr/>
                </a:tc>
              </a:tr>
              <a:tr h="336937">
                <a:tc>
                  <a:txBody>
                    <a:bodyPr/>
                    <a:lstStyle/>
                    <a:p>
                      <a:r>
                        <a:rPr lang="en-US" dirty="0" smtClean="0"/>
                        <a:t>Amarillo College AA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984</a:t>
                      </a:r>
                      <a:endParaRPr lang="en-US" dirty="0"/>
                    </a:p>
                  </a:txBody>
                  <a:tcPr/>
                </a:tc>
              </a:tr>
              <a:tr h="336937"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                        Certificate 1</a:t>
                      </a:r>
                      <a:r>
                        <a:rPr lang="en-US" dirty="0" smtClean="0"/>
                        <a:t>   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594</a:t>
                      </a:r>
                      <a:endParaRPr lang="en-US" dirty="0"/>
                    </a:p>
                  </a:txBody>
                  <a:tcPr/>
                </a:tc>
              </a:tr>
              <a:tr h="336937"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           Certificate</a:t>
                      </a:r>
                      <a:r>
                        <a:rPr lang="en-US" baseline="0" dirty="0" smtClean="0"/>
                        <a:t>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99</a:t>
                      </a:r>
                      <a:endParaRPr lang="en-US" dirty="0"/>
                    </a:p>
                  </a:txBody>
                  <a:tcPr/>
                </a:tc>
              </a:tr>
              <a:tr h="336937">
                <a:tc>
                  <a:txBody>
                    <a:bodyPr/>
                    <a:lstStyle/>
                    <a:p>
                      <a:r>
                        <a:rPr lang="en-US" dirty="0" smtClean="0"/>
                        <a:t>Clarendon</a:t>
                      </a:r>
                      <a:r>
                        <a:rPr lang="en-US" baseline="0" dirty="0" smtClean="0"/>
                        <a:t> College  AA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125</a:t>
                      </a:r>
                      <a:endParaRPr lang="en-US" dirty="0"/>
                    </a:p>
                  </a:txBody>
                  <a:tcPr/>
                </a:tc>
              </a:tr>
              <a:tr h="336937"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           Certificate</a:t>
                      </a:r>
                      <a:r>
                        <a:rPr lang="en-US" baseline="0" dirty="0" smtClean="0"/>
                        <a:t>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98</a:t>
                      </a:r>
                      <a:endParaRPr lang="en-US" dirty="0"/>
                    </a:p>
                  </a:txBody>
                  <a:tcPr/>
                </a:tc>
              </a:tr>
              <a:tr h="336937"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           Certificate</a:t>
                      </a:r>
                      <a:r>
                        <a:rPr lang="en-US" baseline="0" dirty="0" smtClean="0"/>
                        <a:t>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36937">
                <a:tc>
                  <a:txBody>
                    <a:bodyPr/>
                    <a:lstStyle/>
                    <a:p>
                      <a:r>
                        <a:rPr lang="en-US" dirty="0" smtClean="0"/>
                        <a:t>Frank Phillips College   AA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71</a:t>
                      </a:r>
                      <a:endParaRPr lang="en-US" dirty="0"/>
                    </a:p>
                  </a:txBody>
                  <a:tcPr/>
                </a:tc>
              </a:tr>
              <a:tr h="336937">
                <a:tc>
                  <a:txBody>
                    <a:bodyPr/>
                    <a:lstStyle/>
                    <a:p>
                      <a:r>
                        <a:rPr lang="en-US" dirty="0" smtClean="0"/>
                        <a:t> </a:t>
                      </a:r>
                      <a:r>
                        <a:rPr lang="en-US" baseline="0" dirty="0" smtClean="0"/>
                        <a:t>                        Certificate 1</a:t>
                      </a:r>
                      <a:r>
                        <a:rPr lang="en-US" dirty="0" smtClean="0"/>
                        <a:t>   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41</a:t>
                      </a:r>
                      <a:endParaRPr lang="en-US" dirty="0"/>
                    </a:p>
                  </a:txBody>
                  <a:tcPr/>
                </a:tc>
              </a:tr>
              <a:tr h="336937"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            Certificate</a:t>
                      </a:r>
                      <a:r>
                        <a:rPr lang="en-US" baseline="0" dirty="0" smtClean="0"/>
                        <a:t>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25</a:t>
                      </a:r>
                      <a:endParaRPr lang="en-US" dirty="0"/>
                    </a:p>
                  </a:txBody>
                  <a:tcPr/>
                </a:tc>
              </a:tr>
              <a:tr h="336937">
                <a:tc>
                  <a:txBody>
                    <a:bodyPr/>
                    <a:lstStyle/>
                    <a:p>
                      <a:r>
                        <a:rPr lang="en-US" dirty="0" smtClean="0"/>
                        <a:t>West Texas A&amp;M University  Bachelor’s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1294</a:t>
                      </a:r>
                      <a:endParaRPr lang="en-US" dirty="0"/>
                    </a:p>
                  </a:txBody>
                  <a:tcPr/>
                </a:tc>
              </a:tr>
              <a:tr h="336937"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            Master’s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320</a:t>
                      </a:r>
                      <a:endParaRPr lang="en-US" dirty="0"/>
                    </a:p>
                  </a:txBody>
                  <a:tcPr/>
                </a:tc>
              </a:tr>
              <a:tr h="336937"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            Doctorate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4632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100" dirty="0" smtClean="0"/>
              <a:t>NEED FROM HSs TO COLLEGES Participation Data from THECB</a:t>
            </a:r>
            <a:br>
              <a:rPr lang="en-US" sz="3100" dirty="0" smtClean="0"/>
            </a:br>
            <a:r>
              <a:rPr lang="en-US" sz="3100" dirty="0" smtClean="0"/>
              <a:t>Amarillo College, 2011</a:t>
            </a:r>
            <a:r>
              <a:rPr lang="en-US" sz="3100" dirty="0"/>
              <a:t/>
            </a:r>
            <a:br>
              <a:rPr lang="en-US" sz="3100" dirty="0"/>
            </a:br>
            <a:r>
              <a:rPr lang="en-US" sz="2200" b="1" dirty="0" smtClean="0"/>
              <a:t>Developmental Education, Fall 2008 Cohort Tracked for 2 years</a:t>
            </a:r>
            <a:br>
              <a:rPr lang="en-US" sz="2200" b="1" dirty="0" smtClean="0"/>
            </a:br>
            <a:endParaRPr lang="en-US" sz="2200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52371741"/>
              </p:ext>
            </p:extLst>
          </p:nvPr>
        </p:nvGraphicFramePr>
        <p:xfrm>
          <a:off x="990600" y="3962400"/>
          <a:ext cx="6553200" cy="101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62200"/>
                <a:gridCol w="533400"/>
                <a:gridCol w="1828800"/>
                <a:gridCol w="1828800"/>
              </a:tblGrid>
              <a:tr h="523240">
                <a:tc>
                  <a:txBody>
                    <a:bodyPr/>
                    <a:lstStyle/>
                    <a:p>
                      <a:r>
                        <a:rPr lang="en-US" dirty="0" smtClean="0"/>
                        <a:t>FTIC Students</a:t>
                      </a:r>
                      <a:r>
                        <a:rPr lang="en-US" baseline="0" dirty="0" smtClean="0"/>
                        <a:t> </a:t>
                      </a:r>
                    </a:p>
                    <a:p>
                      <a:r>
                        <a:rPr lang="en-US" baseline="0" dirty="0" smtClean="0"/>
                        <a:t>Requiring Dev. Ed.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% Attempting</a:t>
                      </a:r>
                    </a:p>
                    <a:p>
                      <a:r>
                        <a:rPr lang="en-US" dirty="0" smtClean="0"/>
                        <a:t>College Courses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% Attempting and Completing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Math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366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22.4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75.6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400875"/>
              </p:ext>
            </p:extLst>
          </p:nvPr>
        </p:nvGraphicFramePr>
        <p:xfrm>
          <a:off x="990600" y="1752600"/>
          <a:ext cx="6553200" cy="101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/>
                <a:gridCol w="658483"/>
                <a:gridCol w="1703717"/>
                <a:gridCol w="1905000"/>
              </a:tblGrid>
              <a:tr h="609600">
                <a:tc>
                  <a:txBody>
                    <a:bodyPr/>
                    <a:lstStyle/>
                    <a:p>
                      <a:r>
                        <a:rPr lang="en-US" dirty="0" smtClean="0"/>
                        <a:t>FTIC</a:t>
                      </a:r>
                      <a:r>
                        <a:rPr lang="en-US" baseline="0" dirty="0" smtClean="0"/>
                        <a:t> Students Not Needing Dev. Ed.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% Attempting</a:t>
                      </a:r>
                    </a:p>
                    <a:p>
                      <a:r>
                        <a:rPr lang="en-US" dirty="0" smtClean="0"/>
                        <a:t>College Courses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% </a:t>
                      </a:r>
                      <a:r>
                        <a:rPr lang="en-US" baseline="0" dirty="0" smtClean="0"/>
                        <a:t> Attempting and Completing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Math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572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42.7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62.3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3541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100" dirty="0" smtClean="0"/>
              <a:t>NEED FROM HSs TO COLLEGES Participation Data from THECB</a:t>
            </a:r>
            <a:br>
              <a:rPr lang="en-US" sz="3100" dirty="0" smtClean="0"/>
            </a:br>
            <a:r>
              <a:rPr lang="en-US" sz="3100" dirty="0" smtClean="0"/>
              <a:t>Clarendon College, 2011</a:t>
            </a:r>
            <a:r>
              <a:rPr lang="en-US" dirty="0"/>
              <a:t/>
            </a:r>
            <a:br>
              <a:rPr lang="en-US" dirty="0"/>
            </a:br>
            <a:r>
              <a:rPr lang="en-US" sz="2200" b="1" dirty="0" smtClean="0"/>
              <a:t>Developmental Education, Fall 2008 Cohort Tracked for 2 years</a:t>
            </a:r>
            <a:br>
              <a:rPr lang="en-US" sz="2200" b="1" dirty="0" smtClean="0"/>
            </a:br>
            <a:endParaRPr lang="en-US" sz="2200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90173588"/>
              </p:ext>
            </p:extLst>
          </p:nvPr>
        </p:nvGraphicFramePr>
        <p:xfrm>
          <a:off x="990600" y="3962400"/>
          <a:ext cx="6553200" cy="101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62200"/>
                <a:gridCol w="533400"/>
                <a:gridCol w="1828800"/>
                <a:gridCol w="1828800"/>
              </a:tblGrid>
              <a:tr h="523240">
                <a:tc>
                  <a:txBody>
                    <a:bodyPr/>
                    <a:lstStyle/>
                    <a:p>
                      <a:r>
                        <a:rPr lang="en-US" dirty="0" smtClean="0"/>
                        <a:t>FTIC Students</a:t>
                      </a:r>
                      <a:r>
                        <a:rPr lang="en-US" baseline="0" dirty="0" smtClean="0"/>
                        <a:t> </a:t>
                      </a:r>
                    </a:p>
                    <a:p>
                      <a:r>
                        <a:rPr lang="en-US" baseline="0" dirty="0" smtClean="0"/>
                        <a:t>Requiring Dev. Ed.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% Attempting</a:t>
                      </a:r>
                    </a:p>
                    <a:p>
                      <a:r>
                        <a:rPr lang="en-US" dirty="0" smtClean="0"/>
                        <a:t>College Courses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% Attempting and Completing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Math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38.5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52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315561"/>
              </p:ext>
            </p:extLst>
          </p:nvPr>
        </p:nvGraphicFramePr>
        <p:xfrm>
          <a:off x="990600" y="1752600"/>
          <a:ext cx="6553200" cy="101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/>
                <a:gridCol w="658483"/>
                <a:gridCol w="1703717"/>
                <a:gridCol w="1905000"/>
              </a:tblGrid>
              <a:tr h="609600">
                <a:tc>
                  <a:txBody>
                    <a:bodyPr/>
                    <a:lstStyle/>
                    <a:p>
                      <a:r>
                        <a:rPr lang="en-US" dirty="0" smtClean="0"/>
                        <a:t>FTIC</a:t>
                      </a:r>
                      <a:r>
                        <a:rPr lang="en-US" baseline="0" dirty="0" smtClean="0"/>
                        <a:t> Students Not Needing Dev. Ed.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% Attempting</a:t>
                      </a:r>
                    </a:p>
                    <a:p>
                      <a:r>
                        <a:rPr lang="en-US" dirty="0" smtClean="0"/>
                        <a:t>College Courses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% </a:t>
                      </a:r>
                      <a:r>
                        <a:rPr lang="en-US" baseline="0" dirty="0" smtClean="0"/>
                        <a:t> Attempting and Completing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Math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73.8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39.5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5550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100" dirty="0" smtClean="0"/>
              <a:t>NEED FROM HSs TO COLLEGES Participation Data from THECB</a:t>
            </a:r>
            <a:br>
              <a:rPr lang="en-US" sz="3100" dirty="0" smtClean="0"/>
            </a:br>
            <a:r>
              <a:rPr lang="en-US" sz="3100" dirty="0" smtClean="0"/>
              <a:t>Frank Phillips College, 2011</a:t>
            </a:r>
            <a:r>
              <a:rPr lang="en-US" sz="3100" dirty="0"/>
              <a:t/>
            </a:r>
            <a:br>
              <a:rPr lang="en-US" sz="3100" dirty="0"/>
            </a:br>
            <a:r>
              <a:rPr lang="en-US" sz="2200" b="1" dirty="0" smtClean="0"/>
              <a:t>Developmental Education, Fall 2008 Cohort Tracked for 2 years</a:t>
            </a:r>
            <a:br>
              <a:rPr lang="en-US" sz="2200" b="1" dirty="0" smtClean="0"/>
            </a:br>
            <a:endParaRPr lang="en-US" sz="2200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6826634"/>
              </p:ext>
            </p:extLst>
          </p:nvPr>
        </p:nvGraphicFramePr>
        <p:xfrm>
          <a:off x="990600" y="3962400"/>
          <a:ext cx="6553200" cy="101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62200"/>
                <a:gridCol w="533400"/>
                <a:gridCol w="1828800"/>
                <a:gridCol w="1828800"/>
              </a:tblGrid>
              <a:tr h="523240">
                <a:tc>
                  <a:txBody>
                    <a:bodyPr/>
                    <a:lstStyle/>
                    <a:p>
                      <a:r>
                        <a:rPr lang="en-US" dirty="0" smtClean="0"/>
                        <a:t>FTIC Students</a:t>
                      </a:r>
                      <a:r>
                        <a:rPr lang="en-US" baseline="0" dirty="0" smtClean="0"/>
                        <a:t> </a:t>
                      </a:r>
                    </a:p>
                    <a:p>
                      <a:r>
                        <a:rPr lang="en-US" baseline="0" dirty="0" smtClean="0"/>
                        <a:t>Requiring Dev. Ed.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% Attempting</a:t>
                      </a:r>
                    </a:p>
                    <a:p>
                      <a:r>
                        <a:rPr lang="en-US" dirty="0" smtClean="0"/>
                        <a:t>College Courses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% Attempting and Completing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Math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72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23.6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58.8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1941034"/>
              </p:ext>
            </p:extLst>
          </p:nvPr>
        </p:nvGraphicFramePr>
        <p:xfrm>
          <a:off x="990600" y="2209799"/>
          <a:ext cx="6553200" cy="101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/>
                <a:gridCol w="658483"/>
                <a:gridCol w="1703717"/>
                <a:gridCol w="1905000"/>
              </a:tblGrid>
              <a:tr h="182880">
                <a:tc>
                  <a:txBody>
                    <a:bodyPr/>
                    <a:lstStyle/>
                    <a:p>
                      <a:r>
                        <a:rPr lang="en-US" dirty="0" smtClean="0"/>
                        <a:t>FTIC</a:t>
                      </a:r>
                      <a:r>
                        <a:rPr lang="en-US" baseline="0" dirty="0" smtClean="0"/>
                        <a:t> Students Not Needing Dev. Ed.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% Attempting</a:t>
                      </a:r>
                    </a:p>
                    <a:p>
                      <a:r>
                        <a:rPr lang="en-US" dirty="0" smtClean="0"/>
                        <a:t>College Courses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% </a:t>
                      </a:r>
                      <a:r>
                        <a:rPr lang="en-US" baseline="0" dirty="0" smtClean="0"/>
                        <a:t> Attempting and Completing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Math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76.5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61.4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4499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roup 53"/>
          <p:cNvGrpSpPr/>
          <p:nvPr/>
        </p:nvGrpSpPr>
        <p:grpSpPr>
          <a:xfrm>
            <a:off x="3646805" y="1036628"/>
            <a:ext cx="1828800" cy="1838325"/>
            <a:chOff x="0" y="0"/>
            <a:chExt cx="1828800" cy="1838325"/>
          </a:xfrm>
        </p:grpSpPr>
        <p:cxnSp>
          <p:nvCxnSpPr>
            <p:cNvPr id="55" name="Straight Connector 54"/>
            <p:cNvCxnSpPr/>
            <p:nvPr/>
          </p:nvCxnSpPr>
          <p:spPr>
            <a:xfrm>
              <a:off x="0" y="638175"/>
              <a:ext cx="0" cy="1200150"/>
            </a:xfrm>
            <a:prstGeom prst="line">
              <a:avLst/>
            </a:prstGeom>
            <a:noFill/>
            <a:ln w="28575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solid"/>
            </a:ln>
            <a:effectLst/>
          </p:spPr>
        </p:cxnSp>
        <p:cxnSp>
          <p:nvCxnSpPr>
            <p:cNvPr id="56" name="Straight Connector 55"/>
            <p:cNvCxnSpPr/>
            <p:nvPr/>
          </p:nvCxnSpPr>
          <p:spPr>
            <a:xfrm>
              <a:off x="1828800" y="638175"/>
              <a:ext cx="0" cy="1200150"/>
            </a:xfrm>
            <a:prstGeom prst="line">
              <a:avLst/>
            </a:prstGeom>
            <a:noFill/>
            <a:ln w="28575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solid"/>
            </a:ln>
            <a:effectLst/>
          </p:spPr>
        </p:cxnSp>
        <p:sp>
          <p:nvSpPr>
            <p:cNvPr id="57" name="Flowchart: Decision 56"/>
            <p:cNvSpPr/>
            <p:nvPr/>
          </p:nvSpPr>
          <p:spPr>
            <a:xfrm>
              <a:off x="0" y="0"/>
              <a:ext cx="1828800" cy="1266825"/>
            </a:xfrm>
            <a:prstGeom prst="flowChartDecision">
              <a:avLst/>
            </a:prstGeom>
            <a:solidFill>
              <a:sysClr val="window" lastClr="FFFFFF"/>
            </a:solidFill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sp>
          <p:nvSpPr>
            <p:cNvPr id="58" name="Text Box 22"/>
            <p:cNvSpPr txBox="1"/>
            <p:nvPr/>
          </p:nvSpPr>
          <p:spPr>
            <a:xfrm>
              <a:off x="86995" y="296526"/>
              <a:ext cx="1628775" cy="742950"/>
            </a:xfrm>
            <a:prstGeom prst="rect">
              <a:avLst/>
            </a:prstGeom>
            <a:noFill/>
            <a:ln w="6350">
              <a:noFill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  <a:scene3d>
                <a:camera prst="orthographicFront"/>
                <a:lightRig rig="threePt" dir="t"/>
              </a:scene3d>
              <a:sp3d extrusionH="57150">
                <a:bevelT w="38100" h="38100"/>
              </a:sp3d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400" b="1" i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/>
                  <a:ea typeface="Calibri"/>
                  <a:cs typeface="Calibri"/>
                </a:rPr>
                <a:t>Borger  High</a:t>
              </a: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400" b="1" i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/>
                  <a:ea typeface="Calibri"/>
                  <a:cs typeface="Calibri"/>
                </a:rPr>
                <a:t> School </a:t>
              </a:r>
              <a:endParaRPr lang="en-US" sz="1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Calibri"/>
                <a:cs typeface="Times New Roman"/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6019800" y="2241541"/>
            <a:ext cx="1935990" cy="2466975"/>
            <a:chOff x="-97665" y="0"/>
            <a:chExt cx="1935990" cy="2466975"/>
          </a:xfrm>
        </p:grpSpPr>
        <p:grpSp>
          <p:nvGrpSpPr>
            <p:cNvPr id="13" name="Group 12"/>
            <p:cNvGrpSpPr/>
            <p:nvPr/>
          </p:nvGrpSpPr>
          <p:grpSpPr>
            <a:xfrm>
              <a:off x="-97665" y="0"/>
              <a:ext cx="1935990" cy="2466975"/>
              <a:chOff x="-97665" y="0"/>
              <a:chExt cx="1935990" cy="2466975"/>
            </a:xfrm>
          </p:grpSpPr>
          <p:cxnSp>
            <p:nvCxnSpPr>
              <p:cNvPr id="15" name="Straight Connector 14"/>
              <p:cNvCxnSpPr/>
              <p:nvPr/>
            </p:nvCxnSpPr>
            <p:spPr>
              <a:xfrm>
                <a:off x="1838325" y="657225"/>
                <a:ext cx="0" cy="1200150"/>
              </a:xfrm>
              <a:prstGeom prst="line">
                <a:avLst/>
              </a:prstGeom>
              <a:noFill/>
              <a:ln w="28575" cap="flat" cmpd="sng" algn="ctr">
                <a:solidFill>
                  <a:sysClr val="windowText" lastClr="000000">
                    <a:shade val="95000"/>
                    <a:satMod val="105000"/>
                  </a:sysClr>
                </a:solidFill>
                <a:prstDash val="solid"/>
              </a:ln>
              <a:effectLst/>
            </p:spPr>
          </p:cxnSp>
          <p:sp>
            <p:nvSpPr>
              <p:cNvPr id="16" name="Flowchart: Decision 15"/>
              <p:cNvSpPr/>
              <p:nvPr/>
            </p:nvSpPr>
            <p:spPr>
              <a:xfrm>
                <a:off x="0" y="0"/>
                <a:ext cx="1828800" cy="1266825"/>
              </a:xfrm>
              <a:prstGeom prst="flowChartDecision">
                <a:avLst/>
              </a:prstGeom>
              <a:solidFill>
                <a:sysClr val="window" lastClr="FFFFFF"/>
              </a:solidFill>
              <a:ln w="25400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 dirty="0"/>
              </a:p>
            </p:txBody>
          </p:sp>
          <p:cxnSp>
            <p:nvCxnSpPr>
              <p:cNvPr id="17" name="Straight Connector 16"/>
              <p:cNvCxnSpPr/>
              <p:nvPr/>
            </p:nvCxnSpPr>
            <p:spPr>
              <a:xfrm>
                <a:off x="904875" y="1266825"/>
                <a:ext cx="0" cy="1200150"/>
              </a:xfrm>
              <a:prstGeom prst="line">
                <a:avLst/>
              </a:prstGeom>
              <a:noFill/>
              <a:ln w="28575" cap="flat" cmpd="sng" algn="ctr">
                <a:solidFill>
                  <a:sysClr val="windowText" lastClr="000000">
                    <a:shade val="95000"/>
                    <a:satMod val="105000"/>
                  </a:sysClr>
                </a:solidFill>
                <a:prstDash val="solid"/>
              </a:ln>
              <a:effectLst/>
            </p:spPr>
          </p:cxnSp>
          <p:sp>
            <p:nvSpPr>
              <p:cNvPr id="18" name="Text Box 20"/>
              <p:cNvSpPr txBox="1"/>
              <p:nvPr/>
            </p:nvSpPr>
            <p:spPr>
              <a:xfrm>
                <a:off x="-97665" y="247162"/>
                <a:ext cx="1828800" cy="571499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  <a:scene3d>
                  <a:camera prst="orthographicFront"/>
                  <a:lightRig rig="threePt" dir="t"/>
                </a:scene3d>
                <a:sp3d extrusionH="57150">
                  <a:bevelT w="38100" h="38100"/>
                </a:sp3d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1600" b="1" i="1" dirty="0" smtClean="0">
                    <a:effectLst/>
                    <a:latin typeface="Calibri"/>
                    <a:ea typeface="Calibri"/>
                    <a:cs typeface="Calibri"/>
                  </a:rPr>
                  <a:t>     </a:t>
                </a:r>
                <a:r>
                  <a:rPr lang="en-US" sz="1400" b="1" i="1" dirty="0" smtClean="0">
                    <a:solidFill>
                      <a:srgbClr val="7030A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/>
                    <a:ea typeface="Calibri"/>
                    <a:cs typeface="Calibri"/>
                  </a:rPr>
                  <a:t>Canyon High School</a:t>
                </a:r>
                <a:endParaRPr lang="en-US" sz="1400" dirty="0">
                  <a:solidFill>
                    <a:srgbClr val="7030A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/>
                  <a:ea typeface="Calibri"/>
                  <a:cs typeface="Times New Roman"/>
                </a:endParaRPr>
              </a:p>
            </p:txBody>
          </p:sp>
        </p:grpSp>
        <p:cxnSp>
          <p:nvCxnSpPr>
            <p:cNvPr id="14" name="Straight Connector 13"/>
            <p:cNvCxnSpPr/>
            <p:nvPr/>
          </p:nvCxnSpPr>
          <p:spPr>
            <a:xfrm>
              <a:off x="0" y="657225"/>
              <a:ext cx="0" cy="1200150"/>
            </a:xfrm>
            <a:prstGeom prst="line">
              <a:avLst/>
            </a:prstGeom>
            <a:noFill/>
            <a:ln w="28575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solid"/>
            </a:ln>
            <a:effectLst/>
          </p:spPr>
        </p:cxnSp>
      </p:grpSp>
      <p:grpSp>
        <p:nvGrpSpPr>
          <p:cNvPr id="26" name="Group 25"/>
          <p:cNvGrpSpPr/>
          <p:nvPr/>
        </p:nvGrpSpPr>
        <p:grpSpPr>
          <a:xfrm>
            <a:off x="5178817" y="4315676"/>
            <a:ext cx="1828800" cy="2466975"/>
            <a:chOff x="0" y="0"/>
            <a:chExt cx="1828800" cy="2466975"/>
          </a:xfrm>
        </p:grpSpPr>
        <p:sp>
          <p:nvSpPr>
            <p:cNvPr id="27" name="Flowchart: Decision 26"/>
            <p:cNvSpPr/>
            <p:nvPr/>
          </p:nvSpPr>
          <p:spPr>
            <a:xfrm>
              <a:off x="0" y="0"/>
              <a:ext cx="1828800" cy="1266825"/>
            </a:xfrm>
            <a:prstGeom prst="flowChartDecision">
              <a:avLst/>
            </a:prstGeom>
            <a:solidFill>
              <a:sysClr val="window" lastClr="FFFFFF"/>
            </a:solidFill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cxnSp>
          <p:nvCxnSpPr>
            <p:cNvPr id="28" name="Straight Connector 27"/>
            <p:cNvCxnSpPr/>
            <p:nvPr/>
          </p:nvCxnSpPr>
          <p:spPr>
            <a:xfrm>
              <a:off x="1828800" y="619125"/>
              <a:ext cx="0" cy="1200150"/>
            </a:xfrm>
            <a:prstGeom prst="line">
              <a:avLst/>
            </a:prstGeom>
            <a:noFill/>
            <a:ln w="28575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solid"/>
            </a:ln>
            <a:effectLst/>
          </p:spPr>
        </p:cxnSp>
        <p:cxnSp>
          <p:nvCxnSpPr>
            <p:cNvPr id="29" name="Straight Connector 28"/>
            <p:cNvCxnSpPr/>
            <p:nvPr/>
          </p:nvCxnSpPr>
          <p:spPr>
            <a:xfrm>
              <a:off x="0" y="619125"/>
              <a:ext cx="0" cy="1200150"/>
            </a:xfrm>
            <a:prstGeom prst="line">
              <a:avLst/>
            </a:prstGeom>
            <a:noFill/>
            <a:ln w="28575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solid"/>
            </a:ln>
            <a:effectLst/>
          </p:spPr>
        </p:cxnSp>
        <p:cxnSp>
          <p:nvCxnSpPr>
            <p:cNvPr id="30" name="Straight Connector 29"/>
            <p:cNvCxnSpPr/>
            <p:nvPr/>
          </p:nvCxnSpPr>
          <p:spPr>
            <a:xfrm>
              <a:off x="904875" y="1266825"/>
              <a:ext cx="0" cy="1200150"/>
            </a:xfrm>
            <a:prstGeom prst="line">
              <a:avLst/>
            </a:prstGeom>
            <a:noFill/>
            <a:ln w="28575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solid"/>
            </a:ln>
            <a:effectLst/>
          </p:spPr>
        </p:cxnSp>
        <p:sp>
          <p:nvSpPr>
            <p:cNvPr id="31" name="Text Box 42"/>
            <p:cNvSpPr txBox="1"/>
            <p:nvPr/>
          </p:nvSpPr>
          <p:spPr>
            <a:xfrm>
              <a:off x="200025" y="224244"/>
              <a:ext cx="1495425" cy="742950"/>
            </a:xfrm>
            <a:prstGeom prst="rect">
              <a:avLst/>
            </a:prstGeom>
            <a:noFill/>
            <a:ln w="6350">
              <a:noFill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  <a:scene3d>
                <a:camera prst="orthographicFront"/>
                <a:lightRig rig="threePt" dir="t"/>
              </a:scene3d>
              <a:sp3d extrusionH="57150">
                <a:bevelT w="38100" h="38100"/>
              </a:sp3d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b="1" i="1" dirty="0" smtClean="0">
                  <a:effectLst/>
                  <a:latin typeface="Calibri"/>
                  <a:ea typeface="Calibri"/>
                  <a:cs typeface="Calibri"/>
                </a:rPr>
                <a:t>Panhandle</a:t>
              </a: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b="1" i="1" dirty="0" smtClean="0">
                  <a:effectLst/>
                  <a:latin typeface="Calibri"/>
                  <a:ea typeface="Calibri"/>
                  <a:cs typeface="Calibri"/>
                </a:rPr>
                <a:t> </a:t>
              </a:r>
              <a:r>
                <a:rPr lang="en-US" sz="1400" b="1" i="1" dirty="0">
                  <a:effectLst/>
                  <a:latin typeface="Calibri"/>
                  <a:ea typeface="Calibri"/>
                  <a:cs typeface="Calibri"/>
                </a:rPr>
                <a:t>P-16</a:t>
              </a:r>
              <a:endParaRPr lang="en-US" sz="1400" dirty="0">
                <a:effectLst/>
                <a:latin typeface="Calibri"/>
                <a:ea typeface="Calibri"/>
                <a:cs typeface="Times New Roman"/>
              </a:endParaRP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b="1" i="1" dirty="0" smtClean="0">
                  <a:effectLst/>
                  <a:latin typeface="Calibri"/>
                  <a:ea typeface="Calibri"/>
                  <a:cs typeface="Calibri"/>
                </a:rPr>
                <a:t>Council</a:t>
              </a:r>
              <a:r>
                <a:rPr lang="en-US" sz="1200" b="1" i="1" dirty="0" smtClean="0">
                  <a:effectLst/>
                  <a:latin typeface="Calibri"/>
                  <a:ea typeface="Calibri"/>
                  <a:cs typeface="Calibri"/>
                </a:rPr>
                <a:t> </a:t>
              </a:r>
              <a:endParaRPr lang="en-US" sz="1200" dirty="0">
                <a:effectLst/>
                <a:latin typeface="Calibri"/>
                <a:ea typeface="Calibri"/>
                <a:cs typeface="Times New Roman"/>
              </a:endParaRPr>
            </a:p>
          </p:txBody>
        </p:sp>
      </p:grpSp>
      <p:sp>
        <p:nvSpPr>
          <p:cNvPr id="46" name="Text Box 40"/>
          <p:cNvSpPr txBox="1"/>
          <p:nvPr/>
        </p:nvSpPr>
        <p:spPr>
          <a:xfrm>
            <a:off x="3276600" y="2547936"/>
            <a:ext cx="2743200" cy="1947863"/>
          </a:xfrm>
          <a:prstGeom prst="rect">
            <a:avLst/>
          </a:prstGeom>
          <a:noFill/>
          <a:ln w="6350"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endParaRPr lang="en-US" sz="800" b="1" dirty="0" smtClean="0">
              <a:solidFill>
                <a:srgbClr val="0070C0"/>
              </a:solidFill>
              <a:latin typeface="Felix Titling"/>
              <a:ea typeface="Calibri"/>
              <a:cs typeface="Times New Roman"/>
            </a:endParaRPr>
          </a:p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100" b="1" dirty="0" smtClean="0">
                <a:solidFill>
                  <a:srgbClr val="0070C0"/>
                </a:solidFill>
                <a:latin typeface="Felix Titling"/>
                <a:ea typeface="Calibri"/>
                <a:cs typeface="Times New Roman"/>
              </a:rPr>
              <a:t> </a:t>
            </a:r>
            <a:r>
              <a:rPr lang="en-US" sz="1400" b="1" i="1" spc="3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/>
                <a:cs typeface="Times New Roman"/>
              </a:rPr>
              <a:t>Amarillo College</a:t>
            </a:r>
          </a:p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endParaRPr lang="en-US" sz="800" b="1" i="1" spc="3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libri"/>
              <a:cs typeface="Times New Roman"/>
            </a:endParaRPr>
          </a:p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b="1" i="1" spc="3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/>
                <a:cs typeface="Times New Roman"/>
              </a:rPr>
              <a:t>Clarendon College</a:t>
            </a:r>
          </a:p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endParaRPr lang="en-US" sz="800" b="1" i="1" spc="3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libri"/>
              <a:cs typeface="Times New Roman"/>
            </a:endParaRPr>
          </a:p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b="1" i="1" spc="3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/>
                <a:cs typeface="Times New Roman"/>
              </a:rPr>
              <a:t>Frank Phillips College</a:t>
            </a:r>
          </a:p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endParaRPr lang="en-US" sz="800" b="1" i="1" spc="3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libri"/>
              <a:cs typeface="Times New Roman"/>
            </a:endParaRPr>
          </a:p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b="1" i="1" spc="300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/>
                <a:cs typeface="Times New Roman"/>
              </a:rPr>
              <a:t>West Texas A&amp;M University</a:t>
            </a:r>
            <a:endParaRPr lang="en-US" sz="1400" b="1" i="1" spc="30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libri"/>
              <a:cs typeface="Times New Roman"/>
            </a:endParaRPr>
          </a:p>
        </p:txBody>
      </p:sp>
      <p:grpSp>
        <p:nvGrpSpPr>
          <p:cNvPr id="65" name="Group 64"/>
          <p:cNvGrpSpPr/>
          <p:nvPr/>
        </p:nvGrpSpPr>
        <p:grpSpPr>
          <a:xfrm>
            <a:off x="979115" y="2243447"/>
            <a:ext cx="2098228" cy="2465069"/>
            <a:chOff x="-140379" y="0"/>
            <a:chExt cx="2098897" cy="2465680"/>
          </a:xfrm>
        </p:grpSpPr>
        <p:grpSp>
          <p:nvGrpSpPr>
            <p:cNvPr id="66" name="Group 65"/>
            <p:cNvGrpSpPr/>
            <p:nvPr/>
          </p:nvGrpSpPr>
          <p:grpSpPr>
            <a:xfrm>
              <a:off x="-140379" y="0"/>
              <a:ext cx="2098897" cy="2465680"/>
              <a:chOff x="-140379" y="0"/>
              <a:chExt cx="2098897" cy="2465680"/>
            </a:xfrm>
          </p:grpSpPr>
          <p:sp>
            <p:nvSpPr>
              <p:cNvPr id="68" name="Flowchart: Decision 67"/>
              <p:cNvSpPr/>
              <p:nvPr/>
            </p:nvSpPr>
            <p:spPr>
              <a:xfrm>
                <a:off x="0" y="0"/>
                <a:ext cx="1828800" cy="1266825"/>
              </a:xfrm>
              <a:prstGeom prst="flowChartDecision">
                <a:avLst/>
              </a:prstGeom>
              <a:solidFill>
                <a:sysClr val="window" lastClr="FFFFFF"/>
              </a:solidFill>
              <a:ln w="25400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 dirty="0"/>
              </a:p>
            </p:txBody>
          </p:sp>
          <p:cxnSp>
            <p:nvCxnSpPr>
              <p:cNvPr id="69" name="Straight Connector 68"/>
              <p:cNvCxnSpPr/>
              <p:nvPr/>
            </p:nvCxnSpPr>
            <p:spPr>
              <a:xfrm>
                <a:off x="929030" y="1265530"/>
                <a:ext cx="0" cy="1200150"/>
              </a:xfrm>
              <a:prstGeom prst="line">
                <a:avLst/>
              </a:prstGeom>
              <a:noFill/>
              <a:ln w="28575" cap="flat" cmpd="sng" algn="ctr">
                <a:solidFill>
                  <a:sysClr val="windowText" lastClr="000000">
                    <a:shade val="95000"/>
                    <a:satMod val="105000"/>
                  </a:sysClr>
                </a:solidFill>
                <a:prstDash val="solid"/>
              </a:ln>
              <a:effectLst/>
            </p:spPr>
          </p:cxnSp>
          <p:cxnSp>
            <p:nvCxnSpPr>
              <p:cNvPr id="70" name="Straight Connector 69"/>
              <p:cNvCxnSpPr/>
              <p:nvPr/>
            </p:nvCxnSpPr>
            <p:spPr>
              <a:xfrm>
                <a:off x="0" y="643738"/>
                <a:ext cx="0" cy="1200150"/>
              </a:xfrm>
              <a:prstGeom prst="line">
                <a:avLst/>
              </a:prstGeom>
              <a:noFill/>
              <a:ln w="28575" cap="flat" cmpd="sng" algn="ctr">
                <a:solidFill>
                  <a:sysClr val="windowText" lastClr="000000">
                    <a:shade val="95000"/>
                    <a:satMod val="105000"/>
                  </a:sysClr>
                </a:solidFill>
                <a:prstDash val="solid"/>
              </a:ln>
              <a:effectLst/>
            </p:spPr>
          </p:cxnSp>
          <p:sp>
            <p:nvSpPr>
              <p:cNvPr id="71" name="Text Box 21"/>
              <p:cNvSpPr txBox="1"/>
              <p:nvPr/>
            </p:nvSpPr>
            <p:spPr>
              <a:xfrm>
                <a:off x="-140379" y="307049"/>
                <a:ext cx="2098897" cy="737790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  <a:scene3d>
                  <a:camera prst="orthographicFront"/>
                  <a:lightRig rig="threePt" dir="t"/>
                </a:scene3d>
                <a:sp3d extrusionH="57150">
                  <a:bevelT w="38100" h="38100"/>
                </a:sp3d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1400" b="1" i="1" dirty="0" smtClean="0">
                    <a:solidFill>
                      <a:schemeClr val="bg2">
                        <a:lumMod val="50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/>
                    <a:ea typeface="Calibri"/>
                    <a:cs typeface="Calibri"/>
                  </a:rPr>
                  <a:t>Amarillo High</a:t>
                </a:r>
              </a:p>
              <a:p>
                <a:pPr marL="0" marR="0" algn="ctr"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1400" b="1" i="1" dirty="0" smtClean="0">
                    <a:solidFill>
                      <a:schemeClr val="bg2">
                        <a:lumMod val="50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/>
                    <a:ea typeface="Calibri"/>
                    <a:cs typeface="Calibri"/>
                  </a:rPr>
                  <a:t>School</a:t>
                </a:r>
                <a:endParaRPr lang="en-US" sz="1400" dirty="0">
                  <a:solidFill>
                    <a:schemeClr val="bg2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/>
                  <a:ea typeface="Calibri"/>
                  <a:cs typeface="Times New Roman"/>
                </a:endParaRPr>
              </a:p>
            </p:txBody>
          </p:sp>
        </p:grpSp>
        <p:cxnSp>
          <p:nvCxnSpPr>
            <p:cNvPr id="67" name="Straight Connector 66"/>
            <p:cNvCxnSpPr/>
            <p:nvPr/>
          </p:nvCxnSpPr>
          <p:spPr>
            <a:xfrm>
              <a:off x="1816100" y="641350"/>
              <a:ext cx="0" cy="1199853"/>
            </a:xfrm>
            <a:prstGeom prst="line">
              <a:avLst/>
            </a:prstGeom>
            <a:noFill/>
            <a:ln w="28575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solid"/>
            </a:ln>
            <a:effectLst/>
          </p:spPr>
        </p:cxnSp>
      </p:grpSp>
      <p:grpSp>
        <p:nvGrpSpPr>
          <p:cNvPr id="59" name="Group 58"/>
          <p:cNvGrpSpPr/>
          <p:nvPr/>
        </p:nvGrpSpPr>
        <p:grpSpPr>
          <a:xfrm>
            <a:off x="2050372" y="4336282"/>
            <a:ext cx="1828800" cy="2447925"/>
            <a:chOff x="0" y="0"/>
            <a:chExt cx="1828800" cy="2447925"/>
          </a:xfrm>
        </p:grpSpPr>
        <p:sp>
          <p:nvSpPr>
            <p:cNvPr id="60" name="Flowchart: Decision 59"/>
            <p:cNvSpPr/>
            <p:nvPr/>
          </p:nvSpPr>
          <p:spPr>
            <a:xfrm>
              <a:off x="0" y="0"/>
              <a:ext cx="1828800" cy="1266825"/>
            </a:xfrm>
            <a:prstGeom prst="flowChartDecision">
              <a:avLst/>
            </a:prstGeom>
            <a:solidFill>
              <a:sysClr val="window" lastClr="FFFFFF"/>
            </a:solidFill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cxnSp>
          <p:nvCxnSpPr>
            <p:cNvPr id="61" name="Straight Connector 60"/>
            <p:cNvCxnSpPr/>
            <p:nvPr/>
          </p:nvCxnSpPr>
          <p:spPr>
            <a:xfrm>
              <a:off x="0" y="638175"/>
              <a:ext cx="0" cy="1200150"/>
            </a:xfrm>
            <a:prstGeom prst="line">
              <a:avLst/>
            </a:prstGeom>
            <a:noFill/>
            <a:ln w="28575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solid"/>
            </a:ln>
            <a:effectLst/>
          </p:spPr>
        </p:cxnSp>
        <p:cxnSp>
          <p:nvCxnSpPr>
            <p:cNvPr id="62" name="Straight Connector 61"/>
            <p:cNvCxnSpPr/>
            <p:nvPr/>
          </p:nvCxnSpPr>
          <p:spPr>
            <a:xfrm>
              <a:off x="904875" y="1247775"/>
              <a:ext cx="0" cy="1200150"/>
            </a:xfrm>
            <a:prstGeom prst="line">
              <a:avLst/>
            </a:prstGeom>
            <a:noFill/>
            <a:ln w="28575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solid"/>
            </a:ln>
            <a:effectLst/>
          </p:spPr>
        </p:cxnSp>
        <p:sp>
          <p:nvSpPr>
            <p:cNvPr id="63" name="Text Box 41"/>
            <p:cNvSpPr txBox="1"/>
            <p:nvPr/>
          </p:nvSpPr>
          <p:spPr>
            <a:xfrm>
              <a:off x="209550" y="419100"/>
              <a:ext cx="1495425" cy="742950"/>
            </a:xfrm>
            <a:prstGeom prst="rect">
              <a:avLst/>
            </a:prstGeom>
            <a:noFill/>
            <a:ln w="6350">
              <a:noFill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  <a:scene3d>
                <a:camera prst="orthographicFront"/>
                <a:lightRig rig="threePt" dir="t"/>
              </a:scene3d>
              <a:sp3d extrusionH="57150">
                <a:bevelT w="38100" h="38100"/>
              </a:sp3d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b="1" i="1" dirty="0" smtClean="0">
                  <a:effectLst/>
                  <a:latin typeface="Calibri"/>
                  <a:ea typeface="Calibri"/>
                  <a:cs typeface="Calibri"/>
                </a:rPr>
                <a:t>Region 16 ESC</a:t>
              </a:r>
              <a:endParaRPr lang="en-US" sz="14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cxnSp>
          <p:nvCxnSpPr>
            <p:cNvPr id="64" name="Straight Connector 63"/>
            <p:cNvCxnSpPr/>
            <p:nvPr/>
          </p:nvCxnSpPr>
          <p:spPr>
            <a:xfrm>
              <a:off x="1828800" y="628650"/>
              <a:ext cx="0" cy="1200150"/>
            </a:xfrm>
            <a:prstGeom prst="line">
              <a:avLst/>
            </a:prstGeom>
            <a:noFill/>
            <a:ln w="28575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solid"/>
            </a:ln>
            <a:effectLst/>
          </p:spPr>
        </p:cxnSp>
      </p:grpSp>
      <p:grpSp>
        <p:nvGrpSpPr>
          <p:cNvPr id="38" name="Group 37"/>
          <p:cNvGrpSpPr/>
          <p:nvPr/>
        </p:nvGrpSpPr>
        <p:grpSpPr>
          <a:xfrm>
            <a:off x="2964772" y="2347911"/>
            <a:ext cx="3129836" cy="2481263"/>
            <a:chOff x="0" y="0"/>
            <a:chExt cx="1428750" cy="2531745"/>
          </a:xfrm>
        </p:grpSpPr>
        <p:cxnSp>
          <p:nvCxnSpPr>
            <p:cNvPr id="39" name="Straight Connector 38"/>
            <p:cNvCxnSpPr/>
            <p:nvPr/>
          </p:nvCxnSpPr>
          <p:spPr>
            <a:xfrm>
              <a:off x="0" y="628650"/>
              <a:ext cx="0" cy="1400175"/>
            </a:xfrm>
            <a:prstGeom prst="line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</p:cxnSp>
        <p:grpSp>
          <p:nvGrpSpPr>
            <p:cNvPr id="40" name="Group 39"/>
            <p:cNvGrpSpPr/>
            <p:nvPr/>
          </p:nvGrpSpPr>
          <p:grpSpPr>
            <a:xfrm>
              <a:off x="0" y="0"/>
              <a:ext cx="1428750" cy="2531745"/>
              <a:chOff x="0" y="0"/>
              <a:chExt cx="1428750" cy="2531745"/>
            </a:xfrm>
          </p:grpSpPr>
          <p:cxnSp>
            <p:nvCxnSpPr>
              <p:cNvPr id="41" name="Straight Connector 40"/>
              <p:cNvCxnSpPr/>
              <p:nvPr/>
            </p:nvCxnSpPr>
            <p:spPr>
              <a:xfrm flipH="1">
                <a:off x="0" y="0"/>
                <a:ext cx="713105" cy="630555"/>
              </a:xfrm>
              <a:prstGeom prst="line">
                <a:avLst/>
              </a:prstGeom>
              <a:noFill/>
              <a:ln w="38100" cap="flat" cmpd="sng" algn="ctr">
                <a:solidFill>
                  <a:srgbClr val="FF0000"/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p:spPr>
          </p:cxnSp>
          <p:cxnSp>
            <p:nvCxnSpPr>
              <p:cNvPr id="42" name="Straight Connector 41"/>
              <p:cNvCxnSpPr/>
              <p:nvPr/>
            </p:nvCxnSpPr>
            <p:spPr>
              <a:xfrm flipH="1" flipV="1">
                <a:off x="714375" y="0"/>
                <a:ext cx="713740" cy="628015"/>
              </a:xfrm>
              <a:prstGeom prst="line">
                <a:avLst/>
              </a:prstGeom>
              <a:noFill/>
              <a:ln w="38100" cap="flat" cmpd="sng" algn="ctr">
                <a:solidFill>
                  <a:srgbClr val="FF0000"/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p:spPr>
          </p:cxnSp>
          <p:cxnSp>
            <p:nvCxnSpPr>
              <p:cNvPr id="43" name="Straight Connector 42"/>
              <p:cNvCxnSpPr/>
              <p:nvPr/>
            </p:nvCxnSpPr>
            <p:spPr>
              <a:xfrm>
                <a:off x="1428750" y="628650"/>
                <a:ext cx="0" cy="1400175"/>
              </a:xfrm>
              <a:prstGeom prst="line">
                <a:avLst/>
              </a:prstGeom>
              <a:noFill/>
              <a:ln w="38100" cap="flat" cmpd="sng" algn="ctr">
                <a:solidFill>
                  <a:srgbClr val="FF0000"/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p:spPr>
          </p:cxnSp>
          <p:cxnSp>
            <p:nvCxnSpPr>
              <p:cNvPr id="44" name="Straight Connector 43"/>
              <p:cNvCxnSpPr/>
              <p:nvPr/>
            </p:nvCxnSpPr>
            <p:spPr>
              <a:xfrm flipH="1" flipV="1">
                <a:off x="0" y="2028825"/>
                <a:ext cx="713740" cy="502920"/>
              </a:xfrm>
              <a:prstGeom prst="line">
                <a:avLst/>
              </a:prstGeom>
              <a:noFill/>
              <a:ln w="38100" cap="flat" cmpd="sng" algn="ctr">
                <a:solidFill>
                  <a:srgbClr val="FF0000"/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p:spPr>
          </p:cxnSp>
          <p:cxnSp>
            <p:nvCxnSpPr>
              <p:cNvPr id="45" name="Straight Connector 44"/>
              <p:cNvCxnSpPr/>
              <p:nvPr/>
            </p:nvCxnSpPr>
            <p:spPr>
              <a:xfrm flipH="1">
                <a:off x="714375" y="2019300"/>
                <a:ext cx="714374" cy="506730"/>
              </a:xfrm>
              <a:prstGeom prst="line">
                <a:avLst/>
              </a:prstGeom>
              <a:noFill/>
              <a:ln w="38100" cap="flat" cmpd="sng" algn="ctr">
                <a:solidFill>
                  <a:srgbClr val="FF0000"/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p:spPr>
          </p:cxnSp>
        </p:grpSp>
      </p:grpSp>
      <p:sp>
        <p:nvSpPr>
          <p:cNvPr id="49" name="Title 1"/>
          <p:cNvSpPr txBox="1">
            <a:spLocks/>
          </p:cNvSpPr>
          <p:nvPr/>
        </p:nvSpPr>
        <p:spPr>
          <a:xfrm>
            <a:off x="457200" y="-9525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100" dirty="0" smtClean="0"/>
              <a:t>Amarillo High School is in Potter County</a:t>
            </a:r>
          </a:p>
          <a:p>
            <a:r>
              <a:rPr lang="en-US" sz="1100" dirty="0" smtClean="0"/>
              <a:t>Amarillo College is in Potter County</a:t>
            </a:r>
          </a:p>
          <a:p>
            <a:r>
              <a:rPr lang="en-US" sz="1100" dirty="0"/>
              <a:t>Borger High School is in Hutchinson </a:t>
            </a:r>
            <a:r>
              <a:rPr lang="en-US" sz="1100" dirty="0" smtClean="0"/>
              <a:t>County</a:t>
            </a:r>
            <a:endParaRPr lang="en-US" sz="1100" dirty="0"/>
          </a:p>
          <a:p>
            <a:r>
              <a:rPr lang="en-US" sz="1100" dirty="0"/>
              <a:t>Frank Phillips College is in Hutchinson </a:t>
            </a:r>
            <a:r>
              <a:rPr lang="en-US" sz="1100" dirty="0" smtClean="0"/>
              <a:t>County</a:t>
            </a:r>
            <a:endParaRPr lang="en-US" sz="1100" dirty="0"/>
          </a:p>
          <a:p>
            <a:r>
              <a:rPr lang="en-US" sz="1100" dirty="0" smtClean="0"/>
              <a:t>Canyon High School is in Randall County</a:t>
            </a:r>
          </a:p>
          <a:p>
            <a:r>
              <a:rPr lang="en-US" sz="1100" dirty="0"/>
              <a:t>West Texas A&amp;M University is in Randall </a:t>
            </a:r>
            <a:r>
              <a:rPr lang="en-US" sz="1100" dirty="0" smtClean="0"/>
              <a:t>County</a:t>
            </a:r>
            <a:endParaRPr lang="en-US" sz="1100" dirty="0"/>
          </a:p>
          <a:p>
            <a:r>
              <a:rPr lang="en-US" sz="1100" dirty="0" smtClean="0"/>
              <a:t>Clarendon College is in Gray County</a:t>
            </a:r>
          </a:p>
        </p:txBody>
      </p:sp>
    </p:spTree>
    <p:extLst>
      <p:ext uri="{BB962C8B-B14F-4D97-AF65-F5344CB8AC3E}">
        <p14:creationId xmlns:p14="http://schemas.microsoft.com/office/powerpoint/2010/main" val="3049546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100" dirty="0" smtClean="0"/>
              <a:t>NEED FROM HSs TO COLLEGES Participation Data from THECB</a:t>
            </a:r>
            <a:br>
              <a:rPr lang="en-US" sz="3100" dirty="0" smtClean="0"/>
            </a:br>
            <a:r>
              <a:rPr lang="en-US" sz="3100" dirty="0" smtClean="0"/>
              <a:t>West Texas A&amp;M, 2011</a:t>
            </a:r>
            <a:r>
              <a:rPr lang="en-US" sz="3100" dirty="0"/>
              <a:t/>
            </a:r>
            <a:br>
              <a:rPr lang="en-US" sz="3100" dirty="0"/>
            </a:br>
            <a:r>
              <a:rPr lang="en-US" sz="2200" b="1" dirty="0" smtClean="0"/>
              <a:t>Developmental Education, Fall 2008 Cohort Tracked for 2 years</a:t>
            </a:r>
            <a:br>
              <a:rPr lang="en-US" sz="2200" b="1" dirty="0" smtClean="0"/>
            </a:br>
            <a:endParaRPr lang="en-US" sz="2200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048447"/>
              </p:ext>
            </p:extLst>
          </p:nvPr>
        </p:nvGraphicFramePr>
        <p:xfrm>
          <a:off x="990600" y="3962400"/>
          <a:ext cx="6553200" cy="101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62200"/>
                <a:gridCol w="533400"/>
                <a:gridCol w="1828800"/>
                <a:gridCol w="1828800"/>
              </a:tblGrid>
              <a:tr h="523240">
                <a:tc>
                  <a:txBody>
                    <a:bodyPr/>
                    <a:lstStyle/>
                    <a:p>
                      <a:r>
                        <a:rPr lang="en-US" dirty="0" smtClean="0"/>
                        <a:t>FTIC Students</a:t>
                      </a:r>
                      <a:r>
                        <a:rPr lang="en-US" baseline="0" dirty="0" smtClean="0"/>
                        <a:t> </a:t>
                      </a:r>
                    </a:p>
                    <a:p>
                      <a:r>
                        <a:rPr lang="en-US" baseline="0" dirty="0" smtClean="0"/>
                        <a:t>Requiring Dev. Ed.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% Attempting</a:t>
                      </a:r>
                    </a:p>
                    <a:p>
                      <a:r>
                        <a:rPr lang="en-US" dirty="0" smtClean="0"/>
                        <a:t>College Courses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% Attempting and Completing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Math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194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61.3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91.6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7051601"/>
              </p:ext>
            </p:extLst>
          </p:nvPr>
        </p:nvGraphicFramePr>
        <p:xfrm>
          <a:off x="990600" y="1752600"/>
          <a:ext cx="6553200" cy="101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/>
                <a:gridCol w="658483"/>
                <a:gridCol w="1703717"/>
                <a:gridCol w="1905000"/>
              </a:tblGrid>
              <a:tr h="609600">
                <a:tc>
                  <a:txBody>
                    <a:bodyPr/>
                    <a:lstStyle/>
                    <a:p>
                      <a:r>
                        <a:rPr lang="en-US" dirty="0" smtClean="0"/>
                        <a:t>FTIC</a:t>
                      </a:r>
                      <a:r>
                        <a:rPr lang="en-US" baseline="0" dirty="0" smtClean="0"/>
                        <a:t> Students Not Needing Dev. Ed.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% Attempting</a:t>
                      </a:r>
                    </a:p>
                    <a:p>
                      <a:r>
                        <a:rPr lang="en-US" dirty="0" smtClean="0"/>
                        <a:t>College Courses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% </a:t>
                      </a:r>
                      <a:r>
                        <a:rPr lang="en-US" baseline="0" dirty="0" smtClean="0"/>
                        <a:t> Attempting and Completing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Math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841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95.1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5170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700" dirty="0" smtClean="0"/>
              <a:t>Academic Performance of Transfer Students from</a:t>
            </a:r>
            <a:br>
              <a:rPr lang="en-US" sz="2700" dirty="0" smtClean="0"/>
            </a:br>
            <a:r>
              <a:rPr lang="en-US" sz="2700" dirty="0" smtClean="0"/>
              <a:t>Amarillo College, 2011</a:t>
            </a:r>
            <a:r>
              <a:rPr lang="en-US" sz="2700" dirty="0"/>
              <a:t/>
            </a:r>
            <a:br>
              <a:rPr lang="en-US" sz="2700" dirty="0"/>
            </a:br>
            <a:r>
              <a:rPr lang="en-US" sz="2200" b="1" dirty="0" smtClean="0"/>
              <a:t>Developmental Education vs. No Developmental Education, Fall 2009</a:t>
            </a:r>
            <a:br>
              <a:rPr lang="en-US" sz="2200" b="1" dirty="0" smtClean="0"/>
            </a:br>
            <a:endParaRPr lang="en-US" sz="2200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14130002"/>
              </p:ext>
            </p:extLst>
          </p:nvPr>
        </p:nvGraphicFramePr>
        <p:xfrm>
          <a:off x="609600" y="3886200"/>
          <a:ext cx="7696200" cy="27794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92378"/>
                <a:gridCol w="573386"/>
                <a:gridCol w="430040"/>
                <a:gridCol w="645059"/>
                <a:gridCol w="573386"/>
                <a:gridCol w="573386"/>
                <a:gridCol w="573386"/>
                <a:gridCol w="573386"/>
                <a:gridCol w="645059"/>
                <a:gridCol w="716734"/>
              </a:tblGrid>
              <a:tr h="431800">
                <a:tc>
                  <a:txBody>
                    <a:bodyPr/>
                    <a:lstStyle/>
                    <a:p>
                      <a:r>
                        <a:rPr lang="en-US" sz="1200" baseline="0" dirty="0" smtClean="0"/>
                        <a:t>No Developmental Education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N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&lt;2.0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2.0-2.49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2.5-2.99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3.0-3.49</a:t>
                      </a:r>
                    </a:p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&gt;3.5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Unk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Enroll</a:t>
                      </a:r>
                    </a:p>
                    <a:p>
                      <a:r>
                        <a:rPr lang="en-US" sz="1200" dirty="0" smtClean="0"/>
                        <a:t>Fall</a:t>
                      </a:r>
                    </a:p>
                    <a:p>
                      <a:r>
                        <a:rPr lang="en-US" sz="1200" dirty="0" smtClean="0"/>
                        <a:t>‘10</a:t>
                      </a:r>
                      <a:endParaRPr lang="en-US" sz="1200" dirty="0"/>
                    </a:p>
                  </a:txBody>
                  <a:tcPr/>
                </a:tc>
              </a:tr>
              <a:tr h="18505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Midwestern State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4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3</a:t>
                      </a:r>
                      <a:endParaRPr lang="en-US" sz="1200" dirty="0"/>
                    </a:p>
                  </a:txBody>
                  <a:tcPr/>
                </a:tc>
              </a:tr>
              <a:tr h="18505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Texas State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5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4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4</a:t>
                      </a:r>
                      <a:endParaRPr lang="en-US" sz="1200" dirty="0"/>
                    </a:p>
                  </a:txBody>
                  <a:tcPr/>
                </a:tc>
              </a:tr>
              <a:tr h="18505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Texas Tech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36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3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7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4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6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15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26</a:t>
                      </a:r>
                      <a:endParaRPr lang="en-US" sz="1200" dirty="0"/>
                    </a:p>
                  </a:txBody>
                  <a:tcPr/>
                </a:tc>
              </a:tr>
              <a:tr h="18505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UT Arlington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5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/>
                    </a:p>
                  </a:txBody>
                  <a:tcPr/>
                </a:tc>
              </a:tr>
              <a:tr h="18505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University</a:t>
                      </a:r>
                      <a:r>
                        <a:rPr lang="en-US" sz="1200" baseline="0" dirty="0" smtClean="0"/>
                        <a:t> of North Texas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6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3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4</a:t>
                      </a:r>
                      <a:endParaRPr lang="en-US" sz="1200" dirty="0"/>
                    </a:p>
                  </a:txBody>
                  <a:tcPr/>
                </a:tc>
              </a:tr>
              <a:tr h="18505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West Texas A&amp;M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146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11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16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15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50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52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119</a:t>
                      </a:r>
                      <a:endParaRPr lang="en-US" sz="1200" dirty="0"/>
                    </a:p>
                  </a:txBody>
                  <a:tcPr/>
                </a:tc>
              </a:tr>
              <a:tr h="493485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Other public 4-yr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4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3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4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5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14</a:t>
                      </a:r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3343527"/>
              </p:ext>
            </p:extLst>
          </p:nvPr>
        </p:nvGraphicFramePr>
        <p:xfrm>
          <a:off x="685800" y="1356360"/>
          <a:ext cx="7620000" cy="237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1200"/>
                <a:gridCol w="685800"/>
                <a:gridCol w="457200"/>
                <a:gridCol w="609600"/>
                <a:gridCol w="660592"/>
                <a:gridCol w="634808"/>
                <a:gridCol w="609600"/>
                <a:gridCol w="609600"/>
                <a:gridCol w="609600"/>
                <a:gridCol w="762000"/>
              </a:tblGrid>
              <a:tr h="3962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Developmental Education prior to Transfer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Total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N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&lt;2.0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2.0-2.49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2.5-2.99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3.0-3.49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&gt;3.5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Unk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Enroll Fall ‘10</a:t>
                      </a:r>
                      <a:endParaRPr lang="en-US" sz="1200" dirty="0"/>
                    </a:p>
                  </a:txBody>
                  <a:tcPr/>
                </a:tc>
              </a:tr>
              <a:tr h="22860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Midwestern State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6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/>
                    </a:p>
                  </a:txBody>
                  <a:tcPr/>
                </a:tc>
              </a:tr>
              <a:tr h="22860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Texas State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6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/>
                </a:tc>
              </a:tr>
              <a:tr h="22860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Texas Tech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52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16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6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4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14</a:t>
                      </a:r>
                      <a:endParaRPr lang="en-US" sz="1200" dirty="0"/>
                    </a:p>
                  </a:txBody>
                  <a:tcPr/>
                </a:tc>
              </a:tr>
              <a:tr h="22860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UT Arlington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7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0</a:t>
                      </a:r>
                      <a:endParaRPr lang="en-US" sz="1200" dirty="0"/>
                    </a:p>
                  </a:txBody>
                  <a:tcPr/>
                </a:tc>
              </a:tr>
              <a:tr h="22860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 University of North</a:t>
                      </a:r>
                      <a:r>
                        <a:rPr lang="en-US" sz="1200" baseline="0" dirty="0" smtClean="0"/>
                        <a:t> Texas</a:t>
                      </a:r>
                      <a:endParaRPr lang="en-US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11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5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4</a:t>
                      </a:r>
                      <a:endParaRPr lang="en-US" sz="1200" dirty="0"/>
                    </a:p>
                  </a:txBody>
                  <a:tcPr/>
                </a:tc>
              </a:tr>
              <a:tr h="18288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 West Texas A&amp;M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301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155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23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25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29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38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36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4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120</a:t>
                      </a:r>
                      <a:endParaRPr lang="en-US" sz="1200" dirty="0"/>
                    </a:p>
                  </a:txBody>
                  <a:tcPr/>
                </a:tc>
              </a:tr>
              <a:tr h="243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 Other public 4-yr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32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12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4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3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7</a:t>
                      </a:r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3652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100" dirty="0" smtClean="0"/>
              <a:t>Academic Performance of Transfer Students from</a:t>
            </a:r>
            <a:br>
              <a:rPr lang="en-US" sz="3100" dirty="0" smtClean="0"/>
            </a:br>
            <a:r>
              <a:rPr lang="en-US" sz="3100" dirty="0" smtClean="0"/>
              <a:t>Clarendon College, 2011</a:t>
            </a:r>
            <a:r>
              <a:rPr lang="en-US" sz="3100" dirty="0"/>
              <a:t/>
            </a:r>
            <a:br>
              <a:rPr lang="en-US" sz="3100" dirty="0"/>
            </a:br>
            <a:r>
              <a:rPr lang="en-US" sz="2200" b="1" dirty="0" smtClean="0"/>
              <a:t>Developmental Education vs. No Developmental Education, Fall 2009</a:t>
            </a:r>
            <a:br>
              <a:rPr lang="en-US" sz="2200" b="1" dirty="0" smtClean="0"/>
            </a:br>
            <a:endParaRPr lang="en-US" sz="2200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14293077"/>
              </p:ext>
            </p:extLst>
          </p:nvPr>
        </p:nvGraphicFramePr>
        <p:xfrm>
          <a:off x="685800" y="3581400"/>
          <a:ext cx="7696201" cy="21087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399"/>
                <a:gridCol w="609600"/>
                <a:gridCol w="457200"/>
                <a:gridCol w="685800"/>
                <a:gridCol w="609600"/>
                <a:gridCol w="609600"/>
                <a:gridCol w="609600"/>
                <a:gridCol w="609600"/>
                <a:gridCol w="685800"/>
                <a:gridCol w="762002"/>
              </a:tblGrid>
              <a:tr h="863030"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No Developmental Education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&lt;2.0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2.0-2.49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2.5-2.99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3.0-3.49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&gt;3.5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Unk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Enroll</a:t>
                      </a:r>
                    </a:p>
                    <a:p>
                      <a:r>
                        <a:rPr lang="en-US" dirty="0" smtClean="0"/>
                        <a:t>Fall</a:t>
                      </a:r>
                    </a:p>
                    <a:p>
                      <a:r>
                        <a:rPr lang="en-US" dirty="0" smtClean="0"/>
                        <a:t>‘10</a:t>
                      </a:r>
                      <a:endParaRPr lang="en-US" dirty="0"/>
                    </a:p>
                  </a:txBody>
                  <a:tcPr/>
                </a:tc>
              </a:tr>
              <a:tr h="387507">
                <a:tc>
                  <a:txBody>
                    <a:bodyPr/>
                    <a:lstStyle/>
                    <a:p>
                      <a:r>
                        <a:rPr lang="en-US" dirty="0" smtClean="0"/>
                        <a:t> Texas Tech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</a:tr>
              <a:tr h="387507">
                <a:tc>
                  <a:txBody>
                    <a:bodyPr/>
                    <a:lstStyle/>
                    <a:p>
                      <a:r>
                        <a:rPr lang="en-US" dirty="0" smtClean="0"/>
                        <a:t>West Texas A&amp;M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21</a:t>
                      </a:r>
                      <a:endParaRPr lang="en-US" dirty="0"/>
                    </a:p>
                  </a:txBody>
                  <a:tcPr/>
                </a:tc>
              </a:tr>
              <a:tr h="419357">
                <a:tc>
                  <a:txBody>
                    <a:bodyPr/>
                    <a:lstStyle/>
                    <a:p>
                      <a:r>
                        <a:rPr lang="en-US" dirty="0" smtClean="0"/>
                        <a:t>Other public 4-yr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8572410"/>
              </p:ext>
            </p:extLst>
          </p:nvPr>
        </p:nvGraphicFramePr>
        <p:xfrm>
          <a:off x="685800" y="1447800"/>
          <a:ext cx="7620000" cy="2026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1200"/>
                <a:gridCol w="685800"/>
                <a:gridCol w="457200"/>
                <a:gridCol w="609600"/>
                <a:gridCol w="660592"/>
                <a:gridCol w="634808"/>
                <a:gridCol w="609600"/>
                <a:gridCol w="609600"/>
                <a:gridCol w="609600"/>
                <a:gridCol w="762000"/>
              </a:tblGrid>
              <a:tr h="609600">
                <a:tc>
                  <a:txBody>
                    <a:bodyPr/>
                    <a:lstStyle/>
                    <a:p>
                      <a:r>
                        <a:rPr lang="en-US" dirty="0" smtClean="0"/>
                        <a:t>Developmental Education prior to Transfer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Total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&lt;2.0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2.0-2.49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2.5-2.99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3.0-3.49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&gt;3.5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Unk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Enroll Fall ‘10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Texas Tech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West Texas A&amp;M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Other public 4-yr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42275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100" dirty="0" smtClean="0"/>
              <a:t>Academic Performance of Transfer Students from</a:t>
            </a:r>
            <a:br>
              <a:rPr lang="en-US" sz="3100" dirty="0" smtClean="0"/>
            </a:br>
            <a:r>
              <a:rPr lang="en-US" sz="3100" dirty="0" smtClean="0"/>
              <a:t>Frank Phillips College, 2011</a:t>
            </a:r>
            <a:r>
              <a:rPr lang="en-US" sz="3100" dirty="0"/>
              <a:t/>
            </a:r>
            <a:br>
              <a:rPr lang="en-US" sz="3100" dirty="0"/>
            </a:br>
            <a:r>
              <a:rPr lang="en-US" sz="2200" b="1" dirty="0" smtClean="0"/>
              <a:t>Developmental Education vs. No Developmental Education, Fall 2009</a:t>
            </a:r>
            <a:br>
              <a:rPr lang="en-US" sz="2200" b="1" dirty="0" smtClean="0"/>
            </a:br>
            <a:endParaRPr lang="en-US" sz="2200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6780442"/>
              </p:ext>
            </p:extLst>
          </p:nvPr>
        </p:nvGraphicFramePr>
        <p:xfrm>
          <a:off x="685800" y="3581400"/>
          <a:ext cx="7696201" cy="21087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399"/>
                <a:gridCol w="609600"/>
                <a:gridCol w="457200"/>
                <a:gridCol w="685800"/>
                <a:gridCol w="609600"/>
                <a:gridCol w="609600"/>
                <a:gridCol w="609600"/>
                <a:gridCol w="609600"/>
                <a:gridCol w="685800"/>
                <a:gridCol w="762002"/>
              </a:tblGrid>
              <a:tr h="863030"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No Developmental Education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&lt;2.0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2.0-2.49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2.5-2.99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3.0-3.49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&gt;3.5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Unk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Enroll</a:t>
                      </a:r>
                    </a:p>
                    <a:p>
                      <a:r>
                        <a:rPr lang="en-US" dirty="0" smtClean="0"/>
                        <a:t>Fall</a:t>
                      </a:r>
                    </a:p>
                    <a:p>
                      <a:r>
                        <a:rPr lang="en-US" dirty="0" smtClean="0"/>
                        <a:t>‘10</a:t>
                      </a:r>
                      <a:endParaRPr lang="en-US" dirty="0"/>
                    </a:p>
                  </a:txBody>
                  <a:tcPr/>
                </a:tc>
              </a:tr>
              <a:tr h="387507">
                <a:tc>
                  <a:txBody>
                    <a:bodyPr/>
                    <a:lstStyle/>
                    <a:p>
                      <a:r>
                        <a:rPr lang="en-US" dirty="0" smtClean="0"/>
                        <a:t> Texas Tech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87507">
                <a:tc>
                  <a:txBody>
                    <a:bodyPr/>
                    <a:lstStyle/>
                    <a:p>
                      <a:r>
                        <a:rPr lang="en-US" dirty="0" smtClean="0"/>
                        <a:t>West Texas A&amp;M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</a:tr>
              <a:tr h="419357">
                <a:tc>
                  <a:txBody>
                    <a:bodyPr/>
                    <a:lstStyle/>
                    <a:p>
                      <a:r>
                        <a:rPr lang="en-US" dirty="0" smtClean="0"/>
                        <a:t>Other public 4-yr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2749597"/>
              </p:ext>
            </p:extLst>
          </p:nvPr>
        </p:nvGraphicFramePr>
        <p:xfrm>
          <a:off x="685800" y="1447800"/>
          <a:ext cx="7620000" cy="2026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1200"/>
                <a:gridCol w="685800"/>
                <a:gridCol w="457200"/>
                <a:gridCol w="609600"/>
                <a:gridCol w="660592"/>
                <a:gridCol w="634808"/>
                <a:gridCol w="609600"/>
                <a:gridCol w="609600"/>
                <a:gridCol w="609600"/>
                <a:gridCol w="762000"/>
              </a:tblGrid>
              <a:tr h="609600">
                <a:tc>
                  <a:txBody>
                    <a:bodyPr/>
                    <a:lstStyle/>
                    <a:p>
                      <a:r>
                        <a:rPr lang="en-US" dirty="0" smtClean="0"/>
                        <a:t>Developmental Education prior to Transfer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Total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&lt;2.0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2.0-2.49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2.5-2.99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3.0-3.49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&gt;3.5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Unk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Enroll Fall ‘10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Texas Tech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West Texas A&amp;M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Other public 4-yr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6926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100" dirty="0" smtClean="0"/>
              <a:t>Academic Performance of Transfer Students from</a:t>
            </a:r>
            <a:br>
              <a:rPr lang="en-US" sz="3100" dirty="0" smtClean="0"/>
            </a:br>
            <a:r>
              <a:rPr lang="en-US" sz="3100" dirty="0" smtClean="0"/>
              <a:t>West Texas A&amp;M University, 2011</a:t>
            </a:r>
            <a:r>
              <a:rPr lang="en-US" sz="3100" dirty="0"/>
              <a:t/>
            </a:r>
            <a:br>
              <a:rPr lang="en-US" sz="3100" dirty="0"/>
            </a:br>
            <a:r>
              <a:rPr lang="en-US" sz="2200" b="1" dirty="0" smtClean="0"/>
              <a:t>Developmental Education vs. No Developmental Education, Fall 2009</a:t>
            </a:r>
            <a:br>
              <a:rPr lang="en-US" sz="2200" b="1" dirty="0" smtClean="0"/>
            </a:br>
            <a:endParaRPr lang="en-US" sz="2200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72711271"/>
              </p:ext>
            </p:extLst>
          </p:nvPr>
        </p:nvGraphicFramePr>
        <p:xfrm>
          <a:off x="685800" y="3581400"/>
          <a:ext cx="7696201" cy="21087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399"/>
                <a:gridCol w="609600"/>
                <a:gridCol w="457200"/>
                <a:gridCol w="685800"/>
                <a:gridCol w="609600"/>
                <a:gridCol w="609600"/>
                <a:gridCol w="609600"/>
                <a:gridCol w="609600"/>
                <a:gridCol w="685800"/>
                <a:gridCol w="762002"/>
              </a:tblGrid>
              <a:tr h="863030"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No Developmental Education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&lt;2.0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2.0-2.49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2.5-2.99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3.0-3.49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&gt;3.5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Unk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Enroll</a:t>
                      </a:r>
                    </a:p>
                    <a:p>
                      <a:r>
                        <a:rPr lang="en-US" dirty="0" smtClean="0"/>
                        <a:t>Fall</a:t>
                      </a:r>
                    </a:p>
                    <a:p>
                      <a:r>
                        <a:rPr lang="en-US" dirty="0" smtClean="0"/>
                        <a:t>‘10</a:t>
                      </a:r>
                      <a:endParaRPr lang="en-US" dirty="0"/>
                    </a:p>
                  </a:txBody>
                  <a:tcPr/>
                </a:tc>
              </a:tr>
              <a:tr h="387507">
                <a:tc>
                  <a:txBody>
                    <a:bodyPr/>
                    <a:lstStyle/>
                    <a:p>
                      <a:r>
                        <a:rPr lang="en-US" dirty="0" smtClean="0"/>
                        <a:t> Texas Tech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87507">
                <a:tc>
                  <a:txBody>
                    <a:bodyPr/>
                    <a:lstStyle/>
                    <a:p>
                      <a:r>
                        <a:rPr lang="en-US" dirty="0" smtClean="0"/>
                        <a:t>West Texas A&amp;M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</a:tr>
              <a:tr h="419357">
                <a:tc>
                  <a:txBody>
                    <a:bodyPr/>
                    <a:lstStyle/>
                    <a:p>
                      <a:r>
                        <a:rPr lang="en-US" dirty="0" smtClean="0"/>
                        <a:t>Other public 4-yr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2831419"/>
              </p:ext>
            </p:extLst>
          </p:nvPr>
        </p:nvGraphicFramePr>
        <p:xfrm>
          <a:off x="685800" y="1447800"/>
          <a:ext cx="7848600" cy="441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685800"/>
                <a:gridCol w="533400"/>
                <a:gridCol w="609600"/>
                <a:gridCol w="609600"/>
                <a:gridCol w="609600"/>
                <a:gridCol w="609600"/>
                <a:gridCol w="685800"/>
                <a:gridCol w="609600"/>
                <a:gridCol w="838200"/>
              </a:tblGrid>
              <a:tr h="609600">
                <a:tc>
                  <a:txBody>
                    <a:bodyPr/>
                    <a:lstStyle/>
                    <a:p>
                      <a:r>
                        <a:rPr lang="en-US" dirty="0" smtClean="0"/>
                        <a:t>Developmental Education prior to Transfer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Total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&lt;2.0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2.0-2.49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2.5-2.99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3.0-3.49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&gt;3.5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Unk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Enroll Fall ‘10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Amarillo College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301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Clarendon</a:t>
                      </a:r>
                      <a:r>
                        <a:rPr lang="en-US" baseline="0" dirty="0" smtClean="0"/>
                        <a:t> College</a:t>
                      </a:r>
                      <a:r>
                        <a:rPr lang="en-US" dirty="0" smtClean="0"/>
                        <a:t>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South</a:t>
                      </a:r>
                      <a:r>
                        <a:rPr lang="en-US" baseline="0" dirty="0" smtClean="0"/>
                        <a:t> Plains College</a:t>
                      </a:r>
                      <a:r>
                        <a:rPr lang="en-US" dirty="0" smtClean="0"/>
                        <a:t>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Frank Phillips College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North Central Texas College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Vernon College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Houston</a:t>
                      </a:r>
                      <a:r>
                        <a:rPr lang="en-US" baseline="0" dirty="0" smtClean="0"/>
                        <a:t> CC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All Other Public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7548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100" dirty="0" smtClean="0"/>
              <a:t>Academic Performance of Transfer Students from</a:t>
            </a:r>
            <a:br>
              <a:rPr lang="en-US" sz="3100" dirty="0" smtClean="0"/>
            </a:br>
            <a:r>
              <a:rPr lang="en-US" sz="3100" dirty="0" smtClean="0"/>
              <a:t>West Texas A&amp;M University, 2011</a:t>
            </a:r>
            <a:r>
              <a:rPr lang="en-US" sz="3100" dirty="0"/>
              <a:t/>
            </a:r>
            <a:br>
              <a:rPr lang="en-US" sz="3100" dirty="0"/>
            </a:br>
            <a:r>
              <a:rPr lang="en-US" sz="2200" b="1" dirty="0" smtClean="0"/>
              <a:t>Developmental Education vs. No Developmental Education, Fall 2009</a:t>
            </a:r>
            <a:br>
              <a:rPr lang="en-US" sz="2200" b="1" dirty="0" smtClean="0"/>
            </a:br>
            <a:endParaRPr lang="en-US" sz="2200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56281454"/>
              </p:ext>
            </p:extLst>
          </p:nvPr>
        </p:nvGraphicFramePr>
        <p:xfrm>
          <a:off x="685800" y="3581400"/>
          <a:ext cx="7696201" cy="21087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399"/>
                <a:gridCol w="609600"/>
                <a:gridCol w="457200"/>
                <a:gridCol w="685800"/>
                <a:gridCol w="609600"/>
                <a:gridCol w="609600"/>
                <a:gridCol w="609600"/>
                <a:gridCol w="609600"/>
                <a:gridCol w="685800"/>
                <a:gridCol w="762002"/>
              </a:tblGrid>
              <a:tr h="863030"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No Developmental Education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&lt;2.0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2.0-2.49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2.5-2.99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3.0-3.49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&gt;3.5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Unk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Enroll</a:t>
                      </a:r>
                    </a:p>
                    <a:p>
                      <a:r>
                        <a:rPr lang="en-US" dirty="0" smtClean="0"/>
                        <a:t>Fall</a:t>
                      </a:r>
                    </a:p>
                    <a:p>
                      <a:r>
                        <a:rPr lang="en-US" dirty="0" smtClean="0"/>
                        <a:t>‘10</a:t>
                      </a:r>
                      <a:endParaRPr lang="en-US" dirty="0"/>
                    </a:p>
                  </a:txBody>
                  <a:tcPr/>
                </a:tc>
              </a:tr>
              <a:tr h="387507">
                <a:tc>
                  <a:txBody>
                    <a:bodyPr/>
                    <a:lstStyle/>
                    <a:p>
                      <a:r>
                        <a:rPr lang="en-US" dirty="0" smtClean="0"/>
                        <a:t> Texas Tech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87507">
                <a:tc>
                  <a:txBody>
                    <a:bodyPr/>
                    <a:lstStyle/>
                    <a:p>
                      <a:r>
                        <a:rPr lang="en-US" dirty="0" smtClean="0"/>
                        <a:t>West Texas A&amp;M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</a:tr>
              <a:tr h="419357">
                <a:tc>
                  <a:txBody>
                    <a:bodyPr/>
                    <a:lstStyle/>
                    <a:p>
                      <a:r>
                        <a:rPr lang="en-US" dirty="0" smtClean="0"/>
                        <a:t>Other public 4-yr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7758239"/>
              </p:ext>
            </p:extLst>
          </p:nvPr>
        </p:nvGraphicFramePr>
        <p:xfrm>
          <a:off x="685800" y="1447800"/>
          <a:ext cx="7848600" cy="441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685800"/>
                <a:gridCol w="533400"/>
                <a:gridCol w="609600"/>
                <a:gridCol w="609600"/>
                <a:gridCol w="609600"/>
                <a:gridCol w="609600"/>
                <a:gridCol w="685800"/>
                <a:gridCol w="609600"/>
                <a:gridCol w="838200"/>
              </a:tblGrid>
              <a:tr h="609600">
                <a:tc>
                  <a:txBody>
                    <a:bodyPr/>
                    <a:lstStyle/>
                    <a:p>
                      <a:r>
                        <a:rPr lang="en-US" dirty="0" smtClean="0"/>
                        <a:t>No Developmental Education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Total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&lt;2.0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2.0-2.49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2.5-2.99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3.0-3.49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&gt;3.5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Unk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Enroll Fall ‘10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Amarillo College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301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119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Clarendon</a:t>
                      </a:r>
                      <a:r>
                        <a:rPr lang="en-US" baseline="0" dirty="0" smtClean="0"/>
                        <a:t> College</a:t>
                      </a:r>
                      <a:r>
                        <a:rPr lang="en-US" dirty="0" smtClean="0"/>
                        <a:t>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South</a:t>
                      </a:r>
                      <a:r>
                        <a:rPr lang="en-US" baseline="0" dirty="0" smtClean="0"/>
                        <a:t> Plains College</a:t>
                      </a:r>
                      <a:r>
                        <a:rPr lang="en-US" dirty="0" smtClean="0"/>
                        <a:t>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Frank Phillips College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North Central Texas College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Vernon College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Houston</a:t>
                      </a:r>
                      <a:r>
                        <a:rPr lang="en-US" baseline="0" dirty="0" smtClean="0"/>
                        <a:t> CC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All Other Public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44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4318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West Texas A&amp;M University, 2011</a:t>
            </a:r>
            <a:r>
              <a:rPr lang="en-US" dirty="0"/>
              <a:t/>
            </a:r>
            <a:br>
              <a:rPr lang="en-US" dirty="0"/>
            </a:br>
            <a:r>
              <a:rPr lang="en-US" sz="3600" dirty="0" smtClean="0"/>
              <a:t>Graduation Rate of First-time, Full-Time Degree-seeking Students</a:t>
            </a:r>
            <a:endParaRPr lang="en-US" sz="3600" b="1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9486124"/>
              </p:ext>
            </p:extLst>
          </p:nvPr>
        </p:nvGraphicFramePr>
        <p:xfrm>
          <a:off x="609600" y="3733800"/>
          <a:ext cx="5791200" cy="184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371600"/>
                <a:gridCol w="1295400"/>
                <a:gridCol w="1295400"/>
              </a:tblGrid>
              <a:tr h="15239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4-year</a:t>
                      </a:r>
                      <a:r>
                        <a:rPr lang="en-US" baseline="0" dirty="0" smtClean="0"/>
                        <a:t> rate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5-year rate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 6-year rate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West</a:t>
                      </a:r>
                      <a:r>
                        <a:rPr lang="en-US" baseline="0" dirty="0" smtClean="0"/>
                        <a:t> Texas A&amp;M 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                       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Same</a:t>
                      </a:r>
                      <a:r>
                        <a:rPr lang="en-US" baseline="0" dirty="0" smtClean="0"/>
                        <a:t> institution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23.5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35.4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39.7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Other</a:t>
                      </a:r>
                      <a:r>
                        <a:rPr lang="en-US" baseline="0" dirty="0" smtClean="0"/>
                        <a:t> institution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5.9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25.3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39.4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45.9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743200"/>
            <a:ext cx="8229600" cy="4525963"/>
          </a:xfrm>
        </p:spPr>
        <p:txBody>
          <a:bodyPr/>
          <a:lstStyle/>
          <a:p>
            <a:r>
              <a:rPr lang="en-US" dirty="0" smtClean="0"/>
              <a:t>Student Baccalaureate Success Rate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3767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Data 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/>
              <a:t>	</a:t>
            </a:r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Texas Education Agency, Testing and Accountability, AEIS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Texas Higher Education Coordinating Board, Data Resources and Tools (The county of the institution is needed for retrieving some items.)</a:t>
            </a:r>
          </a:p>
        </p:txBody>
      </p:sp>
    </p:spTree>
    <p:extLst>
      <p:ext uri="{BB962C8B-B14F-4D97-AF65-F5344CB8AC3E}">
        <p14:creationId xmlns:p14="http://schemas.microsoft.com/office/powerpoint/2010/main" val="2290954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AEIS Data from TEA</a:t>
            </a:r>
            <a:br>
              <a:rPr lang="en-US" dirty="0" smtClean="0"/>
            </a:br>
            <a:r>
              <a:rPr lang="en-US" dirty="0" smtClean="0"/>
              <a:t>Amarillo High School, 2010-11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Arial" pitchFamily="34" charset="0"/>
              <a:buChar char="•"/>
            </a:pPr>
            <a:r>
              <a:rPr lang="en-US" dirty="0" smtClean="0"/>
              <a:t>Student Body:</a:t>
            </a:r>
          </a:p>
          <a:p>
            <a:pPr lvl="1"/>
            <a:endParaRPr lang="en-US" dirty="0" smtClean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5978119"/>
              </p:ext>
            </p:extLst>
          </p:nvPr>
        </p:nvGraphicFramePr>
        <p:xfrm>
          <a:off x="1447800" y="2286000"/>
          <a:ext cx="4064000" cy="3500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95600"/>
                <a:gridCol w="1168400"/>
              </a:tblGrid>
              <a:tr h="533400">
                <a:tc>
                  <a:txBody>
                    <a:bodyPr/>
                    <a:lstStyle/>
                    <a:p>
                      <a:r>
                        <a:rPr lang="en-US" dirty="0" smtClean="0"/>
                        <a:t>Student Group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Number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2089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Grade 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585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Grade 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490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Grade 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520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Grade 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494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Graduating class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494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% Minimum curriculum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16.3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% Recommended curriculum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83.7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943600" y="4724400"/>
            <a:ext cx="2362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*State Comparison:</a:t>
            </a:r>
          </a:p>
          <a:p>
            <a:r>
              <a:rPr lang="en-US" dirty="0" smtClean="0"/>
              <a:t>Minimum   17.2%</a:t>
            </a:r>
          </a:p>
          <a:p>
            <a:r>
              <a:rPr lang="en-US" dirty="0" smtClean="0"/>
              <a:t>Recommended   82.8%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1464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AEIS Data from TEA</a:t>
            </a:r>
            <a:br>
              <a:rPr lang="en-US" dirty="0" smtClean="0"/>
            </a:br>
            <a:r>
              <a:rPr lang="en-US" dirty="0" smtClean="0"/>
              <a:t>Borger High School, 2010-11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Arial" pitchFamily="34" charset="0"/>
              <a:buChar char="•"/>
            </a:pPr>
            <a:r>
              <a:rPr lang="en-US" dirty="0" smtClean="0"/>
              <a:t>Student Body:</a:t>
            </a:r>
          </a:p>
          <a:p>
            <a:pPr lvl="1"/>
            <a:endParaRPr lang="en-US" dirty="0" smtClean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59852"/>
              </p:ext>
            </p:extLst>
          </p:nvPr>
        </p:nvGraphicFramePr>
        <p:xfrm>
          <a:off x="1447800" y="2286000"/>
          <a:ext cx="4064000" cy="3500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95600"/>
                <a:gridCol w="1168400"/>
              </a:tblGrid>
              <a:tr h="533400">
                <a:tc>
                  <a:txBody>
                    <a:bodyPr/>
                    <a:lstStyle/>
                    <a:p>
                      <a:r>
                        <a:rPr lang="en-US" dirty="0" smtClean="0"/>
                        <a:t>Student Group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Number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745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Grade 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194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Grade 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192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Grade 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181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Grade 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178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Graduating class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158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% Minimum curriculum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15.8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% Recommended curriculum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84.2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943600" y="4724400"/>
            <a:ext cx="2362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*State Comparison:</a:t>
            </a:r>
          </a:p>
          <a:p>
            <a:r>
              <a:rPr lang="en-US" dirty="0" smtClean="0"/>
              <a:t>Minimum   17.2%</a:t>
            </a:r>
          </a:p>
          <a:p>
            <a:r>
              <a:rPr lang="en-US" dirty="0" smtClean="0"/>
              <a:t>Recommended   82.8%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2765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AEIS Data from TEA</a:t>
            </a:r>
            <a:br>
              <a:rPr lang="en-US" dirty="0" smtClean="0"/>
            </a:br>
            <a:r>
              <a:rPr lang="en-US" dirty="0" smtClean="0"/>
              <a:t>Canyon High School, 2010-11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Arial" pitchFamily="34" charset="0"/>
              <a:buChar char="•"/>
            </a:pPr>
            <a:r>
              <a:rPr lang="en-US" dirty="0" smtClean="0"/>
              <a:t>Student Body:</a:t>
            </a:r>
          </a:p>
          <a:p>
            <a:pPr lvl="1"/>
            <a:endParaRPr lang="en-US" dirty="0" smtClean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1553823"/>
              </p:ext>
            </p:extLst>
          </p:nvPr>
        </p:nvGraphicFramePr>
        <p:xfrm>
          <a:off x="1447800" y="2286000"/>
          <a:ext cx="4064000" cy="3500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95600"/>
                <a:gridCol w="1168400"/>
              </a:tblGrid>
              <a:tr h="533400">
                <a:tc>
                  <a:txBody>
                    <a:bodyPr/>
                    <a:lstStyle/>
                    <a:p>
                      <a:r>
                        <a:rPr lang="en-US" dirty="0" smtClean="0"/>
                        <a:t>Student Group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Number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1124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Grade 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351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Grade 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290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Grade 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252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Grade 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231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Graduating class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260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% Minimum curriculum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8.5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% Recommended curriculum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91.5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943600" y="4724400"/>
            <a:ext cx="2362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*State Comparison:</a:t>
            </a:r>
          </a:p>
          <a:p>
            <a:r>
              <a:rPr lang="en-US" dirty="0" smtClean="0"/>
              <a:t>Minimum   17.2%</a:t>
            </a:r>
          </a:p>
          <a:p>
            <a:r>
              <a:rPr lang="en-US" dirty="0" smtClean="0"/>
              <a:t>Recommended   82.8%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0761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AEIS Data from TEA</a:t>
            </a:r>
            <a:br>
              <a:rPr lang="en-US" dirty="0" smtClean="0"/>
            </a:br>
            <a:r>
              <a:rPr lang="en-US" dirty="0" smtClean="0"/>
              <a:t>Amarillo High School, 2010-11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Arial" pitchFamily="34" charset="0"/>
              <a:buChar char="•"/>
            </a:pPr>
            <a:r>
              <a:rPr lang="en-US" dirty="0" smtClean="0"/>
              <a:t>Ethnicity of Student Body in Percentages:</a:t>
            </a:r>
          </a:p>
          <a:p>
            <a:pPr lvl="1"/>
            <a:endParaRPr lang="en-US" dirty="0" smtClean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6064280"/>
              </p:ext>
            </p:extLst>
          </p:nvPr>
        </p:nvGraphicFramePr>
        <p:xfrm>
          <a:off x="1447800" y="2286000"/>
          <a:ext cx="4800600" cy="3129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14600"/>
                <a:gridCol w="2286000"/>
              </a:tblGrid>
              <a:tr h="533400">
                <a:tc>
                  <a:txBody>
                    <a:bodyPr/>
                    <a:lstStyle/>
                    <a:p>
                      <a:r>
                        <a:rPr lang="en-US" dirty="0" smtClean="0"/>
                        <a:t>Ethnic  Group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Percentage</a:t>
                      </a:r>
                      <a:r>
                        <a:rPr lang="en-US" baseline="0" dirty="0" smtClean="0"/>
                        <a:t>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African American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Hispanic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15.9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White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73.7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American Indian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0.6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Asian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2.4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Pacific Islander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0.1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 or more races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2.2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65673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AEIS Data from TEA</a:t>
            </a:r>
            <a:br>
              <a:rPr lang="en-US" dirty="0" smtClean="0"/>
            </a:br>
            <a:r>
              <a:rPr lang="en-US" dirty="0" smtClean="0"/>
              <a:t>Borger High School, 2010-11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Arial" pitchFamily="34" charset="0"/>
              <a:buChar char="•"/>
            </a:pPr>
            <a:r>
              <a:rPr lang="en-US" dirty="0" smtClean="0"/>
              <a:t>Ethnicity of Student Body in Percentages:</a:t>
            </a:r>
          </a:p>
          <a:p>
            <a:pPr lvl="1"/>
            <a:endParaRPr lang="en-US" dirty="0" smtClean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2125681"/>
              </p:ext>
            </p:extLst>
          </p:nvPr>
        </p:nvGraphicFramePr>
        <p:xfrm>
          <a:off x="1447800" y="2286000"/>
          <a:ext cx="4800600" cy="3129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14600"/>
                <a:gridCol w="2286000"/>
              </a:tblGrid>
              <a:tr h="533400">
                <a:tc>
                  <a:txBody>
                    <a:bodyPr/>
                    <a:lstStyle/>
                    <a:p>
                      <a:r>
                        <a:rPr lang="en-US" dirty="0" smtClean="0"/>
                        <a:t>Ethnic  Group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Percentage</a:t>
                      </a:r>
                      <a:r>
                        <a:rPr lang="en-US" baseline="0" dirty="0" smtClean="0"/>
                        <a:t>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African American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5.4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Hispanic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32.2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White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59.7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American Indian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0.9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Asian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Pacific Islander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 or more races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1.3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5473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AEIS Data from TEA</a:t>
            </a:r>
            <a:br>
              <a:rPr lang="en-US" dirty="0" smtClean="0"/>
            </a:br>
            <a:r>
              <a:rPr lang="en-US" dirty="0" smtClean="0"/>
              <a:t>Canyon High School, 2010-11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Arial" pitchFamily="34" charset="0"/>
              <a:buChar char="•"/>
            </a:pPr>
            <a:r>
              <a:rPr lang="en-US" dirty="0" smtClean="0"/>
              <a:t>Ethnicity of Student Body in Percentages:</a:t>
            </a:r>
          </a:p>
          <a:p>
            <a:pPr lvl="1"/>
            <a:endParaRPr lang="en-US" dirty="0" smtClean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7497805"/>
              </p:ext>
            </p:extLst>
          </p:nvPr>
        </p:nvGraphicFramePr>
        <p:xfrm>
          <a:off x="1447800" y="2286000"/>
          <a:ext cx="4800600" cy="3129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14600"/>
                <a:gridCol w="2286000"/>
              </a:tblGrid>
              <a:tr h="533400">
                <a:tc>
                  <a:txBody>
                    <a:bodyPr/>
                    <a:lstStyle/>
                    <a:p>
                      <a:r>
                        <a:rPr lang="en-US" dirty="0" smtClean="0"/>
                        <a:t>Ethnic  Group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Percentage</a:t>
                      </a:r>
                      <a:r>
                        <a:rPr lang="en-US" baseline="0" dirty="0" smtClean="0"/>
                        <a:t>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African American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1.7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Hispanic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15.0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White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80.7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American Indian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Asian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Pacific Islander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 or more races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1.3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19521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292934"/>
      </a:dk1>
      <a:lt1>
        <a:srgbClr val="F2F2F2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2288</TotalTime>
  <Words>2242</Words>
  <Application>Microsoft Office PowerPoint</Application>
  <PresentationFormat>On-screen Show (4:3)</PresentationFormat>
  <Paragraphs>1302</Paragraphs>
  <Slides>37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38" baseType="lpstr">
      <vt:lpstr>Office Theme</vt:lpstr>
      <vt:lpstr> Data for Region 16 Vertical Alignment Partners September 24, 2012</vt:lpstr>
      <vt:lpstr>ESC Region 16</vt:lpstr>
      <vt:lpstr>PowerPoint Presentation</vt:lpstr>
      <vt:lpstr>AEIS Data from TEA Amarillo High School, 2010-11</vt:lpstr>
      <vt:lpstr>AEIS Data from TEA Borger High School, 2010-11</vt:lpstr>
      <vt:lpstr>AEIS Data from TEA Canyon High School, 2010-11</vt:lpstr>
      <vt:lpstr>AEIS Data from TEA Amarillo High School, 2010-11</vt:lpstr>
      <vt:lpstr>AEIS Data from TEA Borger High School, 2010-11</vt:lpstr>
      <vt:lpstr>AEIS Data from TEA Canyon High School, 2010-11</vt:lpstr>
      <vt:lpstr>AEIS Data from TEA Amarillo High School, 2010-11</vt:lpstr>
      <vt:lpstr>AEIS Data from TEA Borger High School, 2010-11</vt:lpstr>
      <vt:lpstr>AEIS Data from TEA Canyon High School, 2010-11</vt:lpstr>
      <vt:lpstr>AEIS Data from TEA Amarillo High School, 2010-11</vt:lpstr>
      <vt:lpstr>AEIS Data from TEA Borger High School, 2010-11</vt:lpstr>
      <vt:lpstr>AEIS Data from TEA Canyon High School, 2010-11</vt:lpstr>
      <vt:lpstr>AEIS Data from TEA Amarillo High School, 2010-11</vt:lpstr>
      <vt:lpstr>AEIS Data from TEA Borger High School, 2010-11</vt:lpstr>
      <vt:lpstr>AEIS Data from TEA Canyon High School, 2010-11</vt:lpstr>
      <vt:lpstr>AEIS Data from TEA Amarillo High School, 2010-11</vt:lpstr>
      <vt:lpstr>AEIS Data from TEA Borger High School, 2010-11</vt:lpstr>
      <vt:lpstr>AEIS Data from TEA Canyon High School, 2010-11</vt:lpstr>
      <vt:lpstr>P-16 Data from THECB (OUR SCHOOLS + OTHER) Amarillo High School, 2011</vt:lpstr>
      <vt:lpstr>P-16 Data from THECB (OUR SCHOOLS + OTHER) Borger High School, 2011</vt:lpstr>
      <vt:lpstr>P-16 Data from THECB (OUR SCHOOLS + OTHER) Canyon High School, 2011</vt:lpstr>
      <vt:lpstr>Participation Data from THECB Amarillo College, 2011 Clarendon College, 2011 Frank Phillips College, 2011 West Texas A&amp;M University, 2011</vt:lpstr>
      <vt:lpstr>Online Institutional Resumes: THECB Amarillo College, 2011 Clarendon College, 2011 Frank Phillips College, 2011 West Texas A&amp;M University, 2011</vt:lpstr>
      <vt:lpstr>NEED FROM HSs TO COLLEGES Participation Data from THECB Amarillo College, 2011 Developmental Education, Fall 2008 Cohort Tracked for 2 years </vt:lpstr>
      <vt:lpstr>NEED FROM HSs TO COLLEGES Participation Data from THECB Clarendon College, 2011 Developmental Education, Fall 2008 Cohort Tracked for 2 years </vt:lpstr>
      <vt:lpstr>NEED FROM HSs TO COLLEGES Participation Data from THECB Frank Phillips College, 2011 Developmental Education, Fall 2008 Cohort Tracked for 2 years </vt:lpstr>
      <vt:lpstr>NEED FROM HSs TO COLLEGES Participation Data from THECB West Texas A&amp;M, 2011 Developmental Education, Fall 2008 Cohort Tracked for 2 years </vt:lpstr>
      <vt:lpstr>Academic Performance of Transfer Students from Amarillo College, 2011 Developmental Education vs. No Developmental Education, Fall 2009 </vt:lpstr>
      <vt:lpstr>Academic Performance of Transfer Students from Clarendon College, 2011 Developmental Education vs. No Developmental Education, Fall 2009 </vt:lpstr>
      <vt:lpstr>Academic Performance of Transfer Students from Frank Phillips College, 2011 Developmental Education vs. No Developmental Education, Fall 2009 </vt:lpstr>
      <vt:lpstr>Academic Performance of Transfer Students from West Texas A&amp;M University, 2011 Developmental Education vs. No Developmental Education, Fall 2009 </vt:lpstr>
      <vt:lpstr>Academic Performance of Transfer Students from West Texas A&amp;M University, 2011 Developmental Education vs. No Developmental Education, Fall 2009 </vt:lpstr>
      <vt:lpstr>  West Texas A&amp;M University, 2011 Graduation Rate of First-time, Full-Time Degree-seeking Students</vt:lpstr>
      <vt:lpstr>Data Sources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Smith, Jeremy</dc:creator>
  <cp:lastModifiedBy>Quinn, Kerry</cp:lastModifiedBy>
  <cp:revision>189</cp:revision>
  <cp:lastPrinted>2012-09-24T22:45:01Z</cp:lastPrinted>
  <dcterms:created xsi:type="dcterms:W3CDTF">2012-06-25T20:11:14Z</dcterms:created>
  <dcterms:modified xsi:type="dcterms:W3CDTF">2012-11-01T19:31:28Z</dcterms:modified>
</cp:coreProperties>
</file>