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93" r:id="rId3"/>
    <p:sldId id="294" r:id="rId4"/>
    <p:sldId id="362" r:id="rId5"/>
    <p:sldId id="363" r:id="rId6"/>
    <p:sldId id="295" r:id="rId7"/>
    <p:sldId id="296" r:id="rId8"/>
    <p:sldId id="297" r:id="rId9"/>
    <p:sldId id="298" r:id="rId10"/>
    <p:sldId id="299" r:id="rId11"/>
    <p:sldId id="300" r:id="rId12"/>
    <p:sldId id="301" r:id="rId13"/>
    <p:sldId id="306" r:id="rId14"/>
    <p:sldId id="307" r:id="rId15"/>
    <p:sldId id="353" r:id="rId16"/>
    <p:sldId id="354" r:id="rId17"/>
    <p:sldId id="355" r:id="rId18"/>
    <p:sldId id="356" r:id="rId19"/>
    <p:sldId id="357" r:id="rId20"/>
    <p:sldId id="358" r:id="rId21"/>
    <p:sldId id="359" r:id="rId22"/>
    <p:sldId id="360" r:id="rId23"/>
    <p:sldId id="361" r:id="rId24"/>
    <p:sldId id="302" r:id="rId25"/>
    <p:sldId id="304" r:id="rId26"/>
    <p:sldId id="303" r:id="rId27"/>
    <p:sldId id="305" r:id="rId28"/>
    <p:sldId id="325" r:id="rId29"/>
    <p:sldId id="349" r:id="rId30"/>
    <p:sldId id="327" r:id="rId31"/>
    <p:sldId id="311" r:id="rId32"/>
    <p:sldId id="340" r:id="rId33"/>
    <p:sldId id="345" r:id="rId34"/>
    <p:sldId id="347" r:id="rId35"/>
    <p:sldId id="329" r:id="rId36"/>
    <p:sldId id="351" r:id="rId37"/>
    <p:sldId id="342" r:id="rId38"/>
    <p:sldId id="341" r:id="rId39"/>
    <p:sldId id="346" r:id="rId40"/>
    <p:sldId id="348" r:id="rId41"/>
    <p:sldId id="350" r:id="rId42"/>
    <p:sldId id="352" r:id="rId43"/>
    <p:sldId id="343" r:id="rId44"/>
    <p:sldId id="344" r:id="rId45"/>
    <p:sldId id="277" r:id="rId46"/>
    <p:sldId id="317" r:id="rId47"/>
    <p:sldId id="315" r:id="rId48"/>
    <p:sldId id="318" r:id="rId49"/>
    <p:sldId id="319" r:id="rId50"/>
    <p:sldId id="320" r:id="rId51"/>
    <p:sldId id="321" r:id="rId52"/>
    <p:sldId id="322" r:id="rId53"/>
    <p:sldId id="323" r:id="rId54"/>
    <p:sldId id="324" r:id="rId55"/>
    <p:sldId id="33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29" autoAdjust="0"/>
  </p:normalViewPr>
  <p:slideViewPr>
    <p:cSldViewPr>
      <p:cViewPr>
        <p:scale>
          <a:sx n="111" d="100"/>
          <a:sy n="111" d="100"/>
        </p:scale>
        <p:origin x="-54" y="6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2" d="100"/>
          <a:sy n="92" d="100"/>
        </p:scale>
        <p:origin x="-37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42BB016-F610-47A4-855D-230C94FBA4DF}" type="datetimeFigureOut">
              <a:rPr lang="en-US" smtClean="0"/>
              <a:t>10/29/2012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11F218-0CC6-476B-A08C-AE357EEFF51F}" type="slidenum">
              <a:rPr lang="en-US" smtClean="0"/>
              <a:t>‹#›</a:t>
            </a:fld>
            <a:endParaRPr lang="en-US" dirty="0"/>
          </a:p>
        </p:txBody>
      </p:sp>
    </p:spTree>
    <p:extLst>
      <p:ext uri="{BB962C8B-B14F-4D97-AF65-F5344CB8AC3E}">
        <p14:creationId xmlns:p14="http://schemas.microsoft.com/office/powerpoint/2010/main" val="168542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4D0017-E612-48AF-A0E3-060BA9B1D2AD}" type="datetimeFigureOut">
              <a:rPr lang="en-US" smtClean="0"/>
              <a:t>10/29/2012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FD73E1-0721-4669-AC5B-60F8F24E777C}" type="slidenum">
              <a:rPr lang="en-US" smtClean="0"/>
              <a:t>‹#›</a:t>
            </a:fld>
            <a:endParaRPr lang="en-US" dirty="0"/>
          </a:p>
        </p:txBody>
      </p:sp>
    </p:spTree>
    <p:extLst>
      <p:ext uri="{BB962C8B-B14F-4D97-AF65-F5344CB8AC3E}">
        <p14:creationId xmlns:p14="http://schemas.microsoft.com/office/powerpoint/2010/main" val="184600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are added.</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1</a:t>
            </a:fld>
            <a:endParaRPr lang="en-US" dirty="0"/>
          </a:p>
        </p:txBody>
      </p:sp>
    </p:spTree>
    <p:extLst>
      <p:ext uri="{BB962C8B-B14F-4D97-AF65-F5344CB8AC3E}">
        <p14:creationId xmlns:p14="http://schemas.microsoft.com/office/powerpoint/2010/main" val="138164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 of students</a:t>
            </a:r>
            <a:r>
              <a:rPr lang="en-US" baseline="0" dirty="0" smtClean="0"/>
              <a:t> who met TSI exemption criteria. Current year 11</a:t>
            </a:r>
            <a:r>
              <a:rPr lang="en-US" baseline="30000" dirty="0" smtClean="0"/>
              <a:t>th</a:t>
            </a:r>
            <a:r>
              <a:rPr lang="en-US" baseline="0" dirty="0" smtClean="0"/>
              <a:t> graders.</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11</a:t>
            </a:fld>
            <a:endParaRPr lang="en-US" dirty="0"/>
          </a:p>
        </p:txBody>
      </p:sp>
    </p:spTree>
    <p:extLst>
      <p:ext uri="{BB962C8B-B14F-4D97-AF65-F5344CB8AC3E}">
        <p14:creationId xmlns:p14="http://schemas.microsoft.com/office/powerpoint/2010/main" val="77962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a:t>
            </a:r>
            <a:r>
              <a:rPr lang="en-US" baseline="0" dirty="0" smtClean="0"/>
              <a:t> of students meeting TSI requirements: TAKS 2200 + 3 for ELA; TAKS 2200 for math.</a:t>
            </a:r>
          </a:p>
          <a:p>
            <a:r>
              <a:rPr lang="en-US" baseline="0" dirty="0" smtClean="0"/>
              <a:t>For STAAR, students who meet advanced level on the Algebra II and English III Reading and Writing will be considered TSI exempt. </a:t>
            </a:r>
          </a:p>
          <a:p>
            <a:r>
              <a:rPr lang="en-US" baseline="0" dirty="0" smtClean="0"/>
              <a:t>This indicator differs from the TSI slide because it includes the SAT and ACT performance and it is based prior year graduates instead of current year 11</a:t>
            </a:r>
            <a:r>
              <a:rPr lang="en-US" baseline="30000" dirty="0" smtClean="0"/>
              <a:t>th</a:t>
            </a:r>
            <a:r>
              <a:rPr lang="en-US" baseline="0" dirty="0" smtClean="0"/>
              <a:t> graders. </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12</a:t>
            </a:fld>
            <a:endParaRPr lang="en-US" dirty="0"/>
          </a:p>
        </p:txBody>
      </p:sp>
    </p:spTree>
    <p:extLst>
      <p:ext uri="{BB962C8B-B14F-4D97-AF65-F5344CB8AC3E}">
        <p14:creationId xmlns:p14="http://schemas.microsoft.com/office/powerpoint/2010/main" val="208376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reported on individual</a:t>
            </a:r>
            <a:r>
              <a:rPr lang="en-US" baseline="0" dirty="0" smtClean="0"/>
              <a:t> schools where fewer than 5 students attended.</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13</a:t>
            </a:fld>
            <a:endParaRPr lang="en-US" dirty="0"/>
          </a:p>
        </p:txBody>
      </p:sp>
    </p:spTree>
    <p:extLst>
      <p:ext uri="{BB962C8B-B14F-4D97-AF65-F5344CB8AC3E}">
        <p14:creationId xmlns:p14="http://schemas.microsoft.com/office/powerpoint/2010/main" val="119514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752600"/>
            <a:ext cx="7391400" cy="3630482"/>
          </a:xfrm>
          <a:prstGeom prst="rect">
            <a:avLst/>
          </a:prstGeom>
        </p:spPr>
      </p:pic>
      <p:sp>
        <p:nvSpPr>
          <p:cNvPr id="2" name="Title 1"/>
          <p:cNvSpPr>
            <a:spLocks noGrp="1"/>
          </p:cNvSpPr>
          <p:nvPr>
            <p:ph type="ctrTitle"/>
          </p:nvPr>
        </p:nvSpPr>
        <p:spPr>
          <a:xfrm>
            <a:off x="685800" y="838201"/>
            <a:ext cx="7772400" cy="13716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619164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83888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45666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966469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2629199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310987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91167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275697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Date Placeholder 1"/>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39146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85437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C41A4-7F32-41DB-B2A0-E22C118FE1C2}" type="datetimeFigureOut">
              <a:rPr lang="en-US" smtClean="0"/>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306833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C41A4-7F32-41DB-B2A0-E22C118FE1C2}" type="datetimeFigureOut">
              <a:rPr lang="en-US" smtClean="0"/>
              <a:t>10/29/2012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E7652-D6EE-451D-85FD-490AC93DEA2B}" type="slidenum">
              <a:rPr lang="en-US" smtClean="0"/>
              <a:t>‹#›</a:t>
            </a:fld>
            <a:endParaRPr lang="en-US" dirty="0"/>
          </a:p>
        </p:txBody>
      </p:sp>
    </p:spTree>
    <p:extLst>
      <p:ext uri="{BB962C8B-B14F-4D97-AF65-F5344CB8AC3E}">
        <p14:creationId xmlns:p14="http://schemas.microsoft.com/office/powerpoint/2010/main" val="266433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mary.harris@unt.edu" TargetMode="External"/><Relationship Id="rId2" Type="http://schemas.openxmlformats.org/officeDocument/2006/relationships/hyperlink" Target="https://www.centerforcollegereadiness.org/" TargetMode="Externa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1371600"/>
          </a:xfrm>
        </p:spPr>
        <p:txBody>
          <a:bodyPr>
            <a:normAutofit/>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All AVATAR artifacts :</a:t>
            </a:r>
          </a:p>
          <a:p>
            <a:r>
              <a:rPr lang="en-US" dirty="0" smtClean="0"/>
              <a:t> </a:t>
            </a:r>
            <a:r>
              <a:rPr lang="en-US" dirty="0"/>
              <a:t>http://www.ntp16.notlb.com/avatar</a:t>
            </a:r>
          </a:p>
          <a:p>
            <a:endParaRPr lang="en-US" dirty="0"/>
          </a:p>
        </p:txBody>
      </p:sp>
    </p:spTree>
    <p:extLst>
      <p:ext uri="{BB962C8B-B14F-4D97-AF65-F5344CB8AC3E}">
        <p14:creationId xmlns:p14="http://schemas.microsoft.com/office/powerpoint/2010/main" val="16348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AP/IB </a:t>
            </a:r>
            <a:r>
              <a:rPr lang="en-US" dirty="0"/>
              <a:t>Percentage Tested</a:t>
            </a:r>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dirty="0" smtClean="0"/>
              <a:t>AP/IB Percent Examinees Met or Exceeded Criteria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35149329"/>
              </p:ext>
            </p:extLst>
          </p:nvPr>
        </p:nvGraphicFramePr>
        <p:xfrm>
          <a:off x="533400" y="2209799"/>
          <a:ext cx="7924800" cy="137160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096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2008-09</a:t>
                      </a:r>
                      <a:endParaRPr lang="en-US" dirty="0"/>
                    </a:p>
                  </a:txBody>
                  <a:tcPr/>
                </a:tc>
                <a:tc>
                  <a:txBody>
                    <a:bodyPr/>
                    <a:lstStyle/>
                    <a:p>
                      <a:r>
                        <a:rPr lang="en-US" dirty="0" smtClean="0">
                          <a:solidFill>
                            <a:schemeClr val="tx1"/>
                          </a:solidFill>
                        </a:rPr>
                        <a:t>13.3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11.1</a:t>
                      </a:r>
                      <a:endParaRPr lang="en-US" dirty="0">
                        <a:solidFill>
                          <a:schemeClr val="tx1"/>
                        </a:solidFill>
                      </a:endParaRPr>
                    </a:p>
                  </a:txBody>
                  <a:tcPr/>
                </a:tc>
                <a:tc>
                  <a:txBody>
                    <a:bodyPr/>
                    <a:lstStyle/>
                    <a:p>
                      <a:r>
                        <a:rPr lang="en-US" dirty="0" smtClean="0">
                          <a:solidFill>
                            <a:schemeClr val="tx1"/>
                          </a:solidFill>
                        </a:rPr>
                        <a:t>13.1</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0339001"/>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2008-09</a:t>
                      </a:r>
                      <a:endParaRPr lang="en-US" dirty="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66470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20240297"/>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2010-11</a:t>
                      </a:r>
                      <a:endParaRPr lang="en-US" dirty="0"/>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36</a:t>
                      </a:r>
                      <a:endParaRPr lang="en-US" dirty="0">
                        <a:solidFill>
                          <a:schemeClr val="tx1"/>
                        </a:solidFill>
                      </a:endParaRPr>
                    </a:p>
                  </a:txBody>
                  <a:tcPr/>
                </a:tc>
                <a:tc>
                  <a:txBody>
                    <a:bodyPr/>
                    <a:lstStyle/>
                    <a:p>
                      <a:r>
                        <a:rPr lang="en-US" dirty="0" smtClean="0">
                          <a:solidFill>
                            <a:schemeClr val="tx1"/>
                          </a:solidFill>
                        </a:rPr>
                        <a:t>73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77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0869582"/>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2010-11</a:t>
                      </a:r>
                      <a:endParaRPr lang="en-US" dirty="0"/>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2009-10</a:t>
                      </a:r>
                      <a:endParaRPr lang="en-US" dirty="0"/>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74</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87934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Percentage College Ready Graduates, Class of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1989975"/>
              </p:ext>
            </p:extLst>
          </p:nvPr>
        </p:nvGraphicFramePr>
        <p:xfrm>
          <a:off x="914400" y="2819400"/>
          <a:ext cx="7924800" cy="1804974"/>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Subject</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English</a:t>
                      </a:r>
                      <a:endParaRPr lang="en-US" dirty="0"/>
                    </a:p>
                  </a:txBody>
                  <a:tcPr/>
                </a:tc>
                <a:tc>
                  <a:txBody>
                    <a:bodyPr/>
                    <a:lstStyle/>
                    <a:p>
                      <a:r>
                        <a:rPr lang="en-US" dirty="0" smtClean="0">
                          <a:solidFill>
                            <a:schemeClr val="tx1"/>
                          </a:solidFill>
                        </a:rPr>
                        <a:t>70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72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Math</a:t>
                      </a:r>
                      <a:endParaRPr lang="en-US" dirty="0"/>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Both</a:t>
                      </a:r>
                      <a:endParaRPr lang="en-US" dirty="0"/>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49002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Albany High School,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08559865"/>
              </p:ext>
            </p:extLst>
          </p:nvPr>
        </p:nvGraphicFramePr>
        <p:xfrm>
          <a:off x="914400" y="1676400"/>
          <a:ext cx="6477000" cy="2971800"/>
        </p:xfrm>
        <a:graphic>
          <a:graphicData uri="http://schemas.openxmlformats.org/drawingml/2006/table">
            <a:tbl>
              <a:tblPr firstRow="1" bandRow="1">
                <a:tableStyleId>{5C22544A-7EE6-4342-B048-85BDC9FD1C3A}</a:tableStyleId>
              </a:tblPr>
              <a:tblGrid>
                <a:gridCol w="5123598"/>
                <a:gridCol w="1353402"/>
              </a:tblGrid>
              <a:tr h="473436">
                <a:tc>
                  <a:txBody>
                    <a:bodyPr/>
                    <a:lstStyle/>
                    <a:p>
                      <a:r>
                        <a:rPr lang="en-US" dirty="0" smtClean="0"/>
                        <a:t>Institution of</a:t>
                      </a:r>
                      <a:r>
                        <a:rPr lang="en-US" baseline="0" dirty="0" smtClean="0"/>
                        <a:t> Enrollment, Class of 2011</a:t>
                      </a:r>
                      <a:endParaRPr lang="en-US" dirty="0"/>
                    </a:p>
                  </a:txBody>
                  <a:tcPr/>
                </a:tc>
                <a:tc>
                  <a:txBody>
                    <a:bodyPr/>
                    <a:lstStyle/>
                    <a:p>
                      <a:r>
                        <a:rPr lang="en-US" dirty="0" smtClean="0"/>
                        <a:t>Students</a:t>
                      </a:r>
                      <a:endParaRPr lang="en-US" dirty="0"/>
                    </a:p>
                  </a:txBody>
                  <a:tcPr/>
                </a:tc>
              </a:tr>
              <a:tr h="510966">
                <a:tc>
                  <a:txBody>
                    <a:bodyPr/>
                    <a:lstStyle/>
                    <a:p>
                      <a:r>
                        <a:rPr lang="en-US" dirty="0" smtClean="0"/>
                        <a:t>Cisco College</a:t>
                      </a:r>
                      <a:endParaRPr lang="en-US" dirty="0"/>
                    </a:p>
                  </a:txBody>
                  <a:tcPr/>
                </a:tc>
                <a:tc>
                  <a:txBody>
                    <a:bodyPr/>
                    <a:lstStyle/>
                    <a:p>
                      <a:r>
                        <a:rPr lang="en-US" dirty="0" smtClean="0">
                          <a:solidFill>
                            <a:schemeClr val="tx1"/>
                          </a:solidFill>
                        </a:rPr>
                        <a:t> 11</a:t>
                      </a:r>
                      <a:endParaRPr lang="en-US" dirty="0">
                        <a:solidFill>
                          <a:schemeClr val="tx1"/>
                        </a:solidFill>
                      </a:endParaRPr>
                    </a:p>
                  </a:txBody>
                  <a:tcPr/>
                </a:tc>
              </a:tr>
              <a:tr h="510966">
                <a:tc>
                  <a:txBody>
                    <a:bodyPr/>
                    <a:lstStyle/>
                    <a:p>
                      <a:r>
                        <a:rPr lang="en-US" dirty="0" smtClean="0"/>
                        <a:t>Other Public/</a:t>
                      </a:r>
                      <a:r>
                        <a:rPr lang="en-US" dirty="0" err="1" smtClean="0"/>
                        <a:t>Ind</a:t>
                      </a:r>
                      <a:r>
                        <a:rPr lang="en-US" dirty="0" smtClean="0"/>
                        <a:t> 4-year (15)</a:t>
                      </a:r>
                      <a:endParaRPr lang="en-US" dirty="0"/>
                    </a:p>
                  </a:txBody>
                  <a:tcPr/>
                </a:tc>
                <a:tc>
                  <a:txBody>
                    <a:bodyPr/>
                    <a:lstStyle/>
                    <a:p>
                      <a:r>
                        <a:rPr lang="en-US" dirty="0" smtClean="0">
                          <a:solidFill>
                            <a:schemeClr val="tx1"/>
                          </a:solidFill>
                        </a:rPr>
                        <a:t> 12</a:t>
                      </a:r>
                      <a:endParaRPr lang="en-US" dirty="0">
                        <a:solidFill>
                          <a:schemeClr val="tx1"/>
                        </a:solidFill>
                      </a:endParaRPr>
                    </a:p>
                  </a:txBody>
                  <a:tcPr/>
                </a:tc>
              </a:tr>
              <a:tr h="510966">
                <a:tc>
                  <a:txBody>
                    <a:bodyPr/>
                    <a:lstStyle/>
                    <a:p>
                      <a:r>
                        <a:rPr lang="en-US" dirty="0" smtClean="0"/>
                        <a:t>Other Public/</a:t>
                      </a:r>
                      <a:r>
                        <a:rPr lang="en-US" dirty="0" err="1" smtClean="0"/>
                        <a:t>Ind</a:t>
                      </a:r>
                      <a:r>
                        <a:rPr lang="en-US" dirty="0" smtClean="0"/>
                        <a:t> 2-year (9)</a:t>
                      </a:r>
                      <a:endParaRPr lang="en-US" dirty="0"/>
                    </a:p>
                  </a:txBody>
                  <a:tcPr/>
                </a:tc>
                <a:tc>
                  <a:txBody>
                    <a:bodyPr/>
                    <a:lstStyle/>
                    <a:p>
                      <a:r>
                        <a:rPr lang="en-US" dirty="0" smtClean="0">
                          <a:solidFill>
                            <a:schemeClr val="tx1"/>
                          </a:solidFill>
                        </a:rPr>
                        <a:t>   5</a:t>
                      </a:r>
                      <a:endParaRPr lang="en-US" dirty="0">
                        <a:solidFill>
                          <a:schemeClr val="tx1"/>
                        </a:solidFill>
                      </a:endParaRPr>
                    </a:p>
                  </a:txBody>
                  <a:tcPr/>
                </a:tc>
              </a:tr>
              <a:tr h="510966">
                <a:tc>
                  <a:txBody>
                    <a:bodyPr/>
                    <a:lstStyle/>
                    <a:p>
                      <a:r>
                        <a:rPr lang="en-US" dirty="0" smtClean="0"/>
                        <a:t>Not </a:t>
                      </a:r>
                      <a:r>
                        <a:rPr lang="en-US" dirty="0" err="1" smtClean="0"/>
                        <a:t>trackable</a:t>
                      </a:r>
                      <a:endParaRPr lang="en-US" dirty="0"/>
                    </a:p>
                  </a:txBody>
                  <a:tcPr/>
                </a:tc>
                <a:tc>
                  <a:txBody>
                    <a:bodyPr/>
                    <a:lstStyle/>
                    <a:p>
                      <a:r>
                        <a:rPr lang="en-US" dirty="0" smtClean="0">
                          <a:solidFill>
                            <a:schemeClr val="tx1"/>
                          </a:solidFill>
                        </a:rPr>
                        <a:t>   1</a:t>
                      </a:r>
                      <a:endParaRPr lang="en-US" dirty="0">
                        <a:solidFill>
                          <a:schemeClr val="tx1"/>
                        </a:solidFill>
                      </a:endParaRPr>
                    </a:p>
                  </a:txBody>
                  <a:tcPr/>
                </a:tc>
              </a:tr>
              <a:tr h="454500">
                <a:tc>
                  <a:txBody>
                    <a:bodyPr/>
                    <a:lstStyle/>
                    <a:p>
                      <a:r>
                        <a:rPr lang="en-US" dirty="0" smtClean="0"/>
                        <a:t>Not found</a:t>
                      </a:r>
                      <a:endParaRPr lang="en-US" dirty="0"/>
                    </a:p>
                  </a:txBody>
                  <a:tcPr/>
                </a:tc>
                <a:tc>
                  <a:txBody>
                    <a:bodyPr/>
                    <a:lstStyle/>
                    <a:p>
                      <a:r>
                        <a:rPr lang="en-US" dirty="0" smtClean="0">
                          <a:solidFill>
                            <a:schemeClr val="tx1"/>
                          </a:solidFill>
                        </a:rPr>
                        <a:t> 13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65727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Albany High School, 2011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 Public Higher Education First Year Grades of High School Graduates in FY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95007471"/>
              </p:ext>
            </p:extLst>
          </p:nvPr>
        </p:nvGraphicFramePr>
        <p:xfrm>
          <a:off x="914400" y="2819400"/>
          <a:ext cx="6629400" cy="1416676"/>
        </p:xfrm>
        <a:graphic>
          <a:graphicData uri="http://schemas.openxmlformats.org/drawingml/2006/table">
            <a:tbl>
              <a:tblPr firstRow="1" bandRow="1">
                <a:tableStyleId>{5C22544A-7EE6-4342-B048-85BDC9FD1C3A}</a:tableStyleId>
              </a:tblPr>
              <a:tblGrid>
                <a:gridCol w="963561"/>
                <a:gridCol w="619432"/>
                <a:gridCol w="619432"/>
                <a:gridCol w="1032387"/>
                <a:gridCol w="1032388"/>
                <a:gridCol w="990600"/>
                <a:gridCol w="685800"/>
                <a:gridCol w="685800"/>
              </a:tblGrid>
              <a:tr h="558511">
                <a:tc>
                  <a:txBody>
                    <a:bodyPr/>
                    <a:lstStyle/>
                    <a:p>
                      <a:r>
                        <a:rPr lang="en-US" dirty="0" smtClean="0"/>
                        <a:t>IHE type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r>
              <a:tr h="388298">
                <a:tc>
                  <a:txBody>
                    <a:bodyPr/>
                    <a:lstStyle/>
                    <a:p>
                      <a:r>
                        <a:rPr lang="en-US" dirty="0" smtClean="0"/>
                        <a:t>4-year</a:t>
                      </a:r>
                      <a:endParaRPr lang="en-US" dirty="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8298">
                <a:tc>
                  <a:txBody>
                    <a:bodyPr/>
                    <a:lstStyle/>
                    <a:p>
                      <a:r>
                        <a:rPr lang="en-US" dirty="0" smtClean="0"/>
                        <a:t>2-year</a:t>
                      </a:r>
                      <a:endParaRPr lang="en-US" dirty="0"/>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0983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957938294"/>
              </p:ext>
            </p:extLst>
          </p:nvPr>
        </p:nvGraphicFramePr>
        <p:xfrm>
          <a:off x="1447800" y="2286000"/>
          <a:ext cx="4064000" cy="4241800"/>
        </p:xfrm>
        <a:graphic>
          <a:graphicData uri="http://schemas.openxmlformats.org/drawingml/2006/table">
            <a:tbl>
              <a:tblPr firstRow="1" bandRow="1">
                <a:tableStyleId>{5C22544A-7EE6-4342-B048-85BDC9FD1C3A}</a:tableStyleId>
              </a:tblPr>
              <a:tblGrid>
                <a:gridCol w="2895600"/>
                <a:gridCol w="1168400"/>
              </a:tblGrid>
              <a:tr h="533400">
                <a:tc>
                  <a:txBody>
                    <a:bodyPr/>
                    <a:lstStyle/>
                    <a:p>
                      <a:r>
                        <a:rPr lang="en-US" dirty="0" smtClean="0"/>
                        <a:t>Student Group</a:t>
                      </a:r>
                      <a:endParaRPr lang="en-US" dirty="0"/>
                    </a:p>
                  </a:txBody>
                  <a:tcPr/>
                </a:tc>
                <a:tc>
                  <a:txBody>
                    <a:bodyPr/>
                    <a:lstStyle/>
                    <a:p>
                      <a:r>
                        <a:rPr lang="en-US" dirty="0" smtClean="0"/>
                        <a:t>Number</a:t>
                      </a:r>
                      <a:endParaRPr lang="en-US" dirty="0"/>
                    </a:p>
                  </a:txBody>
                  <a:tcPr/>
                </a:tc>
              </a:tr>
              <a:tr h="370840">
                <a:tc>
                  <a:txBody>
                    <a:bodyPr/>
                    <a:lstStyle/>
                    <a:p>
                      <a:r>
                        <a:rPr lang="en-US" dirty="0" smtClean="0"/>
                        <a:t>TOTAL</a:t>
                      </a:r>
                      <a:endParaRPr lang="en-US" dirty="0"/>
                    </a:p>
                  </a:txBody>
                  <a:tcPr/>
                </a:tc>
                <a:tc>
                  <a:txBody>
                    <a:bodyPr/>
                    <a:lstStyle/>
                    <a:p>
                      <a:r>
                        <a:rPr lang="en-US" dirty="0" smtClean="0">
                          <a:solidFill>
                            <a:schemeClr val="tx1"/>
                          </a:solidFill>
                        </a:rPr>
                        <a:t>172</a:t>
                      </a:r>
                      <a:endParaRPr lang="en-US" dirty="0">
                        <a:solidFill>
                          <a:schemeClr val="tx1"/>
                        </a:solidFill>
                      </a:endParaRPr>
                    </a:p>
                  </a:txBody>
                  <a:tcPr/>
                </a:tc>
              </a:tr>
              <a:tr h="370840">
                <a:tc>
                  <a:txBody>
                    <a:bodyPr/>
                    <a:lstStyle/>
                    <a:p>
                      <a:r>
                        <a:rPr lang="en-US" dirty="0" smtClean="0"/>
                        <a:t>Grade 7</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Grade 8</a:t>
                      </a:r>
                      <a:endParaRPr lang="en-US" dirty="0"/>
                    </a:p>
                  </a:txBody>
                  <a:tcPr/>
                </a:tc>
                <a:tc>
                  <a:txBody>
                    <a:bodyPr/>
                    <a:lstStyle/>
                    <a:p>
                      <a:r>
                        <a:rPr lang="en-US" dirty="0" smtClean="0">
                          <a:solidFill>
                            <a:schemeClr val="tx1"/>
                          </a:solidFill>
                        </a:rPr>
                        <a:t>  23</a:t>
                      </a:r>
                      <a:endParaRPr lang="en-US" dirty="0">
                        <a:solidFill>
                          <a:schemeClr val="tx1"/>
                        </a:solidFill>
                      </a:endParaRPr>
                    </a:p>
                  </a:txBody>
                  <a:tcPr/>
                </a:tc>
              </a:tr>
              <a:tr h="370840">
                <a:tc>
                  <a:txBody>
                    <a:bodyPr/>
                    <a:lstStyle/>
                    <a:p>
                      <a:r>
                        <a:rPr lang="en-US" dirty="0" smtClean="0"/>
                        <a:t>Grade 9</a:t>
                      </a:r>
                      <a:endParaRPr lang="en-US" dirty="0"/>
                    </a:p>
                  </a:txBody>
                  <a:tcPr/>
                </a:tc>
                <a:tc>
                  <a:txBody>
                    <a:bodyPr/>
                    <a:lstStyle/>
                    <a:p>
                      <a:r>
                        <a:rPr lang="en-US" dirty="0" smtClean="0">
                          <a:solidFill>
                            <a:schemeClr val="tx1"/>
                          </a:solidFill>
                        </a:rPr>
                        <a:t>  18</a:t>
                      </a:r>
                      <a:endParaRPr lang="en-US" dirty="0">
                        <a:solidFill>
                          <a:schemeClr val="tx1"/>
                        </a:solidFill>
                      </a:endParaRPr>
                    </a:p>
                  </a:txBody>
                  <a:tcPr/>
                </a:tc>
              </a:tr>
              <a:tr h="370840">
                <a:tc>
                  <a:txBody>
                    <a:bodyPr/>
                    <a:lstStyle/>
                    <a:p>
                      <a:r>
                        <a:rPr lang="en-US" dirty="0" smtClean="0"/>
                        <a:t>Grade 10</a:t>
                      </a:r>
                      <a:endParaRPr lang="en-US" dirty="0"/>
                    </a:p>
                  </a:txBody>
                  <a:tcPr/>
                </a:tc>
                <a:tc>
                  <a:txBody>
                    <a:bodyPr/>
                    <a:lstStyle/>
                    <a:p>
                      <a:r>
                        <a:rPr lang="en-US" dirty="0" smtClean="0">
                          <a:solidFill>
                            <a:schemeClr val="tx1"/>
                          </a:solidFill>
                        </a:rPr>
                        <a:t>  33</a:t>
                      </a:r>
                      <a:endParaRPr lang="en-US" dirty="0">
                        <a:solidFill>
                          <a:schemeClr val="tx1"/>
                        </a:solidFill>
                      </a:endParaRPr>
                    </a:p>
                  </a:txBody>
                  <a:tcPr/>
                </a:tc>
              </a:tr>
              <a:tr h="370840">
                <a:tc>
                  <a:txBody>
                    <a:bodyPr/>
                    <a:lstStyle/>
                    <a:p>
                      <a:r>
                        <a:rPr lang="en-US" dirty="0" smtClean="0"/>
                        <a:t>Grade 11</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Grade 12</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Graduating class</a:t>
                      </a:r>
                      <a:endParaRPr lang="en-US" dirty="0"/>
                    </a:p>
                  </a:txBody>
                  <a:tcPr/>
                </a:tc>
                <a:tc>
                  <a:txBody>
                    <a:bodyPr/>
                    <a:lstStyle/>
                    <a:p>
                      <a:r>
                        <a:rPr lang="en-US" dirty="0" smtClean="0">
                          <a:solidFill>
                            <a:schemeClr val="tx1"/>
                          </a:solidFill>
                        </a:rPr>
                        <a:t>  32</a:t>
                      </a:r>
                      <a:endParaRPr lang="en-US" dirty="0">
                        <a:solidFill>
                          <a:schemeClr val="tx1"/>
                        </a:solidFill>
                      </a:endParaRPr>
                    </a:p>
                  </a:txBody>
                  <a:tcPr/>
                </a:tc>
              </a:tr>
              <a:tr h="370840">
                <a:tc>
                  <a:txBody>
                    <a:bodyPr/>
                    <a:lstStyle/>
                    <a:p>
                      <a:r>
                        <a:rPr lang="en-US" dirty="0" smtClean="0"/>
                        <a:t>% Minimum curriculum</a:t>
                      </a:r>
                      <a:endParaRPr lang="en-US" dirty="0"/>
                    </a:p>
                  </a:txBody>
                  <a:tcPr/>
                </a:tc>
                <a:tc>
                  <a:txBody>
                    <a:bodyPr/>
                    <a:lstStyle/>
                    <a:p>
                      <a:r>
                        <a:rPr lang="en-US" dirty="0" smtClean="0">
                          <a:solidFill>
                            <a:schemeClr val="tx1"/>
                          </a:solidFill>
                        </a:rPr>
                        <a:t>  40.6*</a:t>
                      </a:r>
                      <a:endParaRPr lang="en-US" dirty="0">
                        <a:solidFill>
                          <a:schemeClr val="tx1"/>
                        </a:solidFill>
                      </a:endParaRPr>
                    </a:p>
                  </a:txBody>
                  <a:tcPr/>
                </a:tc>
              </a:tr>
              <a:tr h="370840">
                <a:tc>
                  <a:txBody>
                    <a:bodyPr/>
                    <a:lstStyle/>
                    <a:p>
                      <a:r>
                        <a:rPr lang="en-US" dirty="0" smtClean="0"/>
                        <a:t>% Recommended curriculum</a:t>
                      </a:r>
                      <a:endParaRPr lang="en-US" dirty="0"/>
                    </a:p>
                  </a:txBody>
                  <a:tcPr/>
                </a:tc>
                <a:tc>
                  <a:txBody>
                    <a:bodyPr/>
                    <a:lstStyle/>
                    <a:p>
                      <a:r>
                        <a:rPr lang="en-US" dirty="0" smtClean="0">
                          <a:solidFill>
                            <a:schemeClr val="tx1"/>
                          </a:solidFill>
                        </a:rPr>
                        <a:t>  59.4*</a:t>
                      </a:r>
                      <a:endParaRPr lang="en-US" dirty="0">
                        <a:solidFill>
                          <a:schemeClr val="tx1"/>
                        </a:solidFill>
                      </a:endParaRPr>
                    </a:p>
                  </a:txBody>
                  <a:tcPr/>
                </a:tc>
              </a:tr>
            </a:tbl>
          </a:graphicData>
        </a:graphic>
      </p:graphicFrame>
      <p:sp>
        <p:nvSpPr>
          <p:cNvPr id="7" name="TextBox 6"/>
          <p:cNvSpPr txBox="1"/>
          <p:nvPr/>
        </p:nvSpPr>
        <p:spPr>
          <a:xfrm>
            <a:off x="5943600" y="4724400"/>
            <a:ext cx="2362200" cy="923330"/>
          </a:xfrm>
          <a:prstGeom prst="rect">
            <a:avLst/>
          </a:prstGeom>
          <a:noFill/>
        </p:spPr>
        <p:txBody>
          <a:bodyPr wrap="square" rtlCol="0">
            <a:spAutoFit/>
          </a:bodyPr>
          <a:lstStyle/>
          <a:p>
            <a:r>
              <a:rPr lang="en-US" dirty="0" smtClean="0"/>
              <a:t>*State Comparison:</a:t>
            </a:r>
          </a:p>
          <a:p>
            <a:r>
              <a:rPr lang="en-US" dirty="0" smtClean="0"/>
              <a:t>Minimum   17.2%</a:t>
            </a:r>
          </a:p>
          <a:p>
            <a:r>
              <a:rPr lang="en-US" dirty="0" smtClean="0"/>
              <a:t>Recommended   82.8%</a:t>
            </a:r>
            <a:endParaRPr lang="en-US" dirty="0"/>
          </a:p>
        </p:txBody>
      </p:sp>
    </p:spTree>
    <p:extLst>
      <p:ext uri="{BB962C8B-B14F-4D97-AF65-F5344CB8AC3E}">
        <p14:creationId xmlns:p14="http://schemas.microsoft.com/office/powerpoint/2010/main" val="200354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Ethnicity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79441901"/>
              </p:ext>
            </p:extLst>
          </p:nvPr>
        </p:nvGraphicFramePr>
        <p:xfrm>
          <a:off x="1447800" y="2286000"/>
          <a:ext cx="4800600" cy="3129280"/>
        </p:xfrm>
        <a:graphic>
          <a:graphicData uri="http://schemas.openxmlformats.org/drawingml/2006/table">
            <a:tbl>
              <a:tblPr firstRow="1" bandRow="1">
                <a:tableStyleId>{5C22544A-7EE6-4342-B048-85BDC9FD1C3A}</a:tableStyleId>
              </a:tblPr>
              <a:tblGrid>
                <a:gridCol w="2514600"/>
                <a:gridCol w="2286000"/>
              </a:tblGrid>
              <a:tr h="533400">
                <a:tc>
                  <a:txBody>
                    <a:bodyPr/>
                    <a:lstStyle/>
                    <a:p>
                      <a:r>
                        <a:rPr lang="en-US" dirty="0" smtClean="0"/>
                        <a:t>Ethnic  Group</a:t>
                      </a:r>
                      <a:endParaRPr lang="en-US" dirty="0"/>
                    </a:p>
                  </a:txBody>
                  <a:tcPr/>
                </a:tc>
                <a:tc>
                  <a:txBody>
                    <a:bodyPr/>
                    <a:lstStyle/>
                    <a:p>
                      <a:r>
                        <a:rPr lang="en-US" dirty="0" smtClean="0"/>
                        <a:t>Percentage</a:t>
                      </a:r>
                      <a:r>
                        <a:rPr lang="en-US" baseline="0" dirty="0" smtClean="0"/>
                        <a:t> </a:t>
                      </a:r>
                      <a:endParaRPr lang="en-US" dirty="0"/>
                    </a:p>
                  </a:txBody>
                  <a:tcPr/>
                </a:tc>
              </a:tr>
              <a:tr h="370840">
                <a:tc>
                  <a:txBody>
                    <a:bodyPr/>
                    <a:lstStyle/>
                    <a:p>
                      <a:r>
                        <a:rPr lang="en-US" dirty="0" smtClean="0"/>
                        <a:t>African American</a:t>
                      </a:r>
                      <a:endParaRPr lang="en-US" dirty="0"/>
                    </a:p>
                  </a:txBody>
                  <a:tcPr/>
                </a:tc>
                <a:tc>
                  <a:txBody>
                    <a:bodyPr/>
                    <a:lstStyle/>
                    <a:p>
                      <a:r>
                        <a:rPr lang="en-US" dirty="0" smtClean="0">
                          <a:solidFill>
                            <a:schemeClr val="tx1"/>
                          </a:solidFill>
                        </a:rPr>
                        <a:t>    1.4</a:t>
                      </a:r>
                      <a:endParaRPr lang="en-US" dirty="0">
                        <a:solidFill>
                          <a:schemeClr val="tx1"/>
                        </a:solidFill>
                      </a:endParaRPr>
                    </a:p>
                  </a:txBody>
                  <a:tcPr/>
                </a:tc>
              </a:tr>
              <a:tr h="370840">
                <a:tc>
                  <a:txBody>
                    <a:bodyPr/>
                    <a:lstStyle/>
                    <a:p>
                      <a:r>
                        <a:rPr lang="en-US" dirty="0" smtClean="0"/>
                        <a:t>Hispanic</a:t>
                      </a:r>
                      <a:endParaRPr lang="en-US" dirty="0"/>
                    </a:p>
                  </a:txBody>
                  <a:tcPr/>
                </a:tc>
                <a:tc>
                  <a:txBody>
                    <a:bodyPr/>
                    <a:lstStyle/>
                    <a:p>
                      <a:r>
                        <a:rPr lang="en-US" dirty="0" smtClean="0">
                          <a:solidFill>
                            <a:schemeClr val="tx1"/>
                          </a:solidFill>
                        </a:rPr>
                        <a:t>  57.1</a:t>
                      </a:r>
                      <a:endParaRPr lang="en-US" dirty="0">
                        <a:solidFill>
                          <a:schemeClr val="tx1"/>
                        </a:solidFill>
                      </a:endParaRPr>
                    </a:p>
                  </a:txBody>
                  <a:tcPr/>
                </a:tc>
              </a:tr>
              <a:tr h="370840">
                <a:tc>
                  <a:txBody>
                    <a:bodyPr/>
                    <a:lstStyle/>
                    <a:p>
                      <a:r>
                        <a:rPr lang="en-US" dirty="0" smtClean="0"/>
                        <a:t>White</a:t>
                      </a:r>
                      <a:endParaRPr lang="en-US" dirty="0"/>
                    </a:p>
                  </a:txBody>
                  <a:tcPr/>
                </a:tc>
                <a:tc>
                  <a:txBody>
                    <a:bodyPr/>
                    <a:lstStyle/>
                    <a:p>
                      <a:r>
                        <a:rPr lang="en-US" dirty="0" smtClean="0">
                          <a:solidFill>
                            <a:schemeClr val="tx1"/>
                          </a:solidFill>
                        </a:rPr>
                        <a:t>  40.7</a:t>
                      </a:r>
                      <a:endParaRPr lang="en-US" dirty="0">
                        <a:solidFill>
                          <a:schemeClr val="tx1"/>
                        </a:solidFill>
                      </a:endParaRPr>
                    </a:p>
                  </a:txBody>
                  <a:tcPr/>
                </a:tc>
              </a:tr>
              <a:tr h="370840">
                <a:tc>
                  <a:txBody>
                    <a:bodyPr/>
                    <a:lstStyle/>
                    <a:p>
                      <a:r>
                        <a:rPr lang="en-US" dirty="0" smtClean="0"/>
                        <a:t>American Indian</a:t>
                      </a:r>
                      <a:endParaRPr lang="en-US" dirty="0"/>
                    </a:p>
                  </a:txBody>
                  <a:tcPr/>
                </a:tc>
                <a:tc>
                  <a:txBody>
                    <a:bodyPr/>
                    <a:lstStyle/>
                    <a:p>
                      <a:r>
                        <a:rPr lang="en-US" dirty="0" smtClean="0">
                          <a:solidFill>
                            <a:schemeClr val="tx1"/>
                          </a:solidFill>
                        </a:rPr>
                        <a:t>    0.7</a:t>
                      </a:r>
                      <a:endParaRPr lang="en-US" dirty="0">
                        <a:solidFill>
                          <a:schemeClr val="tx1"/>
                        </a:solidFill>
                      </a:endParaRPr>
                    </a:p>
                  </a:txBody>
                  <a:tcPr/>
                </a:tc>
              </a:tr>
              <a:tr h="370840">
                <a:tc>
                  <a:txBody>
                    <a:bodyPr/>
                    <a:lstStyle/>
                    <a:p>
                      <a:r>
                        <a:rPr lang="en-US" dirty="0" smtClean="0"/>
                        <a:t>Asian</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Pacific Islander </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2 or more races</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8225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87868776"/>
              </p:ext>
            </p:extLst>
          </p:nvPr>
        </p:nvGraphicFramePr>
        <p:xfrm>
          <a:off x="1447800" y="2286000"/>
          <a:ext cx="4800600" cy="2387600"/>
        </p:xfrm>
        <a:graphic>
          <a:graphicData uri="http://schemas.openxmlformats.org/drawingml/2006/table">
            <a:tbl>
              <a:tblPr firstRow="1" bandRow="1">
                <a:tableStyleId>{5C22544A-7EE6-4342-B048-85BDC9FD1C3A}</a:tableStyleId>
              </a:tblPr>
              <a:tblGrid>
                <a:gridCol w="3200400"/>
                <a:gridCol w="16002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endParaRPr lang="en-US" dirty="0"/>
                    </a:p>
                  </a:txBody>
                  <a:tcPr/>
                </a:tc>
              </a:tr>
              <a:tr h="370840">
                <a:tc>
                  <a:txBody>
                    <a:bodyPr/>
                    <a:lstStyle/>
                    <a:p>
                      <a:r>
                        <a:rPr lang="en-US" dirty="0" smtClean="0"/>
                        <a:t>Economically disadvantaged</a:t>
                      </a:r>
                      <a:endParaRPr lang="en-US" dirty="0"/>
                    </a:p>
                  </a:txBody>
                  <a:tcPr/>
                </a:tc>
                <a:tc>
                  <a:txBody>
                    <a:bodyPr/>
                    <a:lstStyle/>
                    <a:p>
                      <a:r>
                        <a:rPr lang="en-US" dirty="0" smtClean="0">
                          <a:solidFill>
                            <a:schemeClr val="tx1"/>
                          </a:solidFill>
                        </a:rPr>
                        <a:t>  56.4</a:t>
                      </a:r>
                      <a:endParaRPr lang="en-US" dirty="0">
                        <a:solidFill>
                          <a:schemeClr val="tx1"/>
                        </a:solidFill>
                      </a:endParaRPr>
                    </a:p>
                  </a:txBody>
                  <a:tcPr/>
                </a:tc>
              </a:tr>
              <a:tr h="370840">
                <a:tc>
                  <a:txBody>
                    <a:bodyPr/>
                    <a:lstStyle/>
                    <a:p>
                      <a:r>
                        <a:rPr lang="en-US" dirty="0" smtClean="0"/>
                        <a:t>Limited English</a:t>
                      </a:r>
                      <a:r>
                        <a:rPr lang="en-US" baseline="0" dirty="0" smtClean="0"/>
                        <a:t> Proficient (LEP)</a:t>
                      </a:r>
                      <a:endParaRPr lang="en-US" dirty="0"/>
                    </a:p>
                  </a:txBody>
                  <a:tcPr/>
                </a:tc>
                <a:tc>
                  <a:txBody>
                    <a:bodyPr/>
                    <a:lstStyle/>
                    <a:p>
                      <a:r>
                        <a:rPr lang="en-US" dirty="0" smtClean="0">
                          <a:solidFill>
                            <a:schemeClr val="tx1"/>
                          </a:solidFill>
                        </a:rPr>
                        <a:t>    4.3</a:t>
                      </a:r>
                      <a:endParaRPr lang="en-US" dirty="0">
                        <a:solidFill>
                          <a:schemeClr val="tx1"/>
                        </a:solidFill>
                      </a:endParaRPr>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At risk*</a:t>
                      </a:r>
                      <a:endParaRPr lang="en-US" dirty="0"/>
                    </a:p>
                  </a:txBody>
                  <a:tcPr/>
                </a:tc>
                <a:tc>
                  <a:txBody>
                    <a:bodyPr/>
                    <a:lstStyle/>
                    <a:p>
                      <a:r>
                        <a:rPr lang="en-US" dirty="0" smtClean="0">
                          <a:solidFill>
                            <a:schemeClr val="tx1"/>
                          </a:solidFill>
                        </a:rPr>
                        <a:t>  32.1</a:t>
                      </a:r>
                      <a:endParaRPr lang="en-US" dirty="0">
                        <a:solidFill>
                          <a:schemeClr val="tx1"/>
                        </a:solidFill>
                      </a:endParaRPr>
                    </a:p>
                  </a:txBody>
                  <a:tcPr/>
                </a:tc>
              </a:tr>
              <a:tr h="370840">
                <a:tc>
                  <a:txBody>
                    <a:bodyPr/>
                    <a:lstStyle/>
                    <a:p>
                      <a:r>
                        <a:rPr lang="en-US" dirty="0" smtClean="0"/>
                        <a:t>Mobility (2009-10)</a:t>
                      </a:r>
                      <a:endParaRPr lang="en-US" dirty="0"/>
                    </a:p>
                  </a:txBody>
                  <a:tcPr/>
                </a:tc>
                <a:tc>
                  <a:txBody>
                    <a:bodyPr/>
                    <a:lstStyle/>
                    <a:p>
                      <a:r>
                        <a:rPr lang="en-US" dirty="0" smtClean="0">
                          <a:solidFill>
                            <a:schemeClr val="tx1"/>
                          </a:solidFill>
                        </a:rPr>
                        <a:t>  13.7</a:t>
                      </a:r>
                      <a:endParaRPr lang="en-US" dirty="0">
                        <a:solidFill>
                          <a:schemeClr val="tx1"/>
                        </a:solidFill>
                      </a:endParaRPr>
                    </a:p>
                  </a:txBody>
                  <a:tcPr/>
                </a:tc>
              </a:tr>
            </a:tbl>
          </a:graphicData>
        </a:graphic>
      </p:graphicFrame>
      <p:sp>
        <p:nvSpPr>
          <p:cNvPr id="5" name="TextBox 4"/>
          <p:cNvSpPr txBox="1"/>
          <p:nvPr/>
        </p:nvSpPr>
        <p:spPr>
          <a:xfrm>
            <a:off x="1524000" y="4876800"/>
            <a:ext cx="5975931" cy="646331"/>
          </a:xfrm>
          <a:prstGeom prst="rect">
            <a:avLst/>
          </a:prstGeom>
          <a:noFill/>
        </p:spPr>
        <p:txBody>
          <a:bodyPr wrap="square" rtlCol="0">
            <a:spAutoFit/>
          </a:bodyPr>
          <a:lstStyle/>
          <a:p>
            <a:r>
              <a:rPr lang="en-US" dirty="0" smtClean="0"/>
              <a:t>*At risk of dropping out of school based on performance and status indicators listed in the AEIS Glossary.</a:t>
            </a:r>
            <a:endParaRPr lang="en-US" dirty="0"/>
          </a:p>
        </p:txBody>
      </p:sp>
    </p:spTree>
    <p:extLst>
      <p:ext uri="{BB962C8B-B14F-4D97-AF65-F5344CB8AC3E}">
        <p14:creationId xmlns:p14="http://schemas.microsoft.com/office/powerpoint/2010/main" val="131711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  Enrolled in Advanced Course/Dual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46115309"/>
              </p:ext>
            </p:extLst>
          </p:nvPr>
        </p:nvGraphicFramePr>
        <p:xfrm>
          <a:off x="533400" y="2667000"/>
          <a:ext cx="7924800" cy="1416676"/>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2009-10</a:t>
                      </a:r>
                      <a:endParaRPr lang="en-US" dirty="0"/>
                    </a:p>
                  </a:txBody>
                  <a:tcPr/>
                </a:tc>
                <a:tc>
                  <a:txBody>
                    <a:bodyPr/>
                    <a:lstStyle/>
                    <a:p>
                      <a:r>
                        <a:rPr lang="en-US" dirty="0" smtClean="0">
                          <a:solidFill>
                            <a:schemeClr val="tx1"/>
                          </a:solidFill>
                        </a:rPr>
                        <a:t>53.9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54.4</a:t>
                      </a:r>
                      <a:endParaRPr lang="en-US" dirty="0">
                        <a:solidFill>
                          <a:schemeClr val="tx1"/>
                        </a:solidFill>
                      </a:endParaRPr>
                    </a:p>
                  </a:txBody>
                  <a:tcPr/>
                </a:tc>
                <a:tc>
                  <a:txBody>
                    <a:bodyPr/>
                    <a:lstStyle/>
                    <a:p>
                      <a:r>
                        <a:rPr lang="en-US" dirty="0" smtClean="0">
                          <a:solidFill>
                            <a:schemeClr val="tx1"/>
                          </a:solidFill>
                        </a:rPr>
                        <a:t>54.7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2008-09</a:t>
                      </a:r>
                      <a:endParaRPr lang="en-US" dirty="0"/>
                    </a:p>
                  </a:txBody>
                  <a:tcPr/>
                </a:tc>
                <a:tc>
                  <a:txBody>
                    <a:bodyPr/>
                    <a:lstStyle/>
                    <a:p>
                      <a:r>
                        <a:rPr lang="en-US" dirty="0" smtClean="0">
                          <a:solidFill>
                            <a:schemeClr val="tx1"/>
                          </a:solidFill>
                        </a:rPr>
                        <a:t>55.3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58.6</a:t>
                      </a:r>
                      <a:endParaRPr lang="en-US" dirty="0">
                        <a:solidFill>
                          <a:schemeClr val="tx1"/>
                        </a:solidFill>
                      </a:endParaRPr>
                    </a:p>
                  </a:txBody>
                  <a:tcPr/>
                </a:tc>
                <a:tc>
                  <a:txBody>
                    <a:bodyPr/>
                    <a:lstStyle/>
                    <a:p>
                      <a:r>
                        <a:rPr lang="en-US" dirty="0" smtClean="0">
                          <a:solidFill>
                            <a:schemeClr val="tx1"/>
                          </a:solidFill>
                        </a:rPr>
                        <a:t>52.7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83455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AP/IB </a:t>
            </a:r>
            <a:r>
              <a:rPr lang="en-US" dirty="0"/>
              <a:t>Percentage Tested</a:t>
            </a:r>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dirty="0" smtClean="0"/>
              <a:t>AP/IB Percent Examinees Met or Exceeded Criteria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13324880"/>
              </p:ext>
            </p:extLst>
          </p:nvPr>
        </p:nvGraphicFramePr>
        <p:xfrm>
          <a:off x="533400" y="2209799"/>
          <a:ext cx="7924800" cy="137160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096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2008-09</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75584620"/>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2008-09</a:t>
                      </a:r>
                      <a:endParaRPr lang="en-US" dirty="0"/>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288046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ESC Region 14</a:t>
            </a:r>
            <a:endParaRPr lang="en-US" dirty="0"/>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9448" t="19739" r="27577" b="7112"/>
          <a:stretch/>
        </p:blipFill>
        <p:spPr bwMode="auto">
          <a:xfrm>
            <a:off x="1509713" y="1447800"/>
            <a:ext cx="5729287" cy="449580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68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877562090"/>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2010-11</a:t>
                      </a:r>
                      <a:endParaRPr lang="en-US" dirty="0"/>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78</a:t>
                      </a:r>
                      <a:endParaRPr lang="en-US" dirty="0">
                        <a:solidFill>
                          <a:schemeClr val="tx1"/>
                        </a:solidFill>
                      </a:endParaRPr>
                    </a:p>
                  </a:txBody>
                  <a:tcPr/>
                </a:tc>
                <a:tc>
                  <a:txBody>
                    <a:bodyPr/>
                    <a:lstStyle/>
                    <a:p>
                      <a:r>
                        <a:rPr lang="en-US" dirty="0" smtClean="0">
                          <a:solidFill>
                            <a:schemeClr val="tx1"/>
                          </a:solidFill>
                        </a:rPr>
                        <a:t>56</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57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54</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0170442"/>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2010-11</a:t>
                      </a:r>
                      <a:endParaRPr lang="en-US" dirty="0"/>
                    </a:p>
                  </a:txBody>
                  <a:tcPr/>
                </a:tc>
                <a:tc>
                  <a:txBody>
                    <a:bodyPr/>
                    <a:lstStyle/>
                    <a:p>
                      <a:r>
                        <a:rPr lang="en-US" dirty="0" smtClean="0">
                          <a:solidFill>
                            <a:schemeClr val="tx1"/>
                          </a:solidFill>
                        </a:rPr>
                        <a:t>83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&gt;99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2009-10</a:t>
                      </a:r>
                      <a:endParaRPr lang="en-US" dirty="0"/>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55</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5368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Percentage College Ready Graduates, Class of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618504025"/>
              </p:ext>
            </p:extLst>
          </p:nvPr>
        </p:nvGraphicFramePr>
        <p:xfrm>
          <a:off x="914400" y="2819400"/>
          <a:ext cx="7924800" cy="1804974"/>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Subject</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English</a:t>
                      </a:r>
                      <a:endParaRPr lang="en-US" dirty="0"/>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73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Math</a:t>
                      </a:r>
                      <a:endParaRPr lang="en-US" dirty="0"/>
                    </a:p>
                  </a:txBody>
                  <a:tcPr/>
                </a:tc>
                <a:tc>
                  <a:txBody>
                    <a:bodyPr/>
                    <a:lstStyle/>
                    <a:p>
                      <a:r>
                        <a:rPr lang="en-US" dirty="0" smtClean="0">
                          <a:solidFill>
                            <a:schemeClr val="tx1"/>
                          </a:solidFill>
                        </a:rPr>
                        <a:t>56</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Both</a:t>
                      </a:r>
                      <a:endParaRPr lang="en-US" dirty="0"/>
                    </a:p>
                  </a:txBody>
                  <a:tcPr/>
                </a:tc>
                <a:tc>
                  <a:txBody>
                    <a:bodyPr/>
                    <a:lstStyle/>
                    <a:p>
                      <a:r>
                        <a:rPr lang="en-US" dirty="0" smtClean="0">
                          <a:solidFill>
                            <a:schemeClr val="tx1"/>
                          </a:solidFill>
                        </a:rPr>
                        <a:t>44</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40</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54286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National Clearinghouse</a:t>
            </a:r>
            <a:br>
              <a:rPr lang="en-US" dirty="0" smtClean="0"/>
            </a:br>
            <a:r>
              <a:rPr lang="en-US" dirty="0" smtClean="0"/>
              <a:t>Roscoe High School,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312531580"/>
              </p:ext>
            </p:extLst>
          </p:nvPr>
        </p:nvGraphicFramePr>
        <p:xfrm>
          <a:off x="990600" y="1676400"/>
          <a:ext cx="5105399" cy="4081808"/>
        </p:xfrm>
        <a:graphic>
          <a:graphicData uri="http://schemas.openxmlformats.org/drawingml/2006/table">
            <a:tbl>
              <a:tblPr firstRow="1" bandRow="1">
                <a:tableStyleId>{5C22544A-7EE6-4342-B048-85BDC9FD1C3A}</a:tableStyleId>
              </a:tblPr>
              <a:tblGrid>
                <a:gridCol w="4038600"/>
                <a:gridCol w="1066799"/>
              </a:tblGrid>
              <a:tr h="380999">
                <a:tc>
                  <a:txBody>
                    <a:bodyPr/>
                    <a:lstStyle/>
                    <a:p>
                      <a:r>
                        <a:rPr lang="en-US" dirty="0" smtClean="0"/>
                        <a:t>Institution of</a:t>
                      </a:r>
                      <a:r>
                        <a:rPr lang="en-US" baseline="0" dirty="0" smtClean="0"/>
                        <a:t> Enrollment, Class of 2011</a:t>
                      </a:r>
                      <a:endParaRPr lang="en-US" dirty="0"/>
                    </a:p>
                  </a:txBody>
                  <a:tcPr/>
                </a:tc>
                <a:tc>
                  <a:txBody>
                    <a:bodyPr/>
                    <a:lstStyle/>
                    <a:p>
                      <a:r>
                        <a:rPr lang="en-US" dirty="0" smtClean="0"/>
                        <a:t>Students</a:t>
                      </a:r>
                      <a:endParaRPr lang="en-US" dirty="0"/>
                    </a:p>
                  </a:txBody>
                  <a:tcPr/>
                </a:tc>
              </a:tr>
              <a:tr h="411201">
                <a:tc>
                  <a:txBody>
                    <a:bodyPr/>
                    <a:lstStyle/>
                    <a:p>
                      <a:r>
                        <a:rPr lang="en-US" dirty="0" smtClean="0">
                          <a:solidFill>
                            <a:schemeClr val="tx1"/>
                          </a:solidFill>
                        </a:rPr>
                        <a:t>Angelo State University</a:t>
                      </a:r>
                      <a:endParaRPr lang="en-US" dirty="0">
                        <a:solidFill>
                          <a:schemeClr val="tx1"/>
                        </a:solidFill>
                      </a:endParaRPr>
                    </a:p>
                  </a:txBody>
                  <a:tcPr/>
                </a:tc>
                <a:tc>
                  <a:txBody>
                    <a:bodyPr/>
                    <a:lstStyle/>
                    <a:p>
                      <a:r>
                        <a:rPr lang="en-US" dirty="0" smtClean="0">
                          <a:solidFill>
                            <a:schemeClr val="tx1"/>
                          </a:solidFill>
                        </a:rPr>
                        <a:t>4</a:t>
                      </a:r>
                    </a:p>
                  </a:txBody>
                  <a:tcPr/>
                </a:tc>
              </a:tr>
              <a:tr h="411201">
                <a:tc>
                  <a:txBody>
                    <a:bodyPr/>
                    <a:lstStyle/>
                    <a:p>
                      <a:r>
                        <a:rPr lang="en-US" dirty="0" smtClean="0">
                          <a:solidFill>
                            <a:schemeClr val="tx1"/>
                          </a:solidFill>
                        </a:rPr>
                        <a:t>West Texas A&amp;M University</a:t>
                      </a:r>
                      <a:endParaRPr lang="en-US" dirty="0">
                        <a:solidFill>
                          <a:schemeClr val="tx1"/>
                        </a:solidFill>
                      </a:endParaRPr>
                    </a:p>
                  </a:txBody>
                  <a:tcPr/>
                </a:tc>
                <a:tc>
                  <a:txBody>
                    <a:bodyPr/>
                    <a:lstStyle/>
                    <a:p>
                      <a:r>
                        <a:rPr lang="en-US" dirty="0" smtClean="0">
                          <a:solidFill>
                            <a:schemeClr val="tx1"/>
                          </a:solidFill>
                        </a:rPr>
                        <a:t>3</a:t>
                      </a:r>
                    </a:p>
                  </a:txBody>
                  <a:tcPr/>
                </a:tc>
              </a:tr>
              <a:tr h="411201">
                <a:tc>
                  <a:txBody>
                    <a:bodyPr/>
                    <a:lstStyle/>
                    <a:p>
                      <a:r>
                        <a:rPr lang="en-US" dirty="0" smtClean="0">
                          <a:solidFill>
                            <a:schemeClr val="tx1"/>
                          </a:solidFill>
                        </a:rPr>
                        <a:t>Texas A&amp;M</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University of Houston</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Texas Tech</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Tarleton</a:t>
                      </a:r>
                      <a:r>
                        <a:rPr lang="en-US" baseline="0" dirty="0" smtClean="0">
                          <a:solidFill>
                            <a:schemeClr val="tx1"/>
                          </a:solidFill>
                        </a:rPr>
                        <a:t> State University</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Midwestern</a:t>
                      </a:r>
                      <a:r>
                        <a:rPr lang="en-US" baseline="0" dirty="0" smtClean="0">
                          <a:solidFill>
                            <a:schemeClr val="tx1"/>
                          </a:solidFill>
                        </a:rPr>
                        <a:t> State University</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South Plains College</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Western Texas College</a:t>
                      </a:r>
                      <a:endParaRPr lang="en-US" dirty="0">
                        <a:solidFill>
                          <a:schemeClr val="tx1"/>
                        </a:solidFill>
                      </a:endParaRPr>
                    </a:p>
                  </a:txBody>
                  <a:tcPr/>
                </a:tc>
                <a:tc>
                  <a:txBody>
                    <a:bodyPr/>
                    <a:lstStyle/>
                    <a:p>
                      <a:r>
                        <a:rPr lang="en-US" dirty="0" smtClean="0">
                          <a:solidFill>
                            <a:schemeClr val="tx1"/>
                          </a:solidFill>
                        </a:rPr>
                        <a:t>1</a:t>
                      </a:r>
                    </a:p>
                  </a:txBody>
                  <a:tcPr/>
                </a:tc>
              </a:tr>
            </a:tbl>
          </a:graphicData>
        </a:graphic>
      </p:graphicFrame>
    </p:spTree>
    <p:extLst>
      <p:ext uri="{BB962C8B-B14F-4D97-AF65-F5344CB8AC3E}">
        <p14:creationId xmlns:p14="http://schemas.microsoft.com/office/powerpoint/2010/main" val="2671526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Roscoe High School, 2011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 Public Higher Education First Year Grades of High School Graduates in FY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69019230"/>
              </p:ext>
            </p:extLst>
          </p:nvPr>
        </p:nvGraphicFramePr>
        <p:xfrm>
          <a:off x="914400" y="2819400"/>
          <a:ext cx="6629400" cy="1416676"/>
        </p:xfrm>
        <a:graphic>
          <a:graphicData uri="http://schemas.openxmlformats.org/drawingml/2006/table">
            <a:tbl>
              <a:tblPr firstRow="1" bandRow="1">
                <a:tableStyleId>{5C22544A-7EE6-4342-B048-85BDC9FD1C3A}</a:tableStyleId>
              </a:tblPr>
              <a:tblGrid>
                <a:gridCol w="963561"/>
                <a:gridCol w="619432"/>
                <a:gridCol w="619432"/>
                <a:gridCol w="1032387"/>
                <a:gridCol w="1032388"/>
                <a:gridCol w="990600"/>
                <a:gridCol w="685800"/>
                <a:gridCol w="685800"/>
              </a:tblGrid>
              <a:tr h="558511">
                <a:tc>
                  <a:txBody>
                    <a:bodyPr/>
                    <a:lstStyle/>
                    <a:p>
                      <a:r>
                        <a:rPr lang="en-US" dirty="0" smtClean="0"/>
                        <a:t>IHE type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r>
              <a:tr h="388298">
                <a:tc>
                  <a:txBody>
                    <a:bodyPr/>
                    <a:lstStyle/>
                    <a:p>
                      <a:r>
                        <a:rPr lang="en-US" dirty="0" smtClean="0"/>
                        <a:t>4-year</a:t>
                      </a:r>
                      <a:endParaRPr lang="en-US" dirty="0"/>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8298">
                <a:tc>
                  <a:txBody>
                    <a:bodyPr/>
                    <a:lstStyle/>
                    <a:p>
                      <a:r>
                        <a:rPr lang="en-US" dirty="0" smtClean="0"/>
                        <a:t>2-year</a:t>
                      </a:r>
                      <a:endParaRPr lang="en-US" dirty="0"/>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316679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
            </a:r>
            <a:br>
              <a:rPr lang="en-US" sz="2800" dirty="0" smtClean="0"/>
            </a:br>
            <a:r>
              <a:rPr lang="en-US" sz="2800" dirty="0" smtClean="0"/>
              <a:t>Participation Data from THECB</a:t>
            </a:r>
            <a:br>
              <a:rPr lang="en-US" sz="2800" dirty="0" smtClean="0"/>
            </a:br>
            <a:r>
              <a:rPr lang="en-US" sz="2800" dirty="0" smtClean="0"/>
              <a:t>Cisco College, 2011</a:t>
            </a:r>
            <a:br>
              <a:rPr lang="en-US" sz="2800" dirty="0" smtClean="0"/>
            </a:br>
            <a:r>
              <a:rPr lang="en-US" sz="2800" dirty="0" smtClean="0"/>
              <a:t>Western Texas College, 2011</a:t>
            </a:r>
            <a:br>
              <a:rPr lang="en-US" sz="2800" dirty="0" smtClean="0"/>
            </a:br>
            <a:r>
              <a:rPr lang="en-US" sz="2800" dirty="0" smtClean="0"/>
              <a:t>Ranger College, 2011</a:t>
            </a:r>
            <a:endParaRPr lang="en-US" sz="2800"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Enrollment by Year; 2011 by Ethnicity Percentage</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03849922"/>
              </p:ext>
            </p:extLst>
          </p:nvPr>
        </p:nvGraphicFramePr>
        <p:xfrm>
          <a:off x="609600" y="2667000"/>
          <a:ext cx="4597400" cy="1478280"/>
        </p:xfrm>
        <a:graphic>
          <a:graphicData uri="http://schemas.openxmlformats.org/drawingml/2006/table">
            <a:tbl>
              <a:tblPr firstRow="1" bandRow="1">
                <a:tableStyleId>{5C22544A-7EE6-4342-B048-85BDC9FD1C3A}</a:tableStyleId>
              </a:tblPr>
              <a:tblGrid>
                <a:gridCol w="2819400"/>
                <a:gridCol w="870505"/>
                <a:gridCol w="907495"/>
              </a:tblGrid>
              <a:tr h="152400">
                <a:tc>
                  <a:txBody>
                    <a:bodyPr/>
                    <a:lstStyle/>
                    <a:p>
                      <a:r>
                        <a:rPr lang="en-US" dirty="0" smtClean="0"/>
                        <a:t>Institution</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 College</a:t>
                      </a:r>
                      <a:endParaRPr lang="en-US" dirty="0">
                        <a:solidFill>
                          <a:schemeClr val="tx1"/>
                        </a:solidFill>
                      </a:endParaRPr>
                    </a:p>
                  </a:txBody>
                  <a:tcPr/>
                </a:tc>
                <a:tc>
                  <a:txBody>
                    <a:bodyPr/>
                    <a:lstStyle/>
                    <a:p>
                      <a:r>
                        <a:rPr lang="en-US" dirty="0" smtClean="0">
                          <a:solidFill>
                            <a:schemeClr val="tx1"/>
                          </a:solidFill>
                        </a:rPr>
                        <a:t>4745</a:t>
                      </a:r>
                      <a:endParaRPr lang="en-US" dirty="0">
                        <a:solidFill>
                          <a:schemeClr val="tx1"/>
                        </a:solidFill>
                      </a:endParaRPr>
                    </a:p>
                  </a:txBody>
                  <a:tcPr/>
                </a:tc>
                <a:tc>
                  <a:txBody>
                    <a:bodyPr/>
                    <a:lstStyle/>
                    <a:p>
                      <a:r>
                        <a:rPr lang="en-US" dirty="0" smtClean="0">
                          <a:solidFill>
                            <a:schemeClr val="tx1"/>
                          </a:solidFill>
                        </a:rPr>
                        <a:t>4363</a:t>
                      </a:r>
                      <a:endParaRPr lang="en-US" dirty="0">
                        <a:solidFill>
                          <a:schemeClr val="tx1"/>
                        </a:solidFill>
                      </a:endParaRPr>
                    </a:p>
                  </a:txBody>
                  <a:tcPr/>
                </a:tc>
              </a:tr>
              <a:tr h="370840">
                <a:tc>
                  <a:txBody>
                    <a:bodyPr/>
                    <a:lstStyle/>
                    <a:p>
                      <a:r>
                        <a:rPr lang="en-US" dirty="0" smtClean="0">
                          <a:solidFill>
                            <a:schemeClr val="tx1"/>
                          </a:solidFill>
                        </a:rPr>
                        <a:t>Western Texas College</a:t>
                      </a:r>
                      <a:endParaRPr lang="en-US" dirty="0">
                        <a:solidFill>
                          <a:schemeClr val="tx1"/>
                        </a:solidFill>
                      </a:endParaRPr>
                    </a:p>
                  </a:txBody>
                  <a:tcPr/>
                </a:tc>
                <a:tc>
                  <a:txBody>
                    <a:bodyPr/>
                    <a:lstStyle/>
                    <a:p>
                      <a:r>
                        <a:rPr lang="en-US" dirty="0" smtClean="0">
                          <a:solidFill>
                            <a:schemeClr val="tx1"/>
                          </a:solidFill>
                        </a:rPr>
                        <a:t>2307</a:t>
                      </a:r>
                      <a:endParaRPr lang="en-US" dirty="0">
                        <a:solidFill>
                          <a:schemeClr val="tx1"/>
                        </a:solidFill>
                      </a:endParaRPr>
                    </a:p>
                  </a:txBody>
                  <a:tcPr/>
                </a:tc>
                <a:tc>
                  <a:txBody>
                    <a:bodyPr/>
                    <a:lstStyle/>
                    <a:p>
                      <a:r>
                        <a:rPr lang="en-US" dirty="0" smtClean="0">
                          <a:solidFill>
                            <a:schemeClr val="tx1"/>
                          </a:solidFill>
                        </a:rPr>
                        <a:t>2286</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1588</a:t>
                      </a:r>
                      <a:endParaRPr lang="en-US" dirty="0">
                        <a:solidFill>
                          <a:schemeClr val="tx1"/>
                        </a:solidFill>
                      </a:endParaRPr>
                    </a:p>
                  </a:txBody>
                  <a:tcPr/>
                </a:tc>
                <a:tc>
                  <a:txBody>
                    <a:bodyPr/>
                    <a:lstStyle/>
                    <a:p>
                      <a:r>
                        <a:rPr lang="en-US" dirty="0" smtClean="0">
                          <a:solidFill>
                            <a:schemeClr val="tx1"/>
                          </a:solidFill>
                        </a:rPr>
                        <a:t>1736</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9639201"/>
              </p:ext>
            </p:extLst>
          </p:nvPr>
        </p:nvGraphicFramePr>
        <p:xfrm>
          <a:off x="457200" y="4495800"/>
          <a:ext cx="8001000" cy="2021840"/>
        </p:xfrm>
        <a:graphic>
          <a:graphicData uri="http://schemas.openxmlformats.org/drawingml/2006/table">
            <a:tbl>
              <a:tblPr firstRow="1" bandRow="1">
                <a:tableStyleId>{5C22544A-7EE6-4342-B048-85BDC9FD1C3A}</a:tableStyleId>
              </a:tblPr>
              <a:tblGrid>
                <a:gridCol w="1524000"/>
                <a:gridCol w="762000"/>
                <a:gridCol w="1066800"/>
                <a:gridCol w="1143000"/>
                <a:gridCol w="838200"/>
                <a:gridCol w="914400"/>
                <a:gridCol w="838200"/>
                <a:gridCol w="914400"/>
              </a:tblGrid>
              <a:tr h="370840">
                <a:tc>
                  <a:txBody>
                    <a:bodyPr/>
                    <a:lstStyle/>
                    <a:p>
                      <a:r>
                        <a:rPr lang="en-US" dirty="0" smtClean="0"/>
                        <a:t>Institution</a:t>
                      </a:r>
                      <a:endParaRPr lang="en-US" dirty="0"/>
                    </a:p>
                  </a:txBody>
                  <a:tcPr/>
                </a:tc>
                <a:tc>
                  <a:txBody>
                    <a:bodyPr/>
                    <a:lstStyle/>
                    <a:p>
                      <a:r>
                        <a:rPr lang="en-US" dirty="0" smtClean="0"/>
                        <a:t>White</a:t>
                      </a:r>
                      <a:endParaRPr lang="en-US" dirty="0"/>
                    </a:p>
                  </a:txBody>
                  <a:tcPr/>
                </a:tc>
                <a:tc>
                  <a:txBody>
                    <a:bodyPr/>
                    <a:lstStyle/>
                    <a:p>
                      <a:r>
                        <a:rPr lang="en-US" dirty="0" smtClean="0"/>
                        <a:t>Hispanic</a:t>
                      </a:r>
                      <a:endParaRPr lang="en-US" dirty="0"/>
                    </a:p>
                  </a:txBody>
                  <a:tcPr/>
                </a:tc>
                <a:tc>
                  <a:txBody>
                    <a:bodyPr/>
                    <a:lstStyle/>
                    <a:p>
                      <a:r>
                        <a:rPr lang="en-US" dirty="0" smtClean="0"/>
                        <a:t>African American</a:t>
                      </a:r>
                      <a:endParaRPr lang="en-US" dirty="0"/>
                    </a:p>
                  </a:txBody>
                  <a:tcPr/>
                </a:tc>
                <a:tc>
                  <a:txBody>
                    <a:bodyPr/>
                    <a:lstStyle/>
                    <a:p>
                      <a:r>
                        <a:rPr lang="en-US" dirty="0" smtClean="0"/>
                        <a:t>Multi-Racial</a:t>
                      </a:r>
                      <a:endParaRPr lang="en-US" dirty="0"/>
                    </a:p>
                  </a:txBody>
                  <a:tcPr/>
                </a:tc>
                <a:tc>
                  <a:txBody>
                    <a:bodyPr/>
                    <a:lstStyle/>
                    <a:p>
                      <a:r>
                        <a:rPr lang="en-US" dirty="0" smtClean="0"/>
                        <a:t>Asian/Pacific</a:t>
                      </a:r>
                      <a:endParaRPr lang="en-US" dirty="0"/>
                    </a:p>
                  </a:txBody>
                  <a:tcPr/>
                </a:tc>
                <a:tc>
                  <a:txBody>
                    <a:bodyPr/>
                    <a:lstStyle/>
                    <a:p>
                      <a:r>
                        <a:rPr lang="en-US" dirty="0" err="1" smtClean="0"/>
                        <a:t>Inter’l</a:t>
                      </a:r>
                      <a:endParaRPr lang="en-US" dirty="0"/>
                    </a:p>
                  </a:txBody>
                  <a:tcPr/>
                </a:tc>
                <a:tc>
                  <a:txBody>
                    <a:bodyPr/>
                    <a:lstStyle/>
                    <a:p>
                      <a:r>
                        <a:rPr lang="en-US" dirty="0" smtClean="0"/>
                        <a:t>Other/</a:t>
                      </a:r>
                      <a:r>
                        <a:rPr lang="en-US" dirty="0" err="1" smtClean="0"/>
                        <a:t>Unk</a:t>
                      </a:r>
                      <a:endParaRPr lang="en-US" dirty="0"/>
                    </a:p>
                  </a:txBody>
                  <a:tcPr/>
                </a:tc>
              </a:tr>
              <a:tr h="370840">
                <a:tc>
                  <a:txBody>
                    <a:bodyPr/>
                    <a:lstStyle/>
                    <a:p>
                      <a:r>
                        <a:rPr lang="en-US" dirty="0" smtClean="0">
                          <a:solidFill>
                            <a:schemeClr val="tx1"/>
                          </a:solidFill>
                        </a:rPr>
                        <a:t>Cisco College</a:t>
                      </a:r>
                      <a:endParaRPr lang="en-US" dirty="0">
                        <a:solidFill>
                          <a:schemeClr val="tx1"/>
                        </a:solidFill>
                      </a:endParaRPr>
                    </a:p>
                  </a:txBody>
                  <a:tcPr/>
                </a:tc>
                <a:tc>
                  <a:txBody>
                    <a:bodyPr/>
                    <a:lstStyle/>
                    <a:p>
                      <a:r>
                        <a:rPr lang="en-US" dirty="0" smtClean="0">
                          <a:solidFill>
                            <a:schemeClr val="tx1"/>
                          </a:solidFill>
                        </a:rPr>
                        <a:t>54.7</a:t>
                      </a:r>
                      <a:endParaRPr lang="en-US" dirty="0">
                        <a:solidFill>
                          <a:schemeClr val="tx1"/>
                        </a:solidFill>
                      </a:endParaRPr>
                    </a:p>
                  </a:txBody>
                  <a:tcPr/>
                </a:tc>
                <a:tc>
                  <a:txBody>
                    <a:bodyPr/>
                    <a:lstStyle/>
                    <a:p>
                      <a:r>
                        <a:rPr lang="en-US" dirty="0" smtClean="0">
                          <a:solidFill>
                            <a:schemeClr val="tx1"/>
                          </a:solidFill>
                        </a:rPr>
                        <a:t>22.0</a:t>
                      </a:r>
                      <a:endParaRPr lang="en-US" dirty="0">
                        <a:solidFill>
                          <a:schemeClr val="tx1"/>
                        </a:solidFill>
                      </a:endParaRPr>
                    </a:p>
                  </a:txBody>
                  <a:tcPr/>
                </a:tc>
                <a:tc>
                  <a:txBody>
                    <a:bodyPr/>
                    <a:lstStyle/>
                    <a:p>
                      <a:r>
                        <a:rPr lang="en-US" dirty="0" smtClean="0">
                          <a:solidFill>
                            <a:schemeClr val="tx1"/>
                          </a:solidFill>
                        </a:rPr>
                        <a:t>6.3</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c>
                  <a:txBody>
                    <a:bodyPr/>
                    <a:lstStyle/>
                    <a:p>
                      <a:r>
                        <a:rPr lang="en-US" dirty="0" smtClean="0">
                          <a:solidFill>
                            <a:schemeClr val="tx1"/>
                          </a:solidFill>
                        </a:rPr>
                        <a:t>12.7</a:t>
                      </a:r>
                      <a:endParaRPr lang="en-US" dirty="0">
                        <a:solidFill>
                          <a:schemeClr val="tx1"/>
                        </a:solidFill>
                      </a:endParaRPr>
                    </a:p>
                  </a:txBody>
                  <a:tcPr/>
                </a:tc>
              </a:tr>
              <a:tr h="370840">
                <a:tc>
                  <a:txBody>
                    <a:bodyPr/>
                    <a:lstStyle/>
                    <a:p>
                      <a:r>
                        <a:rPr lang="en-US" dirty="0" smtClean="0">
                          <a:solidFill>
                            <a:schemeClr val="tx1"/>
                          </a:solidFill>
                        </a:rPr>
                        <a:t>WTC</a:t>
                      </a:r>
                      <a:endParaRPr lang="en-US" dirty="0">
                        <a:solidFill>
                          <a:schemeClr val="tx1"/>
                        </a:solidFill>
                      </a:endParaRPr>
                    </a:p>
                  </a:txBody>
                  <a:tcPr/>
                </a:tc>
                <a:tc>
                  <a:txBody>
                    <a:bodyPr/>
                    <a:lstStyle/>
                    <a:p>
                      <a:r>
                        <a:rPr lang="en-US" dirty="0" smtClean="0">
                          <a:solidFill>
                            <a:schemeClr val="tx1"/>
                          </a:solidFill>
                        </a:rPr>
                        <a:t>58.8</a:t>
                      </a:r>
                      <a:endParaRPr lang="en-US" dirty="0">
                        <a:solidFill>
                          <a:schemeClr val="tx1"/>
                        </a:solidFill>
                      </a:endParaRPr>
                    </a:p>
                  </a:txBody>
                  <a:tcPr/>
                </a:tc>
                <a:tc>
                  <a:txBody>
                    <a:bodyPr/>
                    <a:lstStyle/>
                    <a:p>
                      <a:r>
                        <a:rPr lang="en-US" dirty="0" smtClean="0">
                          <a:solidFill>
                            <a:schemeClr val="tx1"/>
                          </a:solidFill>
                        </a:rPr>
                        <a:t>27.1</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3.6</a:t>
                      </a:r>
                      <a:endParaRPr lang="en-US" dirty="0">
                        <a:solidFill>
                          <a:schemeClr val="tx1"/>
                        </a:solidFill>
                      </a:endParaRPr>
                    </a:p>
                  </a:txBody>
                  <a:tcPr/>
                </a:tc>
                <a:tc>
                  <a:txBody>
                    <a:bodyPr/>
                    <a:lstStyle/>
                    <a:p>
                      <a:r>
                        <a:rPr lang="en-US" dirty="0" smtClean="0">
                          <a:solidFill>
                            <a:schemeClr val="tx1"/>
                          </a:solidFill>
                        </a:rPr>
                        <a:t>2.1</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67.9</a:t>
                      </a:r>
                      <a:endParaRPr lang="en-US" dirty="0">
                        <a:solidFill>
                          <a:schemeClr val="tx1"/>
                        </a:solidFill>
                      </a:endParaRP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4.7</a:t>
                      </a:r>
                      <a:endParaRPr lang="en-US" dirty="0">
                        <a:solidFill>
                          <a:schemeClr val="tx1"/>
                        </a:solidFill>
                      </a:endParaRPr>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608946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P-16 Data from THECB</a:t>
            </a:r>
            <a:br>
              <a:rPr lang="en-US" dirty="0" smtClean="0"/>
            </a:br>
            <a:r>
              <a:rPr lang="en-US" dirty="0" smtClean="0"/>
              <a:t>Cisco College, 2011</a:t>
            </a:r>
            <a:br>
              <a:rPr lang="en-US" dirty="0" smtClean="0"/>
            </a:br>
            <a:r>
              <a:rPr lang="en-US" dirty="0" smtClean="0"/>
              <a:t>Western Texas College, 2011</a:t>
            </a:r>
            <a:br>
              <a:rPr lang="en-US" dirty="0" smtClean="0"/>
            </a:br>
            <a:r>
              <a:rPr lang="en-US" dirty="0" smtClean="0"/>
              <a:t>Ranger College,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r>
              <a:rPr lang="en-US" dirty="0" smtClean="0"/>
              <a:t>Dual Credit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155377768"/>
              </p:ext>
            </p:extLst>
          </p:nvPr>
        </p:nvGraphicFramePr>
        <p:xfrm>
          <a:off x="990600" y="4191000"/>
          <a:ext cx="4876800" cy="147828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Dual Credit</a:t>
                      </a:r>
                      <a:r>
                        <a:rPr lang="en-US" baseline="0" dirty="0" smtClean="0"/>
                        <a:t> Enrollment</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 College  </a:t>
                      </a:r>
                      <a:endParaRPr lang="en-US" dirty="0">
                        <a:solidFill>
                          <a:schemeClr val="tx1"/>
                        </a:solidFill>
                      </a:endParaRPr>
                    </a:p>
                  </a:txBody>
                  <a:tcPr/>
                </a:tc>
                <a:tc>
                  <a:txBody>
                    <a:bodyPr/>
                    <a:lstStyle/>
                    <a:p>
                      <a:r>
                        <a:rPr lang="en-US" dirty="0" smtClean="0">
                          <a:solidFill>
                            <a:schemeClr val="tx1"/>
                          </a:solidFill>
                        </a:rPr>
                        <a:t>704</a:t>
                      </a:r>
                      <a:endParaRPr lang="en-US" dirty="0">
                        <a:solidFill>
                          <a:schemeClr val="tx1"/>
                        </a:solidFill>
                      </a:endParaRPr>
                    </a:p>
                  </a:txBody>
                  <a:tcPr/>
                </a:tc>
              </a:tr>
              <a:tr h="370840">
                <a:tc>
                  <a:txBody>
                    <a:bodyPr/>
                    <a:lstStyle/>
                    <a:p>
                      <a:r>
                        <a:rPr lang="en-US" dirty="0" smtClean="0">
                          <a:solidFill>
                            <a:schemeClr val="tx1"/>
                          </a:solidFill>
                        </a:rPr>
                        <a:t>Western</a:t>
                      </a:r>
                      <a:r>
                        <a:rPr lang="en-US" baseline="0" dirty="0" smtClean="0">
                          <a:solidFill>
                            <a:schemeClr val="tx1"/>
                          </a:solidFill>
                        </a:rPr>
                        <a:t> Texas College</a:t>
                      </a:r>
                      <a:endParaRPr lang="en-US" dirty="0">
                        <a:solidFill>
                          <a:schemeClr val="tx1"/>
                        </a:solidFill>
                      </a:endParaRPr>
                    </a:p>
                  </a:txBody>
                  <a:tcPr/>
                </a:tc>
                <a:tc>
                  <a:txBody>
                    <a:bodyPr/>
                    <a:lstStyle/>
                    <a:p>
                      <a:r>
                        <a:rPr lang="en-US" dirty="0" smtClean="0">
                          <a:solidFill>
                            <a:schemeClr val="tx1"/>
                          </a:solidFill>
                        </a:rPr>
                        <a:t>606</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321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033997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Cisco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587192078"/>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a:t>
                      </a:r>
                      <a:r>
                        <a:rPr lang="en-US" baseline="0" dirty="0" smtClean="0">
                          <a:solidFill>
                            <a:schemeClr val="tx1"/>
                          </a:solidFill>
                        </a:rPr>
                        <a:t> College</a:t>
                      </a:r>
                      <a:r>
                        <a:rPr lang="en-US" dirty="0" smtClean="0">
                          <a:solidFill>
                            <a:schemeClr val="tx1"/>
                          </a:solidFill>
                        </a:rPr>
                        <a:t>   </a:t>
                      </a:r>
                      <a:r>
                        <a:rPr lang="en-US" dirty="0" smtClean="0"/>
                        <a:t>Associate’s Degree</a:t>
                      </a:r>
                      <a:endParaRPr lang="en-US" dirty="0"/>
                    </a:p>
                  </a:txBody>
                  <a:tcPr/>
                </a:tc>
                <a:tc>
                  <a:txBody>
                    <a:bodyPr/>
                    <a:lstStyle/>
                    <a:p>
                      <a:r>
                        <a:rPr lang="en-US" dirty="0" smtClean="0">
                          <a:solidFill>
                            <a:schemeClr val="tx1"/>
                          </a:solidFill>
                        </a:rPr>
                        <a:t>225</a:t>
                      </a:r>
                      <a:endParaRPr lang="en-US" dirty="0">
                        <a:solidFill>
                          <a:schemeClr val="tx1"/>
                        </a:solidFill>
                      </a:endParaRPr>
                    </a:p>
                  </a:txBody>
                  <a:tcPr/>
                </a:tc>
              </a:tr>
              <a:tr h="370840">
                <a:tc>
                  <a:txBody>
                    <a:bodyPr/>
                    <a:lstStyle/>
                    <a:p>
                      <a:r>
                        <a:rPr lang="en-US" dirty="0" smtClean="0"/>
                        <a:t> </a:t>
                      </a:r>
                      <a:r>
                        <a:rPr lang="en-US" baseline="0" dirty="0" smtClean="0"/>
                        <a:t>                        Certificate 1</a:t>
                      </a:r>
                      <a:r>
                        <a:rPr lang="en-US" dirty="0" smtClean="0"/>
                        <a:t>    </a:t>
                      </a:r>
                      <a:endParaRPr lang="en-US" dirty="0"/>
                    </a:p>
                  </a:txBody>
                  <a:tcPr/>
                </a:tc>
                <a:tc>
                  <a:txBody>
                    <a:bodyPr/>
                    <a:lstStyle/>
                    <a:p>
                      <a:r>
                        <a:rPr lang="en-US" dirty="0" smtClean="0">
                          <a:solidFill>
                            <a:schemeClr val="tx1"/>
                          </a:solidFill>
                        </a:rPr>
                        <a:t>203</a:t>
                      </a:r>
                      <a:endParaRPr lang="en-US" dirty="0">
                        <a:solidFill>
                          <a:schemeClr val="tx1"/>
                        </a:solidFill>
                      </a:endParaRPr>
                    </a:p>
                  </a:txBody>
                  <a:tcPr/>
                </a:tc>
              </a:tr>
              <a:tr h="370840">
                <a:tc>
                  <a:txBody>
                    <a:bodyPr/>
                    <a:lstStyle/>
                    <a:p>
                      <a:r>
                        <a:rPr lang="en-US" dirty="0" smtClean="0"/>
                        <a:t>                         Certificate</a:t>
                      </a:r>
                      <a:r>
                        <a:rPr lang="en-US" baseline="0" dirty="0" smtClean="0"/>
                        <a:t> 2</a:t>
                      </a:r>
                      <a:endParaRPr lang="en-US" dirty="0"/>
                    </a:p>
                  </a:txBody>
                  <a:tcPr/>
                </a:tc>
                <a:tc>
                  <a:txBody>
                    <a:bodyPr/>
                    <a:lstStyle/>
                    <a:p>
                      <a:r>
                        <a:rPr lang="en-US" dirty="0" smtClean="0">
                          <a:solidFill>
                            <a:schemeClr val="tx1"/>
                          </a:solidFill>
                        </a:rPr>
                        <a:t>21</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138</a:t>
                      </a:r>
                    </a:p>
                  </a:txBody>
                  <a:tcPr/>
                </a:tc>
              </a:tr>
            </a:tbl>
          </a:graphicData>
        </a:graphic>
      </p:graphicFrame>
    </p:spTree>
    <p:extLst>
      <p:ext uri="{BB962C8B-B14F-4D97-AF65-F5344CB8AC3E}">
        <p14:creationId xmlns:p14="http://schemas.microsoft.com/office/powerpoint/2010/main" val="4181672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Cisco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1558825"/>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 283</a:t>
                      </a:r>
                      <a:endParaRPr lang="en-US" dirty="0">
                        <a:solidFill>
                          <a:schemeClr val="tx1"/>
                        </a:solidFill>
                      </a:endParaRPr>
                    </a:p>
                  </a:txBody>
                  <a:tcPr/>
                </a:tc>
                <a:tc>
                  <a:txBody>
                    <a:bodyPr/>
                    <a:lstStyle/>
                    <a:p>
                      <a:r>
                        <a:rPr lang="en-US" dirty="0" smtClean="0">
                          <a:solidFill>
                            <a:schemeClr val="tx1"/>
                          </a:solidFill>
                        </a:rPr>
                        <a:t>24</a:t>
                      </a:r>
                      <a:endParaRPr lang="en-US" dirty="0">
                        <a:solidFill>
                          <a:schemeClr val="tx1"/>
                        </a:solidFill>
                      </a:endParaRPr>
                    </a:p>
                  </a:txBody>
                  <a:tcPr/>
                </a:tc>
                <a:tc>
                  <a:txBody>
                    <a:bodyPr/>
                    <a:lstStyle/>
                    <a:p>
                      <a:r>
                        <a:rPr lang="en-US" dirty="0" smtClean="0">
                          <a:solidFill>
                            <a:schemeClr val="tx1"/>
                          </a:solidFill>
                        </a:rPr>
                        <a:t>67.6</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 137</a:t>
                      </a:r>
                      <a:endParaRPr lang="en-US" dirty="0">
                        <a:solidFill>
                          <a:schemeClr val="tx1"/>
                        </a:solidFill>
                      </a:endParaRPr>
                    </a:p>
                  </a:txBody>
                  <a:tcPr/>
                </a:tc>
                <a:tc>
                  <a:txBody>
                    <a:bodyPr/>
                    <a:lstStyle/>
                    <a:p>
                      <a:r>
                        <a:rPr lang="en-US" dirty="0" smtClean="0">
                          <a:solidFill>
                            <a:schemeClr val="tx1"/>
                          </a:solidFill>
                        </a:rPr>
                        <a:t>67.2</a:t>
                      </a:r>
                      <a:endParaRPr lang="en-US" dirty="0">
                        <a:solidFill>
                          <a:schemeClr val="tx1"/>
                        </a:solidFill>
                      </a:endParaRPr>
                    </a:p>
                  </a:txBody>
                  <a:tcPr/>
                </a:tc>
                <a:tc>
                  <a:txBody>
                    <a:bodyPr/>
                    <a:lstStyle/>
                    <a:p>
                      <a:r>
                        <a:rPr lang="en-US" dirty="0" smtClean="0">
                          <a:solidFill>
                            <a:schemeClr val="tx1"/>
                          </a:solidFill>
                        </a:rPr>
                        <a:t>65.2</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 63</a:t>
                      </a:r>
                      <a:endParaRPr lang="en-US" dirty="0">
                        <a:solidFill>
                          <a:schemeClr val="tx1"/>
                        </a:solidFill>
                      </a:endParaRPr>
                    </a:p>
                  </a:txBody>
                  <a:tcPr/>
                </a:tc>
                <a:tc>
                  <a:txBody>
                    <a:bodyPr/>
                    <a:lstStyle/>
                    <a:p>
                      <a:r>
                        <a:rPr lang="en-US" dirty="0" smtClean="0">
                          <a:solidFill>
                            <a:schemeClr val="tx1"/>
                          </a:solidFill>
                        </a:rPr>
                        <a:t>69.8</a:t>
                      </a:r>
                      <a:endParaRPr lang="en-US" dirty="0">
                        <a:solidFill>
                          <a:schemeClr val="tx1"/>
                        </a:solidFill>
                      </a:endParaRPr>
                    </a:p>
                  </a:txBody>
                  <a:tcPr/>
                </a:tc>
                <a:tc>
                  <a:txBody>
                    <a:bodyPr/>
                    <a:lstStyle/>
                    <a:p>
                      <a:r>
                        <a:rPr lang="en-US" dirty="0" smtClean="0">
                          <a:solidFill>
                            <a:schemeClr val="tx1"/>
                          </a:solidFill>
                        </a:rPr>
                        <a:t>70.5</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38346491"/>
              </p:ext>
            </p:extLst>
          </p:nvPr>
        </p:nvGraphicFramePr>
        <p:xfrm>
          <a:off x="990600" y="1558087"/>
          <a:ext cx="6553200" cy="2397759"/>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dirty="0" smtClean="0">
                          <a:solidFill>
                            <a:schemeClr val="tx1"/>
                          </a:solidFill>
                        </a:rPr>
                        <a:t>Cisco</a:t>
                      </a:r>
                      <a:r>
                        <a:rPr lang="en-US" baseline="0" dirty="0" smtClean="0">
                          <a:solidFill>
                            <a:schemeClr val="tx1"/>
                          </a:solidFill>
                        </a:rPr>
                        <a:t> </a:t>
                      </a:r>
                      <a:r>
                        <a:rPr lang="en-US" dirty="0" smtClean="0">
                          <a:solidFill>
                            <a:schemeClr val="tx1"/>
                          </a:solidFill>
                        </a:rPr>
                        <a:t>College </a:t>
                      </a:r>
                    </a:p>
                  </a:txBody>
                  <a:tcPr/>
                </a:tc>
                <a:tc>
                  <a:txBody>
                    <a:bodyPr/>
                    <a:lstStyle/>
                    <a:p>
                      <a:r>
                        <a:rPr lang="en-US" dirty="0" smtClean="0">
                          <a:solidFill>
                            <a:schemeClr val="tx1"/>
                          </a:solidFill>
                        </a:rPr>
                        <a:t>1030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55.3</a:t>
                      </a:r>
                      <a:endParaRPr lang="en-US" dirty="0">
                        <a:solidFill>
                          <a:schemeClr val="tx1"/>
                        </a:solidFill>
                      </a:endParaRPr>
                    </a:p>
                  </a:txBody>
                  <a:tcPr/>
                </a:tc>
                <a:tc>
                  <a:txBody>
                    <a:bodyPr/>
                    <a:lstStyle/>
                    <a:p>
                      <a:r>
                        <a:rPr lang="en-US" dirty="0" smtClean="0">
                          <a:solidFill>
                            <a:schemeClr val="tx1"/>
                          </a:solidFill>
                        </a:rPr>
                        <a:t>51.2</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86.6</a:t>
                      </a:r>
                      <a:endParaRPr lang="en-US" dirty="0">
                        <a:solidFill>
                          <a:schemeClr val="tx1"/>
                        </a:solidFill>
                      </a:endParaRPr>
                    </a:p>
                  </a:txBody>
                  <a:tcPr/>
                </a:tc>
                <a:tc>
                  <a:txBody>
                    <a:bodyPr/>
                    <a:lstStyle/>
                    <a:p>
                      <a:r>
                        <a:rPr lang="en-US" dirty="0" smtClean="0">
                          <a:solidFill>
                            <a:schemeClr val="tx1"/>
                          </a:solidFill>
                        </a:rPr>
                        <a:t>69.4</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76.2</a:t>
                      </a:r>
                      <a:endParaRPr lang="en-US" dirty="0">
                        <a:solidFill>
                          <a:schemeClr val="tx1"/>
                        </a:solidFill>
                      </a:endParaRPr>
                    </a:p>
                  </a:txBody>
                  <a:tcPr/>
                </a:tc>
                <a:tc>
                  <a:txBody>
                    <a:bodyPr/>
                    <a:lstStyle/>
                    <a:p>
                      <a:r>
                        <a:rPr lang="en-US" dirty="0" smtClean="0">
                          <a:solidFill>
                            <a:schemeClr val="tx1"/>
                          </a:solidFill>
                        </a:rPr>
                        <a:t>65.8</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85254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Cisco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4562528"/>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2,853</a:t>
                      </a:r>
                      <a:endParaRPr lang="en-US" dirty="0">
                        <a:solidFill>
                          <a:schemeClr val="tx1"/>
                        </a:solidFill>
                      </a:endParaRPr>
                    </a:p>
                  </a:txBody>
                  <a:tcPr/>
                </a:tc>
                <a:tc>
                  <a:txBody>
                    <a:bodyPr/>
                    <a:lstStyle/>
                    <a:p>
                      <a:r>
                        <a:rPr lang="en-US" dirty="0" smtClean="0">
                          <a:solidFill>
                            <a:schemeClr val="tx1"/>
                          </a:solidFill>
                        </a:rPr>
                        <a:t>35.7</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15.9</a:t>
                      </a:r>
                      <a:endParaRPr lang="en-US" dirty="0">
                        <a:solidFill>
                          <a:schemeClr val="tx1"/>
                        </a:solidFill>
                      </a:endParaRPr>
                    </a:p>
                  </a:txBody>
                  <a:tcPr/>
                </a:tc>
                <a:tc>
                  <a:txBody>
                    <a:bodyPr/>
                    <a:lstStyle/>
                    <a:p>
                      <a:r>
                        <a:rPr lang="en-US" dirty="0" smtClean="0">
                          <a:solidFill>
                            <a:schemeClr val="tx1"/>
                          </a:solidFill>
                        </a:rPr>
                        <a:t>40.4</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1,417</a:t>
                      </a:r>
                      <a:endParaRPr lang="en-US" dirty="0">
                        <a:solidFill>
                          <a:schemeClr val="tx1"/>
                        </a:solidFill>
                      </a:endParaRPr>
                    </a:p>
                  </a:txBody>
                  <a:tcPr/>
                </a:tc>
                <a:tc>
                  <a:txBody>
                    <a:bodyPr/>
                    <a:lstStyle/>
                    <a:p>
                      <a:r>
                        <a:rPr lang="en-US" dirty="0" smtClean="0">
                          <a:solidFill>
                            <a:schemeClr val="tx1"/>
                          </a:solidFill>
                        </a:rPr>
                        <a:t>43.6</a:t>
                      </a:r>
                      <a:endParaRPr lang="en-US" dirty="0">
                        <a:solidFill>
                          <a:schemeClr val="tx1"/>
                        </a:solidFill>
                      </a:endParaRPr>
                    </a:p>
                  </a:txBody>
                  <a:tcPr/>
                </a:tc>
                <a:tc>
                  <a:txBody>
                    <a:bodyPr/>
                    <a:lstStyle/>
                    <a:p>
                      <a:r>
                        <a:rPr lang="en-US" dirty="0" smtClean="0">
                          <a:solidFill>
                            <a:schemeClr val="tx1"/>
                          </a:solidFill>
                        </a:rPr>
                        <a:t>4.6</a:t>
                      </a:r>
                      <a:endParaRPr lang="en-US" dirty="0">
                        <a:solidFill>
                          <a:schemeClr val="tx1"/>
                        </a:solidFill>
                      </a:endParaRPr>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47.3</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    50</a:t>
                      </a:r>
                      <a:endParaRPr lang="en-US" dirty="0">
                        <a:solidFill>
                          <a:schemeClr val="tx1"/>
                        </a:solidFill>
                      </a:endParaRPr>
                    </a:p>
                  </a:txBody>
                  <a:tcPr/>
                </a:tc>
                <a:tc>
                  <a:txBody>
                    <a:bodyPr/>
                    <a:lstStyle/>
                    <a:p>
                      <a:r>
                        <a:rPr lang="en-US" dirty="0" smtClean="0">
                          <a:solidFill>
                            <a:schemeClr val="tx1"/>
                          </a:solidFill>
                        </a:rPr>
                        <a:t>28.0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68.0</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42935275"/>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103</a:t>
                      </a:r>
                      <a:endParaRPr lang="en-US" dirty="0">
                        <a:solidFill>
                          <a:schemeClr val="tx1"/>
                        </a:solidFill>
                      </a:endParaRPr>
                    </a:p>
                  </a:txBody>
                  <a:tcPr/>
                </a:tc>
                <a:tc>
                  <a:txBody>
                    <a:bodyPr/>
                    <a:lstStyle/>
                    <a:p>
                      <a:r>
                        <a:rPr lang="en-US" dirty="0" smtClean="0">
                          <a:solidFill>
                            <a:schemeClr val="tx1"/>
                          </a:solidFill>
                        </a:rPr>
                        <a:t>7.8</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56.3</a:t>
                      </a:r>
                      <a:endParaRPr lang="en-US" dirty="0">
                        <a:solidFill>
                          <a:schemeClr val="tx1"/>
                        </a:solidFill>
                      </a:endParaRPr>
                    </a:p>
                  </a:txBody>
                  <a:tcPr/>
                </a:tc>
                <a:tc>
                  <a:txBody>
                    <a:bodyPr/>
                    <a:lstStyle/>
                    <a:p>
                      <a:r>
                        <a:rPr lang="en-US" dirty="0" smtClean="0">
                          <a:solidFill>
                            <a:schemeClr val="tx1"/>
                          </a:solidFill>
                        </a:rPr>
                        <a:t>35</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239</a:t>
                      </a:r>
                      <a:endParaRPr lang="en-US" dirty="0">
                        <a:solidFill>
                          <a:schemeClr val="tx1"/>
                        </a:solidFill>
                      </a:endParaRPr>
                    </a:p>
                  </a:txBody>
                  <a:tcPr/>
                </a:tc>
                <a:tc>
                  <a:txBody>
                    <a:bodyPr/>
                    <a:lstStyle/>
                    <a:p>
                      <a:r>
                        <a:rPr lang="en-US" dirty="0" smtClean="0">
                          <a:solidFill>
                            <a:schemeClr val="tx1"/>
                          </a:solidFill>
                        </a:rPr>
                        <a:t>16.3</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77.8</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 33</a:t>
                      </a:r>
                      <a:endParaRPr lang="en-US" dirty="0">
                        <a:solidFill>
                          <a:schemeClr val="tx1"/>
                        </a:solidFill>
                      </a:endParaRPr>
                    </a:p>
                  </a:txBody>
                  <a:tcPr/>
                </a:tc>
                <a:tc>
                  <a:txBody>
                    <a:bodyPr/>
                    <a:lstStyle/>
                    <a:p>
                      <a:r>
                        <a:rPr lang="en-US" dirty="0" smtClean="0">
                          <a:solidFill>
                            <a:schemeClr val="tx1"/>
                          </a:solidFill>
                        </a:rPr>
                        <a:t>54.5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45.5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752339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Cisco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2605164"/>
              </p:ext>
            </p:extLst>
          </p:nvPr>
        </p:nvGraphicFramePr>
        <p:xfrm>
          <a:off x="685800" y="3962400"/>
          <a:ext cx="7696201" cy="2496277"/>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26</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94904827"/>
              </p:ext>
            </p:extLst>
          </p:nvPr>
        </p:nvGraphicFramePr>
        <p:xfrm>
          <a:off x="685800" y="1447800"/>
          <a:ext cx="7620000" cy="2397759"/>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19</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248592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31292" y="857402"/>
            <a:ext cx="1830070" cy="1843576"/>
            <a:chOff x="0" y="-313074"/>
            <a:chExt cx="1830070" cy="1843576"/>
          </a:xfrm>
        </p:grpSpPr>
        <p:cxnSp>
          <p:nvCxnSpPr>
            <p:cNvPr id="55" name="Straight Connector 54"/>
            <p:cNvCxnSpPr/>
            <p:nvPr/>
          </p:nvCxnSpPr>
          <p:spPr>
            <a:xfrm>
              <a:off x="0" y="320338"/>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330352"/>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1270" y="-313074"/>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306070" y="6792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000" b="1" i="1" dirty="0" smtClean="0">
                  <a:latin typeface="Calibri"/>
                  <a:ea typeface="Calibri"/>
                  <a:cs typeface="Calibri"/>
                </a:rPr>
                <a:t>Albany</a:t>
              </a:r>
              <a:r>
                <a:rPr lang="en-US" sz="1000" b="1" i="1" dirty="0" smtClean="0">
                  <a:effectLst/>
                  <a:latin typeface="Calibri"/>
                  <a:ea typeface="Calibri"/>
                  <a:cs typeface="Calibri"/>
                </a:rPr>
                <a:t> High School </a:t>
              </a:r>
              <a:r>
                <a:rPr lang="en-US" sz="1000" b="1" i="1" dirty="0" smtClean="0">
                  <a:latin typeface="Calibri"/>
                  <a:ea typeface="Calibri"/>
                  <a:cs typeface="Calibri"/>
                </a:rPr>
                <a:t>Roscoe High School</a:t>
              </a:r>
              <a:endParaRPr lang="en-US" sz="1000" dirty="0">
                <a:effectLst/>
                <a:latin typeface="Calibri"/>
                <a:ea typeface="Calibri"/>
                <a:cs typeface="Times New Roman"/>
              </a:endParaRPr>
            </a:p>
          </p:txBody>
        </p:sp>
      </p:grpSp>
      <p:grpSp>
        <p:nvGrpSpPr>
          <p:cNvPr id="12" name="Group 11"/>
          <p:cNvGrpSpPr/>
          <p:nvPr/>
        </p:nvGrpSpPr>
        <p:grpSpPr>
          <a:xfrm>
            <a:off x="5154595" y="2100751"/>
            <a:ext cx="2162175" cy="2466975"/>
            <a:chOff x="-124671" y="0"/>
            <a:chExt cx="2162175" cy="2466975"/>
          </a:xfrm>
        </p:grpSpPr>
        <p:grpSp>
          <p:nvGrpSpPr>
            <p:cNvPr id="13" name="Group 12"/>
            <p:cNvGrpSpPr/>
            <p:nvPr/>
          </p:nvGrpSpPr>
          <p:grpSpPr>
            <a:xfrm>
              <a:off x="-124671" y="0"/>
              <a:ext cx="2162175" cy="2466975"/>
              <a:chOff x="-124671" y="0"/>
              <a:chExt cx="2162175"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124671" y="480210"/>
                <a:ext cx="216217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50000"/>
                  </a:lnSpc>
                  <a:spcBef>
                    <a:spcPts val="0"/>
                  </a:spcBef>
                  <a:spcAft>
                    <a:spcPts val="400"/>
                  </a:spcAft>
                </a:pPr>
                <a:r>
                  <a:rPr lang="en-US" sz="1000" b="1" i="1" dirty="0" smtClean="0">
                    <a:effectLst/>
                    <a:latin typeface="Calibri"/>
                    <a:ea typeface="Calibri"/>
                    <a:cs typeface="Calibri"/>
                  </a:rPr>
                  <a:t>Abilene Christian </a:t>
                </a:r>
                <a:r>
                  <a:rPr lang="en-US" sz="1000" b="1" i="1" dirty="0" smtClean="0">
                    <a:effectLst/>
                    <a:latin typeface="Calibri"/>
                    <a:ea typeface="Calibri"/>
                    <a:cs typeface="Calibri"/>
                  </a:rPr>
                  <a:t>University</a:t>
                </a:r>
              </a:p>
              <a:p>
                <a:pPr marL="0" marR="0" algn="ctr">
                  <a:lnSpc>
                    <a:spcPct val="50000"/>
                  </a:lnSpc>
                  <a:spcBef>
                    <a:spcPts val="0"/>
                  </a:spcBef>
                  <a:spcAft>
                    <a:spcPts val="400"/>
                  </a:spcAft>
                </a:pPr>
                <a:r>
                  <a:rPr lang="en-US" sz="1000" b="1" i="1" dirty="0" smtClean="0">
                    <a:latin typeface="Calibri"/>
                    <a:ea typeface="Calibri"/>
                    <a:cs typeface="Calibri"/>
                  </a:rPr>
                  <a:t>Hardin-Simmons University</a:t>
                </a:r>
              </a:p>
              <a:p>
                <a:pPr marL="0" marR="0" algn="ctr">
                  <a:lnSpc>
                    <a:spcPct val="50000"/>
                  </a:lnSpc>
                  <a:spcBef>
                    <a:spcPts val="0"/>
                  </a:spcBef>
                  <a:spcAft>
                    <a:spcPts val="400"/>
                  </a:spcAft>
                </a:pPr>
                <a:r>
                  <a:rPr lang="en-US" sz="1000" b="1" i="1" dirty="0" err="1" smtClean="0">
                    <a:effectLst/>
                    <a:latin typeface="Calibri"/>
                    <a:ea typeface="Calibri"/>
                    <a:cs typeface="Calibri"/>
                  </a:rPr>
                  <a:t>McMurry</a:t>
                </a:r>
                <a:r>
                  <a:rPr lang="en-US" sz="1000" b="1" i="1" dirty="0" smtClean="0">
                    <a:effectLst/>
                    <a:latin typeface="Calibri"/>
                    <a:ea typeface="Calibri"/>
                    <a:cs typeface="Calibri"/>
                  </a:rPr>
                  <a:t> </a:t>
                </a:r>
                <a:r>
                  <a:rPr lang="en-US" sz="1000" b="1" i="1" dirty="0" smtClean="0">
                    <a:effectLst/>
                    <a:latin typeface="Calibri"/>
                    <a:ea typeface="Calibri"/>
                    <a:cs typeface="Calibri"/>
                  </a:rPr>
                  <a:t>University</a:t>
                </a:r>
                <a:endParaRPr lang="en-US" sz="1000" dirty="0">
                  <a:effectLst/>
                  <a:latin typeface="Calibri"/>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61205"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159162"/>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endParaRPr lang="en-US" sz="1000" b="1" i="1" dirty="0" smtClean="0">
                <a:latin typeface="Calibri"/>
                <a:ea typeface="Calibri"/>
                <a:cs typeface="Calibri"/>
              </a:endParaRPr>
            </a:p>
            <a:p>
              <a:pPr marL="0" marR="0" algn="ctr">
                <a:lnSpc>
                  <a:spcPct val="115000"/>
                </a:lnSpc>
                <a:spcBef>
                  <a:spcPts val="0"/>
                </a:spcBef>
                <a:spcAft>
                  <a:spcPts val="0"/>
                </a:spcAft>
              </a:pPr>
              <a:r>
                <a:rPr lang="en-US" sz="1000" b="1" i="1" dirty="0" smtClean="0">
                  <a:latin typeface="Calibri"/>
                  <a:ea typeface="Calibri"/>
                  <a:cs typeface="Calibri"/>
                </a:rPr>
                <a:t>Abilene Regional</a:t>
              </a:r>
              <a:endParaRPr lang="en-US" sz="1000" b="1" i="1" dirty="0" smtClean="0">
                <a:effectLst/>
                <a:latin typeface="Calibri"/>
                <a:ea typeface="Calibri"/>
                <a:cs typeface="Calibri"/>
              </a:endParaRPr>
            </a:p>
            <a:p>
              <a:pPr marL="0" marR="0" algn="ctr">
                <a:lnSpc>
                  <a:spcPct val="115000"/>
                </a:lnSpc>
                <a:spcBef>
                  <a:spcPts val="0"/>
                </a:spcBef>
                <a:spcAft>
                  <a:spcPts val="0"/>
                </a:spcAft>
              </a:pPr>
              <a:r>
                <a:rPr lang="en-US" sz="1000" b="1" i="1" dirty="0" smtClean="0">
                  <a:effectLst/>
                  <a:latin typeface="Calibri"/>
                  <a:ea typeface="Calibri"/>
                  <a:cs typeface="Calibri"/>
                </a:rPr>
                <a:t> </a:t>
              </a:r>
              <a:r>
                <a:rPr lang="en-US" sz="1000" b="1" i="1" dirty="0">
                  <a:effectLst/>
                  <a:latin typeface="Calibri"/>
                  <a:ea typeface="Calibri"/>
                  <a:cs typeface="Calibri"/>
                </a:rPr>
                <a:t>P-16</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000" b="1" i="1" dirty="0" smtClean="0">
                  <a:effectLst/>
                  <a:latin typeface="Calibri"/>
                  <a:ea typeface="Calibri"/>
                  <a:cs typeface="Calibri"/>
                </a:rPr>
                <a:t>Council </a:t>
              </a:r>
              <a:endParaRPr lang="en-US" sz="1000" dirty="0">
                <a:effectLst/>
                <a:latin typeface="Calibri"/>
                <a:ea typeface="Calibri"/>
                <a:cs typeface="Times New Roman"/>
              </a:endParaRPr>
            </a:p>
          </p:txBody>
        </p:sp>
      </p:grpSp>
      <p:sp>
        <p:nvSpPr>
          <p:cNvPr id="46" name="Text Box 40"/>
          <p:cNvSpPr txBox="1"/>
          <p:nvPr/>
        </p:nvSpPr>
        <p:spPr>
          <a:xfrm>
            <a:off x="3876675"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Scaffolding</a:t>
            </a: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Student</a:t>
            </a:r>
            <a:endParaRPr lang="en-US" sz="1100" b="1" i="1" spc="300" dirty="0">
              <a:effectLst>
                <a:outerShdw blurRad="38100" dist="38100" dir="2700000" algn="tl">
                  <a:srgbClr val="000000">
                    <a:alpha val="43137"/>
                  </a:srgbClr>
                </a:outerShdw>
              </a:effectLst>
              <a:ea typeface="Calibri"/>
              <a:cs typeface="Times New Roman"/>
            </a:endParaRPr>
          </a:p>
          <a:p>
            <a:pPr marL="0" marR="0" algn="ctr">
              <a:lnSpc>
                <a:spcPct val="115000"/>
              </a:lnSpc>
              <a:spcBef>
                <a:spcPts val="0"/>
              </a:spcBef>
              <a:spcAft>
                <a:spcPts val="0"/>
              </a:spcAft>
            </a:pPr>
            <a:r>
              <a:rPr lang="en-US" sz="1400" b="1" i="1" u="sng" spc="300" dirty="0">
                <a:effectLst>
                  <a:outerShdw blurRad="38100" dist="38100" dir="2700000" algn="tl">
                    <a:srgbClr val="000000">
                      <a:alpha val="43137"/>
                    </a:srgbClr>
                  </a:outerShdw>
                </a:effectLst>
                <a:ea typeface="Calibri"/>
                <a:cs typeface="Times New Roman"/>
              </a:rPr>
              <a:t>Success</a:t>
            </a:r>
            <a:endParaRPr lang="en-US" sz="1100" b="1" i="1" spc="300" dirty="0">
              <a:effectLst>
                <a:outerShdw blurRad="38100" dist="38100" dir="2700000" algn="tl">
                  <a:srgbClr val="000000">
                    <a:alpha val="43137"/>
                  </a:srgbClr>
                </a:outerShdw>
              </a:effectLst>
              <a:ea typeface="Calibri"/>
              <a:cs typeface="Times New Roman"/>
            </a:endParaRPr>
          </a:p>
        </p:txBody>
      </p:sp>
      <p:grpSp>
        <p:nvGrpSpPr>
          <p:cNvPr id="65" name="Group 64"/>
          <p:cNvGrpSpPr/>
          <p:nvPr/>
        </p:nvGrpSpPr>
        <p:grpSpPr>
          <a:xfrm>
            <a:off x="2057400" y="2057400"/>
            <a:ext cx="1828217" cy="2465069"/>
            <a:chOff x="0" y="0"/>
            <a:chExt cx="1828800" cy="2465680"/>
          </a:xfrm>
        </p:grpSpPr>
        <p:grpSp>
          <p:nvGrpSpPr>
            <p:cNvPr id="66" name="Group 65"/>
            <p:cNvGrpSpPr/>
            <p:nvPr/>
          </p:nvGrpSpPr>
          <p:grpSpPr>
            <a:xfrm>
              <a:off x="0" y="0"/>
              <a:ext cx="1828800" cy="2465680"/>
              <a:chOff x="0" y="0"/>
              <a:chExt cx="1828800"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70624" y="308601"/>
                <a:ext cx="1647482" cy="80697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50000"/>
                  </a:lnSpc>
                  <a:spcBef>
                    <a:spcPts val="0"/>
                  </a:spcBef>
                  <a:spcAft>
                    <a:spcPts val="1000"/>
                  </a:spcAft>
                </a:pPr>
                <a:r>
                  <a:rPr lang="en-US" sz="1000" b="1" i="1" dirty="0" smtClean="0">
                    <a:effectLst/>
                    <a:latin typeface="Calibri"/>
                    <a:ea typeface="Calibri"/>
                    <a:cs typeface="Calibri"/>
                  </a:rPr>
                  <a:t>Cisco College</a:t>
                </a:r>
              </a:p>
              <a:p>
                <a:pPr marL="0" marR="0" algn="ctr">
                  <a:lnSpc>
                    <a:spcPct val="50000"/>
                  </a:lnSpc>
                  <a:spcBef>
                    <a:spcPts val="0"/>
                  </a:spcBef>
                  <a:spcAft>
                    <a:spcPts val="1000"/>
                  </a:spcAft>
                </a:pPr>
                <a:r>
                  <a:rPr lang="en-US" sz="1000" b="1" i="1" dirty="0" smtClean="0">
                    <a:latin typeface="Calibri"/>
                    <a:ea typeface="Calibri"/>
                    <a:cs typeface="Calibri"/>
                  </a:rPr>
                  <a:t>Western Texas College</a:t>
                </a:r>
              </a:p>
              <a:p>
                <a:pPr marL="0" marR="0" algn="ctr">
                  <a:lnSpc>
                    <a:spcPct val="50000"/>
                  </a:lnSpc>
                  <a:spcBef>
                    <a:spcPts val="0"/>
                  </a:spcBef>
                  <a:spcAft>
                    <a:spcPts val="1000"/>
                  </a:spcAft>
                </a:pPr>
                <a:r>
                  <a:rPr lang="en-US" sz="1000" b="1" i="1" dirty="0" smtClean="0">
                    <a:effectLst/>
                    <a:latin typeface="Calibri"/>
                    <a:ea typeface="Calibri"/>
                    <a:cs typeface="Calibri"/>
                  </a:rPr>
                  <a:t>Ranger College</a:t>
                </a:r>
                <a:endParaRPr lang="en-US" sz="1000" dirty="0">
                  <a:effectLst/>
                  <a:latin typeface="Calibri"/>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41930"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157162" y="2667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endParaRPr lang="en-US" sz="1000" b="1" i="1" dirty="0">
                <a:latin typeface="Calibri"/>
                <a:ea typeface="Calibri"/>
                <a:cs typeface="Calibri"/>
              </a:endParaRPr>
            </a:p>
            <a:p>
              <a:pPr marL="0" marR="0" algn="ctr">
                <a:lnSpc>
                  <a:spcPct val="115000"/>
                </a:lnSpc>
                <a:spcBef>
                  <a:spcPts val="0"/>
                </a:spcBef>
                <a:spcAft>
                  <a:spcPts val="0"/>
                </a:spcAft>
              </a:pPr>
              <a:r>
                <a:rPr lang="en-US" sz="1000" b="1" i="1" dirty="0" smtClean="0">
                  <a:effectLst/>
                  <a:latin typeface="Calibri"/>
                  <a:ea typeface="Calibri"/>
                  <a:cs typeface="Calibri"/>
                </a:rPr>
                <a:t>Region 14 ESC</a:t>
              </a: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41970" y="2138756"/>
            <a:ext cx="1428750" cy="2531745"/>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0495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Cisco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370992"/>
              </p:ext>
            </p:extLst>
          </p:nvPr>
        </p:nvGraphicFramePr>
        <p:xfrm>
          <a:off x="685800" y="3886200"/>
          <a:ext cx="7772399" cy="2496277"/>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70748157"/>
              </p:ext>
            </p:extLst>
          </p:nvPr>
        </p:nvGraphicFramePr>
        <p:xfrm>
          <a:off x="685800" y="1407160"/>
          <a:ext cx="7696201" cy="2392679"/>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25120">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1435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Cisco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174532092"/>
              </p:ext>
            </p:extLst>
          </p:nvPr>
        </p:nvGraphicFramePr>
        <p:xfrm>
          <a:off x="457200" y="3429000"/>
          <a:ext cx="8153400" cy="2768599"/>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dirty="0" smtClean="0"/>
                        <a:t>Cisco</a:t>
                      </a:r>
                      <a:r>
                        <a:rPr lang="en-US" baseline="0" dirty="0" smtClean="0"/>
                        <a:t> 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14.6%</a:t>
                      </a:r>
                      <a:endParaRPr lang="en-US" dirty="0">
                        <a:solidFill>
                          <a:schemeClr val="tx1"/>
                        </a:solidFill>
                      </a:endParaRPr>
                    </a:p>
                  </a:txBody>
                  <a:tcPr/>
                </a:tc>
                <a:tc>
                  <a:txBody>
                    <a:bodyPr/>
                    <a:lstStyle/>
                    <a:p>
                      <a:r>
                        <a:rPr lang="en-US" dirty="0" smtClean="0">
                          <a:solidFill>
                            <a:schemeClr val="tx1"/>
                          </a:solidFill>
                        </a:rPr>
                        <a:t>66.8%</a:t>
                      </a:r>
                      <a:endParaRPr lang="en-US" dirty="0">
                        <a:solidFill>
                          <a:schemeClr val="tx1"/>
                        </a:solidFill>
                      </a:endParaRPr>
                    </a:p>
                  </a:txBody>
                  <a:tcPr/>
                </a:tc>
                <a:tc>
                  <a:txBody>
                    <a:bodyPr/>
                    <a:lstStyle/>
                    <a:p>
                      <a:r>
                        <a:rPr lang="en-US" dirty="0" smtClean="0">
                          <a:solidFill>
                            <a:schemeClr val="tx1"/>
                          </a:solidFill>
                        </a:rPr>
                        <a:t>9.2%</a:t>
                      </a:r>
                      <a:endParaRPr lang="en-US" dirty="0">
                        <a:solidFill>
                          <a:schemeClr val="tx1"/>
                        </a:solidFill>
                      </a:endParaRPr>
                    </a:p>
                  </a:txBody>
                  <a:tcPr/>
                </a:tc>
                <a:tc>
                  <a:txBody>
                    <a:bodyPr/>
                    <a:lstStyle/>
                    <a:p>
                      <a:r>
                        <a:rPr lang="en-US" dirty="0" smtClean="0">
                          <a:solidFill>
                            <a:schemeClr val="tx1"/>
                          </a:solidFill>
                        </a:rPr>
                        <a:t>9.2% </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21.4%</a:t>
                      </a:r>
                      <a:endParaRPr lang="en-US" dirty="0">
                        <a:solidFill>
                          <a:schemeClr val="tx1"/>
                        </a:solidFill>
                      </a:endParaRPr>
                    </a:p>
                  </a:txBody>
                  <a:tcPr/>
                </a:tc>
                <a:tc>
                  <a:txBody>
                    <a:bodyPr/>
                    <a:lstStyle/>
                    <a:p>
                      <a:r>
                        <a:rPr lang="en-US" dirty="0" smtClean="0">
                          <a:solidFill>
                            <a:schemeClr val="tx1"/>
                          </a:solidFill>
                        </a:rPr>
                        <a:t>13.8%</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13.8%</a:t>
                      </a:r>
                      <a:endParaRPr lang="en-US" dirty="0">
                        <a:solidFill>
                          <a:schemeClr val="tx1"/>
                        </a:solidFill>
                      </a:endParaRPr>
                    </a:p>
                  </a:txBody>
                  <a:tcPr/>
                </a:tc>
                <a:tc>
                  <a:txBody>
                    <a:bodyPr/>
                    <a:lstStyle/>
                    <a:p>
                      <a:r>
                        <a:rPr lang="en-US" dirty="0" smtClean="0">
                          <a:solidFill>
                            <a:schemeClr val="tx1"/>
                          </a:solidFill>
                        </a:rPr>
                        <a:t>15.5%</a:t>
                      </a:r>
                      <a:endParaRPr lang="en-US" dirty="0">
                        <a:solidFill>
                          <a:schemeClr val="tx1"/>
                        </a:solidFill>
                      </a:endParaRPr>
                    </a:p>
                  </a:txBody>
                  <a:tcPr/>
                </a:tc>
                <a:tc>
                  <a:txBody>
                    <a:bodyPr/>
                    <a:lstStyle/>
                    <a:p>
                      <a:r>
                        <a:rPr lang="en-US" dirty="0" smtClean="0">
                          <a:solidFill>
                            <a:schemeClr val="tx1"/>
                          </a:solidFill>
                        </a:rPr>
                        <a:t>63.1%</a:t>
                      </a:r>
                      <a:endParaRPr lang="en-US" dirty="0">
                        <a:solidFill>
                          <a:schemeClr val="tx1"/>
                        </a:solidFill>
                      </a:endParaRPr>
                    </a:p>
                  </a:txBody>
                  <a:tcPr/>
                </a:tc>
                <a:tc>
                  <a:txBody>
                    <a:bodyPr/>
                    <a:lstStyle/>
                    <a:p>
                      <a:r>
                        <a:rPr lang="en-US" dirty="0" smtClean="0">
                          <a:solidFill>
                            <a:schemeClr val="tx1"/>
                          </a:solidFill>
                        </a:rPr>
                        <a:t>8.9%</a:t>
                      </a:r>
                      <a:endParaRPr lang="en-US" dirty="0">
                        <a:solidFill>
                          <a:schemeClr val="tx1"/>
                        </a:solidFill>
                      </a:endParaRPr>
                    </a:p>
                  </a:txBody>
                  <a:tcPr/>
                </a:tc>
                <a:tc>
                  <a:txBody>
                    <a:bodyPr/>
                    <a:lstStyle/>
                    <a:p>
                      <a:r>
                        <a:rPr lang="en-US" dirty="0" smtClean="0">
                          <a:solidFill>
                            <a:schemeClr val="tx1"/>
                          </a:solidFill>
                        </a:rPr>
                        <a:t>10.9%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14.4%</a:t>
                      </a:r>
                      <a:endParaRPr lang="en-US" dirty="0">
                        <a:solidFill>
                          <a:schemeClr val="tx1"/>
                        </a:solidFill>
                      </a:endParaRPr>
                    </a:p>
                  </a:txBody>
                  <a:tcPr/>
                </a:tc>
                <a:tc>
                  <a:txBody>
                    <a:bodyPr/>
                    <a:lstStyle/>
                    <a:p>
                      <a:r>
                        <a:rPr lang="en-US" dirty="0" smtClean="0">
                          <a:solidFill>
                            <a:schemeClr val="tx1"/>
                          </a:solidFill>
                        </a:rPr>
                        <a:t>15.6%</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117925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Western Texas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10424290"/>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sz="1600" dirty="0" smtClean="0">
                          <a:solidFill>
                            <a:schemeClr val="tx1"/>
                          </a:solidFill>
                        </a:rPr>
                        <a:t>Western</a:t>
                      </a:r>
                      <a:r>
                        <a:rPr lang="en-US" sz="1600" baseline="0" dirty="0" smtClean="0">
                          <a:solidFill>
                            <a:schemeClr val="tx1"/>
                          </a:solidFill>
                        </a:rPr>
                        <a:t> Texas College</a:t>
                      </a:r>
                      <a:r>
                        <a:rPr lang="en-US" sz="1600" dirty="0" smtClean="0">
                          <a:solidFill>
                            <a:schemeClr val="tx1"/>
                          </a:solidFill>
                        </a:rPr>
                        <a:t>   Associate’s Degree</a:t>
                      </a:r>
                      <a:endParaRPr lang="en-US" sz="1600" dirty="0">
                        <a:solidFill>
                          <a:schemeClr val="tx1"/>
                        </a:solidFill>
                      </a:endParaRPr>
                    </a:p>
                  </a:txBody>
                  <a:tcPr/>
                </a:tc>
                <a:tc>
                  <a:txBody>
                    <a:bodyPr/>
                    <a:lstStyle/>
                    <a:p>
                      <a:r>
                        <a:rPr lang="en-US" dirty="0" smtClean="0">
                          <a:solidFill>
                            <a:schemeClr val="tx1"/>
                          </a:solidFill>
                        </a:rPr>
                        <a:t>168</a:t>
                      </a:r>
                      <a:endParaRPr lang="en-US" dirty="0">
                        <a:solidFill>
                          <a:schemeClr val="tx1"/>
                        </a:solidFill>
                      </a:endParaRPr>
                    </a:p>
                  </a:txBody>
                  <a:tcPr/>
                </a:tc>
              </a:tr>
              <a:tr h="370840">
                <a:tc>
                  <a:txBody>
                    <a:bodyPr/>
                    <a:lstStyle/>
                    <a:p>
                      <a:r>
                        <a:rPr lang="en-US" dirty="0" smtClean="0">
                          <a:solidFill>
                            <a:schemeClr val="tx1"/>
                          </a:solidFill>
                        </a:rPr>
                        <a:t> </a:t>
                      </a:r>
                      <a:r>
                        <a:rPr lang="en-US" baseline="0" dirty="0" smtClean="0">
                          <a:solidFill>
                            <a:schemeClr val="tx1"/>
                          </a:solidFill>
                        </a:rPr>
                        <a:t>                        Certificate 1</a:t>
                      </a:r>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206</a:t>
                      </a:r>
                      <a:endParaRPr lang="en-US" dirty="0">
                        <a:solidFill>
                          <a:schemeClr val="tx1"/>
                        </a:solidFill>
                      </a:endParaRPr>
                    </a:p>
                  </a:txBody>
                  <a:tcPr/>
                </a:tc>
              </a:tr>
              <a:tr h="370840">
                <a:tc>
                  <a:txBody>
                    <a:bodyPr/>
                    <a:lstStyle/>
                    <a:p>
                      <a:r>
                        <a:rPr lang="en-US" dirty="0" smtClean="0">
                          <a:solidFill>
                            <a:schemeClr val="tx1"/>
                          </a:solidFill>
                        </a:rPr>
                        <a:t>                         Certificate</a:t>
                      </a:r>
                      <a:r>
                        <a:rPr lang="en-US" baseline="0" dirty="0" smtClean="0">
                          <a:solidFill>
                            <a:schemeClr val="tx1"/>
                          </a:solidFill>
                        </a:rPr>
                        <a:t> 2</a:t>
                      </a:r>
                      <a:endParaRPr lang="en-US" dirty="0">
                        <a:solidFill>
                          <a:schemeClr val="tx1"/>
                        </a:solidFill>
                      </a:endParaRPr>
                    </a:p>
                  </a:txBody>
                  <a:tcPr/>
                </a:tc>
                <a:tc>
                  <a:txBody>
                    <a:bodyPr/>
                    <a:lstStyle/>
                    <a:p>
                      <a:r>
                        <a:rPr lang="en-US" dirty="0" smtClean="0">
                          <a:solidFill>
                            <a:schemeClr val="tx1"/>
                          </a:solidFill>
                        </a:rPr>
                        <a:t>0</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202129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Western Texas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9549096"/>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100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 59</a:t>
                      </a:r>
                      <a:endParaRPr lang="en-US" dirty="0">
                        <a:solidFill>
                          <a:schemeClr val="tx1"/>
                        </a:solidFill>
                      </a:endParaRPr>
                    </a:p>
                  </a:txBody>
                  <a:tcPr/>
                </a:tc>
                <a:tc>
                  <a:txBody>
                    <a:bodyPr/>
                    <a:lstStyle/>
                    <a:p>
                      <a:r>
                        <a:rPr lang="en-US" dirty="0" smtClean="0">
                          <a:solidFill>
                            <a:schemeClr val="tx1"/>
                          </a:solidFill>
                        </a:rPr>
                        <a:t>54.2</a:t>
                      </a:r>
                      <a:endParaRPr lang="en-US" dirty="0">
                        <a:solidFill>
                          <a:schemeClr val="tx1"/>
                        </a:solidFill>
                      </a:endParaRPr>
                    </a:p>
                  </a:txBody>
                  <a:tcPr/>
                </a:tc>
                <a:tc>
                  <a:txBody>
                    <a:bodyPr/>
                    <a:lstStyle/>
                    <a:p>
                      <a:r>
                        <a:rPr lang="en-US" dirty="0" smtClean="0">
                          <a:solidFill>
                            <a:schemeClr val="tx1"/>
                          </a:solidFill>
                        </a:rPr>
                        <a:t>65.6</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 32</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81.3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32614098"/>
              </p:ext>
            </p:extLst>
          </p:nvPr>
        </p:nvGraphicFramePr>
        <p:xfrm>
          <a:off x="990600" y="1558087"/>
          <a:ext cx="6553200" cy="2397759"/>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baseline="0" dirty="0" smtClean="0">
                          <a:solidFill>
                            <a:schemeClr val="tx1"/>
                          </a:solidFill>
                        </a:rPr>
                        <a:t>Western Texas </a:t>
                      </a:r>
                      <a:r>
                        <a:rPr lang="en-US" dirty="0" smtClean="0">
                          <a:solidFill>
                            <a:schemeClr val="tx1"/>
                          </a:solidFill>
                        </a:rPr>
                        <a:t>College </a:t>
                      </a:r>
                    </a:p>
                  </a:txBody>
                  <a:tcPr/>
                </a:tc>
                <a:tc>
                  <a:txBody>
                    <a:bodyPr/>
                    <a:lstStyle/>
                    <a:p>
                      <a:r>
                        <a:rPr lang="en-US" dirty="0" smtClean="0">
                          <a:solidFill>
                            <a:schemeClr val="tx1"/>
                          </a:solidFill>
                        </a:rPr>
                        <a:t>580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52.6</a:t>
                      </a:r>
                      <a:endParaRPr lang="en-US" dirty="0">
                        <a:solidFill>
                          <a:schemeClr val="tx1"/>
                        </a:solidFill>
                      </a:endParaRPr>
                    </a:p>
                  </a:txBody>
                  <a:tcPr/>
                </a:tc>
                <a:tc>
                  <a:txBody>
                    <a:bodyPr/>
                    <a:lstStyle/>
                    <a:p>
                      <a:r>
                        <a:rPr lang="en-US" dirty="0" smtClean="0">
                          <a:solidFill>
                            <a:schemeClr val="tx1"/>
                          </a:solidFill>
                        </a:rPr>
                        <a:t>53.9</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64.3</a:t>
                      </a:r>
                      <a:endParaRPr lang="en-US" dirty="0">
                        <a:solidFill>
                          <a:schemeClr val="tx1"/>
                        </a:solidFill>
                      </a:endParaRPr>
                    </a:p>
                  </a:txBody>
                  <a:tcPr/>
                </a:tc>
                <a:tc>
                  <a:txBody>
                    <a:bodyPr/>
                    <a:lstStyle/>
                    <a:p>
                      <a:r>
                        <a:rPr lang="en-US" dirty="0" smtClean="0">
                          <a:solidFill>
                            <a:schemeClr val="tx1"/>
                          </a:solidFill>
                        </a:rPr>
                        <a:t>59.1</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59.4</a:t>
                      </a:r>
                      <a:endParaRPr lang="en-US" dirty="0">
                        <a:solidFill>
                          <a:schemeClr val="tx1"/>
                        </a:solidFill>
                      </a:endParaRPr>
                    </a:p>
                  </a:txBody>
                  <a:tcPr/>
                </a:tc>
                <a:tc>
                  <a:txBody>
                    <a:bodyPr/>
                    <a:lstStyle/>
                    <a:p>
                      <a:r>
                        <a:rPr lang="en-US" dirty="0" smtClean="0">
                          <a:solidFill>
                            <a:schemeClr val="tx1"/>
                          </a:solidFill>
                        </a:rPr>
                        <a:t>75.9</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72509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Western Texas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5580855"/>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1,845</a:t>
                      </a:r>
                      <a:endParaRPr lang="en-US" dirty="0">
                        <a:solidFill>
                          <a:schemeClr val="tx1"/>
                        </a:solidFill>
                      </a:endParaRPr>
                    </a:p>
                  </a:txBody>
                  <a:tcPr/>
                </a:tc>
                <a:tc>
                  <a:txBody>
                    <a:bodyPr/>
                    <a:lstStyle/>
                    <a:p>
                      <a:r>
                        <a:rPr lang="en-US" dirty="0" smtClean="0">
                          <a:solidFill>
                            <a:schemeClr val="tx1"/>
                          </a:solidFill>
                        </a:rPr>
                        <a:t>33.9</a:t>
                      </a:r>
                      <a:endParaRPr lang="en-US" dirty="0">
                        <a:solidFill>
                          <a:schemeClr val="tx1"/>
                        </a:solidFill>
                      </a:endParaRPr>
                    </a:p>
                  </a:txBody>
                  <a:tcPr/>
                </a:tc>
                <a:tc>
                  <a:txBody>
                    <a:bodyPr/>
                    <a:lstStyle/>
                    <a:p>
                      <a:r>
                        <a:rPr lang="en-US" dirty="0" smtClean="0">
                          <a:solidFill>
                            <a:schemeClr val="tx1"/>
                          </a:solidFill>
                        </a:rPr>
                        <a:t>10.2</a:t>
                      </a:r>
                      <a:endParaRPr lang="en-US" dirty="0">
                        <a:solidFill>
                          <a:schemeClr val="tx1"/>
                        </a:solidFill>
                      </a:endParaRPr>
                    </a:p>
                  </a:txBody>
                  <a:tcPr/>
                </a:tc>
                <a:tc>
                  <a:txBody>
                    <a:bodyPr/>
                    <a:lstStyle/>
                    <a:p>
                      <a:r>
                        <a:rPr lang="en-US" dirty="0" smtClean="0">
                          <a:solidFill>
                            <a:schemeClr val="tx1"/>
                          </a:solidFill>
                        </a:rPr>
                        <a:t>20.3</a:t>
                      </a:r>
                      <a:endParaRPr lang="en-US" dirty="0">
                        <a:solidFill>
                          <a:schemeClr val="tx1"/>
                        </a:solidFill>
                      </a:endParaRPr>
                    </a:p>
                  </a:txBody>
                  <a:tcPr/>
                </a:tc>
                <a:tc>
                  <a:txBody>
                    <a:bodyPr/>
                    <a:lstStyle/>
                    <a:p>
                      <a:r>
                        <a:rPr lang="en-US" dirty="0" smtClean="0">
                          <a:solidFill>
                            <a:schemeClr val="tx1"/>
                          </a:solidFill>
                        </a:rPr>
                        <a:t>35.6</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163</a:t>
                      </a:r>
                      <a:endParaRPr lang="en-US" dirty="0">
                        <a:solidFill>
                          <a:schemeClr val="tx1"/>
                        </a:solidFill>
                      </a:endParaRPr>
                    </a:p>
                  </a:txBody>
                  <a:tcPr/>
                </a:tc>
                <a:tc>
                  <a:txBody>
                    <a:bodyPr/>
                    <a:lstStyle/>
                    <a:p>
                      <a:r>
                        <a:rPr lang="en-US" dirty="0" smtClean="0">
                          <a:solidFill>
                            <a:schemeClr val="tx1"/>
                          </a:solidFill>
                        </a:rPr>
                        <a:t>32.5</a:t>
                      </a:r>
                      <a:endParaRPr lang="en-US" dirty="0">
                        <a:solidFill>
                          <a:schemeClr val="tx1"/>
                        </a:solidFill>
                      </a:endParaRPr>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1.8</a:t>
                      </a:r>
                      <a:endParaRPr lang="en-US" dirty="0">
                        <a:solidFill>
                          <a:schemeClr val="tx1"/>
                        </a:solidFill>
                      </a:endParaRPr>
                    </a:p>
                  </a:txBody>
                  <a:tcPr/>
                </a:tc>
                <a:tc>
                  <a:txBody>
                    <a:bodyPr/>
                    <a:lstStyle/>
                    <a:p>
                      <a:r>
                        <a:rPr lang="en-US" dirty="0" smtClean="0">
                          <a:solidFill>
                            <a:schemeClr val="tx1"/>
                          </a:solidFill>
                        </a:rPr>
                        <a:t>59.5</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14.3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21.4</a:t>
                      </a:r>
                      <a:endParaRPr lang="en-US" dirty="0">
                        <a:solidFill>
                          <a:schemeClr val="tx1"/>
                        </a:solidFill>
                      </a:endParaRPr>
                    </a:p>
                  </a:txBody>
                  <a:tcPr/>
                </a:tc>
                <a:tc>
                  <a:txBody>
                    <a:bodyPr/>
                    <a:lstStyle/>
                    <a:p>
                      <a:r>
                        <a:rPr lang="en-US" dirty="0" smtClean="0">
                          <a:solidFill>
                            <a:schemeClr val="tx1"/>
                          </a:solidFill>
                        </a:rPr>
                        <a:t>64.3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6776708"/>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117</a:t>
                      </a:r>
                      <a:endParaRPr lang="en-US" dirty="0">
                        <a:solidFill>
                          <a:schemeClr val="tx1"/>
                        </a:solidFill>
                      </a:endParaRPr>
                    </a:p>
                  </a:txBody>
                  <a:tcPr/>
                </a:tc>
                <a:tc>
                  <a:txBody>
                    <a:bodyPr/>
                    <a:lstStyle/>
                    <a:p>
                      <a:r>
                        <a:rPr lang="en-US" dirty="0" smtClean="0">
                          <a:solidFill>
                            <a:schemeClr val="tx1"/>
                          </a:solidFill>
                        </a:rPr>
                        <a:t>13.7</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34.2</a:t>
                      </a:r>
                      <a:endParaRPr lang="en-US" dirty="0">
                        <a:solidFill>
                          <a:schemeClr val="tx1"/>
                        </a:solidFill>
                      </a:endParaRPr>
                    </a:p>
                  </a:txBody>
                  <a:tcPr/>
                </a:tc>
                <a:tc>
                  <a:txBody>
                    <a:bodyPr/>
                    <a:lstStyle/>
                    <a:p>
                      <a:r>
                        <a:rPr lang="en-US" dirty="0" smtClean="0">
                          <a:solidFill>
                            <a:schemeClr val="tx1"/>
                          </a:solidFill>
                        </a:rPr>
                        <a:t>50.4</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157</a:t>
                      </a:r>
                      <a:endParaRPr lang="en-US" dirty="0">
                        <a:solidFill>
                          <a:schemeClr val="tx1"/>
                        </a:solidFill>
                      </a:endParaRPr>
                    </a:p>
                  </a:txBody>
                  <a:tcPr/>
                </a:tc>
                <a:tc>
                  <a:txBody>
                    <a:bodyPr/>
                    <a:lstStyle/>
                    <a:p>
                      <a:r>
                        <a:rPr lang="en-US" dirty="0" smtClean="0">
                          <a:solidFill>
                            <a:schemeClr val="tx1"/>
                          </a:solidFill>
                        </a:rPr>
                        <a:t>21.7</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75.8</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085862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Western Texas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1563030"/>
              </p:ext>
            </p:extLst>
          </p:nvPr>
        </p:nvGraphicFramePr>
        <p:xfrm>
          <a:off x="685800" y="3962400"/>
          <a:ext cx="7696201" cy="2496277"/>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24</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14</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26</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99495739"/>
              </p:ext>
            </p:extLst>
          </p:nvPr>
        </p:nvGraphicFramePr>
        <p:xfrm>
          <a:off x="685800" y="1447800"/>
          <a:ext cx="7620000" cy="2397759"/>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83998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Western Texas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2188540"/>
              </p:ext>
            </p:extLst>
          </p:nvPr>
        </p:nvGraphicFramePr>
        <p:xfrm>
          <a:off x="685800" y="3886200"/>
          <a:ext cx="7772399" cy="2496277"/>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95797997"/>
              </p:ext>
            </p:extLst>
          </p:nvPr>
        </p:nvGraphicFramePr>
        <p:xfrm>
          <a:off x="685800" y="1407160"/>
          <a:ext cx="7696201" cy="2392679"/>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r>
              <a:tr h="325120">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51920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Western Texas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3362248372"/>
              </p:ext>
            </p:extLst>
          </p:nvPr>
        </p:nvGraphicFramePr>
        <p:xfrm>
          <a:off x="457200" y="3429000"/>
          <a:ext cx="8153400" cy="3037839"/>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baseline="0" dirty="0" smtClean="0"/>
                        <a:t>Western Texas 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40.4%</a:t>
                      </a:r>
                      <a:endParaRPr lang="en-US" dirty="0">
                        <a:solidFill>
                          <a:schemeClr val="tx1"/>
                        </a:solidFill>
                      </a:endParaRPr>
                    </a:p>
                  </a:txBody>
                  <a:tcPr/>
                </a:tc>
                <a:tc>
                  <a:txBody>
                    <a:bodyPr/>
                    <a:lstStyle/>
                    <a:p>
                      <a:r>
                        <a:rPr lang="en-US" dirty="0" smtClean="0">
                          <a:solidFill>
                            <a:schemeClr val="tx1"/>
                          </a:solidFill>
                        </a:rPr>
                        <a:t>10.5%</a:t>
                      </a:r>
                      <a:endParaRPr lang="en-US" dirty="0">
                        <a:solidFill>
                          <a:schemeClr val="tx1"/>
                        </a:solidFill>
                      </a:endParaRPr>
                    </a:p>
                  </a:txBody>
                  <a:tcPr/>
                </a:tc>
                <a:tc>
                  <a:txBody>
                    <a:bodyPr/>
                    <a:lstStyle/>
                    <a:p>
                      <a:r>
                        <a:rPr lang="en-US" dirty="0" smtClean="0">
                          <a:solidFill>
                            <a:schemeClr val="tx1"/>
                          </a:solidFill>
                        </a:rPr>
                        <a:t>55.1%</a:t>
                      </a:r>
                      <a:endParaRPr lang="en-US" dirty="0">
                        <a:solidFill>
                          <a:schemeClr val="tx1"/>
                        </a:solidFill>
                      </a:endParaRPr>
                    </a:p>
                  </a:txBody>
                  <a:tcPr/>
                </a:tc>
                <a:tc>
                  <a:txBody>
                    <a:bodyPr/>
                    <a:lstStyle/>
                    <a:p>
                      <a:r>
                        <a:rPr lang="en-US" dirty="0" smtClean="0">
                          <a:solidFill>
                            <a:schemeClr val="tx1"/>
                          </a:solidFill>
                        </a:rPr>
                        <a:t>15.3%</a:t>
                      </a:r>
                      <a:endParaRPr lang="en-US" dirty="0">
                        <a:solidFill>
                          <a:schemeClr val="tx1"/>
                        </a:solidFill>
                      </a:endParaRPr>
                    </a:p>
                  </a:txBody>
                  <a:tcPr/>
                </a:tc>
                <a:tc>
                  <a:txBody>
                    <a:bodyPr/>
                    <a:lstStyle/>
                    <a:p>
                      <a:r>
                        <a:rPr lang="en-US" dirty="0" smtClean="0">
                          <a:solidFill>
                            <a:schemeClr val="tx1"/>
                          </a:solidFill>
                        </a:rPr>
                        <a:t>8.2%</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32.5%</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20.9%</a:t>
                      </a:r>
                      <a:endParaRPr lang="en-US" dirty="0">
                        <a:solidFill>
                          <a:schemeClr val="tx1"/>
                        </a:solidFill>
                      </a:endParaRPr>
                    </a:p>
                  </a:txBody>
                  <a:tcPr/>
                </a:tc>
                <a:tc>
                  <a:txBody>
                    <a:bodyPr/>
                    <a:lstStyle/>
                    <a:p>
                      <a:r>
                        <a:rPr lang="en-US" dirty="0" smtClean="0">
                          <a:solidFill>
                            <a:schemeClr val="tx1"/>
                          </a:solidFill>
                        </a:rPr>
                        <a:t>12.9%</a:t>
                      </a:r>
                      <a:endParaRPr lang="en-US" dirty="0">
                        <a:solidFill>
                          <a:schemeClr val="tx1"/>
                        </a:solidFill>
                      </a:endParaRPr>
                    </a:p>
                  </a:txBody>
                  <a:tcPr/>
                </a:tc>
                <a:tc>
                  <a:txBody>
                    <a:bodyPr/>
                    <a:lstStyle/>
                    <a:p>
                      <a:r>
                        <a:rPr lang="en-US" dirty="0" smtClean="0">
                          <a:solidFill>
                            <a:schemeClr val="tx1"/>
                          </a:solidFill>
                        </a:rPr>
                        <a:t>64.7%</a:t>
                      </a:r>
                      <a:endParaRPr lang="en-US" dirty="0">
                        <a:solidFill>
                          <a:schemeClr val="tx1"/>
                        </a:solidFill>
                      </a:endParaRP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9.9%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13.4%</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1491932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Ranger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07365"/>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sz="1600" baseline="0" dirty="0" smtClean="0">
                          <a:solidFill>
                            <a:schemeClr val="tx1"/>
                          </a:solidFill>
                        </a:rPr>
                        <a:t>Ranger College</a:t>
                      </a:r>
                      <a:r>
                        <a:rPr lang="en-US" sz="1600" dirty="0" smtClean="0">
                          <a:solidFill>
                            <a:schemeClr val="tx1"/>
                          </a:solidFill>
                        </a:rPr>
                        <a:t>   Associate’s Degree</a:t>
                      </a:r>
                      <a:endParaRPr lang="en-US" sz="1600" dirty="0">
                        <a:solidFill>
                          <a:schemeClr val="tx1"/>
                        </a:solidFill>
                      </a:endParaRPr>
                    </a:p>
                  </a:txBody>
                  <a:tcPr/>
                </a:tc>
                <a:tc>
                  <a:txBody>
                    <a:bodyPr/>
                    <a:lstStyle/>
                    <a:p>
                      <a:r>
                        <a:rPr lang="en-US" dirty="0" smtClean="0">
                          <a:solidFill>
                            <a:schemeClr val="tx1"/>
                          </a:solidFill>
                        </a:rPr>
                        <a:t>35</a:t>
                      </a:r>
                      <a:endParaRPr lang="en-US" dirty="0">
                        <a:solidFill>
                          <a:schemeClr val="tx1"/>
                        </a:solidFill>
                      </a:endParaRPr>
                    </a:p>
                  </a:txBody>
                  <a:tcPr/>
                </a:tc>
              </a:tr>
              <a:tr h="370840">
                <a:tc>
                  <a:txBody>
                    <a:bodyPr/>
                    <a:lstStyle/>
                    <a:p>
                      <a:r>
                        <a:rPr lang="en-US" dirty="0" smtClean="0">
                          <a:solidFill>
                            <a:schemeClr val="tx1"/>
                          </a:solidFill>
                        </a:rPr>
                        <a:t> </a:t>
                      </a:r>
                      <a:r>
                        <a:rPr lang="en-US" baseline="0" dirty="0" smtClean="0">
                          <a:solidFill>
                            <a:schemeClr val="tx1"/>
                          </a:solidFill>
                        </a:rPr>
                        <a:t>                        Certificate 1</a:t>
                      </a:r>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117</a:t>
                      </a:r>
                      <a:endParaRPr lang="en-US" dirty="0">
                        <a:solidFill>
                          <a:schemeClr val="tx1"/>
                        </a:solidFill>
                      </a:endParaRPr>
                    </a:p>
                  </a:txBody>
                  <a:tcPr/>
                </a:tc>
              </a:tr>
              <a:tr h="370840">
                <a:tc>
                  <a:txBody>
                    <a:bodyPr/>
                    <a:lstStyle/>
                    <a:p>
                      <a:r>
                        <a:rPr lang="en-US" dirty="0" smtClean="0">
                          <a:solidFill>
                            <a:schemeClr val="tx1"/>
                          </a:solidFill>
                        </a:rPr>
                        <a:t>                         Certificate</a:t>
                      </a:r>
                      <a:r>
                        <a:rPr lang="en-US" baseline="0" dirty="0" smtClean="0">
                          <a:solidFill>
                            <a:schemeClr val="tx1"/>
                          </a:solidFill>
                        </a:rPr>
                        <a:t> 2</a:t>
                      </a:r>
                      <a:endParaRPr lang="en-US" dirty="0">
                        <a:solidFill>
                          <a:schemeClr val="tx1"/>
                        </a:solidFill>
                      </a:endParaRPr>
                    </a:p>
                  </a:txBody>
                  <a:tcPr/>
                </a:tc>
                <a:tc>
                  <a:txBody>
                    <a:bodyPr/>
                    <a:lstStyle/>
                    <a:p>
                      <a:r>
                        <a:rPr lang="en-US" dirty="0" smtClean="0">
                          <a:solidFill>
                            <a:schemeClr val="tx1"/>
                          </a:solidFill>
                        </a:rPr>
                        <a:t>0</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23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0415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Ranger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8071817"/>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64</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c>
                  <a:txBody>
                    <a:bodyPr/>
                    <a:lstStyle/>
                    <a:p>
                      <a:r>
                        <a:rPr lang="en-US" dirty="0" smtClean="0">
                          <a:solidFill>
                            <a:schemeClr val="tx1"/>
                          </a:solidFill>
                        </a:rPr>
                        <a:t>62.5</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49</a:t>
                      </a:r>
                      <a:endParaRPr lang="en-US" dirty="0">
                        <a:solidFill>
                          <a:schemeClr val="tx1"/>
                        </a:solidFill>
                      </a:endParaRPr>
                    </a:p>
                  </a:txBody>
                  <a:tcPr/>
                </a:tc>
                <a:tc>
                  <a:txBody>
                    <a:bodyPr/>
                    <a:lstStyle/>
                    <a:p>
                      <a:r>
                        <a:rPr lang="en-US" dirty="0" smtClean="0">
                          <a:solidFill>
                            <a:schemeClr val="tx1"/>
                          </a:solidFill>
                        </a:rPr>
                        <a:t>67.3</a:t>
                      </a:r>
                      <a:endParaRPr lang="en-US" dirty="0">
                        <a:solidFill>
                          <a:schemeClr val="tx1"/>
                        </a:solidFill>
                      </a:endParaRPr>
                    </a:p>
                  </a:txBody>
                  <a:tcPr/>
                </a:tc>
                <a:tc>
                  <a:txBody>
                    <a:bodyPr/>
                    <a:lstStyle/>
                    <a:p>
                      <a:r>
                        <a:rPr lang="en-US" dirty="0" smtClean="0">
                          <a:solidFill>
                            <a:schemeClr val="tx1"/>
                          </a:solidFill>
                        </a:rPr>
                        <a:t>75.8</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29</a:t>
                      </a:r>
                      <a:endParaRPr lang="en-US" dirty="0">
                        <a:solidFill>
                          <a:schemeClr val="tx1"/>
                        </a:solidFill>
                      </a:endParaRPr>
                    </a:p>
                  </a:txBody>
                  <a:tcPr/>
                </a:tc>
                <a:tc>
                  <a:txBody>
                    <a:bodyPr/>
                    <a:lstStyle/>
                    <a:p>
                      <a:r>
                        <a:rPr lang="en-US" dirty="0" smtClean="0">
                          <a:solidFill>
                            <a:schemeClr val="tx1"/>
                          </a:solidFill>
                        </a:rPr>
                        <a:t>51.7</a:t>
                      </a:r>
                      <a:endParaRPr lang="en-US" dirty="0">
                        <a:solidFill>
                          <a:schemeClr val="tx1"/>
                        </a:solidFill>
                      </a:endParaRPr>
                    </a:p>
                  </a:txBody>
                  <a:tcPr/>
                </a:tc>
                <a:tc>
                  <a:txBody>
                    <a:bodyPr/>
                    <a:lstStyle/>
                    <a:p>
                      <a:r>
                        <a:rPr lang="en-US" dirty="0" smtClean="0">
                          <a:solidFill>
                            <a:schemeClr val="tx1"/>
                          </a:solidFill>
                        </a:rPr>
                        <a:t>53.3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8201348"/>
              </p:ext>
            </p:extLst>
          </p:nvPr>
        </p:nvGraphicFramePr>
        <p:xfrm>
          <a:off x="990600" y="1558087"/>
          <a:ext cx="6553200" cy="2397759"/>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baseline="0" dirty="0" smtClean="0">
                          <a:solidFill>
                            <a:schemeClr val="tx1"/>
                          </a:solidFill>
                        </a:rPr>
                        <a:t>Ranger </a:t>
                      </a:r>
                      <a:r>
                        <a:rPr lang="en-US" dirty="0" smtClean="0">
                          <a:solidFill>
                            <a:schemeClr val="tx1"/>
                          </a:solidFill>
                        </a:rPr>
                        <a:t>College </a:t>
                      </a:r>
                    </a:p>
                  </a:txBody>
                  <a:tcPr/>
                </a:tc>
                <a:tc>
                  <a:txBody>
                    <a:bodyPr/>
                    <a:lstStyle/>
                    <a:p>
                      <a:r>
                        <a:rPr lang="en-US" dirty="0" smtClean="0">
                          <a:solidFill>
                            <a:schemeClr val="tx1"/>
                          </a:solidFill>
                        </a:rPr>
                        <a:t>310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72.2</a:t>
                      </a:r>
                      <a:endParaRPr lang="en-US" dirty="0">
                        <a:solidFill>
                          <a:schemeClr val="tx1"/>
                        </a:solidFill>
                      </a:endParaRPr>
                    </a:p>
                  </a:txBody>
                  <a:tcPr/>
                </a:tc>
                <a:tc>
                  <a:txBody>
                    <a:bodyPr/>
                    <a:lstStyle/>
                    <a:p>
                      <a:r>
                        <a:rPr lang="en-US" dirty="0" smtClean="0">
                          <a:solidFill>
                            <a:schemeClr val="tx1"/>
                          </a:solidFill>
                        </a:rPr>
                        <a:t>57.8</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88.7</a:t>
                      </a:r>
                      <a:endParaRPr lang="en-US" dirty="0">
                        <a:solidFill>
                          <a:schemeClr val="tx1"/>
                        </a:solidFill>
                      </a:endParaRPr>
                    </a:p>
                  </a:txBody>
                  <a:tcPr/>
                </a:tc>
                <a:tc>
                  <a:txBody>
                    <a:bodyPr/>
                    <a:lstStyle/>
                    <a:p>
                      <a:r>
                        <a:rPr lang="en-US" dirty="0" smtClean="0">
                          <a:solidFill>
                            <a:schemeClr val="tx1"/>
                          </a:solidFill>
                        </a:rPr>
                        <a:t>87.3</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87</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12863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 Team Members</a:t>
            </a:r>
            <a:endParaRPr lang="en-US" dirty="0"/>
          </a:p>
        </p:txBody>
      </p:sp>
      <p:sp>
        <p:nvSpPr>
          <p:cNvPr id="3" name="Content Placeholder 2"/>
          <p:cNvSpPr>
            <a:spLocks noGrp="1"/>
          </p:cNvSpPr>
          <p:nvPr>
            <p:ph idx="1"/>
          </p:nvPr>
        </p:nvSpPr>
        <p:spPr/>
        <p:txBody>
          <a:bodyPr>
            <a:normAutofit/>
          </a:bodyPr>
          <a:lstStyle/>
          <a:p>
            <a:r>
              <a:rPr lang="en-US" sz="2800" dirty="0" smtClean="0"/>
              <a:t>Christy Barnett		Region 14 ESC</a:t>
            </a:r>
          </a:p>
          <a:p>
            <a:r>
              <a:rPr lang="en-US" sz="2800" dirty="0" smtClean="0"/>
              <a:t>Jay </a:t>
            </a:r>
            <a:r>
              <a:rPr lang="en-US" sz="2800" dirty="0" err="1" smtClean="0"/>
              <a:t>Baccus</a:t>
            </a:r>
            <a:r>
              <a:rPr lang="en-US" sz="2800" dirty="0" smtClean="0"/>
              <a:t>		Anson ISD</a:t>
            </a:r>
          </a:p>
          <a:p>
            <a:r>
              <a:rPr lang="en-US" sz="2800" dirty="0" smtClean="0"/>
              <a:t>Edward Morales		Roscoe ISD</a:t>
            </a:r>
          </a:p>
          <a:p>
            <a:r>
              <a:rPr lang="en-US" sz="2800" dirty="0" smtClean="0"/>
              <a:t>Dan Boren		Roscoe ISD</a:t>
            </a:r>
          </a:p>
          <a:p>
            <a:r>
              <a:rPr lang="en-US" sz="2800" dirty="0" smtClean="0"/>
              <a:t>Rick Davis			Albany ISD</a:t>
            </a:r>
          </a:p>
          <a:p>
            <a:r>
              <a:rPr lang="en-US" sz="2800" dirty="0" smtClean="0"/>
              <a:t>Julie McQueen		Abilene Christian University</a:t>
            </a:r>
          </a:p>
          <a:p>
            <a:r>
              <a:rPr lang="en-US" sz="2800" dirty="0" smtClean="0"/>
              <a:t>Joe Butler			Cisco College</a:t>
            </a:r>
            <a:endParaRPr lang="en-US" sz="2800" dirty="0"/>
          </a:p>
        </p:txBody>
      </p:sp>
    </p:spTree>
    <p:extLst>
      <p:ext uri="{BB962C8B-B14F-4D97-AF65-F5344CB8AC3E}">
        <p14:creationId xmlns:p14="http://schemas.microsoft.com/office/powerpoint/2010/main" val="262071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Ranger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587799"/>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1,271</a:t>
                      </a:r>
                      <a:endParaRPr lang="en-US" dirty="0">
                        <a:solidFill>
                          <a:schemeClr val="tx1"/>
                        </a:solidFill>
                      </a:endParaRPr>
                    </a:p>
                  </a:txBody>
                  <a:tcPr/>
                </a:tc>
                <a:tc>
                  <a:txBody>
                    <a:bodyPr/>
                    <a:lstStyle/>
                    <a:p>
                      <a:r>
                        <a:rPr lang="en-US" dirty="0" smtClean="0">
                          <a:solidFill>
                            <a:schemeClr val="tx1"/>
                          </a:solidFill>
                        </a:rPr>
                        <a:t>27.9</a:t>
                      </a:r>
                      <a:endParaRPr lang="en-US" dirty="0">
                        <a:solidFill>
                          <a:schemeClr val="tx1"/>
                        </a:solidFill>
                      </a:endParaRPr>
                    </a:p>
                  </a:txBody>
                  <a:tcPr/>
                </a:tc>
                <a:tc>
                  <a:txBody>
                    <a:bodyPr/>
                    <a:lstStyle/>
                    <a:p>
                      <a:r>
                        <a:rPr lang="en-US" dirty="0" smtClean="0">
                          <a:solidFill>
                            <a:schemeClr val="tx1"/>
                          </a:solidFill>
                        </a:rPr>
                        <a:t>14.6</a:t>
                      </a:r>
                      <a:endParaRPr lang="en-US" dirty="0">
                        <a:solidFill>
                          <a:schemeClr val="tx1"/>
                        </a:solidFill>
                      </a:endParaRPr>
                    </a:p>
                  </a:txBody>
                  <a:tcPr/>
                </a:tc>
                <a:tc>
                  <a:txBody>
                    <a:bodyPr/>
                    <a:lstStyle/>
                    <a:p>
                      <a:r>
                        <a:rPr lang="en-US" dirty="0" smtClean="0">
                          <a:solidFill>
                            <a:schemeClr val="tx1"/>
                          </a:solidFill>
                        </a:rPr>
                        <a:t>22</a:t>
                      </a:r>
                      <a:endParaRPr lang="en-US" dirty="0">
                        <a:solidFill>
                          <a:schemeClr val="tx1"/>
                        </a:solidFill>
                      </a:endParaRPr>
                    </a:p>
                  </a:txBody>
                  <a:tcPr/>
                </a:tc>
                <a:tc>
                  <a:txBody>
                    <a:bodyPr/>
                    <a:lstStyle/>
                    <a:p>
                      <a:r>
                        <a:rPr lang="en-US" dirty="0" smtClean="0">
                          <a:solidFill>
                            <a:schemeClr val="tx1"/>
                          </a:solidFill>
                        </a:rPr>
                        <a:t>35.5</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179</a:t>
                      </a:r>
                      <a:endParaRPr lang="en-US" dirty="0">
                        <a:solidFill>
                          <a:schemeClr val="tx1"/>
                        </a:solidFill>
                      </a:endParaRPr>
                    </a:p>
                  </a:txBody>
                  <a:tcPr/>
                </a:tc>
                <a:tc>
                  <a:txBody>
                    <a:bodyPr/>
                    <a:lstStyle/>
                    <a:p>
                      <a:r>
                        <a:rPr lang="en-US" dirty="0" smtClean="0">
                          <a:solidFill>
                            <a:schemeClr val="tx1"/>
                          </a:solidFill>
                        </a:rPr>
                        <a:t>28.5</a:t>
                      </a:r>
                      <a:endParaRPr lang="en-US" dirty="0">
                        <a:solidFill>
                          <a:schemeClr val="tx1"/>
                        </a:solidFill>
                      </a:endParaRPr>
                    </a:p>
                  </a:txBody>
                  <a:tcPr/>
                </a:tc>
                <a:tc>
                  <a:txBody>
                    <a:bodyPr/>
                    <a:lstStyle/>
                    <a:p>
                      <a:r>
                        <a:rPr lang="en-US" dirty="0" smtClean="0">
                          <a:solidFill>
                            <a:schemeClr val="tx1"/>
                          </a:solidFill>
                        </a:rPr>
                        <a:t>12.3</a:t>
                      </a:r>
                      <a:endParaRPr lang="en-US" dirty="0">
                        <a:solidFill>
                          <a:schemeClr val="tx1"/>
                        </a:solidFill>
                      </a:endParaRP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55.9</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30664656"/>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29</a:t>
                      </a:r>
                      <a:endParaRPr lang="en-US" dirty="0">
                        <a:solidFill>
                          <a:schemeClr val="tx1"/>
                        </a:solidFill>
                      </a:endParaRPr>
                    </a:p>
                  </a:txBody>
                  <a:tcPr/>
                </a:tc>
                <a:tc>
                  <a:txBody>
                    <a:bodyPr/>
                    <a:lstStyle/>
                    <a:p>
                      <a:r>
                        <a:rPr lang="en-US" dirty="0" smtClean="0">
                          <a:solidFill>
                            <a:schemeClr val="tx1"/>
                          </a:solidFill>
                        </a:rPr>
                        <a:t>10.3</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c>
                  <a:txBody>
                    <a:bodyPr/>
                    <a:lstStyle/>
                    <a:p>
                      <a:r>
                        <a:rPr lang="en-US" dirty="0" smtClean="0">
                          <a:solidFill>
                            <a:schemeClr val="tx1"/>
                          </a:solidFill>
                        </a:rPr>
                        <a:t>58.6</a:t>
                      </a:r>
                      <a:endParaRPr lang="en-US" dirty="0">
                        <a:solidFill>
                          <a:schemeClr val="tx1"/>
                        </a:solidFill>
                      </a:endParaRPr>
                    </a:p>
                  </a:txBody>
                  <a:tcPr/>
                </a:tc>
                <a:tc>
                  <a:txBody>
                    <a:bodyPr/>
                    <a:lstStyle/>
                    <a:p>
                      <a:r>
                        <a:rPr lang="en-US" dirty="0" smtClean="0">
                          <a:solidFill>
                            <a:schemeClr val="tx1"/>
                          </a:solidFill>
                        </a:rPr>
                        <a:t>24.1</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108</a:t>
                      </a:r>
                      <a:endParaRPr lang="en-US" dirty="0">
                        <a:solidFill>
                          <a:schemeClr val="tx1"/>
                        </a:solidFill>
                      </a:endParaRPr>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87</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43793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Ranger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456423"/>
              </p:ext>
            </p:extLst>
          </p:nvPr>
        </p:nvGraphicFramePr>
        <p:xfrm>
          <a:off x="685800" y="3962400"/>
          <a:ext cx="7696201" cy="2076920"/>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r>
              <a:tr h="387507">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87507">
                <a:tc>
                  <a:txBody>
                    <a:bodyPr/>
                    <a:lstStyle/>
                    <a:p>
                      <a:r>
                        <a:rPr lang="en-US" dirty="0" smtClean="0"/>
                        <a:t>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21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18</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18794792"/>
              </p:ext>
            </p:extLst>
          </p:nvPr>
        </p:nvGraphicFramePr>
        <p:xfrm>
          <a:off x="685800" y="1447800"/>
          <a:ext cx="7620000" cy="2026919"/>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84182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Ranger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7053468"/>
              </p:ext>
            </p:extLst>
          </p:nvPr>
        </p:nvGraphicFramePr>
        <p:xfrm>
          <a:off x="685800" y="3886200"/>
          <a:ext cx="7772399" cy="2076920"/>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59721020"/>
              </p:ext>
            </p:extLst>
          </p:nvPr>
        </p:nvGraphicFramePr>
        <p:xfrm>
          <a:off x="685800" y="1407160"/>
          <a:ext cx="7696201" cy="2026919"/>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r h="370840">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009236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Ranger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138459062"/>
              </p:ext>
            </p:extLst>
          </p:nvPr>
        </p:nvGraphicFramePr>
        <p:xfrm>
          <a:off x="457200" y="3429000"/>
          <a:ext cx="8153400" cy="2768599"/>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baseline="0" dirty="0" err="1" smtClean="0"/>
                        <a:t>RangerCollege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13.1</a:t>
                      </a:r>
                      <a:endParaRPr lang="en-US" dirty="0">
                        <a:solidFill>
                          <a:schemeClr val="tx1"/>
                        </a:solidFill>
                      </a:endParaRPr>
                    </a:p>
                  </a:txBody>
                  <a:tcPr/>
                </a:tc>
                <a:tc>
                  <a:txBody>
                    <a:bodyPr/>
                    <a:lstStyle/>
                    <a:p>
                      <a:r>
                        <a:rPr lang="en-US" dirty="0" smtClean="0">
                          <a:solidFill>
                            <a:schemeClr val="tx1"/>
                          </a:solidFill>
                        </a:rPr>
                        <a:t>63.6%</a:t>
                      </a:r>
                      <a:endParaRPr lang="en-US" dirty="0">
                        <a:solidFill>
                          <a:schemeClr val="tx1"/>
                        </a:solidFill>
                      </a:endParaRPr>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10.2%</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solidFill>
                            <a:schemeClr val="tx1"/>
                          </a:solidFill>
                        </a:rPr>
                        <a:t>12.3</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20.9%</a:t>
                      </a:r>
                      <a:endParaRPr lang="en-US" dirty="0">
                        <a:solidFill>
                          <a:schemeClr val="tx1"/>
                        </a:solidFill>
                      </a:endParaRPr>
                    </a:p>
                  </a:txBody>
                  <a:tcPr/>
                </a:tc>
                <a:tc>
                  <a:txBody>
                    <a:bodyPr/>
                    <a:lstStyle/>
                    <a:p>
                      <a:r>
                        <a:rPr lang="en-US" dirty="0" smtClean="0">
                          <a:solidFill>
                            <a:schemeClr val="tx1"/>
                          </a:solidFill>
                        </a:rPr>
                        <a:t>12.9%</a:t>
                      </a:r>
                      <a:endParaRPr lang="en-US" dirty="0">
                        <a:solidFill>
                          <a:schemeClr val="tx1"/>
                        </a:solidFill>
                      </a:endParaRPr>
                    </a:p>
                  </a:txBody>
                  <a:tcPr/>
                </a:tc>
                <a:tc>
                  <a:txBody>
                    <a:bodyPr/>
                    <a:lstStyle/>
                    <a:p>
                      <a:r>
                        <a:rPr lang="en-US" dirty="0" smtClean="0">
                          <a:solidFill>
                            <a:schemeClr val="tx1"/>
                          </a:solidFill>
                        </a:rPr>
                        <a:t>64.7%</a:t>
                      </a:r>
                      <a:endParaRPr lang="en-US" dirty="0">
                        <a:solidFill>
                          <a:schemeClr val="tx1"/>
                        </a:solidFill>
                      </a:endParaRP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9.9%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13.4%</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3704051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P-16 Data from THECB</a:t>
            </a:r>
            <a:br>
              <a:rPr lang="en-US" dirty="0" smtClean="0"/>
            </a:br>
            <a:r>
              <a:rPr lang="en-US" dirty="0" smtClean="0"/>
              <a:t>Abilene Christian University, 2011</a:t>
            </a:r>
            <a:br>
              <a:rPr lang="en-US" dirty="0" smtClean="0"/>
            </a:br>
            <a:r>
              <a:rPr lang="en-US" dirty="0" smtClean="0"/>
              <a:t>Hardin-Simmons University, 2011</a:t>
            </a:r>
            <a:br>
              <a:rPr lang="en-US" dirty="0" smtClean="0"/>
            </a:br>
            <a:r>
              <a:rPr lang="en-US" dirty="0" err="1" smtClean="0"/>
              <a:t>McMurry</a:t>
            </a:r>
            <a:r>
              <a:rPr lang="en-US" dirty="0"/>
              <a:t> </a:t>
            </a:r>
            <a:r>
              <a:rPr lang="en-US" dirty="0" smtClean="0"/>
              <a:t>University, 2011</a:t>
            </a: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a:buChar char="•"/>
            </a:pPr>
            <a:r>
              <a:rPr lang="en-US" dirty="0" smtClean="0"/>
              <a:t>Dual Credit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751811379"/>
              </p:ext>
            </p:extLst>
          </p:nvPr>
        </p:nvGraphicFramePr>
        <p:xfrm>
          <a:off x="1066800" y="4114800"/>
          <a:ext cx="4876800" cy="147828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Dual Credit</a:t>
                      </a:r>
                      <a:r>
                        <a:rPr lang="en-US" baseline="0" dirty="0" smtClean="0"/>
                        <a:t> Enrollment</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Abilene Christian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r h="370840">
                <a:tc>
                  <a:txBody>
                    <a:bodyPr/>
                    <a:lstStyle/>
                    <a:p>
                      <a:r>
                        <a:rPr lang="en-US" dirty="0" smtClean="0">
                          <a:solidFill>
                            <a:schemeClr val="tx1"/>
                          </a:solidFill>
                        </a:rPr>
                        <a:t>Hardin-Simmons</a:t>
                      </a:r>
                      <a:r>
                        <a:rPr lang="en-US" baseline="0" dirty="0" smtClean="0">
                          <a:solidFill>
                            <a:schemeClr val="tx1"/>
                          </a:solidFill>
                        </a:rPr>
                        <a:t>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r h="370840">
                <a:tc>
                  <a:txBody>
                    <a:bodyPr/>
                    <a:lstStyle/>
                    <a:p>
                      <a:r>
                        <a:rPr lang="en-US" dirty="0" err="1" smtClean="0">
                          <a:solidFill>
                            <a:schemeClr val="tx1"/>
                          </a:solidFill>
                        </a:rPr>
                        <a:t>McMurry</a:t>
                      </a:r>
                      <a:r>
                        <a:rPr lang="en-US" dirty="0" smtClean="0">
                          <a:solidFill>
                            <a:schemeClr val="tx1"/>
                          </a:solidFill>
                        </a:rPr>
                        <a:t>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bl>
          </a:graphicData>
        </a:graphic>
      </p:graphicFrame>
    </p:spTree>
    <p:extLst>
      <p:ext uri="{BB962C8B-B14F-4D97-AF65-F5344CB8AC3E}">
        <p14:creationId xmlns:p14="http://schemas.microsoft.com/office/powerpoint/2010/main" val="1797682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	</a:t>
            </a:r>
            <a:endParaRPr lang="en-US" dirty="0" smtClean="0"/>
          </a:p>
          <a:p>
            <a:r>
              <a:rPr lang="en-US" dirty="0" smtClean="0"/>
              <a:t>Texas Education Agency – AEIS 2011 Report.</a:t>
            </a:r>
            <a:endParaRPr lang="en-US" dirty="0"/>
          </a:p>
          <a:p>
            <a:r>
              <a:rPr lang="en-US" dirty="0" smtClean="0"/>
              <a:t>Texas Higher Education Coordinating Board -  Data Resources and Tools. </a:t>
            </a:r>
          </a:p>
          <a:p>
            <a:r>
              <a:rPr lang="en-US" dirty="0" smtClean="0"/>
              <a:t>Institutional Research Departments – ACU, HSU, and </a:t>
            </a:r>
            <a:r>
              <a:rPr lang="en-US" dirty="0" err="1" smtClean="0"/>
              <a:t>McMurry</a:t>
            </a:r>
            <a:r>
              <a:rPr lang="en-US" dirty="0" smtClean="0"/>
              <a:t>.</a:t>
            </a:r>
          </a:p>
          <a:p>
            <a:r>
              <a:rPr lang="en-US" dirty="0" smtClean="0"/>
              <a:t>National Student Clearinghouse</a:t>
            </a:r>
            <a:endParaRPr lang="en-US" dirty="0"/>
          </a:p>
          <a:p>
            <a:endParaRPr lang="en-US" dirty="0"/>
          </a:p>
        </p:txBody>
      </p:sp>
    </p:spTree>
    <p:extLst>
      <p:ext uri="{BB962C8B-B14F-4D97-AF65-F5344CB8AC3E}">
        <p14:creationId xmlns:p14="http://schemas.microsoft.com/office/powerpoint/2010/main" val="2290954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36819" y="549738"/>
            <a:ext cx="6019800" cy="1754326"/>
          </a:xfrm>
          <a:prstGeom prst="rect">
            <a:avLst/>
          </a:prstGeom>
        </p:spPr>
        <p:txBody>
          <a:bodyPr wrap="square">
            <a:spAutoFit/>
          </a:bodyPr>
          <a:lstStyle/>
          <a:p>
            <a:r>
              <a:rPr lang="en-US" sz="3600" b="1" dirty="0">
                <a:solidFill>
                  <a:srgbClr val="FF0000"/>
                </a:solidFill>
              </a:rPr>
              <a:t>Identifying and Supporting College-Ready Writing Skills: </a:t>
            </a:r>
            <a:br>
              <a:rPr lang="en-US" sz="3600" b="1" dirty="0">
                <a:solidFill>
                  <a:srgbClr val="FF0000"/>
                </a:solidFill>
              </a:rPr>
            </a:br>
            <a:r>
              <a:rPr lang="en-US" sz="3600" b="1" dirty="0">
                <a:solidFill>
                  <a:srgbClr val="FF0000"/>
                </a:solidFill>
              </a:rPr>
              <a:t>A Vertical Alignment Model</a:t>
            </a:r>
            <a:endParaRPr lang="en-US" sz="3600" dirty="0">
              <a:solidFill>
                <a:srgbClr val="FF0000"/>
              </a:solidFill>
            </a:endParaRPr>
          </a:p>
        </p:txBody>
      </p:sp>
      <p:sp>
        <p:nvSpPr>
          <p:cNvPr id="3" name="Rectangle 2"/>
          <p:cNvSpPr/>
          <p:nvPr/>
        </p:nvSpPr>
        <p:spPr>
          <a:xfrm>
            <a:off x="1538243" y="2590800"/>
            <a:ext cx="5943600" cy="2480679"/>
          </a:xfrm>
          <a:prstGeom prst="rect">
            <a:avLst/>
          </a:prstGeom>
        </p:spPr>
        <p:txBody>
          <a:bodyPr wrap="square">
            <a:spAutoFit/>
          </a:bodyPr>
          <a:lstStyle/>
          <a:p>
            <a:pPr>
              <a:defRPr/>
            </a:pPr>
            <a:r>
              <a:rPr lang="en-US" sz="2000" b="1" dirty="0"/>
              <a:t>The 18th Education Trust National Conference</a:t>
            </a:r>
          </a:p>
          <a:p>
            <a:pPr>
              <a:defRPr/>
            </a:pPr>
            <a:r>
              <a:rPr lang="en-US" sz="2000" b="1" dirty="0"/>
              <a:t>   </a:t>
            </a:r>
            <a:r>
              <a:rPr lang="en-US" sz="2000" b="1" dirty="0" smtClean="0"/>
              <a:t>                      </a:t>
            </a:r>
            <a:r>
              <a:rPr lang="en-US" sz="2000" b="1" dirty="0"/>
              <a:t>November 8-10, 2007</a:t>
            </a:r>
            <a:endParaRPr lang="en-US" sz="2000" dirty="0"/>
          </a:p>
          <a:p>
            <a:pPr>
              <a:lnSpc>
                <a:spcPct val="80000"/>
              </a:lnSpc>
              <a:defRPr/>
            </a:pPr>
            <a:endParaRPr lang="en-US" b="1" dirty="0">
              <a:latin typeface="Times New Roman" pitchFamily="18" charset="0"/>
            </a:endParaRPr>
          </a:p>
          <a:p>
            <a:pPr>
              <a:lnSpc>
                <a:spcPct val="80000"/>
              </a:lnSpc>
              <a:defRPr/>
            </a:pPr>
            <a:r>
              <a:rPr lang="en-US" dirty="0">
                <a:latin typeface="Times New Roman" pitchFamily="18" charset="0"/>
              </a:rPr>
              <a:t>Paul Carney, Project Coordinator </a:t>
            </a:r>
          </a:p>
          <a:p>
            <a:pPr>
              <a:lnSpc>
                <a:spcPct val="80000"/>
              </a:lnSpc>
              <a:defRPr/>
            </a:pPr>
            <a:r>
              <a:rPr lang="en-US" dirty="0" smtClean="0">
                <a:latin typeface="Times New Roman" pitchFamily="18" charset="0"/>
              </a:rPr>
              <a:t>Minnesota </a:t>
            </a:r>
            <a:r>
              <a:rPr lang="en-US" dirty="0">
                <a:latin typeface="Times New Roman" pitchFamily="18" charset="0"/>
              </a:rPr>
              <a:t>State Community and Technical College - Fergus Falls, MN</a:t>
            </a:r>
          </a:p>
          <a:p>
            <a:pPr>
              <a:lnSpc>
                <a:spcPct val="80000"/>
              </a:lnSpc>
              <a:defRPr/>
            </a:pPr>
            <a:endParaRPr lang="en-US" dirty="0">
              <a:latin typeface="Times New Roman" pitchFamily="18" charset="0"/>
            </a:endParaRPr>
          </a:p>
          <a:p>
            <a:pPr>
              <a:lnSpc>
                <a:spcPct val="80000"/>
              </a:lnSpc>
              <a:defRPr/>
            </a:pPr>
            <a:r>
              <a:rPr lang="en-US" dirty="0" err="1">
                <a:latin typeface="Times New Roman" pitchFamily="18" charset="0"/>
              </a:rPr>
              <a:t>Cyndy</a:t>
            </a:r>
            <a:r>
              <a:rPr lang="en-US" dirty="0">
                <a:latin typeface="Times New Roman" pitchFamily="18" charset="0"/>
              </a:rPr>
              <a:t> Crist, System Director for P-16 Collaboration </a:t>
            </a:r>
            <a:r>
              <a:rPr lang="en-US" dirty="0" smtClean="0">
                <a:latin typeface="Times New Roman" pitchFamily="18" charset="0"/>
              </a:rPr>
              <a:t>,  </a:t>
            </a:r>
            <a:r>
              <a:rPr lang="en-US" dirty="0">
                <a:latin typeface="Times New Roman" pitchFamily="18" charset="0"/>
              </a:rPr>
              <a:t>Minnesota State Colleges and Universities</a:t>
            </a:r>
          </a:p>
          <a:p>
            <a:pPr>
              <a:lnSpc>
                <a:spcPct val="80000"/>
              </a:lnSpc>
              <a:defRPr/>
            </a:pPr>
            <a:endParaRPr lang="en-US" b="1" dirty="0">
              <a:latin typeface="Times New Roman" pitchFamily="18" charset="0"/>
            </a:endParaRPr>
          </a:p>
        </p:txBody>
      </p:sp>
      <p:sp>
        <p:nvSpPr>
          <p:cNvPr id="4" name="Rectangle 3"/>
          <p:cNvSpPr/>
          <p:nvPr/>
        </p:nvSpPr>
        <p:spPr>
          <a:xfrm>
            <a:off x="152400" y="5733365"/>
            <a:ext cx="6553200" cy="646331"/>
          </a:xfrm>
          <a:prstGeom prst="rect">
            <a:avLst/>
          </a:prstGeom>
        </p:spPr>
        <p:txBody>
          <a:bodyPr wrap="square">
            <a:spAutoFit/>
          </a:bodyPr>
          <a:lstStyle/>
          <a:p>
            <a:r>
              <a:rPr lang="en-US" sz="1200" i="1" dirty="0" smtClean="0">
                <a:latin typeface="Times New Roman" pitchFamily="18" charset="0"/>
              </a:rPr>
              <a:t>This </a:t>
            </a:r>
            <a:r>
              <a:rPr lang="en-US" sz="1200" i="1" dirty="0">
                <a:latin typeface="Times New Roman" pitchFamily="18" charset="0"/>
              </a:rPr>
              <a:t>project is generously funded by the Office of the Chancellor, the Minnesota State Colleges and Universities, the Center for Teaching and Learning, and the Carl Perkins Vocational and Technical Education Act.</a:t>
            </a:r>
            <a:endParaRPr lang="en-US" sz="1200" dirty="0"/>
          </a:p>
        </p:txBody>
      </p:sp>
    </p:spTree>
    <p:extLst>
      <p:ext uri="{BB962C8B-B14F-4D97-AF65-F5344CB8AC3E}">
        <p14:creationId xmlns:p14="http://schemas.microsoft.com/office/powerpoint/2010/main" val="81890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9458" name="Picture 4" descr="minnbw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029200" cy="566578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Rectangle 9"/>
          <p:cNvSpPr>
            <a:spLocks noChangeArrowheads="1"/>
          </p:cNvSpPr>
          <p:nvPr/>
        </p:nvSpPr>
        <p:spPr bwMode="auto">
          <a:xfrm>
            <a:off x="228600" y="1752600"/>
            <a:ext cx="1905000" cy="14478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CC3300"/>
              </a:solidFill>
              <a:latin typeface="Tahoma" charset="0"/>
            </a:endParaRPr>
          </a:p>
          <a:p>
            <a:pPr eaLnBrk="1" hangingPunct="1"/>
            <a:r>
              <a:rPr lang="en-US" b="1">
                <a:solidFill>
                  <a:srgbClr val="CC3300"/>
                </a:solidFill>
                <a:latin typeface="Tahoma" charset="0"/>
              </a:rPr>
              <a:t> </a:t>
            </a:r>
          </a:p>
          <a:p>
            <a:pPr eaLnBrk="1" hangingPunct="1"/>
            <a:endParaRPr lang="en-US" b="1">
              <a:solidFill>
                <a:srgbClr val="CC3300"/>
              </a:solidFill>
              <a:latin typeface="Tahoma" charset="0"/>
            </a:endParaRPr>
          </a:p>
          <a:p>
            <a:pPr eaLnBrk="1" hangingPunct="1"/>
            <a:r>
              <a:rPr lang="en-US" b="1">
                <a:solidFill>
                  <a:schemeClr val="accent2"/>
                </a:solidFill>
                <a:latin typeface="Tahoma" charset="0"/>
              </a:rPr>
              <a:t>MSU-</a:t>
            </a:r>
          </a:p>
          <a:p>
            <a:pPr eaLnBrk="1" hangingPunct="1"/>
            <a:r>
              <a:rPr lang="en-US" b="1">
                <a:solidFill>
                  <a:schemeClr val="accent2"/>
                </a:solidFill>
                <a:latin typeface="Tahoma" charset="0"/>
              </a:rPr>
              <a:t>Moorhead (3)</a:t>
            </a:r>
          </a:p>
          <a:p>
            <a:pPr eaLnBrk="1" hangingPunct="1"/>
            <a:endParaRPr lang="en-US" sz="1600" b="1">
              <a:solidFill>
                <a:schemeClr val="accent2"/>
              </a:solidFill>
              <a:latin typeface="Tahoma" charset="0"/>
            </a:endParaRPr>
          </a:p>
          <a:p>
            <a:pPr eaLnBrk="1" hangingPunct="1"/>
            <a:r>
              <a:rPr lang="en-US" sz="1600" b="1">
                <a:solidFill>
                  <a:schemeClr val="accent2"/>
                </a:solidFill>
                <a:latin typeface="Tahoma" charset="0"/>
              </a:rPr>
              <a:t>Moorhead HS (2)</a:t>
            </a:r>
          </a:p>
          <a:p>
            <a:pPr eaLnBrk="1" hangingPunct="1"/>
            <a:r>
              <a:rPr lang="en-US" sz="1600" b="1">
                <a:solidFill>
                  <a:schemeClr val="accent2"/>
                </a:solidFill>
                <a:latin typeface="Tahoma" charset="0"/>
              </a:rPr>
              <a:t>Dilworth HS (1)</a:t>
            </a:r>
          </a:p>
          <a:p>
            <a:pPr eaLnBrk="1" hangingPunct="1"/>
            <a:endParaRPr lang="en-US" sz="1600" b="1">
              <a:solidFill>
                <a:schemeClr val="accent2"/>
              </a:solidFill>
              <a:latin typeface="Tahoma" charset="0"/>
            </a:endParaRPr>
          </a:p>
          <a:p>
            <a:pPr eaLnBrk="1" hangingPunct="1"/>
            <a:endParaRPr lang="en-US" sz="1600" b="1">
              <a:solidFill>
                <a:srgbClr val="CC3300"/>
              </a:solidFill>
              <a:latin typeface="Tahoma" charset="0"/>
            </a:endParaRPr>
          </a:p>
          <a:p>
            <a:pPr eaLnBrk="1" hangingPunct="1"/>
            <a:endParaRPr lang="en-US" b="1">
              <a:solidFill>
                <a:srgbClr val="CC3300"/>
              </a:solidFill>
              <a:latin typeface="Tahoma" charset="0"/>
            </a:endParaRPr>
          </a:p>
          <a:p>
            <a:pPr eaLnBrk="1" hangingPunct="1"/>
            <a:endParaRPr lang="en-US" b="1">
              <a:solidFill>
                <a:srgbClr val="CC3300"/>
              </a:solidFill>
              <a:latin typeface="Tahoma" charset="0"/>
            </a:endParaRPr>
          </a:p>
        </p:txBody>
      </p:sp>
      <p:sp>
        <p:nvSpPr>
          <p:cNvPr id="19460" name="Rectangle 10"/>
          <p:cNvSpPr>
            <a:spLocks noChangeArrowheads="1"/>
          </p:cNvSpPr>
          <p:nvPr/>
        </p:nvSpPr>
        <p:spPr bwMode="auto">
          <a:xfrm>
            <a:off x="0" y="3810000"/>
            <a:ext cx="2133600" cy="13716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0000FF"/>
              </a:solidFill>
              <a:latin typeface="Tahoma" charset="0"/>
            </a:endParaRPr>
          </a:p>
          <a:p>
            <a:pPr eaLnBrk="1" hangingPunct="1"/>
            <a:r>
              <a:rPr lang="en-US" b="1">
                <a:solidFill>
                  <a:srgbClr val="0000FF"/>
                </a:solidFill>
                <a:latin typeface="Tahoma" charset="0"/>
              </a:rPr>
              <a:t>MSCTC –</a:t>
            </a:r>
          </a:p>
          <a:p>
            <a:pPr eaLnBrk="1" hangingPunct="1"/>
            <a:r>
              <a:rPr lang="en-US" b="1">
                <a:solidFill>
                  <a:srgbClr val="0000FF"/>
                </a:solidFill>
                <a:latin typeface="Tahoma" charset="0"/>
              </a:rPr>
              <a:t>Fergus Falls (3)</a:t>
            </a:r>
          </a:p>
          <a:p>
            <a:pPr eaLnBrk="1" hangingPunct="1"/>
            <a:endParaRPr lang="en-US" sz="1600" b="1">
              <a:solidFill>
                <a:srgbClr val="0000FF"/>
              </a:solidFill>
              <a:latin typeface="Tahoma" charset="0"/>
            </a:endParaRPr>
          </a:p>
          <a:p>
            <a:pPr eaLnBrk="1" hangingPunct="1"/>
            <a:r>
              <a:rPr lang="en-US" sz="1600" b="1">
                <a:solidFill>
                  <a:srgbClr val="0000FF"/>
                </a:solidFill>
                <a:latin typeface="Tahoma" charset="0"/>
              </a:rPr>
              <a:t>Fergus Falls HS (2)</a:t>
            </a:r>
          </a:p>
          <a:p>
            <a:pPr eaLnBrk="1" hangingPunct="1"/>
            <a:r>
              <a:rPr lang="en-US" sz="1600" b="1">
                <a:solidFill>
                  <a:srgbClr val="0000FF"/>
                </a:solidFill>
                <a:latin typeface="Tahoma" charset="0"/>
              </a:rPr>
              <a:t>Underwood HS (1)</a:t>
            </a:r>
          </a:p>
          <a:p>
            <a:pPr eaLnBrk="1" hangingPunct="1"/>
            <a:endParaRPr lang="en-US" b="1">
              <a:solidFill>
                <a:srgbClr val="0000FF"/>
              </a:solidFill>
              <a:latin typeface="Tahoma" charset="0"/>
            </a:endParaRPr>
          </a:p>
        </p:txBody>
      </p:sp>
      <p:sp>
        <p:nvSpPr>
          <p:cNvPr id="19461" name="Rectangle 11"/>
          <p:cNvSpPr>
            <a:spLocks noChangeArrowheads="1"/>
          </p:cNvSpPr>
          <p:nvPr/>
        </p:nvSpPr>
        <p:spPr bwMode="auto">
          <a:xfrm>
            <a:off x="4648200" y="3200400"/>
            <a:ext cx="2438400" cy="12192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r>
              <a:rPr lang="en-US" b="1">
                <a:solidFill>
                  <a:srgbClr val="FF6600"/>
                </a:solidFill>
                <a:latin typeface="Tahoma" charset="0"/>
              </a:rPr>
              <a:t>Normandale CC (3)</a:t>
            </a:r>
          </a:p>
          <a:p>
            <a:pPr eaLnBrk="1" hangingPunct="1"/>
            <a:endParaRPr lang="en-US" b="1">
              <a:solidFill>
                <a:srgbClr val="FF6600"/>
              </a:solidFill>
              <a:latin typeface="Tahoma" charset="0"/>
            </a:endParaRPr>
          </a:p>
          <a:p>
            <a:pPr eaLnBrk="1" hangingPunct="1"/>
            <a:r>
              <a:rPr lang="en-US" sz="1600" b="1">
                <a:solidFill>
                  <a:srgbClr val="FF6600"/>
                </a:solidFill>
                <a:latin typeface="Tahoma" charset="0"/>
              </a:rPr>
              <a:t>Eden Prairie HS (2)</a:t>
            </a:r>
          </a:p>
          <a:p>
            <a:pPr eaLnBrk="1" hangingPunct="1"/>
            <a:r>
              <a:rPr lang="en-US" sz="1600" b="1">
                <a:solidFill>
                  <a:srgbClr val="FF6600"/>
                </a:solidFill>
                <a:latin typeface="Tahoma" charset="0"/>
              </a:rPr>
              <a:t>Richfield HS (1)</a:t>
            </a: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p:txBody>
      </p:sp>
      <p:sp>
        <p:nvSpPr>
          <p:cNvPr id="19462" name="Rectangle 12"/>
          <p:cNvSpPr>
            <a:spLocks noChangeArrowheads="1"/>
          </p:cNvSpPr>
          <p:nvPr/>
        </p:nvSpPr>
        <p:spPr bwMode="auto">
          <a:xfrm>
            <a:off x="5715000" y="5638800"/>
            <a:ext cx="2895600" cy="1219200"/>
          </a:xfrm>
          <a:prstGeom prst="rect">
            <a:avLst/>
          </a:prstGeom>
          <a:solidFill>
            <a:schemeClr val="accent1"/>
          </a:solidFill>
          <a:ln w="9525">
            <a:solidFill>
              <a:schemeClr val="tx1"/>
            </a:solidFill>
            <a:miter lim="800000"/>
            <a:headEnd/>
            <a:tailEnd/>
          </a:ln>
        </p:spPr>
        <p:txBody>
          <a:bodyPr wrap="none" anchor="ctr"/>
          <a:lstStyle/>
          <a:p>
            <a:pPr eaLnBrk="1" hangingPunct="1"/>
            <a:r>
              <a:rPr lang="en-US" b="1">
                <a:solidFill>
                  <a:srgbClr val="008000"/>
                </a:solidFill>
                <a:latin typeface="Tahoma" charset="0"/>
              </a:rPr>
              <a:t>Rochester CC (3)</a:t>
            </a:r>
          </a:p>
          <a:p>
            <a:pPr eaLnBrk="1" hangingPunct="1"/>
            <a:endParaRPr lang="en-US" sz="1400" b="1">
              <a:solidFill>
                <a:srgbClr val="008000"/>
              </a:solidFill>
              <a:latin typeface="Tahoma" charset="0"/>
            </a:endParaRPr>
          </a:p>
          <a:p>
            <a:pPr eaLnBrk="1" hangingPunct="1"/>
            <a:r>
              <a:rPr lang="en-US" sz="1600" b="1">
                <a:solidFill>
                  <a:srgbClr val="008000"/>
                </a:solidFill>
                <a:latin typeface="Tahoma" charset="0"/>
              </a:rPr>
              <a:t>Rochester Mayo HS (2)</a:t>
            </a:r>
          </a:p>
          <a:p>
            <a:pPr eaLnBrk="1" hangingPunct="1"/>
            <a:r>
              <a:rPr lang="en-US" sz="1600" b="1">
                <a:solidFill>
                  <a:srgbClr val="008000"/>
                </a:solidFill>
                <a:latin typeface="Tahoma" charset="0"/>
              </a:rPr>
              <a:t>Rochester Century HS (1)</a:t>
            </a:r>
          </a:p>
          <a:p>
            <a:pPr eaLnBrk="1" hangingPunct="1"/>
            <a:r>
              <a:rPr lang="en-US" sz="1600" b="1">
                <a:solidFill>
                  <a:srgbClr val="008000"/>
                </a:solidFill>
              </a:rPr>
              <a:t>  </a:t>
            </a:r>
          </a:p>
        </p:txBody>
      </p:sp>
      <p:sp>
        <p:nvSpPr>
          <p:cNvPr id="19463" name="Line 16"/>
          <p:cNvSpPr>
            <a:spLocks noChangeShapeType="1"/>
          </p:cNvSpPr>
          <p:nvPr/>
        </p:nvSpPr>
        <p:spPr bwMode="auto">
          <a:xfrm>
            <a:off x="4114800" y="5943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Rectangle 23"/>
          <p:cNvSpPr>
            <a:spLocks noChangeArrowheads="1"/>
          </p:cNvSpPr>
          <p:nvPr/>
        </p:nvSpPr>
        <p:spPr bwMode="auto">
          <a:xfrm>
            <a:off x="762000" y="228600"/>
            <a:ext cx="7924800" cy="1066800"/>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800" b="1" i="1">
                <a:latin typeface="Tahoma" charset="0"/>
              </a:rPr>
              <a:t>College-Readiness Alignment Sites</a:t>
            </a:r>
          </a:p>
          <a:p>
            <a:pPr algn="ctr" eaLnBrk="1" hangingPunct="1"/>
            <a:r>
              <a:rPr lang="en-US" sz="2800" b="1" i="1">
                <a:latin typeface="Tahoma" charset="0"/>
              </a:rPr>
              <a:t>2004-2005 and 2005-2006</a:t>
            </a:r>
          </a:p>
        </p:txBody>
      </p:sp>
      <p:sp>
        <p:nvSpPr>
          <p:cNvPr id="19465" name="Line 24"/>
          <p:cNvSpPr>
            <a:spLocks noChangeShapeType="1"/>
          </p:cNvSpPr>
          <p:nvPr/>
        </p:nvSpPr>
        <p:spPr bwMode="auto">
          <a:xfrm>
            <a:off x="2133600" y="3200400"/>
            <a:ext cx="381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5"/>
          <p:cNvSpPr>
            <a:spLocks noChangeShapeType="1"/>
          </p:cNvSpPr>
          <p:nvPr/>
        </p:nvSpPr>
        <p:spPr bwMode="auto">
          <a:xfrm flipV="1">
            <a:off x="2133600" y="39624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7"/>
          <p:cNvSpPr>
            <a:spLocks noChangeShapeType="1"/>
          </p:cNvSpPr>
          <p:nvPr/>
        </p:nvSpPr>
        <p:spPr bwMode="auto">
          <a:xfrm flipH="1" flipV="1">
            <a:off x="4495800" y="5943600"/>
            <a:ext cx="1219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29"/>
          <p:cNvSpPr>
            <a:spLocks noChangeShapeType="1"/>
          </p:cNvSpPr>
          <p:nvPr/>
        </p:nvSpPr>
        <p:spPr bwMode="auto">
          <a:xfrm flipH="1">
            <a:off x="3962400" y="4419600"/>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42555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65265A34-3C85-4B9E-B55A-6C75244E83AA@lo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505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3C21D34-0A5D-4B50-8615-4E59B8A3265A@l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429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914400" y="304800"/>
            <a:ext cx="7620000" cy="990600"/>
          </a:xfrm>
          <a:prstGeom prst="rect">
            <a:avLst/>
          </a:prstGeom>
          <a:solidFill>
            <a:schemeClr val="accent1"/>
          </a:solidFill>
          <a:ln w="9525">
            <a:solidFill>
              <a:schemeClr val="tx1"/>
            </a:solidFill>
            <a:miter lim="800000"/>
            <a:headEnd/>
            <a:tailEnd/>
          </a:ln>
        </p:spPr>
        <p:txBody>
          <a:bodyPr wrap="none" anchor="ctr"/>
          <a:lstStyle/>
          <a:p>
            <a:pPr algn="ctr"/>
            <a:endParaRPr lang="en-US" sz="2800"/>
          </a:p>
          <a:p>
            <a:pPr algn="ctr"/>
            <a:r>
              <a:rPr lang="en-US" sz="2800" b="1"/>
              <a:t>Alignment Site =</a:t>
            </a:r>
          </a:p>
          <a:p>
            <a:pPr algn="ctr"/>
            <a:r>
              <a:rPr lang="en-US" sz="2800" b="1"/>
              <a:t>One college + two feeder high schools</a:t>
            </a:r>
            <a:r>
              <a:rPr lang="en-US" sz="2800"/>
              <a:t>  </a:t>
            </a:r>
          </a:p>
          <a:p>
            <a:pPr algn="ctr"/>
            <a:r>
              <a:rPr lang="en-US" sz="2800"/>
              <a:t> </a:t>
            </a:r>
          </a:p>
        </p:txBody>
      </p:sp>
      <p:sp>
        <p:nvSpPr>
          <p:cNvPr id="23557" name="Rectangle 5"/>
          <p:cNvSpPr>
            <a:spLocks noChangeArrowheads="1"/>
          </p:cNvSpPr>
          <p:nvPr/>
        </p:nvSpPr>
        <p:spPr bwMode="auto">
          <a:xfrm>
            <a:off x="1143000" y="5105400"/>
            <a:ext cx="7239000" cy="1371600"/>
          </a:xfrm>
          <a:prstGeom prst="rect">
            <a:avLst/>
          </a:prstGeom>
          <a:solidFill>
            <a:schemeClr val="accent1"/>
          </a:solidFill>
          <a:ln w="9525">
            <a:solidFill>
              <a:schemeClr val="tx1"/>
            </a:solidFill>
            <a:miter lim="800000"/>
            <a:headEnd/>
            <a:tailEnd/>
          </a:ln>
        </p:spPr>
        <p:txBody>
          <a:bodyPr wrap="none" anchor="ctr"/>
          <a:lstStyle/>
          <a:p>
            <a:pPr algn="ctr"/>
            <a:r>
              <a:rPr lang="en-US" sz="3200" b="1">
                <a:solidFill>
                  <a:srgbClr val="663300"/>
                </a:solidFill>
              </a:rPr>
              <a:t>- 2004-2005</a:t>
            </a:r>
            <a:r>
              <a:rPr lang="en-US" sz="3200" b="1"/>
              <a:t>  2 sites (12 participants)</a:t>
            </a:r>
          </a:p>
          <a:p>
            <a:pPr algn="ctr"/>
            <a:r>
              <a:rPr lang="en-US" sz="3200" b="1">
                <a:solidFill>
                  <a:srgbClr val="666633"/>
                </a:solidFill>
              </a:rPr>
              <a:t>- 2005-2006</a:t>
            </a:r>
            <a:r>
              <a:rPr lang="en-US" sz="3200" b="1"/>
              <a:t>  2 sites (12 participants)</a:t>
            </a:r>
          </a:p>
        </p:txBody>
      </p:sp>
    </p:spTree>
    <p:extLst>
      <p:ext uri="{BB962C8B-B14F-4D97-AF65-F5344CB8AC3E}">
        <p14:creationId xmlns:p14="http://schemas.microsoft.com/office/powerpoint/2010/main" val="206329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800" smtClean="0"/>
              <a:t>The College-Ready Writing Standard:</a:t>
            </a:r>
            <a:br>
              <a:rPr lang="en-US" sz="3800" smtClean="0"/>
            </a:br>
            <a:r>
              <a:rPr lang="en-US" sz="3800" smtClean="0"/>
              <a:t>              “Scaling the Fence”</a:t>
            </a:r>
          </a:p>
        </p:txBody>
      </p:sp>
      <p:sp>
        <p:nvSpPr>
          <p:cNvPr id="2253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b="1" dirty="0" smtClean="0"/>
              <a:t>      Each essay is read and rated by 12 readers                                 	             (6 college faculty + 6 high school teachers)</a:t>
            </a:r>
          </a:p>
          <a:p>
            <a:pPr eaLnBrk="1" hangingPunct="1">
              <a:lnSpc>
                <a:spcPct val="80000"/>
              </a:lnSpc>
              <a:buFont typeface="Wingdings" pitchFamily="2" charset="2"/>
              <a:buNone/>
            </a:pPr>
            <a:endParaRPr lang="en-US" sz="2000" b="1" u="sng" dirty="0" smtClean="0">
              <a:solidFill>
                <a:srgbClr val="663300"/>
              </a:solidFill>
            </a:endParaRPr>
          </a:p>
          <a:p>
            <a:pPr eaLnBrk="1" hangingPunct="1">
              <a:lnSpc>
                <a:spcPct val="80000"/>
              </a:lnSpc>
              <a:buFont typeface="Wingdings" pitchFamily="2" charset="2"/>
              <a:buNone/>
            </a:pPr>
            <a:r>
              <a:rPr lang="en-US" sz="2000" b="1" u="sng" dirty="0" smtClean="0">
                <a:solidFill>
                  <a:srgbClr val="663300"/>
                </a:solidFill>
              </a:rPr>
              <a:t>Condition A</a:t>
            </a:r>
            <a:r>
              <a:rPr lang="en-US" sz="2000" b="1" dirty="0" smtClean="0">
                <a:solidFill>
                  <a:srgbClr val="663300"/>
                </a:solidFill>
              </a:rPr>
              <a:t>. Reader Rating</a:t>
            </a:r>
            <a:endParaRPr lang="en-US" sz="2000" b="1" u="sng" dirty="0" smtClean="0">
              <a:solidFill>
                <a:srgbClr val="663300"/>
              </a:solidFill>
            </a:endParaRPr>
          </a:p>
          <a:p>
            <a:pPr eaLnBrk="1" hangingPunct="1">
              <a:lnSpc>
                <a:spcPct val="80000"/>
              </a:lnSpc>
              <a:buFont typeface="Wingdings" pitchFamily="2" charset="2"/>
              <a:buNone/>
            </a:pPr>
            <a:r>
              <a:rPr lang="en-US" sz="2000" dirty="0" smtClean="0"/>
              <a:t>For an essay to be rated college ready by a reader, it must meet </a:t>
            </a:r>
          </a:p>
          <a:p>
            <a:pPr eaLnBrk="1" hangingPunct="1">
              <a:lnSpc>
                <a:spcPct val="80000"/>
              </a:lnSpc>
              <a:buFont typeface="Wingdings" pitchFamily="2" charset="2"/>
              <a:buNone/>
            </a:pPr>
            <a:r>
              <a:rPr lang="en-US" sz="2000" dirty="0" smtClean="0"/>
              <a:t>the fence rubric’s college-ready standard for Content, Organization,</a:t>
            </a:r>
          </a:p>
          <a:p>
            <a:pPr eaLnBrk="1" hangingPunct="1">
              <a:lnSpc>
                <a:spcPct val="80000"/>
              </a:lnSpc>
              <a:buFont typeface="Wingdings" pitchFamily="2" charset="2"/>
              <a:buNone/>
            </a:pPr>
            <a:r>
              <a:rPr lang="en-US" sz="2000" b="1" u="sng" dirty="0" smtClean="0"/>
              <a:t>and</a:t>
            </a:r>
            <a:r>
              <a:rPr lang="en-US" sz="2000" dirty="0" smtClean="0"/>
              <a:t> Conventions. </a:t>
            </a:r>
          </a:p>
          <a:p>
            <a:pPr eaLnBrk="1" hangingPunct="1">
              <a:lnSpc>
                <a:spcPct val="80000"/>
              </a:lnSpc>
              <a:buFont typeface="Wingdings" pitchFamily="2" charset="2"/>
              <a:buNone/>
            </a:pPr>
            <a:r>
              <a:rPr lang="en-US" sz="2000" dirty="0" smtClean="0"/>
              <a:t>   </a:t>
            </a:r>
          </a:p>
          <a:p>
            <a:pPr eaLnBrk="1" hangingPunct="1">
              <a:lnSpc>
                <a:spcPct val="80000"/>
              </a:lnSpc>
              <a:buFont typeface="Wingdings" pitchFamily="2" charset="2"/>
              <a:buNone/>
            </a:pPr>
            <a:r>
              <a:rPr lang="en-US" sz="2000" b="1" u="sng" dirty="0" smtClean="0">
                <a:solidFill>
                  <a:srgbClr val="333300"/>
                </a:solidFill>
              </a:rPr>
              <a:t>Condition B.</a:t>
            </a:r>
            <a:r>
              <a:rPr lang="en-US" sz="2000" dirty="0" smtClean="0"/>
              <a:t> </a:t>
            </a:r>
            <a:r>
              <a:rPr lang="en-US" sz="2000" b="1" dirty="0" smtClean="0">
                <a:solidFill>
                  <a:srgbClr val="333300"/>
                </a:solidFill>
              </a:rPr>
              <a:t>Project Certified Rating</a:t>
            </a:r>
          </a:p>
          <a:p>
            <a:pPr eaLnBrk="1" hangingPunct="1">
              <a:lnSpc>
                <a:spcPct val="80000"/>
              </a:lnSpc>
              <a:buFont typeface="Wingdings" pitchFamily="2" charset="2"/>
              <a:buNone/>
            </a:pPr>
            <a:r>
              <a:rPr lang="en-US" sz="2000" dirty="0" smtClean="0"/>
              <a:t>For an essay to meet the project’s college-ready standard, at least</a:t>
            </a:r>
          </a:p>
          <a:p>
            <a:pPr eaLnBrk="1" hangingPunct="1">
              <a:lnSpc>
                <a:spcPct val="80000"/>
              </a:lnSpc>
              <a:buFont typeface="Wingdings" pitchFamily="2" charset="2"/>
              <a:buNone/>
            </a:pPr>
            <a:r>
              <a:rPr lang="en-US" sz="2000" dirty="0" smtClean="0"/>
              <a:t>8 of the 12 readers must give it a college-ready rating (</a:t>
            </a:r>
            <a:r>
              <a:rPr lang="en-US" sz="2000" b="1" dirty="0" smtClean="0">
                <a:solidFill>
                  <a:srgbClr val="663300"/>
                </a:solidFill>
              </a:rPr>
              <a:t>Condition</a:t>
            </a:r>
          </a:p>
          <a:p>
            <a:pPr eaLnBrk="1" hangingPunct="1">
              <a:lnSpc>
                <a:spcPct val="80000"/>
              </a:lnSpc>
              <a:buFont typeface="Wingdings" pitchFamily="2" charset="2"/>
              <a:buNone/>
            </a:pPr>
            <a:r>
              <a:rPr lang="en-US" sz="2000" b="1" dirty="0" smtClean="0">
                <a:solidFill>
                  <a:srgbClr val="663300"/>
                </a:solidFill>
              </a:rPr>
              <a:t>A</a:t>
            </a:r>
            <a:r>
              <a:rPr lang="en-US" sz="2000" dirty="0" smtClean="0"/>
              <a:t>).</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1800" dirty="0" smtClean="0"/>
              <a:t>   </a:t>
            </a:r>
          </a:p>
        </p:txBody>
      </p:sp>
      <p:pic>
        <p:nvPicPr>
          <p:cNvPr id="22532" name="Picture 214" descr="MCj01233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29200"/>
            <a:ext cx="3200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15"/>
          <p:cNvSpPr>
            <a:spLocks noChangeArrowheads="1"/>
          </p:cNvSpPr>
          <p:nvPr/>
        </p:nvSpPr>
        <p:spPr bwMode="auto">
          <a:xfrm>
            <a:off x="3657600" y="5334000"/>
            <a:ext cx="1981200" cy="609600"/>
          </a:xfrm>
          <a:prstGeom prst="rect">
            <a:avLst/>
          </a:prstGeom>
          <a:solidFill>
            <a:schemeClr val="accent1"/>
          </a:solidFill>
          <a:ln w="9525">
            <a:solidFill>
              <a:schemeClr val="tx1"/>
            </a:solidFill>
            <a:miter lim="800000"/>
            <a:headEnd/>
            <a:tailEnd/>
          </a:ln>
        </p:spPr>
        <p:txBody>
          <a:bodyPr wrap="none" anchor="ctr"/>
          <a:lstStyle/>
          <a:p>
            <a:pPr algn="ctr"/>
            <a:r>
              <a:rPr lang="en-US" sz="2400" b="1" i="1">
                <a:solidFill>
                  <a:srgbClr val="663300"/>
                </a:solidFill>
              </a:rPr>
              <a:t>A</a:t>
            </a:r>
            <a:r>
              <a:rPr lang="en-US" sz="2400" b="1" i="1"/>
              <a:t> + </a:t>
            </a:r>
            <a:r>
              <a:rPr lang="en-US" sz="2400" b="1" i="1">
                <a:solidFill>
                  <a:srgbClr val="333300"/>
                </a:solidFill>
              </a:rPr>
              <a:t>B</a:t>
            </a:r>
            <a:r>
              <a:rPr lang="en-US" sz="2400" b="1" i="1"/>
              <a:t> = CR</a:t>
            </a:r>
          </a:p>
        </p:txBody>
      </p:sp>
    </p:spTree>
    <p:extLst>
      <p:ext uri="{BB962C8B-B14F-4D97-AF65-F5344CB8AC3E}">
        <p14:creationId xmlns:p14="http://schemas.microsoft.com/office/powerpoint/2010/main" val="174844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College and Universities</a:t>
            </a:r>
            <a:endParaRPr lang="en-US" dirty="0"/>
          </a:p>
        </p:txBody>
      </p:sp>
      <p:sp>
        <p:nvSpPr>
          <p:cNvPr id="3" name="Text Placeholder 2"/>
          <p:cNvSpPr>
            <a:spLocks noGrp="1"/>
          </p:cNvSpPr>
          <p:nvPr>
            <p:ph type="body" idx="1"/>
          </p:nvPr>
        </p:nvSpPr>
        <p:spPr/>
        <p:txBody>
          <a:bodyPr/>
          <a:lstStyle/>
          <a:p>
            <a:r>
              <a:rPr lang="en-US" dirty="0" smtClean="0"/>
              <a:t>Community Colleges</a:t>
            </a:r>
            <a:endParaRPr lang="en-US" dirty="0"/>
          </a:p>
        </p:txBody>
      </p:sp>
      <p:sp>
        <p:nvSpPr>
          <p:cNvPr id="4" name="Content Placeholder 3"/>
          <p:cNvSpPr>
            <a:spLocks noGrp="1"/>
          </p:cNvSpPr>
          <p:nvPr>
            <p:ph sz="half" idx="2"/>
          </p:nvPr>
        </p:nvSpPr>
        <p:spPr/>
        <p:txBody>
          <a:bodyPr/>
          <a:lstStyle/>
          <a:p>
            <a:r>
              <a:rPr lang="en-US" dirty="0" smtClean="0"/>
              <a:t>Cisco College</a:t>
            </a:r>
          </a:p>
          <a:p>
            <a:r>
              <a:rPr lang="en-US" dirty="0" smtClean="0"/>
              <a:t>Western Texas College</a:t>
            </a:r>
          </a:p>
          <a:p>
            <a:r>
              <a:rPr lang="en-US" dirty="0" smtClean="0"/>
              <a:t>Ranger College</a:t>
            </a:r>
            <a:endParaRPr lang="en-US" dirty="0"/>
          </a:p>
        </p:txBody>
      </p:sp>
      <p:sp>
        <p:nvSpPr>
          <p:cNvPr id="5" name="Text Placeholder 4"/>
          <p:cNvSpPr>
            <a:spLocks noGrp="1"/>
          </p:cNvSpPr>
          <p:nvPr>
            <p:ph type="body" sz="quarter" idx="3"/>
          </p:nvPr>
        </p:nvSpPr>
        <p:spPr/>
        <p:txBody>
          <a:bodyPr/>
          <a:lstStyle/>
          <a:p>
            <a:r>
              <a:rPr lang="en-US" dirty="0" smtClean="0"/>
              <a:t>Partner Universities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Abilene Christian University</a:t>
            </a:r>
          </a:p>
          <a:p>
            <a:r>
              <a:rPr lang="en-US" dirty="0" smtClean="0"/>
              <a:t>Hardin-Simmons University</a:t>
            </a:r>
          </a:p>
          <a:p>
            <a:r>
              <a:rPr lang="en-US" dirty="0" err="1" smtClean="0"/>
              <a:t>McMurry</a:t>
            </a:r>
            <a:r>
              <a:rPr lang="en-US" dirty="0" smtClean="0"/>
              <a:t> University</a:t>
            </a:r>
          </a:p>
          <a:p>
            <a:endParaRPr lang="en-US" dirty="0"/>
          </a:p>
          <a:p>
            <a:r>
              <a:rPr lang="en-US" dirty="0" smtClean="0"/>
              <a:t>*Note: All partner universities are private, and do not report data to the THECB. We will add data as </a:t>
            </a:r>
            <a:r>
              <a:rPr lang="en-US" smtClean="0"/>
              <a:t>it becomes </a:t>
            </a:r>
            <a:r>
              <a:rPr lang="en-US" dirty="0" smtClean="0"/>
              <a:t>available from each institution’s office of institutional research. The data has been requested, but has not been received.</a:t>
            </a:r>
            <a:endParaRPr lang="en-US" dirty="0"/>
          </a:p>
        </p:txBody>
      </p:sp>
    </p:spTree>
    <p:extLst>
      <p:ext uri="{BB962C8B-B14F-4D97-AF65-F5344CB8AC3E}">
        <p14:creationId xmlns:p14="http://schemas.microsoft.com/office/powerpoint/2010/main" val="22083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4" descr="2005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37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4" descr="2006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51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8728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4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z="3600" b="1" dirty="0" smtClean="0">
                <a:latin typeface="Tahoma" charset="0"/>
              </a:rPr>
              <a:t>College Bound  </a:t>
            </a:r>
            <a:br>
              <a:rPr lang="en-US" sz="3600" b="1" dirty="0" smtClean="0">
                <a:latin typeface="Tahoma" charset="0"/>
              </a:rPr>
            </a:br>
            <a:r>
              <a:rPr lang="en-US" sz="3600" b="1" dirty="0" smtClean="0">
                <a:latin typeface="Tahoma" charset="0"/>
              </a:rPr>
              <a:t>   but Not College Ready</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r>
              <a:rPr lang="en-US" sz="3600" b="1" smtClean="0"/>
              <a:t>96%</a:t>
            </a:r>
            <a:r>
              <a:rPr lang="en-US" sz="3600" smtClean="0"/>
              <a:t> (306) of the students whose essays were rated </a:t>
            </a:r>
            <a:r>
              <a:rPr lang="en-US" sz="3600" b="1" u="sng" smtClean="0"/>
              <a:t>not college ready</a:t>
            </a:r>
            <a:r>
              <a:rPr lang="en-US" sz="3600" smtClean="0"/>
              <a:t> (319) indicated they were planning to attend college. </a:t>
            </a:r>
          </a:p>
          <a:p>
            <a:pPr eaLnBrk="1" hangingPunct="1">
              <a:buFont typeface="Wingdings" pitchFamily="2" charset="2"/>
              <a:buNone/>
            </a:pPr>
            <a:r>
              <a:rPr lang="en-US" sz="3600" smtClean="0"/>
              <a:t>                       </a:t>
            </a:r>
          </a:p>
        </p:txBody>
      </p:sp>
      <p:pic>
        <p:nvPicPr>
          <p:cNvPr id="34820" name="Picture 4" descr="MCBD0692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568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600" b="1" dirty="0" smtClean="0">
                <a:latin typeface="Tahoma" charset="0"/>
              </a:rPr>
              <a:t>AVATAR Data Follow-up</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dirty="0" smtClean="0"/>
          </a:p>
          <a:p>
            <a:r>
              <a:rPr lang="en-US" sz="2400" b="1" dirty="0" smtClean="0"/>
              <a:t>Paul Carney </a:t>
            </a:r>
            <a:r>
              <a:rPr lang="en-US" sz="2400" dirty="0" smtClean="0"/>
              <a:t>invites AVATAR participants to </a:t>
            </a:r>
            <a:r>
              <a:rPr lang="en-US" sz="2400" dirty="0"/>
              <a:t>his </a:t>
            </a:r>
            <a:r>
              <a:rPr lang="en-US" sz="2400" dirty="0" smtClean="0"/>
              <a:t>website  </a:t>
            </a:r>
            <a:r>
              <a:rPr lang="en-US" sz="2400" dirty="0" smtClean="0">
                <a:hlinkClick r:id="rId2"/>
              </a:rPr>
              <a:t>https</a:t>
            </a:r>
            <a:r>
              <a:rPr lang="en-US" sz="2400" dirty="0">
                <a:hlinkClick r:id="rId2"/>
              </a:rPr>
              <a:t>://</a:t>
            </a:r>
            <a:r>
              <a:rPr lang="en-US" sz="2400" dirty="0" smtClean="0">
                <a:hlinkClick r:id="rId2"/>
              </a:rPr>
              <a:t>www.centerforcollegereadiness.org/</a:t>
            </a:r>
            <a:endParaRPr lang="en-US" sz="2400" dirty="0" smtClean="0"/>
          </a:p>
          <a:p>
            <a:r>
              <a:rPr lang="en-US" sz="2400" b="1" dirty="0" smtClean="0"/>
              <a:t>Mary Harris</a:t>
            </a:r>
            <a:r>
              <a:rPr lang="en-US" sz="2400" dirty="0" smtClean="0"/>
              <a:t> invites AVATAR data gatherers to consult at </a:t>
            </a:r>
            <a:r>
              <a:rPr lang="en-US" sz="2400" dirty="0" smtClean="0">
                <a:hlinkClick r:id="rId3"/>
              </a:rPr>
              <a:t>mary.harris@unt.edu</a:t>
            </a:r>
            <a:r>
              <a:rPr lang="en-US" sz="2400" dirty="0" smtClean="0"/>
              <a:t> or 940 565-4327.</a:t>
            </a:r>
          </a:p>
          <a:p>
            <a:r>
              <a:rPr lang="en-US" sz="2400" dirty="0" smtClean="0"/>
              <a:t>Introduce yourself and your team to local </a:t>
            </a:r>
            <a:r>
              <a:rPr lang="en-US" sz="2400" b="1" dirty="0" smtClean="0"/>
              <a:t>Institutional Research officers.</a:t>
            </a:r>
          </a:p>
          <a:p>
            <a:pPr eaLnBrk="1" hangingPunct="1">
              <a:buFont typeface="Wingdings" pitchFamily="2" charset="2"/>
              <a:buNone/>
            </a:pPr>
            <a:r>
              <a:rPr lang="en-US" sz="3600" dirty="0" smtClean="0"/>
              <a:t>                       </a:t>
            </a:r>
          </a:p>
        </p:txBody>
      </p:sp>
      <p:pic>
        <p:nvPicPr>
          <p:cNvPr id="34820" name="Picture 4" descr="MCBD0692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65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54032987"/>
              </p:ext>
            </p:extLst>
          </p:nvPr>
        </p:nvGraphicFramePr>
        <p:xfrm>
          <a:off x="1447800" y="2286000"/>
          <a:ext cx="4064000" cy="4241800"/>
        </p:xfrm>
        <a:graphic>
          <a:graphicData uri="http://schemas.openxmlformats.org/drawingml/2006/table">
            <a:tbl>
              <a:tblPr firstRow="1" bandRow="1">
                <a:tableStyleId>{5C22544A-7EE6-4342-B048-85BDC9FD1C3A}</a:tableStyleId>
              </a:tblPr>
              <a:tblGrid>
                <a:gridCol w="2895600"/>
                <a:gridCol w="1168400"/>
              </a:tblGrid>
              <a:tr h="533400">
                <a:tc>
                  <a:txBody>
                    <a:bodyPr/>
                    <a:lstStyle/>
                    <a:p>
                      <a:r>
                        <a:rPr lang="en-US" dirty="0" smtClean="0"/>
                        <a:t>Student Group</a:t>
                      </a:r>
                      <a:endParaRPr lang="en-US" dirty="0"/>
                    </a:p>
                  </a:txBody>
                  <a:tcPr/>
                </a:tc>
                <a:tc>
                  <a:txBody>
                    <a:bodyPr/>
                    <a:lstStyle/>
                    <a:p>
                      <a:r>
                        <a:rPr lang="en-US" dirty="0" smtClean="0"/>
                        <a:t>Number</a:t>
                      </a:r>
                      <a:endParaRPr lang="en-US" dirty="0"/>
                    </a:p>
                  </a:txBody>
                  <a:tcPr/>
                </a:tc>
              </a:tr>
              <a:tr h="370840">
                <a:tc>
                  <a:txBody>
                    <a:bodyPr/>
                    <a:lstStyle/>
                    <a:p>
                      <a:r>
                        <a:rPr lang="en-US" dirty="0" smtClean="0"/>
                        <a:t>TOTAL</a:t>
                      </a:r>
                      <a:endParaRPr lang="en-US" dirty="0"/>
                    </a:p>
                  </a:txBody>
                  <a:tcPr/>
                </a:tc>
                <a:tc>
                  <a:txBody>
                    <a:bodyPr/>
                    <a:lstStyle/>
                    <a:p>
                      <a:r>
                        <a:rPr lang="en-US" dirty="0" smtClean="0">
                          <a:solidFill>
                            <a:schemeClr val="tx1"/>
                          </a:solidFill>
                        </a:rPr>
                        <a:t>228</a:t>
                      </a:r>
                      <a:endParaRPr lang="en-US" dirty="0">
                        <a:solidFill>
                          <a:schemeClr val="tx1"/>
                        </a:solidFill>
                      </a:endParaRPr>
                    </a:p>
                  </a:txBody>
                  <a:tcPr/>
                </a:tc>
              </a:tr>
              <a:tr h="370840">
                <a:tc>
                  <a:txBody>
                    <a:bodyPr/>
                    <a:lstStyle/>
                    <a:p>
                      <a:r>
                        <a:rPr lang="en-US" dirty="0" smtClean="0"/>
                        <a:t>Grade 7</a:t>
                      </a:r>
                      <a:endParaRPr lang="en-US" dirty="0"/>
                    </a:p>
                  </a:txBody>
                  <a:tcPr/>
                </a:tc>
                <a:tc>
                  <a:txBody>
                    <a:bodyPr/>
                    <a:lstStyle/>
                    <a:p>
                      <a:r>
                        <a:rPr lang="en-US" dirty="0" smtClean="0">
                          <a:solidFill>
                            <a:schemeClr val="tx1"/>
                          </a:solidFill>
                        </a:rPr>
                        <a:t>  36</a:t>
                      </a:r>
                      <a:endParaRPr lang="en-US" dirty="0">
                        <a:solidFill>
                          <a:schemeClr val="tx1"/>
                        </a:solidFill>
                      </a:endParaRPr>
                    </a:p>
                  </a:txBody>
                  <a:tcPr/>
                </a:tc>
              </a:tr>
              <a:tr h="370840">
                <a:tc>
                  <a:txBody>
                    <a:bodyPr/>
                    <a:lstStyle/>
                    <a:p>
                      <a:r>
                        <a:rPr lang="en-US" dirty="0" smtClean="0"/>
                        <a:t>Grade 8</a:t>
                      </a:r>
                      <a:endParaRPr lang="en-US" dirty="0"/>
                    </a:p>
                  </a:txBody>
                  <a:tcPr/>
                </a:tc>
                <a:tc>
                  <a:txBody>
                    <a:bodyPr/>
                    <a:lstStyle/>
                    <a:p>
                      <a:r>
                        <a:rPr lang="en-US" dirty="0" smtClean="0">
                          <a:solidFill>
                            <a:schemeClr val="tx1"/>
                          </a:solidFill>
                        </a:rPr>
                        <a:t>  28</a:t>
                      </a:r>
                      <a:endParaRPr lang="en-US" dirty="0">
                        <a:solidFill>
                          <a:schemeClr val="tx1"/>
                        </a:solidFill>
                      </a:endParaRPr>
                    </a:p>
                  </a:txBody>
                  <a:tcPr/>
                </a:tc>
              </a:tr>
              <a:tr h="370840">
                <a:tc>
                  <a:txBody>
                    <a:bodyPr/>
                    <a:lstStyle/>
                    <a:p>
                      <a:r>
                        <a:rPr lang="en-US" dirty="0" smtClean="0"/>
                        <a:t>Grade 9</a:t>
                      </a:r>
                      <a:endParaRPr lang="en-US" dirty="0"/>
                    </a:p>
                  </a:txBody>
                  <a:tcPr/>
                </a:tc>
                <a:tc>
                  <a:txBody>
                    <a:bodyPr/>
                    <a:lstStyle/>
                    <a:p>
                      <a:r>
                        <a:rPr lang="en-US" dirty="0" smtClean="0">
                          <a:solidFill>
                            <a:schemeClr val="tx1"/>
                          </a:solidFill>
                        </a:rPr>
                        <a:t>  38</a:t>
                      </a:r>
                      <a:endParaRPr lang="en-US" dirty="0">
                        <a:solidFill>
                          <a:schemeClr val="tx1"/>
                        </a:solidFill>
                      </a:endParaRPr>
                    </a:p>
                  </a:txBody>
                  <a:tcPr/>
                </a:tc>
              </a:tr>
              <a:tr h="370840">
                <a:tc>
                  <a:txBody>
                    <a:bodyPr/>
                    <a:lstStyle/>
                    <a:p>
                      <a:r>
                        <a:rPr lang="en-US" dirty="0" smtClean="0"/>
                        <a:t>Grade 10</a:t>
                      </a:r>
                      <a:endParaRPr lang="en-US" dirty="0"/>
                    </a:p>
                  </a:txBody>
                  <a:tcPr/>
                </a:tc>
                <a:tc>
                  <a:txBody>
                    <a:bodyPr/>
                    <a:lstStyle/>
                    <a:p>
                      <a:r>
                        <a:rPr lang="en-US" dirty="0" smtClean="0">
                          <a:solidFill>
                            <a:schemeClr val="tx1"/>
                          </a:solidFill>
                        </a:rPr>
                        <a:t>  50</a:t>
                      </a:r>
                      <a:endParaRPr lang="en-US" dirty="0">
                        <a:solidFill>
                          <a:schemeClr val="tx1"/>
                        </a:solidFill>
                      </a:endParaRPr>
                    </a:p>
                  </a:txBody>
                  <a:tcPr/>
                </a:tc>
              </a:tr>
              <a:tr h="370840">
                <a:tc>
                  <a:txBody>
                    <a:bodyPr/>
                    <a:lstStyle/>
                    <a:p>
                      <a:r>
                        <a:rPr lang="en-US" dirty="0" smtClean="0"/>
                        <a:t>Grade 11</a:t>
                      </a:r>
                      <a:endParaRPr lang="en-US" dirty="0"/>
                    </a:p>
                  </a:txBody>
                  <a:tcPr/>
                </a:tc>
                <a:tc>
                  <a:txBody>
                    <a:bodyPr/>
                    <a:lstStyle/>
                    <a:p>
                      <a:r>
                        <a:rPr lang="en-US" dirty="0" smtClean="0">
                          <a:solidFill>
                            <a:schemeClr val="tx1"/>
                          </a:solidFill>
                        </a:rPr>
                        <a:t>  37</a:t>
                      </a:r>
                      <a:endParaRPr lang="en-US" dirty="0">
                        <a:solidFill>
                          <a:schemeClr val="tx1"/>
                        </a:solidFill>
                      </a:endParaRPr>
                    </a:p>
                  </a:txBody>
                  <a:tcPr/>
                </a:tc>
              </a:tr>
              <a:tr h="370840">
                <a:tc>
                  <a:txBody>
                    <a:bodyPr/>
                    <a:lstStyle/>
                    <a:p>
                      <a:r>
                        <a:rPr lang="en-US" dirty="0" smtClean="0"/>
                        <a:t>Grade 12</a:t>
                      </a:r>
                      <a:endParaRPr lang="en-US" dirty="0"/>
                    </a:p>
                  </a:txBody>
                  <a:tcPr/>
                </a:tc>
                <a:tc>
                  <a:txBody>
                    <a:bodyPr/>
                    <a:lstStyle/>
                    <a:p>
                      <a:r>
                        <a:rPr lang="en-US" dirty="0" smtClean="0">
                          <a:solidFill>
                            <a:schemeClr val="tx1"/>
                          </a:solidFill>
                        </a:rPr>
                        <a:t>  39</a:t>
                      </a:r>
                      <a:endParaRPr lang="en-US" dirty="0">
                        <a:solidFill>
                          <a:schemeClr val="tx1"/>
                        </a:solidFill>
                      </a:endParaRPr>
                    </a:p>
                  </a:txBody>
                  <a:tcPr/>
                </a:tc>
              </a:tr>
              <a:tr h="370840">
                <a:tc>
                  <a:txBody>
                    <a:bodyPr/>
                    <a:lstStyle/>
                    <a:p>
                      <a:r>
                        <a:rPr lang="en-US" dirty="0" smtClean="0"/>
                        <a:t>Graduating class</a:t>
                      </a:r>
                      <a:endParaRPr lang="en-US" dirty="0"/>
                    </a:p>
                  </a:txBody>
                  <a:tcPr/>
                </a:tc>
                <a:tc>
                  <a:txBody>
                    <a:bodyPr/>
                    <a:lstStyle/>
                    <a:p>
                      <a:r>
                        <a:rPr lang="en-US" dirty="0" smtClean="0">
                          <a:solidFill>
                            <a:schemeClr val="tx1"/>
                          </a:solidFill>
                        </a:rPr>
                        <a:t> </a:t>
                      </a:r>
                      <a:r>
                        <a:rPr lang="en-US" baseline="0" dirty="0" smtClean="0">
                          <a:solidFill>
                            <a:schemeClr val="tx1"/>
                          </a:solidFill>
                        </a:rPr>
                        <a:t> 51</a:t>
                      </a:r>
                      <a:endParaRPr lang="en-US" dirty="0">
                        <a:solidFill>
                          <a:schemeClr val="tx1"/>
                        </a:solidFill>
                      </a:endParaRPr>
                    </a:p>
                  </a:txBody>
                  <a:tcPr/>
                </a:tc>
              </a:tr>
              <a:tr h="370840">
                <a:tc>
                  <a:txBody>
                    <a:bodyPr/>
                    <a:lstStyle/>
                    <a:p>
                      <a:r>
                        <a:rPr lang="en-US" dirty="0" smtClean="0"/>
                        <a:t>% Minimum curriculum</a:t>
                      </a:r>
                      <a:endParaRPr lang="en-US" dirty="0"/>
                    </a:p>
                  </a:txBody>
                  <a:tcPr/>
                </a:tc>
                <a:tc>
                  <a:txBody>
                    <a:bodyPr/>
                    <a:lstStyle/>
                    <a:p>
                      <a:r>
                        <a:rPr lang="en-US" dirty="0" smtClean="0">
                          <a:solidFill>
                            <a:schemeClr val="tx1"/>
                          </a:solidFill>
                        </a:rPr>
                        <a:t>   7.8*</a:t>
                      </a:r>
                      <a:endParaRPr lang="en-US" dirty="0">
                        <a:solidFill>
                          <a:schemeClr val="tx1"/>
                        </a:solidFill>
                      </a:endParaRPr>
                    </a:p>
                  </a:txBody>
                  <a:tcPr/>
                </a:tc>
              </a:tr>
              <a:tr h="370840">
                <a:tc>
                  <a:txBody>
                    <a:bodyPr/>
                    <a:lstStyle/>
                    <a:p>
                      <a:r>
                        <a:rPr lang="en-US" dirty="0" smtClean="0"/>
                        <a:t>% Recommended curriculum</a:t>
                      </a:r>
                      <a:endParaRPr lang="en-US" dirty="0"/>
                    </a:p>
                  </a:txBody>
                  <a:tcPr/>
                </a:tc>
                <a:tc>
                  <a:txBody>
                    <a:bodyPr/>
                    <a:lstStyle/>
                    <a:p>
                      <a:r>
                        <a:rPr lang="en-US" dirty="0" smtClean="0">
                          <a:solidFill>
                            <a:schemeClr val="tx1"/>
                          </a:solidFill>
                        </a:rPr>
                        <a:t>  92.2*</a:t>
                      </a:r>
                      <a:endParaRPr lang="en-US" dirty="0">
                        <a:solidFill>
                          <a:schemeClr val="tx1"/>
                        </a:solidFill>
                      </a:endParaRPr>
                    </a:p>
                  </a:txBody>
                  <a:tcPr/>
                </a:tc>
              </a:tr>
            </a:tbl>
          </a:graphicData>
        </a:graphic>
      </p:graphicFrame>
      <p:sp>
        <p:nvSpPr>
          <p:cNvPr id="7" name="TextBox 6"/>
          <p:cNvSpPr txBox="1"/>
          <p:nvPr/>
        </p:nvSpPr>
        <p:spPr>
          <a:xfrm>
            <a:off x="5943600" y="4724400"/>
            <a:ext cx="2362200" cy="923330"/>
          </a:xfrm>
          <a:prstGeom prst="rect">
            <a:avLst/>
          </a:prstGeom>
          <a:noFill/>
        </p:spPr>
        <p:txBody>
          <a:bodyPr wrap="square" rtlCol="0">
            <a:spAutoFit/>
          </a:bodyPr>
          <a:lstStyle/>
          <a:p>
            <a:r>
              <a:rPr lang="en-US" dirty="0" smtClean="0"/>
              <a:t>*State Comparison:</a:t>
            </a:r>
          </a:p>
          <a:p>
            <a:r>
              <a:rPr lang="en-US" dirty="0" smtClean="0"/>
              <a:t>Minimum   17.2%</a:t>
            </a:r>
          </a:p>
          <a:p>
            <a:r>
              <a:rPr lang="en-US" dirty="0" smtClean="0"/>
              <a:t>Recommended   82.8%</a:t>
            </a:r>
            <a:endParaRPr lang="en-US" dirty="0"/>
          </a:p>
        </p:txBody>
      </p:sp>
    </p:spTree>
    <p:extLst>
      <p:ext uri="{BB962C8B-B14F-4D97-AF65-F5344CB8AC3E}">
        <p14:creationId xmlns:p14="http://schemas.microsoft.com/office/powerpoint/2010/main" val="72146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Ethnicity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048746351"/>
              </p:ext>
            </p:extLst>
          </p:nvPr>
        </p:nvGraphicFramePr>
        <p:xfrm>
          <a:off x="1447800" y="2286000"/>
          <a:ext cx="4800600" cy="3129280"/>
        </p:xfrm>
        <a:graphic>
          <a:graphicData uri="http://schemas.openxmlformats.org/drawingml/2006/table">
            <a:tbl>
              <a:tblPr firstRow="1" bandRow="1">
                <a:tableStyleId>{5C22544A-7EE6-4342-B048-85BDC9FD1C3A}</a:tableStyleId>
              </a:tblPr>
              <a:tblGrid>
                <a:gridCol w="2514600"/>
                <a:gridCol w="2286000"/>
              </a:tblGrid>
              <a:tr h="533400">
                <a:tc>
                  <a:txBody>
                    <a:bodyPr/>
                    <a:lstStyle/>
                    <a:p>
                      <a:r>
                        <a:rPr lang="en-US" dirty="0" smtClean="0"/>
                        <a:t>Ethnic  Group</a:t>
                      </a:r>
                      <a:endParaRPr lang="en-US" dirty="0"/>
                    </a:p>
                  </a:txBody>
                  <a:tcPr/>
                </a:tc>
                <a:tc>
                  <a:txBody>
                    <a:bodyPr/>
                    <a:lstStyle/>
                    <a:p>
                      <a:r>
                        <a:rPr lang="en-US" dirty="0" smtClean="0"/>
                        <a:t>Percentage</a:t>
                      </a:r>
                      <a:r>
                        <a:rPr lang="en-US" baseline="0" dirty="0" smtClean="0"/>
                        <a:t> </a:t>
                      </a:r>
                      <a:endParaRPr lang="en-US" dirty="0"/>
                    </a:p>
                  </a:txBody>
                  <a:tcPr/>
                </a:tc>
              </a:tr>
              <a:tr h="370840">
                <a:tc>
                  <a:txBody>
                    <a:bodyPr/>
                    <a:lstStyle/>
                    <a:p>
                      <a:r>
                        <a:rPr lang="en-US" dirty="0" smtClean="0"/>
                        <a:t>African American</a:t>
                      </a:r>
                      <a:endParaRPr lang="en-US" dirty="0"/>
                    </a:p>
                  </a:txBody>
                  <a:tcPr/>
                </a:tc>
                <a:tc>
                  <a:txBody>
                    <a:bodyPr/>
                    <a:lstStyle/>
                    <a:p>
                      <a:r>
                        <a:rPr lang="en-US" dirty="0" smtClean="0">
                          <a:solidFill>
                            <a:schemeClr val="tx1"/>
                          </a:solidFill>
                        </a:rPr>
                        <a:t>    1.8</a:t>
                      </a:r>
                      <a:endParaRPr lang="en-US" dirty="0">
                        <a:solidFill>
                          <a:schemeClr val="tx1"/>
                        </a:solidFill>
                      </a:endParaRPr>
                    </a:p>
                  </a:txBody>
                  <a:tcPr/>
                </a:tc>
              </a:tr>
              <a:tr h="370840">
                <a:tc>
                  <a:txBody>
                    <a:bodyPr/>
                    <a:lstStyle/>
                    <a:p>
                      <a:r>
                        <a:rPr lang="en-US" dirty="0" smtClean="0"/>
                        <a:t>Hispanic</a:t>
                      </a:r>
                      <a:endParaRPr lang="en-US" dirty="0"/>
                    </a:p>
                  </a:txBody>
                  <a:tcPr/>
                </a:tc>
                <a:tc>
                  <a:txBody>
                    <a:bodyPr/>
                    <a:lstStyle/>
                    <a:p>
                      <a:r>
                        <a:rPr lang="en-US" dirty="0" smtClean="0">
                          <a:solidFill>
                            <a:schemeClr val="tx1"/>
                          </a:solidFill>
                        </a:rPr>
                        <a:t>  19.7</a:t>
                      </a:r>
                      <a:endParaRPr lang="en-US" dirty="0">
                        <a:solidFill>
                          <a:schemeClr val="tx1"/>
                        </a:solidFill>
                      </a:endParaRPr>
                    </a:p>
                  </a:txBody>
                  <a:tcPr/>
                </a:tc>
              </a:tr>
              <a:tr h="370840">
                <a:tc>
                  <a:txBody>
                    <a:bodyPr/>
                    <a:lstStyle/>
                    <a:p>
                      <a:r>
                        <a:rPr lang="en-US" dirty="0" smtClean="0"/>
                        <a:t>White</a:t>
                      </a:r>
                      <a:endParaRPr lang="en-US" dirty="0"/>
                    </a:p>
                  </a:txBody>
                  <a:tcPr/>
                </a:tc>
                <a:tc>
                  <a:txBody>
                    <a:bodyPr/>
                    <a:lstStyle/>
                    <a:p>
                      <a:r>
                        <a:rPr lang="en-US" dirty="0" smtClean="0">
                          <a:solidFill>
                            <a:schemeClr val="tx1"/>
                          </a:solidFill>
                        </a:rPr>
                        <a:t>  76.8</a:t>
                      </a:r>
                      <a:endParaRPr lang="en-US" dirty="0">
                        <a:solidFill>
                          <a:schemeClr val="tx1"/>
                        </a:solidFill>
                      </a:endParaRPr>
                    </a:p>
                  </a:txBody>
                  <a:tcPr/>
                </a:tc>
              </a:tr>
              <a:tr h="370840">
                <a:tc>
                  <a:txBody>
                    <a:bodyPr/>
                    <a:lstStyle/>
                    <a:p>
                      <a:r>
                        <a:rPr lang="en-US" dirty="0" smtClean="0"/>
                        <a:t>American Indian</a:t>
                      </a:r>
                      <a:endParaRPr lang="en-US" dirty="0"/>
                    </a:p>
                  </a:txBody>
                  <a:tcPr/>
                </a:tc>
                <a:tc>
                  <a:txBody>
                    <a:bodyPr/>
                    <a:lstStyle/>
                    <a:p>
                      <a:r>
                        <a:rPr lang="en-US" dirty="0" smtClean="0">
                          <a:solidFill>
                            <a:schemeClr val="tx1"/>
                          </a:solidFill>
                        </a:rPr>
                        <a:t>    0.4</a:t>
                      </a:r>
                      <a:endParaRPr lang="en-US" dirty="0">
                        <a:solidFill>
                          <a:schemeClr val="tx1"/>
                        </a:solidFill>
                      </a:endParaRPr>
                    </a:p>
                  </a:txBody>
                  <a:tcPr/>
                </a:tc>
              </a:tr>
              <a:tr h="370840">
                <a:tc>
                  <a:txBody>
                    <a:bodyPr/>
                    <a:lstStyle/>
                    <a:p>
                      <a:r>
                        <a:rPr lang="en-US" dirty="0" smtClean="0"/>
                        <a:t>Asian</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Pacific Islander </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2 or more races</a:t>
                      </a:r>
                      <a:endParaRPr lang="en-US" dirty="0"/>
                    </a:p>
                  </a:txBody>
                  <a:tcPr/>
                </a:tc>
                <a:tc>
                  <a:txBody>
                    <a:bodyPr/>
                    <a:lstStyle/>
                    <a:p>
                      <a:r>
                        <a:rPr lang="en-US" dirty="0" smtClean="0">
                          <a:solidFill>
                            <a:schemeClr val="tx1"/>
                          </a:solidFill>
                        </a:rPr>
                        <a:t>    1.3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965673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479861914"/>
              </p:ext>
            </p:extLst>
          </p:nvPr>
        </p:nvGraphicFramePr>
        <p:xfrm>
          <a:off x="1447800" y="2286000"/>
          <a:ext cx="4800600" cy="2387600"/>
        </p:xfrm>
        <a:graphic>
          <a:graphicData uri="http://schemas.openxmlformats.org/drawingml/2006/table">
            <a:tbl>
              <a:tblPr firstRow="1" bandRow="1">
                <a:tableStyleId>{5C22544A-7EE6-4342-B048-85BDC9FD1C3A}</a:tableStyleId>
              </a:tblPr>
              <a:tblGrid>
                <a:gridCol w="3200400"/>
                <a:gridCol w="16002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endParaRPr lang="en-US" dirty="0"/>
                    </a:p>
                  </a:txBody>
                  <a:tcPr/>
                </a:tc>
              </a:tr>
              <a:tr h="370840">
                <a:tc>
                  <a:txBody>
                    <a:bodyPr/>
                    <a:lstStyle/>
                    <a:p>
                      <a:r>
                        <a:rPr lang="en-US" dirty="0" smtClean="0"/>
                        <a:t>Economically disadvantaged</a:t>
                      </a:r>
                      <a:endParaRPr lang="en-US" dirty="0"/>
                    </a:p>
                  </a:txBody>
                  <a:tcPr/>
                </a:tc>
                <a:tc>
                  <a:txBody>
                    <a:bodyPr/>
                    <a:lstStyle/>
                    <a:p>
                      <a:r>
                        <a:rPr lang="en-US" dirty="0" smtClean="0">
                          <a:solidFill>
                            <a:schemeClr val="tx1"/>
                          </a:solidFill>
                        </a:rPr>
                        <a:t>  25.9</a:t>
                      </a:r>
                      <a:endParaRPr lang="en-US" dirty="0">
                        <a:solidFill>
                          <a:schemeClr val="tx1"/>
                        </a:solidFill>
                      </a:endParaRPr>
                    </a:p>
                  </a:txBody>
                  <a:tcPr/>
                </a:tc>
              </a:tr>
              <a:tr h="370840">
                <a:tc>
                  <a:txBody>
                    <a:bodyPr/>
                    <a:lstStyle/>
                    <a:p>
                      <a:r>
                        <a:rPr lang="en-US" dirty="0" smtClean="0"/>
                        <a:t>Limited English</a:t>
                      </a:r>
                      <a:r>
                        <a:rPr lang="en-US" baseline="0" dirty="0" smtClean="0"/>
                        <a:t> Proficient (LEP)</a:t>
                      </a:r>
                      <a:endParaRPr lang="en-US" dirty="0"/>
                    </a:p>
                  </a:txBody>
                  <a:tcPr/>
                </a:tc>
                <a:tc>
                  <a:txBody>
                    <a:bodyPr/>
                    <a:lstStyle/>
                    <a:p>
                      <a:r>
                        <a:rPr lang="en-US" dirty="0" smtClean="0">
                          <a:solidFill>
                            <a:schemeClr val="tx1"/>
                          </a:solidFill>
                        </a:rPr>
                        <a:t>    3.1</a:t>
                      </a:r>
                      <a:endParaRPr lang="en-US" dirty="0">
                        <a:solidFill>
                          <a:schemeClr val="tx1"/>
                        </a:solidFill>
                      </a:endParaRPr>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solidFill>
                            <a:schemeClr val="tx1"/>
                          </a:solidFill>
                        </a:rPr>
                        <a:t>    1.1</a:t>
                      </a:r>
                      <a:endParaRPr lang="en-US" dirty="0">
                        <a:solidFill>
                          <a:schemeClr val="tx1"/>
                        </a:solidFill>
                      </a:endParaRPr>
                    </a:p>
                  </a:txBody>
                  <a:tcPr/>
                </a:tc>
              </a:tr>
              <a:tr h="370840">
                <a:tc>
                  <a:txBody>
                    <a:bodyPr/>
                    <a:lstStyle/>
                    <a:p>
                      <a:r>
                        <a:rPr lang="en-US" dirty="0" smtClean="0"/>
                        <a:t>At risk*</a:t>
                      </a:r>
                      <a:endParaRPr lang="en-US" dirty="0"/>
                    </a:p>
                  </a:txBody>
                  <a:tcPr/>
                </a:tc>
                <a:tc>
                  <a:txBody>
                    <a:bodyPr/>
                    <a:lstStyle/>
                    <a:p>
                      <a:r>
                        <a:rPr lang="en-US" dirty="0" smtClean="0">
                          <a:solidFill>
                            <a:schemeClr val="tx1"/>
                          </a:solidFill>
                        </a:rPr>
                        <a:t>  35.5</a:t>
                      </a:r>
                      <a:endParaRPr lang="en-US" dirty="0">
                        <a:solidFill>
                          <a:schemeClr val="tx1"/>
                        </a:solidFill>
                      </a:endParaRPr>
                    </a:p>
                  </a:txBody>
                  <a:tcPr/>
                </a:tc>
              </a:tr>
              <a:tr h="370840">
                <a:tc>
                  <a:txBody>
                    <a:bodyPr/>
                    <a:lstStyle/>
                    <a:p>
                      <a:r>
                        <a:rPr lang="en-US" dirty="0" smtClean="0"/>
                        <a:t>Mobility (2009-10)</a:t>
                      </a:r>
                      <a:endParaRPr lang="en-US" dirty="0"/>
                    </a:p>
                  </a:txBody>
                  <a:tcPr/>
                </a:tc>
                <a:tc>
                  <a:txBody>
                    <a:bodyPr/>
                    <a:lstStyle/>
                    <a:p>
                      <a:r>
                        <a:rPr lang="en-US" dirty="0" smtClean="0">
                          <a:solidFill>
                            <a:schemeClr val="tx1"/>
                          </a:solidFill>
                        </a:rPr>
                        <a:t>  13.0</a:t>
                      </a:r>
                      <a:endParaRPr lang="en-US" dirty="0">
                        <a:solidFill>
                          <a:schemeClr val="tx1"/>
                        </a:solidFill>
                      </a:endParaRPr>
                    </a:p>
                  </a:txBody>
                  <a:tcPr/>
                </a:tc>
              </a:tr>
            </a:tbl>
          </a:graphicData>
        </a:graphic>
      </p:graphicFrame>
      <p:sp>
        <p:nvSpPr>
          <p:cNvPr id="5" name="TextBox 4"/>
          <p:cNvSpPr txBox="1"/>
          <p:nvPr/>
        </p:nvSpPr>
        <p:spPr>
          <a:xfrm>
            <a:off x="1524000" y="4876800"/>
            <a:ext cx="5975931" cy="646331"/>
          </a:xfrm>
          <a:prstGeom prst="rect">
            <a:avLst/>
          </a:prstGeom>
          <a:noFill/>
        </p:spPr>
        <p:txBody>
          <a:bodyPr wrap="square" rtlCol="0">
            <a:spAutoFit/>
          </a:bodyPr>
          <a:lstStyle/>
          <a:p>
            <a:r>
              <a:rPr lang="en-US" dirty="0" smtClean="0"/>
              <a:t>*At risk of dropping out of school based on performance and status indicators listed in the AEIS Glossary.</a:t>
            </a:r>
            <a:endParaRPr lang="en-US" dirty="0"/>
          </a:p>
        </p:txBody>
      </p:sp>
    </p:spTree>
    <p:extLst>
      <p:ext uri="{BB962C8B-B14F-4D97-AF65-F5344CB8AC3E}">
        <p14:creationId xmlns:p14="http://schemas.microsoft.com/office/powerpoint/2010/main" val="2973262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  Enrolled in Advanced Course/Dual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99033128"/>
              </p:ext>
            </p:extLst>
          </p:nvPr>
        </p:nvGraphicFramePr>
        <p:xfrm>
          <a:off x="533400" y="2667000"/>
          <a:ext cx="7924800" cy="1416676"/>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2009-10</a:t>
                      </a:r>
                      <a:endParaRPr lang="en-US" dirty="0"/>
                    </a:p>
                  </a:txBody>
                  <a:tcPr/>
                </a:tc>
                <a:tc>
                  <a:txBody>
                    <a:bodyPr/>
                    <a:lstStyle/>
                    <a:p>
                      <a:r>
                        <a:rPr lang="en-US" dirty="0" smtClean="0">
                          <a:solidFill>
                            <a:schemeClr val="tx1"/>
                          </a:solidFill>
                        </a:rPr>
                        <a:t>20.1</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15.8</a:t>
                      </a:r>
                      <a:endParaRPr lang="en-US" dirty="0">
                        <a:solidFill>
                          <a:schemeClr val="tx1"/>
                        </a:solidFill>
                      </a:endParaRPr>
                    </a:p>
                  </a:txBody>
                  <a:tcPr/>
                </a:tc>
                <a:tc>
                  <a:txBody>
                    <a:bodyPr/>
                    <a:lstStyle/>
                    <a:p>
                      <a:r>
                        <a:rPr lang="en-US" dirty="0" smtClean="0">
                          <a:solidFill>
                            <a:schemeClr val="tx1"/>
                          </a:solidFill>
                        </a:rPr>
                        <a:t>19.9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2008-09</a:t>
                      </a:r>
                      <a:endParaRPr lang="en-US" dirty="0"/>
                    </a:p>
                  </a:txBody>
                  <a:tcPr/>
                </a:tc>
                <a:tc>
                  <a:txBody>
                    <a:bodyPr/>
                    <a:lstStyle/>
                    <a:p>
                      <a:r>
                        <a:rPr lang="en-US" dirty="0" smtClean="0">
                          <a:solidFill>
                            <a:schemeClr val="tx1"/>
                          </a:solidFill>
                        </a:rPr>
                        <a:t>24.6</a:t>
                      </a:r>
                      <a:endParaRPr lang="en-US" dirty="0">
                        <a:solidFill>
                          <a:schemeClr val="tx1"/>
                        </a:solidFill>
                      </a:endParaRPr>
                    </a:p>
                  </a:txBody>
                  <a:tcPr/>
                </a:tc>
                <a:tc>
                  <a:txBody>
                    <a:bodyPr/>
                    <a:lstStyle/>
                    <a:p>
                      <a:r>
                        <a:rPr lang="en-US" dirty="0" smtClean="0">
                          <a:solidFill>
                            <a:schemeClr val="tx1"/>
                          </a:solidFill>
                        </a:rPr>
                        <a:t>28.6</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24.0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97326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292934"/>
      </a:dk1>
      <a:lt1>
        <a:srgbClr val="F2F2F2"/>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TotalTime>
  <Words>3186</Words>
  <Application>Microsoft Office PowerPoint</Application>
  <PresentationFormat>On-screen Show (4:3)</PresentationFormat>
  <Paragraphs>1803</Paragraphs>
  <Slides>55</Slides>
  <Notes>4</Notes>
  <HiddenSlides>10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vt:lpstr>
      <vt:lpstr>ESC Region 14</vt:lpstr>
      <vt:lpstr>PowerPoint Presentation</vt:lpstr>
      <vt:lpstr>AVATAR Team Members</vt:lpstr>
      <vt:lpstr>Partner College and Universities</vt:lpstr>
      <vt:lpstr>AEIS Data from TEA Albany High School, 2010-11</vt:lpstr>
      <vt:lpstr>AEIS Data from TEA Albany High School, 2010-11</vt:lpstr>
      <vt:lpstr>AEIS Data from TEA Albany High School, 2010-11</vt:lpstr>
      <vt:lpstr>AEIS Data from TEA Albany High School, 2010-11</vt:lpstr>
      <vt:lpstr>AEIS Data from TEA Albany High School, 2010-11</vt:lpstr>
      <vt:lpstr>AEIS Data from TEA Albany High School, 2010-11</vt:lpstr>
      <vt:lpstr>AEIS Data from TEA Albany High School, 2010-11</vt:lpstr>
      <vt:lpstr>P-16 Data from THECB Albany High School, 2011</vt:lpstr>
      <vt:lpstr>P-16 Data from THECB Albany High School, 2011</vt:lpstr>
      <vt:lpstr>AEIS Data from TEA Roscoe High School, 2010-11</vt:lpstr>
      <vt:lpstr>AEIS Data from TEA Roscoe High School, 2010-11</vt:lpstr>
      <vt:lpstr>AEIS Data from TEA Roscoe High School, 2010-11</vt:lpstr>
      <vt:lpstr>AEIS Data from TEA Roscoe High School, 2010-11</vt:lpstr>
      <vt:lpstr>AEIS Data from TEA Roscoe High School, 2010-11</vt:lpstr>
      <vt:lpstr>AEIS Data from TEA Roscoe High School, 2010-11</vt:lpstr>
      <vt:lpstr>AEIS Data from TEA Roscoe High School, 2010-11</vt:lpstr>
      <vt:lpstr>P-16 Data from National Clearinghouse Roscoe High School, 2011</vt:lpstr>
      <vt:lpstr>P-16 Data from THECB Roscoe High School, 2011</vt:lpstr>
      <vt:lpstr> Participation Data from THECB Cisco College, 2011 Western Texas College, 2011 Ranger College, 2011</vt:lpstr>
      <vt:lpstr>  P-16 Data from THECB Cisco College, 2011 Western Texas College, 2011 Ranger College, 2011</vt:lpstr>
      <vt:lpstr>Online Institutional Resumes: THECB Cisco College, 2011 </vt:lpstr>
      <vt:lpstr>Participation Data from THECB Cisco College, 2011 Developmental Education, Fall 2008 Cohort Tracked for 2 years </vt:lpstr>
      <vt:lpstr>Student Migration Data from THECB Cisco College, 2011 Fall 2010 to Fall 2011</vt:lpstr>
      <vt:lpstr>Academic Performance of Transfer Students from Cisco College, 2010 Developmental Education vs. No Developmental Education, Fall 2009 </vt:lpstr>
      <vt:lpstr>Academic Performance of Transfer Students from Cisco College, 2010 Academic or Technical Associate Degrees, Fall 2009 </vt:lpstr>
      <vt:lpstr>  Success Data from THECB Cisco College, 2011 Percent of Students Transferred or Employed with Peer Comparison </vt:lpstr>
      <vt:lpstr>Online Institutional Resumes: THECB Western Texas College, 2011 </vt:lpstr>
      <vt:lpstr>Participation Data from THECB Western Texas College, 2011 Developmental Education, Fall 2008 Cohort Tracked for 2 years </vt:lpstr>
      <vt:lpstr>Student Migration Data from THECB Western Texas College, 2011 Fall 2010 to Fall 2011</vt:lpstr>
      <vt:lpstr>Academic Performance of Transfer Students from Western Texas College, 2010 Developmental Education vs. No Developmental Education, Fall 2009 </vt:lpstr>
      <vt:lpstr>Academic Performance of Transfer Students from Western Texas College, 2010 Academic or Technical Associate Degrees, Fall 2009 </vt:lpstr>
      <vt:lpstr>  Success Data from THECB Western Texas College, 2011 Percent of Students Transferred or Employed with Peer Comparison </vt:lpstr>
      <vt:lpstr>Online Institutional Resumes: THECB Ranger College, 2011 </vt:lpstr>
      <vt:lpstr>Participation Data from THECB Ranger College, 2011 Developmental Education, Fall 2008 Cohort Tracked for 2 years </vt:lpstr>
      <vt:lpstr>Student Migration Data from THECB Ranger College, 2011 Fall 2010 to Fall 2011</vt:lpstr>
      <vt:lpstr>Academic Performance of Transfer Students from Ranger College, 2010 Developmental Education vs. No Developmental Education, Fall 2009 </vt:lpstr>
      <vt:lpstr>Academic Performance of Transfer Students from Ranger College, 2010 Academic or Technical Associate Degrees, Fall 2009 </vt:lpstr>
      <vt:lpstr>  Success Data from THECB Ranger College, 2011 Percent of Students Transferred or Employed with Peer Comparison </vt:lpstr>
      <vt:lpstr>  P-16 Data from THECB Abilene Christian University, 2011 Hardin-Simmons University, 2011 McMurry University, 2011</vt:lpstr>
      <vt:lpstr>Data Sources</vt:lpstr>
      <vt:lpstr>PowerPoint Presentation</vt:lpstr>
      <vt:lpstr>PowerPoint Presentation</vt:lpstr>
      <vt:lpstr>PowerPoint Presentation</vt:lpstr>
      <vt:lpstr>The College-Ready Writing Standard:               “Scaling the Fence”</vt:lpstr>
      <vt:lpstr>PowerPoint Presentation</vt:lpstr>
      <vt:lpstr>PowerPoint Presentation</vt:lpstr>
      <vt:lpstr>PowerPoint Presentation</vt:lpstr>
      <vt:lpstr>PowerPoint Presentation</vt:lpstr>
      <vt:lpstr>College Bound      but Not College Ready</vt:lpstr>
      <vt:lpstr>AVATAR Data Follow-up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Jeremy</dc:creator>
  <cp:lastModifiedBy>Quinn, Kerry</cp:lastModifiedBy>
  <cp:revision>285</cp:revision>
  <cp:lastPrinted>2012-06-28T18:16:06Z</cp:lastPrinted>
  <dcterms:created xsi:type="dcterms:W3CDTF">2012-06-25T20:11:14Z</dcterms:created>
  <dcterms:modified xsi:type="dcterms:W3CDTF">2012-10-29T16:17:16Z</dcterms:modified>
</cp:coreProperties>
</file>