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256" r:id="rId2"/>
    <p:sldId id="287" r:id="rId3"/>
    <p:sldId id="293" r:id="rId4"/>
    <p:sldId id="294" r:id="rId5"/>
    <p:sldId id="295" r:id="rId6"/>
    <p:sldId id="296" r:id="rId7"/>
    <p:sldId id="297" r:id="rId8"/>
    <p:sldId id="298" r:id="rId9"/>
    <p:sldId id="299" r:id="rId10"/>
    <p:sldId id="300" r:id="rId11"/>
    <p:sldId id="301" r:id="rId12"/>
    <p:sldId id="306" r:id="rId13"/>
    <p:sldId id="307" r:id="rId14"/>
    <p:sldId id="302" r:id="rId15"/>
    <p:sldId id="303" r:id="rId16"/>
    <p:sldId id="304" r:id="rId17"/>
    <p:sldId id="305" r:id="rId18"/>
    <p:sldId id="325" r:id="rId19"/>
    <p:sldId id="342" r:id="rId20"/>
    <p:sldId id="329" r:id="rId21"/>
    <p:sldId id="343" r:id="rId22"/>
    <p:sldId id="344" r:id="rId23"/>
    <p:sldId id="332" r:id="rId24"/>
    <p:sldId id="345" r:id="rId25"/>
    <p:sldId id="346" r:id="rId26"/>
    <p:sldId id="347" r:id="rId27"/>
    <p:sldId id="310" r:id="rId28"/>
    <p:sldId id="311" r:id="rId29"/>
    <p:sldId id="348" r:id="rId30"/>
    <p:sldId id="312" r:id="rId31"/>
    <p:sldId id="277" r:id="rId32"/>
    <p:sldId id="341" r:id="rId33"/>
    <p:sldId id="280" r:id="rId34"/>
    <p:sldId id="337" r:id="rId35"/>
    <p:sldId id="336" r:id="rId36"/>
    <p:sldId id="335" r:id="rId37"/>
    <p:sldId id="338" r:id="rId38"/>
    <p:sldId id="340" r:id="rId3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3829" autoAdjust="0"/>
  </p:normalViewPr>
  <p:slideViewPr>
    <p:cSldViewPr>
      <p:cViewPr>
        <p:scale>
          <a:sx n="111" d="100"/>
          <a:sy n="111" d="100"/>
        </p:scale>
        <p:origin x="-72" y="132"/>
      </p:cViewPr>
      <p:guideLst>
        <p:guide orient="horz" pos="2160"/>
        <p:guide pos="2880"/>
      </p:guideLst>
    </p:cSldViewPr>
  </p:slideViewPr>
  <p:notesTextViewPr>
    <p:cViewPr>
      <p:scale>
        <a:sx n="1" d="1"/>
        <a:sy n="1" d="1"/>
      </p:scale>
      <p:origin x="0" y="0"/>
    </p:cViewPr>
  </p:notesTextViewPr>
  <p:notesViewPr>
    <p:cSldViewPr>
      <p:cViewPr varScale="1">
        <p:scale>
          <a:sx n="92" d="100"/>
          <a:sy n="92" d="100"/>
        </p:scale>
        <p:origin x="-3780" y="-12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42BB016-F610-47A4-855D-230C94FBA4DF}" type="datetimeFigureOut">
              <a:rPr lang="en-US" smtClean="0"/>
              <a:t>9/19/2012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EB11F218-0CC6-476B-A08C-AE357EEFF51F}" type="slidenum">
              <a:rPr lang="en-US" smtClean="0"/>
              <a:t>‹#›</a:t>
            </a:fld>
            <a:endParaRPr lang="en-US" dirty="0"/>
          </a:p>
        </p:txBody>
      </p:sp>
    </p:spTree>
    <p:extLst>
      <p:ext uri="{BB962C8B-B14F-4D97-AF65-F5344CB8AC3E}">
        <p14:creationId xmlns:p14="http://schemas.microsoft.com/office/powerpoint/2010/main" val="16854271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E4D0017-E612-48AF-A0E3-060BA9B1D2AD}" type="datetimeFigureOut">
              <a:rPr lang="en-US" smtClean="0"/>
              <a:t>9/19/2012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4FD73E1-0721-4669-AC5B-60F8F24E777C}" type="slidenum">
              <a:rPr lang="en-US" smtClean="0"/>
              <a:t>‹#›</a:t>
            </a:fld>
            <a:endParaRPr lang="en-US" dirty="0"/>
          </a:p>
        </p:txBody>
      </p:sp>
    </p:spTree>
    <p:extLst>
      <p:ext uri="{BB962C8B-B14F-4D97-AF65-F5344CB8AC3E}">
        <p14:creationId xmlns:p14="http://schemas.microsoft.com/office/powerpoint/2010/main" val="1846000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 are added.</a:t>
            </a:r>
            <a:endParaRPr lang="en-US" dirty="0"/>
          </a:p>
        </p:txBody>
      </p:sp>
      <p:sp>
        <p:nvSpPr>
          <p:cNvPr id="4" name="Slide Number Placeholder 3"/>
          <p:cNvSpPr>
            <a:spLocks noGrp="1"/>
          </p:cNvSpPr>
          <p:nvPr>
            <p:ph type="sldNum" sz="quarter" idx="10"/>
          </p:nvPr>
        </p:nvSpPr>
        <p:spPr/>
        <p:txBody>
          <a:bodyPr/>
          <a:lstStyle/>
          <a:p>
            <a:fld id="{F4FD73E1-0721-4669-AC5B-60F8F24E777C}" type="slidenum">
              <a:rPr lang="en-US" smtClean="0"/>
              <a:t>1</a:t>
            </a:fld>
            <a:endParaRPr lang="en-US" dirty="0"/>
          </a:p>
        </p:txBody>
      </p:sp>
    </p:spTree>
    <p:extLst>
      <p:ext uri="{BB962C8B-B14F-4D97-AF65-F5344CB8AC3E}">
        <p14:creationId xmlns:p14="http://schemas.microsoft.com/office/powerpoint/2010/main" val="13816494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300" y="1752600"/>
            <a:ext cx="7391400" cy="3630482"/>
          </a:xfrm>
          <a:prstGeom prst="rect">
            <a:avLst/>
          </a:prstGeom>
        </p:spPr>
      </p:pic>
      <p:sp>
        <p:nvSpPr>
          <p:cNvPr id="2" name="Title 1"/>
          <p:cNvSpPr>
            <a:spLocks noGrp="1"/>
          </p:cNvSpPr>
          <p:nvPr>
            <p:ph type="ctrTitle"/>
          </p:nvPr>
        </p:nvSpPr>
        <p:spPr>
          <a:xfrm>
            <a:off x="685800" y="838201"/>
            <a:ext cx="7772400" cy="1371600"/>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4419600"/>
            <a:ext cx="6400800" cy="12192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B08C41A4-7F32-41DB-B2A0-E22C118FE1C2}" type="datetimeFigureOut">
              <a:rPr lang="en-US" smtClean="0"/>
              <a:t>9/19/2012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7E7652-D6EE-451D-85FD-490AC93DEA2B}" type="slidenum">
              <a:rPr lang="en-US" smtClean="0"/>
              <a:t>‹#›</a:t>
            </a:fld>
            <a:endParaRPr lang="en-US" dirty="0"/>
          </a:p>
        </p:txBody>
      </p:sp>
    </p:spTree>
    <p:extLst>
      <p:ext uri="{BB962C8B-B14F-4D97-AF65-F5344CB8AC3E}">
        <p14:creationId xmlns:p14="http://schemas.microsoft.com/office/powerpoint/2010/main" val="161916456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8C41A4-7F32-41DB-B2A0-E22C118FE1C2}" type="datetimeFigureOut">
              <a:rPr lang="en-US" smtClean="0"/>
              <a:t>9/19/2012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7E7652-D6EE-451D-85FD-490AC93DEA2B}" type="slidenum">
              <a:rPr lang="en-US" smtClean="0"/>
              <a:t>‹#›</a:t>
            </a:fld>
            <a:endParaRPr lang="en-US" dirty="0"/>
          </a:p>
        </p:txBody>
      </p:sp>
    </p:spTree>
    <p:extLst>
      <p:ext uri="{BB962C8B-B14F-4D97-AF65-F5344CB8AC3E}">
        <p14:creationId xmlns:p14="http://schemas.microsoft.com/office/powerpoint/2010/main" val="838887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8C41A4-7F32-41DB-B2A0-E22C118FE1C2}" type="datetimeFigureOut">
              <a:rPr lang="en-US" smtClean="0"/>
              <a:t>9/19/2012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7E7652-D6EE-451D-85FD-490AC93DEA2B}" type="slidenum">
              <a:rPr lang="en-US" smtClean="0"/>
              <a:t>‹#›</a:t>
            </a:fld>
            <a:endParaRPr lang="en-US" dirty="0"/>
          </a:p>
        </p:txBody>
      </p:sp>
    </p:spTree>
    <p:extLst>
      <p:ext uri="{BB962C8B-B14F-4D97-AF65-F5344CB8AC3E}">
        <p14:creationId xmlns:p14="http://schemas.microsoft.com/office/powerpoint/2010/main" val="1456661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8C41A4-7F32-41DB-B2A0-E22C118FE1C2}" type="datetimeFigureOut">
              <a:rPr lang="en-US" smtClean="0"/>
              <a:t>9/19/2012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7E7652-D6EE-451D-85FD-490AC93DEA2B}" type="slidenum">
              <a:rPr lang="en-US" smtClean="0"/>
              <a:t>‹#›</a:t>
            </a:fld>
            <a:endParaRPr lang="en-US" dirty="0"/>
          </a:p>
        </p:txBody>
      </p:sp>
    </p:spTree>
    <p:extLst>
      <p:ext uri="{BB962C8B-B14F-4D97-AF65-F5344CB8AC3E}">
        <p14:creationId xmlns:p14="http://schemas.microsoft.com/office/powerpoint/2010/main" val="96646920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8C41A4-7F32-41DB-B2A0-E22C118FE1C2}" type="datetimeFigureOut">
              <a:rPr lang="en-US" smtClean="0"/>
              <a:t>9/19/2012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7E7652-D6EE-451D-85FD-490AC93DEA2B}" type="slidenum">
              <a:rPr lang="en-US" smtClean="0"/>
              <a:t>‹#›</a:t>
            </a:fld>
            <a:endParaRPr lang="en-US" dirty="0"/>
          </a:p>
        </p:txBody>
      </p:sp>
    </p:spTree>
    <p:extLst>
      <p:ext uri="{BB962C8B-B14F-4D97-AF65-F5344CB8AC3E}">
        <p14:creationId xmlns:p14="http://schemas.microsoft.com/office/powerpoint/2010/main" val="26291994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8C41A4-7F32-41DB-B2A0-E22C118FE1C2}" type="datetimeFigureOut">
              <a:rPr lang="en-US" smtClean="0"/>
              <a:t>9/19/2012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7E7652-D6EE-451D-85FD-490AC93DEA2B}" type="slidenum">
              <a:rPr lang="en-US" smtClean="0"/>
              <a:t>‹#›</a:t>
            </a:fld>
            <a:endParaRPr lang="en-US" dirty="0"/>
          </a:p>
        </p:txBody>
      </p:sp>
    </p:spTree>
    <p:extLst>
      <p:ext uri="{BB962C8B-B14F-4D97-AF65-F5344CB8AC3E}">
        <p14:creationId xmlns:p14="http://schemas.microsoft.com/office/powerpoint/2010/main" val="3109878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8C41A4-7F32-41DB-B2A0-E22C118FE1C2}" type="datetimeFigureOut">
              <a:rPr lang="en-US" smtClean="0"/>
              <a:t>9/19/2012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7E7652-D6EE-451D-85FD-490AC93DEA2B}" type="slidenum">
              <a:rPr lang="en-US" smtClean="0"/>
              <a:t>‹#›</a:t>
            </a:fld>
            <a:endParaRPr lang="en-US" dirty="0"/>
          </a:p>
        </p:txBody>
      </p:sp>
    </p:spTree>
    <p:extLst>
      <p:ext uri="{BB962C8B-B14F-4D97-AF65-F5344CB8AC3E}">
        <p14:creationId xmlns:p14="http://schemas.microsoft.com/office/powerpoint/2010/main" val="911672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8C41A4-7F32-41DB-B2A0-E22C118FE1C2}" type="datetimeFigureOut">
              <a:rPr lang="en-US" smtClean="0"/>
              <a:t>9/19/2012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7E7652-D6EE-451D-85FD-490AC93DEA2B}" type="slidenum">
              <a:rPr lang="en-US" smtClean="0"/>
              <a:t>‹#›</a:t>
            </a:fld>
            <a:endParaRPr lang="en-US" dirty="0"/>
          </a:p>
        </p:txBody>
      </p:sp>
    </p:spTree>
    <p:extLst>
      <p:ext uri="{BB962C8B-B14F-4D97-AF65-F5344CB8AC3E}">
        <p14:creationId xmlns:p14="http://schemas.microsoft.com/office/powerpoint/2010/main" val="2756972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Date Placeholder 1"/>
          <p:cNvSpPr>
            <a:spLocks noGrp="1"/>
          </p:cNvSpPr>
          <p:nvPr>
            <p:ph type="dt" sz="half" idx="10"/>
          </p:nvPr>
        </p:nvSpPr>
        <p:spPr/>
        <p:txBody>
          <a:bodyPr/>
          <a:lstStyle/>
          <a:p>
            <a:fld id="{B08C41A4-7F32-41DB-B2A0-E22C118FE1C2}" type="datetimeFigureOut">
              <a:rPr lang="en-US" smtClean="0"/>
              <a:t>9/19/2012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7E7652-D6EE-451D-85FD-490AC93DEA2B}" type="slidenum">
              <a:rPr lang="en-US" smtClean="0"/>
              <a:t>‹#›</a:t>
            </a:fld>
            <a:endParaRPr lang="en-US" dirty="0"/>
          </a:p>
        </p:txBody>
      </p:sp>
    </p:spTree>
    <p:extLst>
      <p:ext uri="{BB962C8B-B14F-4D97-AF65-F5344CB8AC3E}">
        <p14:creationId xmlns:p14="http://schemas.microsoft.com/office/powerpoint/2010/main" val="1391464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8C41A4-7F32-41DB-B2A0-E22C118FE1C2}" type="datetimeFigureOut">
              <a:rPr lang="en-US" smtClean="0"/>
              <a:t>9/19/2012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7E7652-D6EE-451D-85FD-490AC93DEA2B}" type="slidenum">
              <a:rPr lang="en-US" smtClean="0"/>
              <a:t>‹#›</a:t>
            </a:fld>
            <a:endParaRPr lang="en-US" dirty="0"/>
          </a:p>
        </p:txBody>
      </p:sp>
    </p:spTree>
    <p:extLst>
      <p:ext uri="{BB962C8B-B14F-4D97-AF65-F5344CB8AC3E}">
        <p14:creationId xmlns:p14="http://schemas.microsoft.com/office/powerpoint/2010/main" val="1854377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8C41A4-7F32-41DB-B2A0-E22C118FE1C2}" type="datetimeFigureOut">
              <a:rPr lang="en-US" smtClean="0"/>
              <a:t>9/19/2012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7E7652-D6EE-451D-85FD-490AC93DEA2B}" type="slidenum">
              <a:rPr lang="en-US" smtClean="0"/>
              <a:t>‹#›</a:t>
            </a:fld>
            <a:endParaRPr lang="en-US" dirty="0"/>
          </a:p>
        </p:txBody>
      </p:sp>
    </p:spTree>
    <p:extLst>
      <p:ext uri="{BB962C8B-B14F-4D97-AF65-F5344CB8AC3E}">
        <p14:creationId xmlns:p14="http://schemas.microsoft.com/office/powerpoint/2010/main" val="3068339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8C41A4-7F32-41DB-B2A0-E22C118FE1C2}" type="datetimeFigureOut">
              <a:rPr lang="en-US" smtClean="0"/>
              <a:t>9/19/2012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7E7652-D6EE-451D-85FD-490AC93DEA2B}" type="slidenum">
              <a:rPr lang="en-US" smtClean="0"/>
              <a:t>‹#›</a:t>
            </a:fld>
            <a:endParaRPr lang="en-US" dirty="0"/>
          </a:p>
        </p:txBody>
      </p:sp>
    </p:spTree>
    <p:extLst>
      <p:ext uri="{BB962C8B-B14F-4D97-AF65-F5344CB8AC3E}">
        <p14:creationId xmlns:p14="http://schemas.microsoft.com/office/powerpoint/2010/main" val="2664335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81000"/>
            <a:ext cx="7772400" cy="1371600"/>
          </a:xfrm>
        </p:spPr>
        <p:txBody>
          <a:bodyPr>
            <a:normAutofit fontScale="90000"/>
          </a:bodyPr>
          <a:lstStyle/>
          <a:p>
            <a:r>
              <a:rPr lang="en-US" dirty="0" smtClean="0"/>
              <a:t> Module 2:  Studying Local Data for Region 11 Fort Worth Partners</a:t>
            </a:r>
            <a:br>
              <a:rPr lang="en-US" dirty="0" smtClean="0"/>
            </a:br>
            <a:endParaRPr lang="en-US" dirty="0"/>
          </a:p>
        </p:txBody>
      </p:sp>
      <p:sp>
        <p:nvSpPr>
          <p:cNvPr id="3" name="Subtitle 2"/>
          <p:cNvSpPr>
            <a:spLocks noGrp="1"/>
          </p:cNvSpPr>
          <p:nvPr>
            <p:ph type="subTitle" idx="1"/>
          </p:nvPr>
        </p:nvSpPr>
        <p:spPr/>
        <p:txBody>
          <a:bodyPr/>
          <a:lstStyle/>
          <a:p>
            <a:r>
              <a:rPr lang="en-US" dirty="0" smtClean="0"/>
              <a:t>All AVATAR artifacts :</a:t>
            </a:r>
          </a:p>
          <a:p>
            <a:r>
              <a:rPr lang="en-US" dirty="0" smtClean="0"/>
              <a:t> </a:t>
            </a:r>
            <a:r>
              <a:rPr lang="en-US" dirty="0"/>
              <a:t>http://www.ntp16.notlb.com/avatar</a:t>
            </a:r>
          </a:p>
          <a:p>
            <a:endParaRPr lang="en-US" dirty="0"/>
          </a:p>
        </p:txBody>
      </p:sp>
    </p:spTree>
    <p:extLst>
      <p:ext uri="{BB962C8B-B14F-4D97-AF65-F5344CB8AC3E}">
        <p14:creationId xmlns:p14="http://schemas.microsoft.com/office/powerpoint/2010/main" val="16348467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Trimble Technical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sz="2400" dirty="0" smtClean="0"/>
              <a:t>Texas Success Initiative, English Lang Arts, Percent Passing</a:t>
            </a:r>
            <a:endParaRPr lang="en-US" sz="2400" dirty="0"/>
          </a:p>
          <a:p>
            <a:pPr lvl="1"/>
            <a:r>
              <a:rPr lang="en-US" dirty="0"/>
              <a:t>IP </a:t>
            </a:r>
            <a:r>
              <a:rPr lang="en-US" dirty="0" err="1"/>
              <a:t>PercenAP</a:t>
            </a:r>
            <a:r>
              <a:rPr lang="en-US" dirty="0"/>
              <a:t>/IP Percentage Tested</a:t>
            </a:r>
          </a:p>
          <a:p>
            <a:pPr lvl="1"/>
            <a:r>
              <a:rPr lang="en-US" dirty="0" err="1" smtClean="0"/>
              <a:t>tage</a:t>
            </a:r>
            <a:r>
              <a:rPr lang="en-US" dirty="0"/>
              <a:t> </a:t>
            </a:r>
            <a:r>
              <a:rPr lang="en-US" dirty="0" err="1"/>
              <a:t>TestedAP</a:t>
            </a:r>
            <a:r>
              <a:rPr lang="en-US" dirty="0"/>
              <a:t>/IP Percentage Tested</a:t>
            </a:r>
          </a:p>
          <a:p>
            <a:pPr lvl="1"/>
            <a:r>
              <a:rPr lang="en-US" dirty="0"/>
              <a:t>AP/IP Percentage Tested</a:t>
            </a:r>
          </a:p>
          <a:p>
            <a:pPr lvl="1">
              <a:buFont typeface="Arial" pitchFamily="34" charset="0"/>
              <a:buChar char="•"/>
            </a:pPr>
            <a:r>
              <a:rPr lang="en-US" sz="2400" dirty="0" smtClean="0"/>
              <a:t>Texas Success Initiative, Math, Percent Passing</a:t>
            </a:r>
            <a:endParaRPr lang="en-US" sz="2400" dirty="0"/>
          </a:p>
        </p:txBody>
      </p:sp>
      <p:graphicFrame>
        <p:nvGraphicFramePr>
          <p:cNvPr id="2" name="Table 1"/>
          <p:cNvGraphicFramePr>
            <a:graphicFrameLocks noGrp="1"/>
          </p:cNvGraphicFramePr>
          <p:nvPr>
            <p:extLst>
              <p:ext uri="{D42A27DB-BD31-4B8C-83A1-F6EECF244321}">
                <p14:modId xmlns:p14="http://schemas.microsoft.com/office/powerpoint/2010/main" val="416497728"/>
              </p:ext>
            </p:extLst>
          </p:nvPr>
        </p:nvGraphicFramePr>
        <p:xfrm>
          <a:off x="533400" y="2133600"/>
          <a:ext cx="7924800" cy="1417320"/>
        </p:xfrm>
        <a:graphic>
          <a:graphicData uri="http://schemas.openxmlformats.org/drawingml/2006/table">
            <a:tbl>
              <a:tblPr firstRow="1" bandRow="1">
                <a:tableStyleId>{5C22544A-7EE6-4342-B048-85BDC9FD1C3A}</a:tableStyleId>
              </a:tblPr>
              <a:tblGrid>
                <a:gridCol w="1066800"/>
                <a:gridCol w="685800"/>
                <a:gridCol w="1143000"/>
                <a:gridCol w="990600"/>
                <a:gridCol w="762000"/>
                <a:gridCol w="838200"/>
                <a:gridCol w="762000"/>
                <a:gridCol w="838200"/>
                <a:gridCol w="838200"/>
              </a:tblGrid>
              <a:tr h="685800">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09379">
                <a:tc>
                  <a:txBody>
                    <a:bodyPr/>
                    <a:lstStyle/>
                    <a:p>
                      <a:r>
                        <a:rPr lang="en-US" dirty="0" smtClean="0"/>
                        <a:t>2009-10</a:t>
                      </a:r>
                      <a:endParaRPr lang="en-US" dirty="0"/>
                    </a:p>
                  </a:txBody>
                  <a:tcPr/>
                </a:tc>
                <a:tc>
                  <a:txBody>
                    <a:bodyPr/>
                    <a:lstStyle/>
                    <a:p>
                      <a:r>
                        <a:rPr lang="en-US" dirty="0" smtClean="0"/>
                        <a:t>73</a:t>
                      </a:r>
                      <a:endParaRPr lang="en-US" dirty="0"/>
                    </a:p>
                  </a:txBody>
                  <a:tcPr/>
                </a:tc>
                <a:tc>
                  <a:txBody>
                    <a:bodyPr/>
                    <a:lstStyle/>
                    <a:p>
                      <a:r>
                        <a:rPr lang="en-US" dirty="0" smtClean="0"/>
                        <a:t>65</a:t>
                      </a:r>
                      <a:endParaRPr lang="en-US" dirty="0"/>
                    </a:p>
                  </a:txBody>
                  <a:tcPr/>
                </a:tc>
                <a:tc>
                  <a:txBody>
                    <a:bodyPr/>
                    <a:lstStyle/>
                    <a:p>
                      <a:r>
                        <a:rPr lang="en-US" dirty="0" smtClean="0"/>
                        <a:t>74</a:t>
                      </a:r>
                      <a:endParaRPr lang="en-US" dirty="0"/>
                    </a:p>
                  </a:txBody>
                  <a:tcPr/>
                </a:tc>
                <a:tc>
                  <a:txBody>
                    <a:bodyPr/>
                    <a:lstStyle/>
                    <a:p>
                      <a:r>
                        <a:rPr lang="en-US" dirty="0" smtClean="0"/>
                        <a:t>57</a:t>
                      </a:r>
                      <a:endParaRPr lang="en-US" dirty="0"/>
                    </a:p>
                  </a:txBody>
                  <a:tcPr/>
                </a:tc>
                <a:tc>
                  <a:txBody>
                    <a:bodyPr/>
                    <a:lstStyle/>
                    <a:p>
                      <a:r>
                        <a:rPr lang="en-US" dirty="0" smtClean="0"/>
                        <a:t>*</a:t>
                      </a:r>
                      <a:endParaRPr lang="en-US" dirty="0"/>
                    </a:p>
                  </a:txBody>
                  <a:tcPr/>
                </a:tc>
                <a:tc>
                  <a:txBody>
                    <a:bodyPr/>
                    <a:lstStyle/>
                    <a:p>
                      <a:r>
                        <a:rPr lang="en-US" dirty="0" smtClean="0"/>
                        <a:t>  *</a:t>
                      </a:r>
                      <a:endParaRPr lang="en-US" dirty="0"/>
                    </a:p>
                  </a:txBody>
                  <a:tcPr/>
                </a:tc>
                <a:tc>
                  <a:txBody>
                    <a:bodyPr/>
                    <a:lstStyle/>
                    <a:p>
                      <a:r>
                        <a:rPr lang="en-US" dirty="0" smtClean="0"/>
                        <a:t>*</a:t>
                      </a:r>
                      <a:endParaRPr lang="en-US" dirty="0"/>
                    </a:p>
                  </a:txBody>
                  <a:tcPr/>
                </a:tc>
                <a:tc>
                  <a:txBody>
                    <a:bodyPr/>
                    <a:lstStyle/>
                    <a:p>
                      <a:r>
                        <a:rPr lang="en-US" dirty="0" smtClean="0"/>
                        <a:t>  *</a:t>
                      </a:r>
                      <a:endParaRPr lang="en-US" dirty="0"/>
                    </a:p>
                  </a:txBody>
                  <a:tcPr/>
                </a:tc>
              </a:tr>
              <a:tr h="309379">
                <a:tc>
                  <a:txBody>
                    <a:bodyPr/>
                    <a:lstStyle/>
                    <a:p>
                      <a:r>
                        <a:rPr lang="en-US" dirty="0" smtClean="0"/>
                        <a:t>2008-09</a:t>
                      </a:r>
                      <a:endParaRPr lang="en-US" dirty="0"/>
                    </a:p>
                  </a:txBody>
                  <a:tcPr/>
                </a:tc>
                <a:tc>
                  <a:txBody>
                    <a:bodyPr/>
                    <a:lstStyle/>
                    <a:p>
                      <a:r>
                        <a:rPr lang="en-US" dirty="0" smtClean="0"/>
                        <a:t>63</a:t>
                      </a:r>
                      <a:endParaRPr lang="en-US" dirty="0"/>
                    </a:p>
                  </a:txBody>
                  <a:tcPr/>
                </a:tc>
                <a:tc>
                  <a:txBody>
                    <a:bodyPr/>
                    <a:lstStyle/>
                    <a:p>
                      <a:r>
                        <a:rPr lang="en-US" dirty="0" smtClean="0"/>
                        <a:t>69</a:t>
                      </a:r>
                      <a:endParaRPr lang="en-US" dirty="0"/>
                    </a:p>
                  </a:txBody>
                  <a:tcPr/>
                </a:tc>
                <a:tc>
                  <a:txBody>
                    <a:bodyPr/>
                    <a:lstStyle/>
                    <a:p>
                      <a:r>
                        <a:rPr lang="en-US" dirty="0" smtClean="0"/>
                        <a:t>59</a:t>
                      </a:r>
                      <a:endParaRPr lang="en-US" dirty="0"/>
                    </a:p>
                  </a:txBody>
                  <a:tcPr/>
                </a:tc>
                <a:tc>
                  <a:txBody>
                    <a:bodyPr/>
                    <a:lstStyle/>
                    <a:p>
                      <a:r>
                        <a:rPr lang="en-US" dirty="0" smtClean="0"/>
                        <a:t> 63</a:t>
                      </a:r>
                      <a:endParaRPr lang="en-US" dirty="0"/>
                    </a:p>
                  </a:txBody>
                  <a:tcPr/>
                </a:tc>
                <a:tc>
                  <a:txBody>
                    <a:bodyPr/>
                    <a:lstStyle/>
                    <a:p>
                      <a:r>
                        <a:rPr lang="en-US" dirty="0" smtClean="0"/>
                        <a:t> *</a:t>
                      </a:r>
                      <a:endParaRPr lang="en-US" dirty="0"/>
                    </a:p>
                  </a:txBody>
                  <a:tcPr/>
                </a:tc>
                <a:tc>
                  <a:txBody>
                    <a:bodyPr/>
                    <a:lstStyle/>
                    <a:p>
                      <a:r>
                        <a:rPr lang="en-US" dirty="0" smtClean="0"/>
                        <a:t>  * </a:t>
                      </a:r>
                      <a:endParaRPr lang="en-US" dirty="0"/>
                    </a:p>
                  </a:txBody>
                  <a:tcPr/>
                </a:tc>
                <a:tc>
                  <a:txBody>
                    <a:bodyPr/>
                    <a:lstStyle/>
                    <a:p>
                      <a:r>
                        <a:rPr lang="en-US" dirty="0" smtClean="0"/>
                        <a:t>*</a:t>
                      </a:r>
                      <a:endParaRPr lang="en-US" dirty="0"/>
                    </a:p>
                  </a:txBody>
                  <a:tcPr/>
                </a:tc>
                <a:tc>
                  <a:txBody>
                    <a:bodyPr/>
                    <a:lstStyle/>
                    <a:p>
                      <a:r>
                        <a:rPr lang="en-US" dirty="0" smtClean="0"/>
                        <a:t>  *</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65498292"/>
              </p:ext>
            </p:extLst>
          </p:nvPr>
        </p:nvGraphicFramePr>
        <p:xfrm>
          <a:off x="609600" y="4191000"/>
          <a:ext cx="7848600" cy="1417320"/>
        </p:xfrm>
        <a:graphic>
          <a:graphicData uri="http://schemas.openxmlformats.org/drawingml/2006/table">
            <a:tbl>
              <a:tblPr firstRow="1" bandRow="1">
                <a:tableStyleId>{5C22544A-7EE6-4342-B048-85BDC9FD1C3A}</a:tableStyleId>
              </a:tblPr>
              <a:tblGrid>
                <a:gridCol w="990600"/>
                <a:gridCol w="685800"/>
                <a:gridCol w="1219200"/>
                <a:gridCol w="990600"/>
                <a:gridCol w="762000"/>
                <a:gridCol w="838200"/>
                <a:gridCol w="762000"/>
                <a:gridCol w="838200"/>
                <a:gridCol w="762000"/>
              </a:tblGrid>
              <a:tr h="685800">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54479">
                <a:tc>
                  <a:txBody>
                    <a:bodyPr/>
                    <a:lstStyle/>
                    <a:p>
                      <a:r>
                        <a:rPr lang="en-US" dirty="0" smtClean="0"/>
                        <a:t>2009-10</a:t>
                      </a:r>
                      <a:endParaRPr lang="en-US" dirty="0"/>
                    </a:p>
                  </a:txBody>
                  <a:tcPr/>
                </a:tc>
                <a:tc>
                  <a:txBody>
                    <a:bodyPr/>
                    <a:lstStyle/>
                    <a:p>
                      <a:r>
                        <a:rPr lang="en-US" dirty="0" smtClean="0"/>
                        <a:t>64</a:t>
                      </a:r>
                      <a:endParaRPr lang="en-US" dirty="0"/>
                    </a:p>
                  </a:txBody>
                  <a:tcPr/>
                </a:tc>
                <a:tc>
                  <a:txBody>
                    <a:bodyPr/>
                    <a:lstStyle/>
                    <a:p>
                      <a:r>
                        <a:rPr lang="en-US" dirty="0" smtClean="0"/>
                        <a:t>53</a:t>
                      </a:r>
                      <a:endParaRPr lang="en-US" dirty="0"/>
                    </a:p>
                  </a:txBody>
                  <a:tcPr/>
                </a:tc>
                <a:tc>
                  <a:txBody>
                    <a:bodyPr/>
                    <a:lstStyle/>
                    <a:p>
                      <a:r>
                        <a:rPr lang="en-US" dirty="0" smtClean="0"/>
                        <a:t>66</a:t>
                      </a:r>
                      <a:endParaRPr lang="en-US" dirty="0"/>
                    </a:p>
                  </a:txBody>
                  <a:tcPr/>
                </a:tc>
                <a:tc>
                  <a:txBody>
                    <a:bodyPr/>
                    <a:lstStyle/>
                    <a:p>
                      <a:r>
                        <a:rPr lang="en-US" dirty="0" smtClean="0"/>
                        <a:t>57</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r>
              <a:tr h="349624">
                <a:tc>
                  <a:txBody>
                    <a:bodyPr/>
                    <a:lstStyle/>
                    <a:p>
                      <a:r>
                        <a:rPr lang="en-US" dirty="0" smtClean="0"/>
                        <a:t>2008-09</a:t>
                      </a:r>
                      <a:endParaRPr lang="en-US" dirty="0"/>
                    </a:p>
                  </a:txBody>
                  <a:tcPr/>
                </a:tc>
                <a:tc>
                  <a:txBody>
                    <a:bodyPr/>
                    <a:lstStyle/>
                    <a:p>
                      <a:r>
                        <a:rPr lang="en-US" dirty="0" smtClean="0"/>
                        <a:t>55</a:t>
                      </a:r>
                      <a:endParaRPr lang="en-US" dirty="0"/>
                    </a:p>
                  </a:txBody>
                  <a:tcPr/>
                </a:tc>
                <a:tc>
                  <a:txBody>
                    <a:bodyPr/>
                    <a:lstStyle/>
                    <a:p>
                      <a:r>
                        <a:rPr lang="en-US" dirty="0" smtClean="0"/>
                        <a:t>38</a:t>
                      </a:r>
                      <a:endParaRPr lang="en-US" dirty="0"/>
                    </a:p>
                  </a:txBody>
                  <a:tcPr/>
                </a:tc>
                <a:tc>
                  <a:txBody>
                    <a:bodyPr/>
                    <a:lstStyle/>
                    <a:p>
                      <a:r>
                        <a:rPr lang="en-US" dirty="0" smtClean="0"/>
                        <a:t>59</a:t>
                      </a:r>
                      <a:endParaRPr lang="en-US" dirty="0"/>
                    </a:p>
                  </a:txBody>
                  <a:tcPr/>
                </a:tc>
                <a:tc>
                  <a:txBody>
                    <a:bodyPr/>
                    <a:lstStyle/>
                    <a:p>
                      <a:r>
                        <a:rPr lang="en-US" dirty="0" smtClean="0"/>
                        <a:t>63</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r>
            </a:tbl>
          </a:graphicData>
        </a:graphic>
      </p:graphicFrame>
    </p:spTree>
    <p:extLst>
      <p:ext uri="{BB962C8B-B14F-4D97-AF65-F5344CB8AC3E}">
        <p14:creationId xmlns:p14="http://schemas.microsoft.com/office/powerpoint/2010/main" val="26879346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Trimble Technical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Percentage College Ready Graduates, Class of 2010</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4068749553"/>
              </p:ext>
            </p:extLst>
          </p:nvPr>
        </p:nvGraphicFramePr>
        <p:xfrm>
          <a:off x="914400" y="2819400"/>
          <a:ext cx="7924800" cy="1804974"/>
        </p:xfrm>
        <a:graphic>
          <a:graphicData uri="http://schemas.openxmlformats.org/drawingml/2006/table">
            <a:tbl>
              <a:tblPr firstRow="1" bandRow="1">
                <a:tableStyleId>{5C22544A-7EE6-4342-B048-85BDC9FD1C3A}</a:tableStyleId>
              </a:tblPr>
              <a:tblGrid>
                <a:gridCol w="1066800"/>
                <a:gridCol w="685800"/>
                <a:gridCol w="1143000"/>
                <a:gridCol w="990600"/>
                <a:gridCol w="762000"/>
                <a:gridCol w="838200"/>
                <a:gridCol w="762000"/>
                <a:gridCol w="838200"/>
                <a:gridCol w="838200"/>
              </a:tblGrid>
              <a:tr h="558511">
                <a:tc>
                  <a:txBody>
                    <a:bodyPr/>
                    <a:lstStyle/>
                    <a:p>
                      <a:r>
                        <a:rPr lang="en-US" dirty="0" smtClean="0"/>
                        <a:t>Subject</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88298">
                <a:tc>
                  <a:txBody>
                    <a:bodyPr/>
                    <a:lstStyle/>
                    <a:p>
                      <a:r>
                        <a:rPr lang="en-US" dirty="0" smtClean="0"/>
                        <a:t>English</a:t>
                      </a:r>
                      <a:endParaRPr lang="en-US" dirty="0"/>
                    </a:p>
                  </a:txBody>
                  <a:tcPr/>
                </a:tc>
                <a:tc>
                  <a:txBody>
                    <a:bodyPr/>
                    <a:lstStyle/>
                    <a:p>
                      <a:r>
                        <a:rPr lang="en-US" dirty="0" smtClean="0"/>
                        <a:t>62</a:t>
                      </a:r>
                      <a:endParaRPr lang="en-US" dirty="0"/>
                    </a:p>
                  </a:txBody>
                  <a:tcPr/>
                </a:tc>
                <a:tc>
                  <a:txBody>
                    <a:bodyPr/>
                    <a:lstStyle/>
                    <a:p>
                      <a:r>
                        <a:rPr lang="en-US" dirty="0" smtClean="0"/>
                        <a:t>61</a:t>
                      </a:r>
                      <a:endParaRPr lang="en-US" dirty="0"/>
                    </a:p>
                  </a:txBody>
                  <a:tcPr/>
                </a:tc>
                <a:tc>
                  <a:txBody>
                    <a:bodyPr/>
                    <a:lstStyle/>
                    <a:p>
                      <a:r>
                        <a:rPr lang="en-US" dirty="0" smtClean="0"/>
                        <a:t>63</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99</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388298">
                <a:tc>
                  <a:txBody>
                    <a:bodyPr/>
                    <a:lstStyle/>
                    <a:p>
                      <a:r>
                        <a:rPr lang="en-US" dirty="0" smtClean="0"/>
                        <a:t>Math</a:t>
                      </a:r>
                      <a:endParaRPr lang="en-US" dirty="0"/>
                    </a:p>
                  </a:txBody>
                  <a:tcPr/>
                </a:tc>
                <a:tc>
                  <a:txBody>
                    <a:bodyPr/>
                    <a:lstStyle/>
                    <a:p>
                      <a:r>
                        <a:rPr lang="en-US" dirty="0" smtClean="0"/>
                        <a:t>52</a:t>
                      </a:r>
                      <a:endParaRPr lang="en-US" dirty="0"/>
                    </a:p>
                  </a:txBody>
                  <a:tcPr/>
                </a:tc>
                <a:tc>
                  <a:txBody>
                    <a:bodyPr/>
                    <a:lstStyle/>
                    <a:p>
                      <a:r>
                        <a:rPr lang="en-US" dirty="0" smtClean="0"/>
                        <a:t>45</a:t>
                      </a:r>
                      <a:endParaRPr lang="en-US" dirty="0"/>
                    </a:p>
                  </a:txBody>
                  <a:tcPr/>
                </a:tc>
                <a:tc>
                  <a:txBody>
                    <a:bodyPr/>
                    <a:lstStyle/>
                    <a:p>
                      <a:r>
                        <a:rPr lang="en-US" dirty="0" smtClean="0"/>
                        <a:t>54</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80</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388298">
                <a:tc>
                  <a:txBody>
                    <a:bodyPr/>
                    <a:lstStyle/>
                    <a:p>
                      <a:r>
                        <a:rPr lang="en-US" dirty="0" smtClean="0"/>
                        <a:t>Both</a:t>
                      </a:r>
                      <a:endParaRPr lang="en-US" dirty="0"/>
                    </a:p>
                  </a:txBody>
                  <a:tcPr/>
                </a:tc>
                <a:tc>
                  <a:txBody>
                    <a:bodyPr/>
                    <a:lstStyle/>
                    <a:p>
                      <a:r>
                        <a:rPr lang="en-US" dirty="0" smtClean="0"/>
                        <a:t>41</a:t>
                      </a:r>
                      <a:endParaRPr lang="en-US" dirty="0"/>
                    </a:p>
                  </a:txBody>
                  <a:tcPr/>
                </a:tc>
                <a:tc>
                  <a:txBody>
                    <a:bodyPr/>
                    <a:lstStyle/>
                    <a:p>
                      <a:r>
                        <a:rPr lang="en-US" dirty="0" smtClean="0"/>
                        <a:t>36</a:t>
                      </a:r>
                      <a:endParaRPr lang="en-US" dirty="0"/>
                    </a:p>
                  </a:txBody>
                  <a:tcPr/>
                </a:tc>
                <a:tc>
                  <a:txBody>
                    <a:bodyPr/>
                    <a:lstStyle/>
                    <a:p>
                      <a:r>
                        <a:rPr lang="en-US" dirty="0" smtClean="0"/>
                        <a:t>41</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80</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bl>
          </a:graphicData>
        </a:graphic>
      </p:graphicFrame>
    </p:spTree>
    <p:extLst>
      <p:ext uri="{BB962C8B-B14F-4D97-AF65-F5344CB8AC3E}">
        <p14:creationId xmlns:p14="http://schemas.microsoft.com/office/powerpoint/2010/main" val="34490028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P-16 Data from THECB</a:t>
            </a:r>
            <a:br>
              <a:rPr lang="en-US" dirty="0" smtClean="0"/>
            </a:br>
            <a:r>
              <a:rPr lang="en-US" dirty="0" smtClean="0"/>
              <a:t>Trimble Technical High School, 2011</a:t>
            </a:r>
            <a:endParaRPr lang="en-US" dirty="0"/>
          </a:p>
        </p:txBody>
      </p:sp>
      <p:sp>
        <p:nvSpPr>
          <p:cNvPr id="3" name="Content Placeholder 2"/>
          <p:cNvSpPr>
            <a:spLocks noGrp="1"/>
          </p:cNvSpPr>
          <p:nvPr>
            <p:ph idx="1"/>
          </p:nvPr>
        </p:nvSpPr>
        <p:spPr/>
        <p:txBody>
          <a:bodyPr/>
          <a:lstStyle/>
          <a:p>
            <a:pPr marL="457200" lvl="1" indent="0">
              <a:buNone/>
            </a:pPr>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2137248342"/>
              </p:ext>
            </p:extLst>
          </p:nvPr>
        </p:nvGraphicFramePr>
        <p:xfrm>
          <a:off x="990600" y="1676400"/>
          <a:ext cx="5105399" cy="4036367"/>
        </p:xfrm>
        <a:graphic>
          <a:graphicData uri="http://schemas.openxmlformats.org/drawingml/2006/table">
            <a:tbl>
              <a:tblPr firstRow="1" bandRow="1">
                <a:tableStyleId>{5C22544A-7EE6-4342-B048-85BDC9FD1C3A}</a:tableStyleId>
              </a:tblPr>
              <a:tblGrid>
                <a:gridCol w="4038600"/>
                <a:gridCol w="1066799"/>
              </a:tblGrid>
              <a:tr h="380999">
                <a:tc>
                  <a:txBody>
                    <a:bodyPr/>
                    <a:lstStyle/>
                    <a:p>
                      <a:r>
                        <a:rPr lang="en-US" dirty="0" smtClean="0"/>
                        <a:t>Institution of</a:t>
                      </a:r>
                      <a:r>
                        <a:rPr lang="en-US" baseline="0" dirty="0" smtClean="0"/>
                        <a:t> Enrollment, Class of 2011</a:t>
                      </a:r>
                      <a:endParaRPr lang="en-US" dirty="0"/>
                    </a:p>
                  </a:txBody>
                  <a:tcPr/>
                </a:tc>
                <a:tc>
                  <a:txBody>
                    <a:bodyPr/>
                    <a:lstStyle/>
                    <a:p>
                      <a:r>
                        <a:rPr lang="en-US" dirty="0" smtClean="0"/>
                        <a:t>Students</a:t>
                      </a:r>
                      <a:endParaRPr lang="en-US" dirty="0"/>
                    </a:p>
                  </a:txBody>
                  <a:tcPr/>
                </a:tc>
              </a:tr>
              <a:tr h="411201">
                <a:tc>
                  <a:txBody>
                    <a:bodyPr/>
                    <a:lstStyle/>
                    <a:p>
                      <a:r>
                        <a:rPr lang="en-US" dirty="0" smtClean="0"/>
                        <a:t>Tarrant Co. South Campus</a:t>
                      </a:r>
                      <a:endParaRPr lang="en-US" dirty="0"/>
                    </a:p>
                  </a:txBody>
                  <a:tcPr/>
                </a:tc>
                <a:tc>
                  <a:txBody>
                    <a:bodyPr/>
                    <a:lstStyle/>
                    <a:p>
                      <a:r>
                        <a:rPr lang="en-US" dirty="0" smtClean="0"/>
                        <a:t>52</a:t>
                      </a:r>
                      <a:endParaRPr lang="en-US" dirty="0"/>
                    </a:p>
                  </a:txBody>
                  <a:tcPr/>
                </a:tc>
              </a:tr>
              <a:tr h="411201">
                <a:tc>
                  <a:txBody>
                    <a:bodyPr/>
                    <a:lstStyle/>
                    <a:p>
                      <a:r>
                        <a:rPr lang="en-US" dirty="0" smtClean="0"/>
                        <a:t>Tarrant Co</a:t>
                      </a:r>
                      <a:r>
                        <a:rPr lang="en-US" baseline="0" dirty="0" smtClean="0"/>
                        <a:t> Trinity River Campus</a:t>
                      </a:r>
                      <a:endParaRPr lang="en-US" dirty="0"/>
                    </a:p>
                  </a:txBody>
                  <a:tcPr/>
                </a:tc>
                <a:tc>
                  <a:txBody>
                    <a:bodyPr/>
                    <a:lstStyle/>
                    <a:p>
                      <a:r>
                        <a:rPr lang="en-US" dirty="0" smtClean="0"/>
                        <a:t>43</a:t>
                      </a:r>
                      <a:endParaRPr lang="en-US" dirty="0"/>
                    </a:p>
                  </a:txBody>
                  <a:tcPr/>
                </a:tc>
              </a:tr>
              <a:tr h="411201">
                <a:tc>
                  <a:txBody>
                    <a:bodyPr/>
                    <a:lstStyle/>
                    <a:p>
                      <a:r>
                        <a:rPr lang="en-US" dirty="0" smtClean="0"/>
                        <a:t>University of Texas-Arlington</a:t>
                      </a:r>
                      <a:endParaRPr lang="en-US" dirty="0"/>
                    </a:p>
                  </a:txBody>
                  <a:tcPr/>
                </a:tc>
                <a:tc>
                  <a:txBody>
                    <a:bodyPr/>
                    <a:lstStyle/>
                    <a:p>
                      <a:r>
                        <a:rPr lang="en-US" dirty="0" smtClean="0"/>
                        <a:t> 25</a:t>
                      </a:r>
                      <a:endParaRPr lang="en-US" dirty="0"/>
                    </a:p>
                  </a:txBody>
                  <a:tcPr/>
                </a:tc>
              </a:tr>
              <a:tr h="411201">
                <a:tc>
                  <a:txBody>
                    <a:bodyPr/>
                    <a:lstStyle/>
                    <a:p>
                      <a:r>
                        <a:rPr lang="en-US" dirty="0" smtClean="0"/>
                        <a:t>Tarrant Co.</a:t>
                      </a:r>
                      <a:r>
                        <a:rPr lang="en-US" baseline="0" dirty="0" smtClean="0"/>
                        <a:t>  Northwest Campus</a:t>
                      </a:r>
                      <a:endParaRPr lang="en-US" dirty="0"/>
                    </a:p>
                  </a:txBody>
                  <a:tcPr/>
                </a:tc>
                <a:tc>
                  <a:txBody>
                    <a:bodyPr/>
                    <a:lstStyle/>
                    <a:p>
                      <a:r>
                        <a:rPr lang="en-US" dirty="0" smtClean="0"/>
                        <a:t> 19</a:t>
                      </a:r>
                      <a:endParaRPr lang="en-US" dirty="0"/>
                    </a:p>
                  </a:txBody>
                  <a:tcPr/>
                </a:tc>
              </a:tr>
              <a:tr h="411201">
                <a:tc>
                  <a:txBody>
                    <a:bodyPr/>
                    <a:lstStyle/>
                    <a:p>
                      <a:r>
                        <a:rPr lang="en-US" dirty="0" smtClean="0"/>
                        <a:t>University</a:t>
                      </a:r>
                      <a:r>
                        <a:rPr lang="en-US" baseline="0" dirty="0" smtClean="0"/>
                        <a:t> of North Texas</a:t>
                      </a:r>
                      <a:endParaRPr lang="en-US" dirty="0"/>
                    </a:p>
                  </a:txBody>
                  <a:tcPr/>
                </a:tc>
                <a:tc>
                  <a:txBody>
                    <a:bodyPr/>
                    <a:lstStyle/>
                    <a:p>
                      <a:r>
                        <a:rPr lang="en-US" dirty="0" smtClean="0"/>
                        <a:t> 12</a:t>
                      </a:r>
                      <a:endParaRPr lang="en-US" dirty="0"/>
                    </a:p>
                  </a:txBody>
                  <a:tcPr/>
                </a:tc>
              </a:tr>
              <a:tr h="411201">
                <a:tc>
                  <a:txBody>
                    <a:bodyPr/>
                    <a:lstStyle/>
                    <a:p>
                      <a:r>
                        <a:rPr lang="en-US" dirty="0" smtClean="0"/>
                        <a:t>Other Public/</a:t>
                      </a:r>
                      <a:r>
                        <a:rPr lang="en-US" dirty="0" err="1" smtClean="0"/>
                        <a:t>Ind</a:t>
                      </a:r>
                      <a:r>
                        <a:rPr lang="en-US" dirty="0" smtClean="0"/>
                        <a:t> 4-year (14)</a:t>
                      </a:r>
                      <a:endParaRPr lang="en-US" dirty="0"/>
                    </a:p>
                  </a:txBody>
                  <a:tcPr/>
                </a:tc>
                <a:tc>
                  <a:txBody>
                    <a:bodyPr/>
                    <a:lstStyle/>
                    <a:p>
                      <a:r>
                        <a:rPr lang="en-US" dirty="0" smtClean="0"/>
                        <a:t> 27</a:t>
                      </a:r>
                      <a:endParaRPr lang="en-US" dirty="0"/>
                    </a:p>
                  </a:txBody>
                  <a:tcPr/>
                </a:tc>
              </a:tr>
              <a:tr h="411201">
                <a:tc>
                  <a:txBody>
                    <a:bodyPr/>
                    <a:lstStyle/>
                    <a:p>
                      <a:r>
                        <a:rPr lang="en-US" dirty="0" smtClean="0"/>
                        <a:t>Other Public/</a:t>
                      </a:r>
                      <a:r>
                        <a:rPr lang="en-US" dirty="0" err="1" smtClean="0"/>
                        <a:t>Ind</a:t>
                      </a:r>
                      <a:r>
                        <a:rPr lang="en-US" dirty="0" smtClean="0"/>
                        <a:t> 2-year (6)</a:t>
                      </a:r>
                      <a:endParaRPr lang="en-US" dirty="0"/>
                    </a:p>
                  </a:txBody>
                  <a:tcPr/>
                </a:tc>
                <a:tc>
                  <a:txBody>
                    <a:bodyPr/>
                    <a:lstStyle/>
                    <a:p>
                      <a:r>
                        <a:rPr lang="en-US" dirty="0" smtClean="0"/>
                        <a:t>   9</a:t>
                      </a:r>
                      <a:endParaRPr lang="en-US" dirty="0"/>
                    </a:p>
                  </a:txBody>
                  <a:tcPr/>
                </a:tc>
              </a:tr>
              <a:tr h="411201">
                <a:tc>
                  <a:txBody>
                    <a:bodyPr/>
                    <a:lstStyle/>
                    <a:p>
                      <a:r>
                        <a:rPr lang="en-US" dirty="0" smtClean="0"/>
                        <a:t>Not </a:t>
                      </a:r>
                      <a:r>
                        <a:rPr lang="en-US" dirty="0" err="1" smtClean="0"/>
                        <a:t>trackable</a:t>
                      </a:r>
                      <a:endParaRPr lang="en-US" dirty="0"/>
                    </a:p>
                  </a:txBody>
                  <a:tcPr/>
                </a:tc>
                <a:tc>
                  <a:txBody>
                    <a:bodyPr/>
                    <a:lstStyle/>
                    <a:p>
                      <a:r>
                        <a:rPr lang="en-US" dirty="0" smtClean="0"/>
                        <a:t> 52</a:t>
                      </a:r>
                      <a:endParaRPr lang="en-US" dirty="0"/>
                    </a:p>
                  </a:txBody>
                  <a:tcPr/>
                </a:tc>
              </a:tr>
              <a:tr h="307590">
                <a:tc>
                  <a:txBody>
                    <a:bodyPr/>
                    <a:lstStyle/>
                    <a:p>
                      <a:r>
                        <a:rPr lang="en-US" dirty="0" smtClean="0"/>
                        <a:t>Not found</a:t>
                      </a:r>
                      <a:endParaRPr lang="en-US" dirty="0"/>
                    </a:p>
                  </a:txBody>
                  <a:tcPr/>
                </a:tc>
                <a:tc>
                  <a:txBody>
                    <a:bodyPr/>
                    <a:lstStyle/>
                    <a:p>
                      <a:r>
                        <a:rPr lang="en-US" dirty="0" smtClean="0"/>
                        <a:t> 180</a:t>
                      </a:r>
                      <a:endParaRPr lang="en-US" dirty="0"/>
                    </a:p>
                  </a:txBody>
                  <a:tcPr/>
                </a:tc>
              </a:tr>
            </a:tbl>
          </a:graphicData>
        </a:graphic>
      </p:graphicFrame>
    </p:spTree>
    <p:extLst>
      <p:ext uri="{BB962C8B-B14F-4D97-AF65-F5344CB8AC3E}">
        <p14:creationId xmlns:p14="http://schemas.microsoft.com/office/powerpoint/2010/main" val="657277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P-16 Data from THECB</a:t>
            </a:r>
            <a:br>
              <a:rPr lang="en-US" dirty="0" smtClean="0"/>
            </a:br>
            <a:r>
              <a:rPr lang="en-US" dirty="0" smtClean="0"/>
              <a:t>Trimble Technical High School, 2011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 Public Higher Education First Year Grades of High School Graduates in FY 2010</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2942258228"/>
              </p:ext>
            </p:extLst>
          </p:nvPr>
        </p:nvGraphicFramePr>
        <p:xfrm>
          <a:off x="914400" y="2819400"/>
          <a:ext cx="6629400" cy="1416676"/>
        </p:xfrm>
        <a:graphic>
          <a:graphicData uri="http://schemas.openxmlformats.org/drawingml/2006/table">
            <a:tbl>
              <a:tblPr firstRow="1" bandRow="1">
                <a:tableStyleId>{5C22544A-7EE6-4342-B048-85BDC9FD1C3A}</a:tableStyleId>
              </a:tblPr>
              <a:tblGrid>
                <a:gridCol w="914400"/>
                <a:gridCol w="668593"/>
                <a:gridCol w="619432"/>
                <a:gridCol w="1032387"/>
                <a:gridCol w="1032388"/>
                <a:gridCol w="990600"/>
                <a:gridCol w="685800"/>
                <a:gridCol w="685800"/>
              </a:tblGrid>
              <a:tr h="558511">
                <a:tc>
                  <a:txBody>
                    <a:bodyPr/>
                    <a:lstStyle/>
                    <a:p>
                      <a:r>
                        <a:rPr lang="en-US" dirty="0" smtClean="0"/>
                        <a:t>IHE type</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r>
              <a:tr h="388298">
                <a:tc>
                  <a:txBody>
                    <a:bodyPr/>
                    <a:lstStyle/>
                    <a:p>
                      <a:r>
                        <a:rPr lang="en-US" dirty="0" smtClean="0"/>
                        <a:t>4-year</a:t>
                      </a:r>
                      <a:endParaRPr lang="en-US" dirty="0"/>
                    </a:p>
                  </a:txBody>
                  <a:tcPr/>
                </a:tc>
                <a:tc>
                  <a:txBody>
                    <a:bodyPr/>
                    <a:lstStyle/>
                    <a:p>
                      <a:r>
                        <a:rPr lang="en-US" dirty="0" smtClean="0"/>
                        <a:t>  61</a:t>
                      </a:r>
                      <a:endParaRPr lang="en-US" dirty="0"/>
                    </a:p>
                  </a:txBody>
                  <a:tcPr/>
                </a:tc>
                <a:tc>
                  <a:txBody>
                    <a:bodyPr/>
                    <a:lstStyle/>
                    <a:p>
                      <a:r>
                        <a:rPr lang="en-US" dirty="0" smtClean="0"/>
                        <a:t>21</a:t>
                      </a:r>
                      <a:endParaRPr lang="en-US" dirty="0"/>
                    </a:p>
                  </a:txBody>
                  <a:tcPr/>
                </a:tc>
                <a:tc>
                  <a:txBody>
                    <a:bodyPr/>
                    <a:lstStyle/>
                    <a:p>
                      <a:r>
                        <a:rPr lang="en-US" baseline="0" dirty="0" smtClean="0"/>
                        <a:t>  14</a:t>
                      </a:r>
                      <a:endParaRPr lang="en-US" dirty="0"/>
                    </a:p>
                  </a:txBody>
                  <a:tcPr/>
                </a:tc>
                <a:tc>
                  <a:txBody>
                    <a:bodyPr/>
                    <a:lstStyle/>
                    <a:p>
                      <a:r>
                        <a:rPr lang="en-US" dirty="0" smtClean="0"/>
                        <a:t> 15</a:t>
                      </a:r>
                      <a:endParaRPr lang="en-US" dirty="0"/>
                    </a:p>
                  </a:txBody>
                  <a:tcPr/>
                </a:tc>
                <a:tc>
                  <a:txBody>
                    <a:bodyPr/>
                    <a:lstStyle/>
                    <a:p>
                      <a:r>
                        <a:rPr lang="en-US" dirty="0" smtClean="0"/>
                        <a:t> 7</a:t>
                      </a:r>
                      <a:endParaRPr lang="en-US" dirty="0"/>
                    </a:p>
                  </a:txBody>
                  <a:tcPr/>
                </a:tc>
                <a:tc>
                  <a:txBody>
                    <a:bodyPr/>
                    <a:lstStyle/>
                    <a:p>
                      <a:r>
                        <a:rPr lang="en-US" dirty="0" smtClean="0"/>
                        <a:t> 4</a:t>
                      </a:r>
                      <a:endParaRPr lang="en-US" dirty="0"/>
                    </a:p>
                  </a:txBody>
                  <a:tcPr/>
                </a:tc>
                <a:tc>
                  <a:txBody>
                    <a:bodyPr/>
                    <a:lstStyle/>
                    <a:p>
                      <a:r>
                        <a:rPr lang="en-US" baseline="0" dirty="0" smtClean="0"/>
                        <a:t> 0</a:t>
                      </a:r>
                      <a:endParaRPr lang="en-US" dirty="0"/>
                    </a:p>
                  </a:txBody>
                  <a:tcPr/>
                </a:tc>
              </a:tr>
              <a:tr h="388298">
                <a:tc>
                  <a:txBody>
                    <a:bodyPr/>
                    <a:lstStyle/>
                    <a:p>
                      <a:r>
                        <a:rPr lang="en-US" dirty="0" smtClean="0"/>
                        <a:t>2-year</a:t>
                      </a:r>
                      <a:endParaRPr lang="en-US" dirty="0"/>
                    </a:p>
                  </a:txBody>
                  <a:tcPr/>
                </a:tc>
                <a:tc>
                  <a:txBody>
                    <a:bodyPr/>
                    <a:lstStyle/>
                    <a:p>
                      <a:r>
                        <a:rPr lang="en-US" dirty="0" smtClean="0"/>
                        <a:t>  179</a:t>
                      </a:r>
                      <a:endParaRPr lang="en-US" dirty="0"/>
                    </a:p>
                  </a:txBody>
                  <a:tcPr/>
                </a:tc>
                <a:tc>
                  <a:txBody>
                    <a:bodyPr/>
                    <a:lstStyle/>
                    <a:p>
                      <a:r>
                        <a:rPr lang="en-US" dirty="0" smtClean="0"/>
                        <a:t>67</a:t>
                      </a:r>
                      <a:endParaRPr lang="en-US" dirty="0"/>
                    </a:p>
                  </a:txBody>
                  <a:tcPr/>
                </a:tc>
                <a:tc>
                  <a:txBody>
                    <a:bodyPr/>
                    <a:lstStyle/>
                    <a:p>
                      <a:r>
                        <a:rPr lang="en-US" baseline="0" dirty="0" smtClean="0"/>
                        <a:t>  27</a:t>
                      </a:r>
                      <a:endParaRPr lang="en-US" dirty="0"/>
                    </a:p>
                  </a:txBody>
                  <a:tcPr/>
                </a:tc>
                <a:tc>
                  <a:txBody>
                    <a:bodyPr/>
                    <a:lstStyle/>
                    <a:p>
                      <a:r>
                        <a:rPr lang="en-US" dirty="0" smtClean="0"/>
                        <a:t> 28</a:t>
                      </a:r>
                      <a:endParaRPr lang="en-US" dirty="0"/>
                    </a:p>
                  </a:txBody>
                  <a:tcPr/>
                </a:tc>
                <a:tc>
                  <a:txBody>
                    <a:bodyPr/>
                    <a:lstStyle/>
                    <a:p>
                      <a:r>
                        <a:rPr lang="en-US" dirty="0" smtClean="0"/>
                        <a:t> 36</a:t>
                      </a:r>
                      <a:endParaRPr lang="en-US" dirty="0"/>
                    </a:p>
                  </a:txBody>
                  <a:tcPr/>
                </a:tc>
                <a:tc>
                  <a:txBody>
                    <a:bodyPr/>
                    <a:lstStyle/>
                    <a:p>
                      <a:r>
                        <a:rPr lang="en-US" baseline="0" dirty="0" smtClean="0"/>
                        <a:t> 16</a:t>
                      </a:r>
                      <a:endParaRPr lang="en-US" dirty="0"/>
                    </a:p>
                  </a:txBody>
                  <a:tcPr/>
                </a:tc>
                <a:tc>
                  <a:txBody>
                    <a:bodyPr/>
                    <a:lstStyle/>
                    <a:p>
                      <a:r>
                        <a:rPr lang="en-US" dirty="0" smtClean="0"/>
                        <a:t> 5 </a:t>
                      </a:r>
                      <a:endParaRPr lang="en-US" dirty="0"/>
                    </a:p>
                  </a:txBody>
                  <a:tcPr/>
                </a:tc>
              </a:tr>
            </a:tbl>
          </a:graphicData>
        </a:graphic>
      </p:graphicFrame>
    </p:spTree>
    <p:extLst>
      <p:ext uri="{BB962C8B-B14F-4D97-AF65-F5344CB8AC3E}">
        <p14:creationId xmlns:p14="http://schemas.microsoft.com/office/powerpoint/2010/main" val="34098375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Participation Data from THECB</a:t>
            </a:r>
            <a:br>
              <a:rPr lang="en-US" dirty="0" smtClean="0"/>
            </a:br>
            <a:r>
              <a:rPr lang="en-US" dirty="0" smtClean="0"/>
              <a:t>Tarrant College </a:t>
            </a:r>
            <a:r>
              <a:rPr lang="en-US" dirty="0" err="1" smtClean="0"/>
              <a:t>Canpuses</a:t>
            </a:r>
            <a:r>
              <a:rPr lang="en-US" dirty="0" smtClean="0"/>
              <a:t>, 2011</a:t>
            </a:r>
            <a:br>
              <a:rPr lang="en-US" dirty="0" smtClean="0"/>
            </a:br>
            <a:r>
              <a:rPr lang="en-US" dirty="0" smtClean="0"/>
              <a:t>University of North  Texas, 2011</a:t>
            </a:r>
            <a:endParaRPr lang="en-US" dirty="0"/>
          </a:p>
        </p:txBody>
      </p:sp>
      <p:sp>
        <p:nvSpPr>
          <p:cNvPr id="3" name="Content Placeholder 2"/>
          <p:cNvSpPr>
            <a:spLocks noGrp="1"/>
          </p:cNvSpPr>
          <p:nvPr>
            <p:ph idx="1"/>
          </p:nvPr>
        </p:nvSpPr>
        <p:spPr/>
        <p:txBody>
          <a:bodyPr/>
          <a:lstStyle/>
          <a:p>
            <a:pPr lvl="1"/>
            <a:endParaRPr lang="en-US" dirty="0" smtClean="0"/>
          </a:p>
          <a:p>
            <a:pPr lvl="1">
              <a:buFont typeface="Arial" pitchFamily="34" charset="0"/>
              <a:buChar char="•"/>
            </a:pPr>
            <a:r>
              <a:rPr lang="en-US" dirty="0" smtClean="0"/>
              <a:t>Enrollment and Ethnicity  in Percentages</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1065157317"/>
              </p:ext>
            </p:extLst>
          </p:nvPr>
        </p:nvGraphicFramePr>
        <p:xfrm>
          <a:off x="609600" y="2667000"/>
          <a:ext cx="3726895" cy="1478280"/>
        </p:xfrm>
        <a:graphic>
          <a:graphicData uri="http://schemas.openxmlformats.org/drawingml/2006/table">
            <a:tbl>
              <a:tblPr firstRow="1" bandRow="1">
                <a:tableStyleId>{5C22544A-7EE6-4342-B048-85BDC9FD1C3A}</a:tableStyleId>
              </a:tblPr>
              <a:tblGrid>
                <a:gridCol w="2819400"/>
                <a:gridCol w="907495"/>
              </a:tblGrid>
              <a:tr h="152400">
                <a:tc>
                  <a:txBody>
                    <a:bodyPr/>
                    <a:lstStyle/>
                    <a:p>
                      <a:r>
                        <a:rPr lang="en-US" dirty="0" smtClean="0"/>
                        <a:t>Institution</a:t>
                      </a:r>
                      <a:endParaRPr lang="en-US" dirty="0"/>
                    </a:p>
                  </a:txBody>
                  <a:tcPr/>
                </a:tc>
                <a:tc>
                  <a:txBody>
                    <a:bodyPr/>
                    <a:lstStyle/>
                    <a:p>
                      <a:r>
                        <a:rPr lang="en-US" dirty="0" smtClean="0"/>
                        <a:t>2011</a:t>
                      </a:r>
                      <a:endParaRPr lang="en-US" dirty="0"/>
                    </a:p>
                  </a:txBody>
                  <a:tcPr/>
                </a:tc>
              </a:tr>
              <a:tr h="370840">
                <a:tc>
                  <a:txBody>
                    <a:bodyPr/>
                    <a:lstStyle/>
                    <a:p>
                      <a:r>
                        <a:rPr lang="en-US" dirty="0" smtClean="0"/>
                        <a:t>Tarrant Co. South</a:t>
                      </a:r>
                      <a:endParaRPr lang="en-US" dirty="0"/>
                    </a:p>
                  </a:txBody>
                  <a:tcPr/>
                </a:tc>
                <a:tc>
                  <a:txBody>
                    <a:bodyPr/>
                    <a:lstStyle/>
                    <a:p>
                      <a:r>
                        <a:rPr lang="en-US" dirty="0" smtClean="0"/>
                        <a:t>10,831</a:t>
                      </a:r>
                      <a:endParaRPr lang="en-US" dirty="0"/>
                    </a:p>
                  </a:txBody>
                  <a:tcPr/>
                </a:tc>
              </a:tr>
              <a:tr h="370840">
                <a:tc>
                  <a:txBody>
                    <a:bodyPr/>
                    <a:lstStyle/>
                    <a:p>
                      <a:r>
                        <a:rPr lang="en-US" dirty="0" smtClean="0"/>
                        <a:t>Tarrant</a:t>
                      </a:r>
                      <a:r>
                        <a:rPr lang="en-US" baseline="0" dirty="0" smtClean="0"/>
                        <a:t> Co. Trinity River</a:t>
                      </a:r>
                      <a:endParaRPr lang="en-US" dirty="0"/>
                    </a:p>
                  </a:txBody>
                  <a:tcPr/>
                </a:tc>
                <a:tc>
                  <a:txBody>
                    <a:bodyPr/>
                    <a:lstStyle/>
                    <a:p>
                      <a:r>
                        <a:rPr lang="en-US" dirty="0" smtClean="0"/>
                        <a:t>  5,718</a:t>
                      </a:r>
                      <a:endParaRPr lang="en-US" dirty="0"/>
                    </a:p>
                  </a:txBody>
                  <a:tcPr/>
                </a:tc>
              </a:tr>
              <a:tr h="370840">
                <a:tc>
                  <a:txBody>
                    <a:bodyPr/>
                    <a:lstStyle/>
                    <a:p>
                      <a:r>
                        <a:rPr lang="en-US" dirty="0" smtClean="0"/>
                        <a:t>University of North Texas</a:t>
                      </a:r>
                      <a:endParaRPr lang="en-US" dirty="0"/>
                    </a:p>
                  </a:txBody>
                  <a:tcPr/>
                </a:tc>
                <a:tc>
                  <a:txBody>
                    <a:bodyPr/>
                    <a:lstStyle/>
                    <a:p>
                      <a:r>
                        <a:rPr lang="en-US" dirty="0" smtClean="0"/>
                        <a:t>35,894</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58368820"/>
              </p:ext>
            </p:extLst>
          </p:nvPr>
        </p:nvGraphicFramePr>
        <p:xfrm>
          <a:off x="457200" y="4267200"/>
          <a:ext cx="8001000" cy="1752600"/>
        </p:xfrm>
        <a:graphic>
          <a:graphicData uri="http://schemas.openxmlformats.org/drawingml/2006/table">
            <a:tbl>
              <a:tblPr firstRow="1" bandRow="1">
                <a:tableStyleId>{5C22544A-7EE6-4342-B048-85BDC9FD1C3A}</a:tableStyleId>
              </a:tblPr>
              <a:tblGrid>
                <a:gridCol w="1524000"/>
                <a:gridCol w="762000"/>
                <a:gridCol w="1066800"/>
                <a:gridCol w="1143000"/>
                <a:gridCol w="838200"/>
                <a:gridCol w="914400"/>
                <a:gridCol w="838200"/>
                <a:gridCol w="914400"/>
              </a:tblGrid>
              <a:tr h="370840">
                <a:tc>
                  <a:txBody>
                    <a:bodyPr/>
                    <a:lstStyle/>
                    <a:p>
                      <a:r>
                        <a:rPr lang="en-US" dirty="0" smtClean="0"/>
                        <a:t>Institution</a:t>
                      </a:r>
                      <a:endParaRPr lang="en-US" dirty="0"/>
                    </a:p>
                  </a:txBody>
                  <a:tcPr/>
                </a:tc>
                <a:tc>
                  <a:txBody>
                    <a:bodyPr/>
                    <a:lstStyle/>
                    <a:p>
                      <a:r>
                        <a:rPr lang="en-US" dirty="0" smtClean="0"/>
                        <a:t>White</a:t>
                      </a:r>
                      <a:endParaRPr lang="en-US" dirty="0"/>
                    </a:p>
                  </a:txBody>
                  <a:tcPr/>
                </a:tc>
                <a:tc>
                  <a:txBody>
                    <a:bodyPr/>
                    <a:lstStyle/>
                    <a:p>
                      <a:r>
                        <a:rPr lang="en-US" dirty="0" smtClean="0"/>
                        <a:t>Hispanic</a:t>
                      </a:r>
                      <a:endParaRPr lang="en-US" dirty="0"/>
                    </a:p>
                  </a:txBody>
                  <a:tcPr/>
                </a:tc>
                <a:tc>
                  <a:txBody>
                    <a:bodyPr/>
                    <a:lstStyle/>
                    <a:p>
                      <a:r>
                        <a:rPr lang="en-US" dirty="0" smtClean="0"/>
                        <a:t>African American</a:t>
                      </a:r>
                      <a:endParaRPr lang="en-US" dirty="0"/>
                    </a:p>
                  </a:txBody>
                  <a:tcPr/>
                </a:tc>
                <a:tc>
                  <a:txBody>
                    <a:bodyPr/>
                    <a:lstStyle/>
                    <a:p>
                      <a:r>
                        <a:rPr lang="en-US" dirty="0" smtClean="0"/>
                        <a:t>Multi-Racial</a:t>
                      </a:r>
                      <a:endParaRPr lang="en-US" dirty="0"/>
                    </a:p>
                  </a:txBody>
                  <a:tcPr/>
                </a:tc>
                <a:tc>
                  <a:txBody>
                    <a:bodyPr/>
                    <a:lstStyle/>
                    <a:p>
                      <a:r>
                        <a:rPr lang="en-US" dirty="0" smtClean="0"/>
                        <a:t>Asian/Pacific</a:t>
                      </a:r>
                      <a:endParaRPr lang="en-US" dirty="0"/>
                    </a:p>
                  </a:txBody>
                  <a:tcPr/>
                </a:tc>
                <a:tc>
                  <a:txBody>
                    <a:bodyPr/>
                    <a:lstStyle/>
                    <a:p>
                      <a:r>
                        <a:rPr lang="en-US" dirty="0" err="1" smtClean="0"/>
                        <a:t>Inter’l</a:t>
                      </a:r>
                      <a:endParaRPr lang="en-US" dirty="0"/>
                    </a:p>
                  </a:txBody>
                  <a:tcPr/>
                </a:tc>
                <a:tc>
                  <a:txBody>
                    <a:bodyPr/>
                    <a:lstStyle/>
                    <a:p>
                      <a:r>
                        <a:rPr lang="en-US" dirty="0" smtClean="0"/>
                        <a:t>Other/</a:t>
                      </a:r>
                      <a:r>
                        <a:rPr lang="en-US" dirty="0" err="1" smtClean="0"/>
                        <a:t>Unk</a:t>
                      </a:r>
                      <a:endParaRPr lang="en-US" dirty="0"/>
                    </a:p>
                  </a:txBody>
                  <a:tcPr/>
                </a:tc>
              </a:tr>
              <a:tr h="370840">
                <a:tc>
                  <a:txBody>
                    <a:bodyPr/>
                    <a:lstStyle/>
                    <a:p>
                      <a:r>
                        <a:rPr lang="en-US" dirty="0" smtClean="0"/>
                        <a:t>Tarrant South</a:t>
                      </a:r>
                      <a:endParaRPr lang="en-US" dirty="0"/>
                    </a:p>
                  </a:txBody>
                  <a:tcPr/>
                </a:tc>
                <a:tc>
                  <a:txBody>
                    <a:bodyPr/>
                    <a:lstStyle/>
                    <a:p>
                      <a:r>
                        <a:rPr lang="en-US" dirty="0" smtClean="0"/>
                        <a:t>44.2</a:t>
                      </a:r>
                      <a:endParaRPr lang="en-US" dirty="0"/>
                    </a:p>
                  </a:txBody>
                  <a:tcPr/>
                </a:tc>
                <a:tc>
                  <a:txBody>
                    <a:bodyPr/>
                    <a:lstStyle/>
                    <a:p>
                      <a:r>
                        <a:rPr lang="en-US" dirty="0" smtClean="0"/>
                        <a:t>22.8</a:t>
                      </a:r>
                      <a:endParaRPr lang="en-US" dirty="0"/>
                    </a:p>
                  </a:txBody>
                  <a:tcPr/>
                </a:tc>
                <a:tc>
                  <a:txBody>
                    <a:bodyPr/>
                    <a:lstStyle/>
                    <a:p>
                      <a:r>
                        <a:rPr lang="en-US" dirty="0" smtClean="0"/>
                        <a:t>26.5</a:t>
                      </a:r>
                      <a:endParaRPr lang="en-US" dirty="0"/>
                    </a:p>
                  </a:txBody>
                  <a:tcPr/>
                </a:tc>
                <a:tc>
                  <a:txBody>
                    <a:bodyPr/>
                    <a:lstStyle/>
                    <a:p>
                      <a:r>
                        <a:rPr lang="en-US" dirty="0" smtClean="0"/>
                        <a:t>0.1</a:t>
                      </a:r>
                      <a:endParaRPr lang="en-US" dirty="0"/>
                    </a:p>
                  </a:txBody>
                  <a:tcPr/>
                </a:tc>
                <a:tc>
                  <a:txBody>
                    <a:bodyPr/>
                    <a:lstStyle/>
                    <a:p>
                      <a:r>
                        <a:rPr lang="en-US" dirty="0" smtClean="0"/>
                        <a:t>4.2</a:t>
                      </a:r>
                      <a:endParaRPr lang="en-US" dirty="0"/>
                    </a:p>
                  </a:txBody>
                  <a:tcPr/>
                </a:tc>
                <a:tc>
                  <a:txBody>
                    <a:bodyPr/>
                    <a:lstStyle/>
                    <a:p>
                      <a:r>
                        <a:rPr lang="en-US" dirty="0" smtClean="0"/>
                        <a:t>0.5</a:t>
                      </a:r>
                      <a:endParaRPr lang="en-US" dirty="0"/>
                    </a:p>
                  </a:txBody>
                  <a:tcPr/>
                </a:tc>
                <a:tc>
                  <a:txBody>
                    <a:bodyPr/>
                    <a:lstStyle/>
                    <a:p>
                      <a:r>
                        <a:rPr lang="en-US" dirty="0" smtClean="0"/>
                        <a:t>1.7</a:t>
                      </a:r>
                      <a:endParaRPr lang="en-US" dirty="0"/>
                    </a:p>
                  </a:txBody>
                  <a:tcPr/>
                </a:tc>
              </a:tr>
              <a:tr h="370840">
                <a:tc>
                  <a:txBody>
                    <a:bodyPr/>
                    <a:lstStyle/>
                    <a:p>
                      <a:r>
                        <a:rPr lang="en-US" dirty="0" smtClean="0"/>
                        <a:t>Tarrant Trinity</a:t>
                      </a:r>
                      <a:endParaRPr lang="en-US" dirty="0"/>
                    </a:p>
                  </a:txBody>
                  <a:tcPr/>
                </a:tc>
                <a:tc>
                  <a:txBody>
                    <a:bodyPr/>
                    <a:lstStyle/>
                    <a:p>
                      <a:r>
                        <a:rPr lang="en-US" dirty="0" smtClean="0"/>
                        <a:t>45.6</a:t>
                      </a:r>
                      <a:endParaRPr lang="en-US" dirty="0"/>
                    </a:p>
                  </a:txBody>
                  <a:tcPr/>
                </a:tc>
                <a:tc>
                  <a:txBody>
                    <a:bodyPr/>
                    <a:lstStyle/>
                    <a:p>
                      <a:r>
                        <a:rPr lang="en-US" dirty="0" smtClean="0"/>
                        <a:t>31.2</a:t>
                      </a:r>
                      <a:endParaRPr lang="en-US" dirty="0"/>
                    </a:p>
                  </a:txBody>
                  <a:tcPr/>
                </a:tc>
                <a:tc>
                  <a:txBody>
                    <a:bodyPr/>
                    <a:lstStyle/>
                    <a:p>
                      <a:r>
                        <a:rPr lang="en-US" dirty="0" smtClean="0"/>
                        <a:t>16.6</a:t>
                      </a:r>
                      <a:endParaRPr lang="en-US" dirty="0"/>
                    </a:p>
                  </a:txBody>
                  <a:tcPr/>
                </a:tc>
                <a:tc>
                  <a:txBody>
                    <a:bodyPr/>
                    <a:lstStyle/>
                    <a:p>
                      <a:r>
                        <a:rPr lang="en-US" dirty="0" smtClean="0"/>
                        <a:t>0.1</a:t>
                      </a:r>
                      <a:endParaRPr lang="en-US" dirty="0"/>
                    </a:p>
                  </a:txBody>
                  <a:tcPr/>
                </a:tc>
                <a:tc>
                  <a:txBody>
                    <a:bodyPr/>
                    <a:lstStyle/>
                    <a:p>
                      <a:r>
                        <a:rPr lang="en-US" dirty="0" smtClean="0"/>
                        <a:t>4.5</a:t>
                      </a:r>
                      <a:endParaRPr lang="en-US" dirty="0"/>
                    </a:p>
                  </a:txBody>
                  <a:tcPr/>
                </a:tc>
                <a:tc>
                  <a:txBody>
                    <a:bodyPr/>
                    <a:lstStyle/>
                    <a:p>
                      <a:r>
                        <a:rPr lang="en-US" dirty="0" smtClean="0"/>
                        <a:t>0.6</a:t>
                      </a:r>
                      <a:endParaRPr lang="en-US" dirty="0"/>
                    </a:p>
                  </a:txBody>
                  <a:tcPr/>
                </a:tc>
                <a:tc>
                  <a:txBody>
                    <a:bodyPr/>
                    <a:lstStyle/>
                    <a:p>
                      <a:r>
                        <a:rPr lang="en-US" dirty="0" smtClean="0"/>
                        <a:t>1.5</a:t>
                      </a:r>
                      <a:endParaRPr lang="en-US" dirty="0"/>
                    </a:p>
                  </a:txBody>
                  <a:tcPr/>
                </a:tc>
              </a:tr>
              <a:tr h="370840">
                <a:tc>
                  <a:txBody>
                    <a:bodyPr/>
                    <a:lstStyle/>
                    <a:p>
                      <a:r>
                        <a:rPr lang="en-US" dirty="0" smtClean="0"/>
                        <a:t>UNT</a:t>
                      </a:r>
                      <a:endParaRPr lang="en-US" dirty="0"/>
                    </a:p>
                  </a:txBody>
                  <a:tcPr/>
                </a:tc>
                <a:tc>
                  <a:txBody>
                    <a:bodyPr/>
                    <a:lstStyle/>
                    <a:p>
                      <a:r>
                        <a:rPr lang="en-US" dirty="0" smtClean="0"/>
                        <a:t>58.1</a:t>
                      </a:r>
                      <a:endParaRPr lang="en-US" dirty="0"/>
                    </a:p>
                  </a:txBody>
                  <a:tcPr/>
                </a:tc>
                <a:tc>
                  <a:txBody>
                    <a:bodyPr/>
                    <a:lstStyle/>
                    <a:p>
                      <a:r>
                        <a:rPr lang="en-US" dirty="0" smtClean="0"/>
                        <a:t>15.5</a:t>
                      </a:r>
                      <a:endParaRPr lang="en-US" dirty="0"/>
                    </a:p>
                  </a:txBody>
                  <a:tcPr/>
                </a:tc>
                <a:tc>
                  <a:txBody>
                    <a:bodyPr/>
                    <a:lstStyle/>
                    <a:p>
                      <a:r>
                        <a:rPr lang="en-US" dirty="0" smtClean="0"/>
                        <a:t>12.0</a:t>
                      </a:r>
                      <a:endParaRPr lang="en-US" dirty="0"/>
                    </a:p>
                  </a:txBody>
                  <a:tcPr/>
                </a:tc>
                <a:tc>
                  <a:txBody>
                    <a:bodyPr/>
                    <a:lstStyle/>
                    <a:p>
                      <a:r>
                        <a:rPr lang="en-US" dirty="0" smtClean="0"/>
                        <a:t>0.7</a:t>
                      </a:r>
                      <a:endParaRPr lang="en-US" dirty="0"/>
                    </a:p>
                  </a:txBody>
                  <a:tcPr/>
                </a:tc>
                <a:tc>
                  <a:txBody>
                    <a:bodyPr/>
                    <a:lstStyle/>
                    <a:p>
                      <a:r>
                        <a:rPr lang="en-US" dirty="0" smtClean="0"/>
                        <a:t>5.3</a:t>
                      </a:r>
                      <a:endParaRPr lang="en-US" dirty="0"/>
                    </a:p>
                  </a:txBody>
                  <a:tcPr/>
                </a:tc>
                <a:tc>
                  <a:txBody>
                    <a:bodyPr/>
                    <a:lstStyle/>
                    <a:p>
                      <a:r>
                        <a:rPr lang="en-US" dirty="0" smtClean="0"/>
                        <a:t>5.0</a:t>
                      </a:r>
                      <a:endParaRPr lang="en-US" dirty="0"/>
                    </a:p>
                  </a:txBody>
                  <a:tcPr/>
                </a:tc>
                <a:tc>
                  <a:txBody>
                    <a:bodyPr/>
                    <a:lstStyle/>
                    <a:p>
                      <a:r>
                        <a:rPr lang="en-US" dirty="0" smtClean="0"/>
                        <a:t>3.4</a:t>
                      </a:r>
                      <a:endParaRPr lang="en-US" dirty="0"/>
                    </a:p>
                  </a:txBody>
                  <a:tcPr/>
                </a:tc>
              </a:tr>
            </a:tbl>
          </a:graphicData>
        </a:graphic>
      </p:graphicFrame>
    </p:spTree>
    <p:extLst>
      <p:ext uri="{BB962C8B-B14F-4D97-AF65-F5344CB8AC3E}">
        <p14:creationId xmlns:p14="http://schemas.microsoft.com/office/powerpoint/2010/main" val="6089463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Online Institutional Resumes: THECB</a:t>
            </a:r>
            <a:br>
              <a:rPr lang="en-US" dirty="0" smtClean="0"/>
            </a:br>
            <a:r>
              <a:rPr lang="en-US" dirty="0" smtClean="0"/>
              <a:t>Tarrant County Colleges, 2011</a:t>
            </a:r>
            <a:br>
              <a:rPr lang="en-US" dirty="0" smtClean="0"/>
            </a:br>
            <a:r>
              <a:rPr lang="en-US" dirty="0" smtClean="0"/>
              <a:t>University of North Texas, 2011</a:t>
            </a:r>
            <a:endParaRPr lang="en-US" dirty="0"/>
          </a:p>
        </p:txBody>
      </p:sp>
      <p:sp>
        <p:nvSpPr>
          <p:cNvPr id="3" name="Content Placeholder 2"/>
          <p:cNvSpPr>
            <a:spLocks noGrp="1"/>
          </p:cNvSpPr>
          <p:nvPr>
            <p:ph idx="1"/>
          </p:nvPr>
        </p:nvSpPr>
        <p:spPr/>
        <p:txBody>
          <a:bodyPr/>
          <a:lstStyle/>
          <a:p>
            <a:pPr lvl="1"/>
            <a:endParaRPr lang="en-US" dirty="0" smtClean="0"/>
          </a:p>
          <a:p>
            <a:pPr lvl="1">
              <a:buFont typeface="Arial" pitchFamily="34" charset="0"/>
              <a:buChar char="•"/>
            </a:pPr>
            <a:r>
              <a:rPr lang="en-US" dirty="0" smtClean="0"/>
              <a:t>Graduation/Completion Numbers</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1811910514"/>
              </p:ext>
            </p:extLst>
          </p:nvPr>
        </p:nvGraphicFramePr>
        <p:xfrm>
          <a:off x="1143000" y="2667000"/>
          <a:ext cx="5334000" cy="3235960"/>
        </p:xfrm>
        <a:graphic>
          <a:graphicData uri="http://schemas.openxmlformats.org/drawingml/2006/table">
            <a:tbl>
              <a:tblPr firstRow="1" bandRow="1">
                <a:tableStyleId>{5C22544A-7EE6-4342-B048-85BDC9FD1C3A}</a:tableStyleId>
              </a:tblPr>
              <a:tblGrid>
                <a:gridCol w="2807854"/>
                <a:gridCol w="849746"/>
                <a:gridCol w="914400"/>
                <a:gridCol w="762000"/>
              </a:tblGrid>
              <a:tr h="365760">
                <a:tc>
                  <a:txBody>
                    <a:bodyPr/>
                    <a:lstStyle/>
                    <a:p>
                      <a:r>
                        <a:rPr lang="en-US" dirty="0" smtClean="0"/>
                        <a:t>Degrees</a:t>
                      </a:r>
                      <a:r>
                        <a:rPr lang="en-US" baseline="0" dirty="0" smtClean="0"/>
                        <a:t> and Certificates Awarded</a:t>
                      </a:r>
                      <a:endParaRPr lang="en-US" dirty="0"/>
                    </a:p>
                  </a:txBody>
                  <a:tcPr/>
                </a:tc>
                <a:tc>
                  <a:txBody>
                    <a:bodyPr/>
                    <a:lstStyle/>
                    <a:p>
                      <a:r>
                        <a:rPr lang="en-US" dirty="0" smtClean="0"/>
                        <a:t>South</a:t>
                      </a:r>
                      <a:endParaRPr lang="en-US" dirty="0"/>
                    </a:p>
                  </a:txBody>
                  <a:tcPr/>
                </a:tc>
                <a:tc>
                  <a:txBody>
                    <a:bodyPr/>
                    <a:lstStyle/>
                    <a:p>
                      <a:r>
                        <a:rPr lang="en-US" dirty="0" smtClean="0"/>
                        <a:t>Trinity</a:t>
                      </a:r>
                    </a:p>
                    <a:p>
                      <a:r>
                        <a:rPr lang="en-US" dirty="0" smtClean="0"/>
                        <a:t>River</a:t>
                      </a:r>
                      <a:endParaRPr lang="en-US" dirty="0"/>
                    </a:p>
                  </a:txBody>
                  <a:tcPr/>
                </a:tc>
                <a:tc>
                  <a:txBody>
                    <a:bodyPr/>
                    <a:lstStyle/>
                    <a:p>
                      <a:r>
                        <a:rPr lang="en-US" dirty="0" smtClean="0"/>
                        <a:t>UNT</a:t>
                      </a:r>
                      <a:endParaRPr lang="en-US" dirty="0"/>
                    </a:p>
                  </a:txBody>
                  <a:tcPr/>
                </a:tc>
              </a:tr>
              <a:tr h="370840">
                <a:tc>
                  <a:txBody>
                    <a:bodyPr/>
                    <a:lstStyle/>
                    <a:p>
                      <a:r>
                        <a:rPr lang="en-US" dirty="0" smtClean="0"/>
                        <a:t>  AA</a:t>
                      </a:r>
                      <a:endParaRPr lang="en-US" dirty="0"/>
                    </a:p>
                  </a:txBody>
                  <a:tcPr/>
                </a:tc>
                <a:tc>
                  <a:txBody>
                    <a:bodyPr/>
                    <a:lstStyle/>
                    <a:p>
                      <a:r>
                        <a:rPr lang="en-US" dirty="0" smtClean="0"/>
                        <a:t>761</a:t>
                      </a:r>
                      <a:endParaRPr lang="en-US" dirty="0"/>
                    </a:p>
                  </a:txBody>
                  <a:tcPr/>
                </a:tc>
                <a:tc>
                  <a:txBody>
                    <a:bodyPr/>
                    <a:lstStyle/>
                    <a:p>
                      <a:r>
                        <a:rPr lang="en-US" dirty="0" smtClean="0"/>
                        <a:t>141</a:t>
                      </a:r>
                      <a:endParaRPr lang="en-US" dirty="0"/>
                    </a:p>
                  </a:txBody>
                  <a:tcPr/>
                </a:tc>
                <a:tc>
                  <a:txBody>
                    <a:bodyPr/>
                    <a:lstStyle/>
                    <a:p>
                      <a:endParaRPr lang="en-US" dirty="0"/>
                    </a:p>
                  </a:txBody>
                  <a:tcPr/>
                </a:tc>
              </a:tr>
              <a:tr h="370840">
                <a:tc>
                  <a:txBody>
                    <a:bodyPr/>
                    <a:lstStyle/>
                    <a:p>
                      <a:r>
                        <a:rPr lang="en-US" dirty="0" smtClean="0"/>
                        <a:t> </a:t>
                      </a:r>
                      <a:r>
                        <a:rPr lang="en-US" baseline="0" dirty="0" smtClean="0"/>
                        <a:t>Certificate 1</a:t>
                      </a:r>
                      <a:r>
                        <a:rPr lang="en-US" dirty="0" smtClean="0"/>
                        <a:t>    </a:t>
                      </a:r>
                      <a:endParaRPr lang="en-US" dirty="0"/>
                    </a:p>
                  </a:txBody>
                  <a:tcPr/>
                </a:tc>
                <a:tc>
                  <a:txBody>
                    <a:bodyPr/>
                    <a:lstStyle/>
                    <a:p>
                      <a:r>
                        <a:rPr lang="en-US" dirty="0" smtClean="0"/>
                        <a:t>162</a:t>
                      </a:r>
                      <a:endParaRPr lang="en-US" dirty="0"/>
                    </a:p>
                  </a:txBody>
                  <a:tcPr/>
                </a:tc>
                <a:tc>
                  <a:txBody>
                    <a:bodyPr/>
                    <a:lstStyle/>
                    <a:p>
                      <a:r>
                        <a:rPr lang="en-US" dirty="0" smtClean="0"/>
                        <a:t>  19</a:t>
                      </a:r>
                      <a:endParaRPr lang="en-US" dirty="0"/>
                    </a:p>
                  </a:txBody>
                  <a:tcPr/>
                </a:tc>
                <a:tc>
                  <a:txBody>
                    <a:bodyPr/>
                    <a:lstStyle/>
                    <a:p>
                      <a:endParaRPr lang="en-US" dirty="0"/>
                    </a:p>
                  </a:txBody>
                  <a:tcPr/>
                </a:tc>
              </a:tr>
              <a:tr h="370840">
                <a:tc>
                  <a:txBody>
                    <a:bodyPr/>
                    <a:lstStyle/>
                    <a:p>
                      <a:r>
                        <a:rPr lang="en-US" dirty="0" smtClean="0"/>
                        <a:t> Certificate</a:t>
                      </a:r>
                      <a:r>
                        <a:rPr lang="en-US" baseline="0" dirty="0" smtClean="0"/>
                        <a:t> 2</a:t>
                      </a:r>
                      <a:endParaRPr lang="en-US" dirty="0"/>
                    </a:p>
                  </a:txBody>
                  <a:tcPr/>
                </a:tc>
                <a:tc>
                  <a:txBody>
                    <a:bodyPr/>
                    <a:lstStyle/>
                    <a:p>
                      <a:r>
                        <a:rPr lang="en-US" dirty="0" smtClean="0"/>
                        <a:t>    0</a:t>
                      </a:r>
                      <a:endParaRPr lang="en-US" dirty="0"/>
                    </a:p>
                  </a:txBody>
                  <a:tcPr/>
                </a:tc>
                <a:tc>
                  <a:txBody>
                    <a:bodyPr/>
                    <a:lstStyle/>
                    <a:p>
                      <a:r>
                        <a:rPr lang="en-US" dirty="0" smtClean="0"/>
                        <a:t>    0 </a:t>
                      </a:r>
                      <a:endParaRPr lang="en-US" dirty="0"/>
                    </a:p>
                  </a:txBody>
                  <a:tcPr/>
                </a:tc>
                <a:tc>
                  <a:txBody>
                    <a:bodyPr/>
                    <a:lstStyle/>
                    <a:p>
                      <a:endParaRPr lang="en-US" dirty="0"/>
                    </a:p>
                  </a:txBody>
                  <a:tcPr/>
                </a:tc>
              </a:tr>
              <a:tr h="370840">
                <a:tc>
                  <a:txBody>
                    <a:bodyPr/>
                    <a:lstStyle/>
                    <a:p>
                      <a:r>
                        <a:rPr lang="en-US" dirty="0" smtClean="0"/>
                        <a:t> Bachelor’s</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6,571</a:t>
                      </a:r>
                      <a:endParaRPr lang="en-US" dirty="0"/>
                    </a:p>
                  </a:txBody>
                  <a:tcPr/>
                </a:tc>
              </a:tr>
              <a:tr h="370840">
                <a:tc>
                  <a:txBody>
                    <a:bodyPr/>
                    <a:lstStyle/>
                    <a:p>
                      <a:r>
                        <a:rPr lang="en-US" dirty="0" smtClean="0"/>
                        <a:t> Master’s </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1,820</a:t>
                      </a:r>
                      <a:endParaRPr lang="en-US" dirty="0"/>
                    </a:p>
                  </a:txBody>
                  <a:tcPr/>
                </a:tc>
              </a:tr>
              <a:tr h="370840">
                <a:tc>
                  <a:txBody>
                    <a:bodyPr/>
                    <a:lstStyle/>
                    <a:p>
                      <a:r>
                        <a:rPr lang="en-US" dirty="0" smtClean="0"/>
                        <a:t> Doctorate</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    210</a:t>
                      </a:r>
                      <a:endParaRPr lang="en-US" dirty="0"/>
                    </a:p>
                  </a:txBody>
                  <a:tcPr/>
                </a:tc>
              </a:tr>
              <a:tr h="370840">
                <a:tc>
                  <a:txBody>
                    <a:bodyPr/>
                    <a:lstStyle/>
                    <a:p>
                      <a:r>
                        <a:rPr lang="en-US" dirty="0" smtClean="0"/>
                        <a:t>Professional</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        7</a:t>
                      </a:r>
                      <a:endParaRPr lang="en-US" dirty="0"/>
                    </a:p>
                  </a:txBody>
                  <a:tcPr/>
                </a:tc>
              </a:tr>
            </a:tbl>
          </a:graphicData>
        </a:graphic>
      </p:graphicFrame>
    </p:spTree>
    <p:extLst>
      <p:ext uri="{BB962C8B-B14F-4D97-AF65-F5344CB8AC3E}">
        <p14:creationId xmlns:p14="http://schemas.microsoft.com/office/powerpoint/2010/main" val="41816720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P-16 Data from THECB</a:t>
            </a:r>
            <a:br>
              <a:rPr lang="en-US" dirty="0" smtClean="0"/>
            </a:br>
            <a:r>
              <a:rPr lang="en-US" dirty="0" smtClean="0"/>
              <a:t>Tarrant County Campuses, 2011</a:t>
            </a:r>
            <a:br>
              <a:rPr lang="en-US" dirty="0" smtClean="0"/>
            </a:br>
            <a:r>
              <a:rPr lang="en-US" dirty="0" smtClean="0"/>
              <a:t>University of North Texas, 2011</a:t>
            </a:r>
            <a:endParaRPr lang="en-US" dirty="0"/>
          </a:p>
        </p:txBody>
      </p:sp>
      <p:sp>
        <p:nvSpPr>
          <p:cNvPr id="3" name="Content Placeholder 2"/>
          <p:cNvSpPr>
            <a:spLocks noGrp="1"/>
          </p:cNvSpPr>
          <p:nvPr>
            <p:ph idx="1"/>
          </p:nvPr>
        </p:nvSpPr>
        <p:spPr/>
        <p:txBody>
          <a:bodyPr/>
          <a:lstStyle/>
          <a:p>
            <a:pPr lvl="1"/>
            <a:endParaRPr lang="en-US" dirty="0" smtClean="0"/>
          </a:p>
          <a:p>
            <a:pPr lvl="1">
              <a:buFont typeface="Arial" pitchFamily="34" charset="0"/>
              <a:buChar char="•"/>
            </a:pPr>
            <a:r>
              <a:rPr lang="en-US" dirty="0" smtClean="0"/>
              <a:t>Dual Credit Enrollment</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2774903277"/>
              </p:ext>
            </p:extLst>
          </p:nvPr>
        </p:nvGraphicFramePr>
        <p:xfrm>
          <a:off x="1143000" y="2667000"/>
          <a:ext cx="4876800" cy="1478280"/>
        </p:xfrm>
        <a:graphic>
          <a:graphicData uri="http://schemas.openxmlformats.org/drawingml/2006/table">
            <a:tbl>
              <a:tblPr firstRow="1" bandRow="1">
                <a:tableStyleId>{5C22544A-7EE6-4342-B048-85BDC9FD1C3A}</a:tableStyleId>
              </a:tblPr>
              <a:tblGrid>
                <a:gridCol w="3915177"/>
                <a:gridCol w="961623"/>
              </a:tblGrid>
              <a:tr h="365760">
                <a:tc>
                  <a:txBody>
                    <a:bodyPr/>
                    <a:lstStyle/>
                    <a:p>
                      <a:r>
                        <a:rPr lang="en-US" dirty="0" smtClean="0"/>
                        <a:t>Dual Credit</a:t>
                      </a:r>
                      <a:r>
                        <a:rPr lang="en-US" baseline="0" dirty="0" smtClean="0"/>
                        <a:t> Enrollment</a:t>
                      </a:r>
                      <a:endParaRPr lang="en-US" dirty="0"/>
                    </a:p>
                  </a:txBody>
                  <a:tcPr/>
                </a:tc>
                <a:tc>
                  <a:txBody>
                    <a:bodyPr/>
                    <a:lstStyle/>
                    <a:p>
                      <a:r>
                        <a:rPr lang="en-US" dirty="0" smtClean="0"/>
                        <a:t>2011</a:t>
                      </a:r>
                      <a:endParaRPr lang="en-US" dirty="0"/>
                    </a:p>
                  </a:txBody>
                  <a:tcPr/>
                </a:tc>
              </a:tr>
              <a:tr h="370840">
                <a:tc>
                  <a:txBody>
                    <a:bodyPr/>
                    <a:lstStyle/>
                    <a:p>
                      <a:r>
                        <a:rPr lang="en-US" dirty="0" smtClean="0"/>
                        <a:t>Tarrant</a:t>
                      </a:r>
                      <a:r>
                        <a:rPr lang="en-US" baseline="0" dirty="0" smtClean="0"/>
                        <a:t> County South Campus</a:t>
                      </a:r>
                      <a:r>
                        <a:rPr lang="en-US" dirty="0" smtClean="0"/>
                        <a:t>  </a:t>
                      </a:r>
                      <a:endParaRPr lang="en-US" dirty="0"/>
                    </a:p>
                  </a:txBody>
                  <a:tcPr/>
                </a:tc>
                <a:tc>
                  <a:txBody>
                    <a:bodyPr/>
                    <a:lstStyle/>
                    <a:p>
                      <a:r>
                        <a:rPr lang="en-US" dirty="0" smtClean="0"/>
                        <a:t>356</a:t>
                      </a:r>
                      <a:endParaRPr lang="en-US" dirty="0"/>
                    </a:p>
                  </a:txBody>
                  <a:tcPr/>
                </a:tc>
              </a:tr>
              <a:tr h="370840">
                <a:tc>
                  <a:txBody>
                    <a:bodyPr/>
                    <a:lstStyle/>
                    <a:p>
                      <a:r>
                        <a:rPr lang="en-US" dirty="0" smtClean="0"/>
                        <a:t>Tarrant</a:t>
                      </a:r>
                      <a:r>
                        <a:rPr lang="en-US" baseline="0" dirty="0" smtClean="0"/>
                        <a:t> County Trinity River Campus</a:t>
                      </a:r>
                      <a:endParaRPr lang="en-US" dirty="0"/>
                    </a:p>
                  </a:txBody>
                  <a:tcPr/>
                </a:tc>
                <a:tc>
                  <a:txBody>
                    <a:bodyPr/>
                    <a:lstStyle/>
                    <a:p>
                      <a:r>
                        <a:rPr lang="en-US" dirty="0" smtClean="0"/>
                        <a:t>105</a:t>
                      </a:r>
                      <a:endParaRPr lang="en-US" dirty="0"/>
                    </a:p>
                  </a:txBody>
                  <a:tcPr/>
                </a:tc>
              </a:tr>
              <a:tr h="370840">
                <a:tc>
                  <a:txBody>
                    <a:bodyPr/>
                    <a:lstStyle/>
                    <a:p>
                      <a:r>
                        <a:rPr lang="en-US" dirty="0" smtClean="0"/>
                        <a:t>University of North Texas  </a:t>
                      </a:r>
                      <a:endParaRPr lang="en-US" dirty="0"/>
                    </a:p>
                  </a:txBody>
                  <a:tcPr/>
                </a:tc>
                <a:tc>
                  <a:txBody>
                    <a:bodyPr/>
                    <a:lstStyle/>
                    <a:p>
                      <a:r>
                        <a:rPr lang="en-US" dirty="0" smtClean="0"/>
                        <a:t>0</a:t>
                      </a:r>
                      <a:endParaRPr lang="en-US" dirty="0"/>
                    </a:p>
                  </a:txBody>
                  <a:tcPr/>
                </a:tc>
              </a:tr>
            </a:tbl>
          </a:graphicData>
        </a:graphic>
      </p:graphicFrame>
    </p:spTree>
    <p:extLst>
      <p:ext uri="{BB962C8B-B14F-4D97-AF65-F5344CB8AC3E}">
        <p14:creationId xmlns:p14="http://schemas.microsoft.com/office/powerpoint/2010/main" val="40339978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Participation Data from THECB</a:t>
            </a:r>
            <a:br>
              <a:rPr lang="en-US" dirty="0" smtClean="0"/>
            </a:br>
            <a:r>
              <a:rPr lang="en-US" dirty="0" smtClean="0"/>
              <a:t>Tarrant County South Campus, 2011</a:t>
            </a:r>
            <a:r>
              <a:rPr lang="en-US" dirty="0"/>
              <a:t/>
            </a:r>
            <a:br>
              <a:rPr lang="en-US" dirty="0"/>
            </a:br>
            <a:r>
              <a:rPr lang="en-US" sz="2200" b="1" dirty="0" smtClean="0"/>
              <a:t>Developmental Education, Fall 2008 Cohort Tracked for 2 years</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55132599"/>
              </p:ext>
            </p:extLst>
          </p:nvPr>
        </p:nvGraphicFramePr>
        <p:xfrm>
          <a:off x="990600" y="3962400"/>
          <a:ext cx="6553200" cy="1752600"/>
        </p:xfrm>
        <a:graphic>
          <a:graphicData uri="http://schemas.openxmlformats.org/drawingml/2006/table">
            <a:tbl>
              <a:tblPr firstRow="1" bandRow="1">
                <a:tableStyleId>{5C22544A-7EE6-4342-B048-85BDC9FD1C3A}</a:tableStyleId>
              </a:tblPr>
              <a:tblGrid>
                <a:gridCol w="2362200"/>
                <a:gridCol w="533400"/>
                <a:gridCol w="1828800"/>
                <a:gridCol w="1828800"/>
              </a:tblGrid>
              <a:tr h="523240">
                <a:tc>
                  <a:txBody>
                    <a:bodyPr/>
                    <a:lstStyle/>
                    <a:p>
                      <a:r>
                        <a:rPr lang="en-US" dirty="0" smtClean="0"/>
                        <a:t>FTIC Students</a:t>
                      </a:r>
                      <a:r>
                        <a:rPr lang="en-US" baseline="0" dirty="0" smtClean="0"/>
                        <a:t> </a:t>
                      </a:r>
                    </a:p>
                    <a:p>
                      <a:r>
                        <a:rPr lang="en-US" baseline="0" dirty="0" smtClean="0"/>
                        <a:t>Requiring Dev. Ed.</a:t>
                      </a:r>
                      <a:endParaRPr lang="en-US" dirty="0"/>
                    </a:p>
                  </a:txBody>
                  <a:tcPr/>
                </a:tc>
                <a:tc>
                  <a:txBody>
                    <a:bodyPr/>
                    <a:lstStyle/>
                    <a:p>
                      <a:r>
                        <a:rPr lang="en-US" dirty="0" smtClean="0"/>
                        <a:t>N</a:t>
                      </a:r>
                      <a:endParaRPr lang="en-US" dirty="0"/>
                    </a:p>
                  </a:txBody>
                  <a:tcPr/>
                </a:tc>
                <a:tc>
                  <a:txBody>
                    <a:bodyPr/>
                    <a:lstStyle/>
                    <a:p>
                      <a:r>
                        <a:rPr lang="en-US" dirty="0" smtClean="0"/>
                        <a:t>% Attempting</a:t>
                      </a:r>
                    </a:p>
                    <a:p>
                      <a:r>
                        <a:rPr lang="en-US" dirty="0" smtClean="0"/>
                        <a:t>College Courses</a:t>
                      </a:r>
                      <a:endParaRPr lang="en-US" dirty="0"/>
                    </a:p>
                  </a:txBody>
                  <a:tcPr/>
                </a:tc>
                <a:tc>
                  <a:txBody>
                    <a:bodyPr/>
                    <a:lstStyle/>
                    <a:p>
                      <a:r>
                        <a:rPr lang="en-US" dirty="0" smtClean="0"/>
                        <a:t>% of those Completing</a:t>
                      </a:r>
                      <a:endParaRPr lang="en-US" dirty="0"/>
                    </a:p>
                  </a:txBody>
                  <a:tcPr/>
                </a:tc>
              </a:tr>
              <a:tr h="370840">
                <a:tc>
                  <a:txBody>
                    <a:bodyPr/>
                    <a:lstStyle/>
                    <a:p>
                      <a:r>
                        <a:rPr lang="en-US" dirty="0" smtClean="0"/>
                        <a:t>          Math</a:t>
                      </a:r>
                      <a:endParaRPr lang="en-US" dirty="0"/>
                    </a:p>
                  </a:txBody>
                  <a:tcPr/>
                </a:tc>
                <a:tc>
                  <a:txBody>
                    <a:bodyPr/>
                    <a:lstStyle/>
                    <a:p>
                      <a:r>
                        <a:rPr lang="en-US" dirty="0" smtClean="0"/>
                        <a:t>975</a:t>
                      </a:r>
                      <a:endParaRPr lang="en-US" dirty="0"/>
                    </a:p>
                  </a:txBody>
                  <a:tcPr/>
                </a:tc>
                <a:tc>
                  <a:txBody>
                    <a:bodyPr/>
                    <a:lstStyle/>
                    <a:p>
                      <a:r>
                        <a:rPr lang="en-US" dirty="0" smtClean="0"/>
                        <a:t>  2.5</a:t>
                      </a:r>
                      <a:endParaRPr lang="en-US" dirty="0"/>
                    </a:p>
                  </a:txBody>
                  <a:tcPr/>
                </a:tc>
                <a:tc>
                  <a:txBody>
                    <a:bodyPr/>
                    <a:lstStyle/>
                    <a:p>
                      <a:r>
                        <a:rPr lang="en-US" dirty="0" smtClean="0"/>
                        <a:t>87.5</a:t>
                      </a:r>
                      <a:endParaRPr lang="en-US" dirty="0"/>
                    </a:p>
                  </a:txBody>
                  <a:tcPr/>
                </a:tc>
              </a:tr>
              <a:tr h="370840">
                <a:tc>
                  <a:txBody>
                    <a:bodyPr/>
                    <a:lstStyle/>
                    <a:p>
                      <a:r>
                        <a:rPr lang="en-US" dirty="0" smtClean="0"/>
                        <a:t>          Reading</a:t>
                      </a:r>
                      <a:endParaRPr lang="en-US" dirty="0"/>
                    </a:p>
                  </a:txBody>
                  <a:tcPr/>
                </a:tc>
                <a:tc>
                  <a:txBody>
                    <a:bodyPr/>
                    <a:lstStyle/>
                    <a:p>
                      <a:r>
                        <a:rPr lang="en-US" dirty="0" smtClean="0"/>
                        <a:t>636</a:t>
                      </a:r>
                      <a:endParaRPr lang="en-US" dirty="0"/>
                    </a:p>
                  </a:txBody>
                  <a:tcPr/>
                </a:tc>
                <a:tc>
                  <a:txBody>
                    <a:bodyPr/>
                    <a:lstStyle/>
                    <a:p>
                      <a:r>
                        <a:rPr lang="en-US" dirty="0" smtClean="0"/>
                        <a:t>20.6</a:t>
                      </a:r>
                      <a:endParaRPr lang="en-US" dirty="0"/>
                    </a:p>
                  </a:txBody>
                  <a:tcPr/>
                </a:tc>
                <a:tc>
                  <a:txBody>
                    <a:bodyPr/>
                    <a:lstStyle/>
                    <a:p>
                      <a:r>
                        <a:rPr lang="en-US" dirty="0" smtClean="0"/>
                        <a:t>68.7</a:t>
                      </a:r>
                      <a:endParaRPr lang="en-US" dirty="0"/>
                    </a:p>
                  </a:txBody>
                  <a:tcPr/>
                </a:tc>
              </a:tr>
              <a:tr h="370840">
                <a:tc>
                  <a:txBody>
                    <a:bodyPr/>
                    <a:lstStyle/>
                    <a:p>
                      <a:r>
                        <a:rPr lang="en-US" dirty="0" smtClean="0"/>
                        <a:t>           Writing</a:t>
                      </a:r>
                      <a:endParaRPr lang="en-US" dirty="0"/>
                    </a:p>
                  </a:txBody>
                  <a:tcPr/>
                </a:tc>
                <a:tc>
                  <a:txBody>
                    <a:bodyPr/>
                    <a:lstStyle/>
                    <a:p>
                      <a:r>
                        <a:rPr lang="en-US" dirty="0" smtClean="0"/>
                        <a:t>396</a:t>
                      </a:r>
                      <a:endParaRPr lang="en-US" dirty="0"/>
                    </a:p>
                  </a:txBody>
                  <a:tcPr/>
                </a:tc>
                <a:tc>
                  <a:txBody>
                    <a:bodyPr/>
                    <a:lstStyle/>
                    <a:p>
                      <a:r>
                        <a:rPr lang="en-US" dirty="0" smtClean="0"/>
                        <a:t>29.8</a:t>
                      </a:r>
                      <a:endParaRPr lang="en-US" dirty="0"/>
                    </a:p>
                  </a:txBody>
                  <a:tcPr/>
                </a:tc>
                <a:tc>
                  <a:txBody>
                    <a:bodyPr/>
                    <a:lstStyle/>
                    <a:p>
                      <a:r>
                        <a:rPr lang="en-US" dirty="0" smtClean="0"/>
                        <a:t>36.4</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241727276"/>
              </p:ext>
            </p:extLst>
          </p:nvPr>
        </p:nvGraphicFramePr>
        <p:xfrm>
          <a:off x="990600" y="1752600"/>
          <a:ext cx="6553200" cy="2123440"/>
        </p:xfrm>
        <a:graphic>
          <a:graphicData uri="http://schemas.openxmlformats.org/drawingml/2006/table">
            <a:tbl>
              <a:tblPr firstRow="1" bandRow="1">
                <a:tableStyleId>{5C22544A-7EE6-4342-B048-85BDC9FD1C3A}</a:tableStyleId>
              </a:tblPr>
              <a:tblGrid>
                <a:gridCol w="2133600"/>
                <a:gridCol w="810883"/>
                <a:gridCol w="1703717"/>
                <a:gridCol w="1905000"/>
              </a:tblGrid>
              <a:tr h="609600">
                <a:tc>
                  <a:txBody>
                    <a:bodyPr/>
                    <a:lstStyle/>
                    <a:p>
                      <a:r>
                        <a:rPr lang="en-US" dirty="0" smtClean="0"/>
                        <a:t>FTIC</a:t>
                      </a:r>
                      <a:r>
                        <a:rPr lang="en-US" baseline="0" dirty="0" smtClean="0"/>
                        <a:t> Students Not Needing Dev. Ed.</a:t>
                      </a:r>
                      <a:endParaRPr lang="en-US" dirty="0"/>
                    </a:p>
                  </a:txBody>
                  <a:tcPr/>
                </a:tc>
                <a:tc>
                  <a:txBody>
                    <a:bodyPr/>
                    <a:lstStyle/>
                    <a:p>
                      <a:r>
                        <a:rPr lang="en-US" dirty="0" smtClean="0"/>
                        <a:t>N</a:t>
                      </a:r>
                      <a:endParaRPr lang="en-US" dirty="0"/>
                    </a:p>
                  </a:txBody>
                  <a:tcPr/>
                </a:tc>
                <a:tc>
                  <a:txBody>
                    <a:bodyPr/>
                    <a:lstStyle/>
                    <a:p>
                      <a:r>
                        <a:rPr lang="en-US" dirty="0" smtClean="0"/>
                        <a:t>% Attempting</a:t>
                      </a:r>
                    </a:p>
                    <a:p>
                      <a:r>
                        <a:rPr lang="en-US" dirty="0" smtClean="0"/>
                        <a:t>College Courses</a:t>
                      </a:r>
                      <a:endParaRPr lang="en-US" dirty="0"/>
                    </a:p>
                  </a:txBody>
                  <a:tcPr/>
                </a:tc>
                <a:tc>
                  <a:txBody>
                    <a:bodyPr/>
                    <a:lstStyle/>
                    <a:p>
                      <a:r>
                        <a:rPr lang="en-US" dirty="0" smtClean="0"/>
                        <a:t>% </a:t>
                      </a:r>
                      <a:r>
                        <a:rPr lang="en-US" baseline="0" dirty="0" smtClean="0"/>
                        <a:t> of those Completing</a:t>
                      </a:r>
                      <a:endParaRPr lang="en-US" dirty="0"/>
                    </a:p>
                  </a:txBody>
                  <a:tcPr/>
                </a:tc>
              </a:tr>
              <a:tr h="370840">
                <a:tc>
                  <a:txBody>
                    <a:bodyPr/>
                    <a:lstStyle/>
                    <a:p>
                      <a:r>
                        <a:rPr lang="en-US" dirty="0" smtClean="0"/>
                        <a:t>South Campus </a:t>
                      </a:r>
                    </a:p>
                  </a:txBody>
                  <a:tcPr/>
                </a:tc>
                <a:tc>
                  <a:txBody>
                    <a:bodyPr/>
                    <a:lstStyle/>
                    <a:p>
                      <a:r>
                        <a:rPr lang="en-US" dirty="0" smtClean="0"/>
                        <a:t>  471</a:t>
                      </a:r>
                      <a:endParaRPr lang="en-US" dirty="0"/>
                    </a:p>
                  </a:txBody>
                  <a:tcPr/>
                </a:tc>
                <a:tc>
                  <a:txBody>
                    <a:bodyPr/>
                    <a:lstStyle/>
                    <a:p>
                      <a:r>
                        <a:rPr lang="en-US" dirty="0" smtClean="0"/>
                        <a:t>                                     </a:t>
                      </a:r>
                      <a:endParaRPr lang="en-US" dirty="0"/>
                    </a:p>
                  </a:txBody>
                  <a:tcPr/>
                </a:tc>
                <a:tc>
                  <a:txBody>
                    <a:bodyPr/>
                    <a:lstStyle/>
                    <a:p>
                      <a:endParaRPr lang="en-US" dirty="0"/>
                    </a:p>
                  </a:txBody>
                  <a:tcPr/>
                </a:tc>
              </a:tr>
              <a:tr h="370840">
                <a:tc>
                  <a:txBody>
                    <a:bodyPr/>
                    <a:lstStyle/>
                    <a:p>
                      <a:r>
                        <a:rPr lang="en-US" dirty="0" smtClean="0"/>
                        <a:t>         Math</a:t>
                      </a:r>
                    </a:p>
                  </a:txBody>
                  <a:tcPr/>
                </a:tc>
                <a:tc>
                  <a:txBody>
                    <a:bodyPr/>
                    <a:lstStyle/>
                    <a:p>
                      <a:endParaRPr lang="en-US" dirty="0"/>
                    </a:p>
                  </a:txBody>
                  <a:tcPr/>
                </a:tc>
                <a:tc>
                  <a:txBody>
                    <a:bodyPr/>
                    <a:lstStyle/>
                    <a:p>
                      <a:r>
                        <a:rPr lang="en-US" dirty="0" smtClean="0"/>
                        <a:t>29.5</a:t>
                      </a:r>
                      <a:endParaRPr lang="en-US" dirty="0"/>
                    </a:p>
                  </a:txBody>
                  <a:tcPr/>
                </a:tc>
                <a:tc>
                  <a:txBody>
                    <a:bodyPr/>
                    <a:lstStyle/>
                    <a:p>
                      <a:r>
                        <a:rPr lang="en-US" dirty="0" smtClean="0"/>
                        <a:t>79.1</a:t>
                      </a:r>
                      <a:endParaRPr lang="en-US" dirty="0"/>
                    </a:p>
                  </a:txBody>
                  <a:tcPr/>
                </a:tc>
              </a:tr>
              <a:tr h="370840">
                <a:tc>
                  <a:txBody>
                    <a:bodyPr/>
                    <a:lstStyle/>
                    <a:p>
                      <a:r>
                        <a:rPr lang="en-US" dirty="0" smtClean="0"/>
                        <a:t>         Reading</a:t>
                      </a:r>
                    </a:p>
                  </a:txBody>
                  <a:tcPr/>
                </a:tc>
                <a:tc>
                  <a:txBody>
                    <a:bodyPr/>
                    <a:lstStyle/>
                    <a:p>
                      <a:endParaRPr lang="en-US" dirty="0"/>
                    </a:p>
                  </a:txBody>
                  <a:tcPr/>
                </a:tc>
                <a:tc>
                  <a:txBody>
                    <a:bodyPr/>
                    <a:lstStyle/>
                    <a:p>
                      <a:r>
                        <a:rPr lang="en-US" dirty="0" smtClean="0"/>
                        <a:t>89.8</a:t>
                      </a:r>
                      <a:endParaRPr lang="en-US" dirty="0"/>
                    </a:p>
                  </a:txBody>
                  <a:tcPr/>
                </a:tc>
                <a:tc>
                  <a:txBody>
                    <a:bodyPr/>
                    <a:lstStyle/>
                    <a:p>
                      <a:r>
                        <a:rPr lang="en-US" dirty="0" smtClean="0"/>
                        <a:t>70.2</a:t>
                      </a:r>
                      <a:endParaRPr lang="en-US" dirty="0"/>
                    </a:p>
                  </a:txBody>
                  <a:tcPr/>
                </a:tc>
              </a:tr>
              <a:tr h="370840">
                <a:tc>
                  <a:txBody>
                    <a:bodyPr/>
                    <a:lstStyle/>
                    <a:p>
                      <a:r>
                        <a:rPr lang="en-US" dirty="0" smtClean="0"/>
                        <a:t>          Writing</a:t>
                      </a:r>
                    </a:p>
                  </a:txBody>
                  <a:tcPr/>
                </a:tc>
                <a:tc>
                  <a:txBody>
                    <a:bodyPr/>
                    <a:lstStyle/>
                    <a:p>
                      <a:endParaRPr lang="en-US" dirty="0"/>
                    </a:p>
                  </a:txBody>
                  <a:tcPr/>
                </a:tc>
                <a:tc>
                  <a:txBody>
                    <a:bodyPr/>
                    <a:lstStyle/>
                    <a:p>
                      <a:r>
                        <a:rPr lang="en-US" dirty="0" smtClean="0"/>
                        <a:t>83.4</a:t>
                      </a:r>
                      <a:endParaRPr lang="en-US" dirty="0"/>
                    </a:p>
                  </a:txBody>
                  <a:tcPr/>
                </a:tc>
                <a:tc>
                  <a:txBody>
                    <a:bodyPr/>
                    <a:lstStyle/>
                    <a:p>
                      <a:r>
                        <a:rPr lang="en-US" dirty="0" smtClean="0"/>
                        <a:t>72.3</a:t>
                      </a:r>
                      <a:endParaRPr lang="en-US" dirty="0"/>
                    </a:p>
                  </a:txBody>
                  <a:tcPr/>
                </a:tc>
              </a:tr>
            </a:tbl>
          </a:graphicData>
        </a:graphic>
      </p:graphicFrame>
      <p:sp>
        <p:nvSpPr>
          <p:cNvPr id="3" name="TextBox 2"/>
          <p:cNvSpPr txBox="1"/>
          <p:nvPr/>
        </p:nvSpPr>
        <p:spPr>
          <a:xfrm>
            <a:off x="1066800" y="6048560"/>
            <a:ext cx="5410200" cy="369332"/>
          </a:xfrm>
          <a:prstGeom prst="rect">
            <a:avLst/>
          </a:prstGeom>
          <a:noFill/>
        </p:spPr>
        <p:txBody>
          <a:bodyPr wrap="square" rtlCol="0">
            <a:spAutoFit/>
          </a:bodyPr>
          <a:lstStyle/>
          <a:p>
            <a:r>
              <a:rPr lang="en-US" dirty="0" smtClean="0"/>
              <a:t>Data not available for Trinity River Campus, too new.</a:t>
            </a:r>
            <a:endParaRPr lang="en-US" dirty="0"/>
          </a:p>
        </p:txBody>
      </p:sp>
    </p:spTree>
    <p:extLst>
      <p:ext uri="{BB962C8B-B14F-4D97-AF65-F5344CB8AC3E}">
        <p14:creationId xmlns:p14="http://schemas.microsoft.com/office/powerpoint/2010/main" val="8525495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304800"/>
            <a:ext cx="8229600" cy="1630362"/>
          </a:xfrm>
        </p:spPr>
        <p:txBody>
          <a:bodyPr>
            <a:normAutofit fontScale="90000"/>
          </a:bodyPr>
          <a:lstStyle/>
          <a:p>
            <a:r>
              <a:rPr lang="en-US" dirty="0" smtClean="0"/>
              <a:t>Student Migration Data from THECB</a:t>
            </a:r>
            <a:br>
              <a:rPr lang="en-US" dirty="0" smtClean="0"/>
            </a:br>
            <a:r>
              <a:rPr lang="en-US" dirty="0" smtClean="0"/>
              <a:t>Tarrant County South Campus, 2011</a:t>
            </a:r>
            <a:r>
              <a:rPr lang="en-US" dirty="0"/>
              <a:t/>
            </a:r>
            <a:br>
              <a:rPr lang="en-US" dirty="0"/>
            </a:br>
            <a:r>
              <a:rPr lang="en-US" sz="2200" b="1" dirty="0" smtClean="0"/>
              <a:t>Fall 2010 to Fall 2011</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04234064"/>
              </p:ext>
            </p:extLst>
          </p:nvPr>
        </p:nvGraphicFramePr>
        <p:xfrm>
          <a:off x="990600" y="3962400"/>
          <a:ext cx="6705600" cy="1752600"/>
        </p:xfrm>
        <a:graphic>
          <a:graphicData uri="http://schemas.openxmlformats.org/drawingml/2006/table">
            <a:tbl>
              <a:tblPr firstRow="1" bandRow="1">
                <a:tableStyleId>{5C22544A-7EE6-4342-B048-85BDC9FD1C3A}</a:tableStyleId>
              </a:tblPr>
              <a:tblGrid>
                <a:gridCol w="1676400"/>
                <a:gridCol w="838200"/>
                <a:gridCol w="1143000"/>
                <a:gridCol w="1219200"/>
                <a:gridCol w="990600"/>
                <a:gridCol w="838200"/>
              </a:tblGrid>
              <a:tr h="523240">
                <a:tc>
                  <a:txBody>
                    <a:bodyPr/>
                    <a:lstStyle/>
                    <a:p>
                      <a:r>
                        <a:rPr lang="en-US" dirty="0" smtClean="0"/>
                        <a:t>Non-graduates</a:t>
                      </a:r>
                      <a:endParaRPr lang="en-US" dirty="0"/>
                    </a:p>
                  </a:txBody>
                  <a:tcPr/>
                </a:tc>
                <a:tc>
                  <a:txBody>
                    <a:bodyPr/>
                    <a:lstStyle/>
                    <a:p>
                      <a:r>
                        <a:rPr lang="en-US" dirty="0" smtClean="0"/>
                        <a:t>N</a:t>
                      </a:r>
                      <a:endParaRPr lang="en-US" dirty="0"/>
                    </a:p>
                  </a:txBody>
                  <a:tcPr/>
                </a:tc>
                <a:tc>
                  <a:txBody>
                    <a:bodyPr/>
                    <a:lstStyle/>
                    <a:p>
                      <a:r>
                        <a:rPr lang="en-US" dirty="0" smtClean="0"/>
                        <a:t>% at Same</a:t>
                      </a:r>
                      <a:endParaRPr lang="en-US" dirty="0"/>
                    </a:p>
                  </a:txBody>
                  <a:tcPr/>
                </a:tc>
                <a:tc>
                  <a:txBody>
                    <a:bodyPr/>
                    <a:lstStyle/>
                    <a:p>
                      <a:r>
                        <a:rPr lang="en-US" dirty="0" smtClean="0"/>
                        <a:t>% at Other 2-yr</a:t>
                      </a:r>
                      <a:endParaRPr lang="en-US" dirty="0"/>
                    </a:p>
                  </a:txBody>
                  <a:tcPr/>
                </a:tc>
                <a:tc>
                  <a:txBody>
                    <a:bodyPr/>
                    <a:lstStyle/>
                    <a:p>
                      <a:r>
                        <a:rPr lang="en-US" dirty="0" smtClean="0"/>
                        <a:t>% at 4-yr</a:t>
                      </a:r>
                      <a:endParaRPr lang="en-US" dirty="0"/>
                    </a:p>
                  </a:txBody>
                  <a:tcPr/>
                </a:tc>
                <a:tc>
                  <a:txBody>
                    <a:bodyPr/>
                    <a:lstStyle/>
                    <a:p>
                      <a:r>
                        <a:rPr lang="en-US" dirty="0" smtClean="0"/>
                        <a:t>% not found</a:t>
                      </a:r>
                      <a:endParaRPr lang="en-US" dirty="0"/>
                    </a:p>
                  </a:txBody>
                  <a:tcPr/>
                </a:tc>
              </a:tr>
              <a:tr h="370840">
                <a:tc>
                  <a:txBody>
                    <a:bodyPr/>
                    <a:lstStyle/>
                    <a:p>
                      <a:r>
                        <a:rPr lang="en-US" dirty="0" smtClean="0"/>
                        <a:t>   Academic</a:t>
                      </a:r>
                      <a:endParaRPr lang="en-US" dirty="0"/>
                    </a:p>
                  </a:txBody>
                  <a:tcPr/>
                </a:tc>
                <a:tc>
                  <a:txBody>
                    <a:bodyPr/>
                    <a:lstStyle/>
                    <a:p>
                      <a:r>
                        <a:rPr lang="en-US" dirty="0" smtClean="0"/>
                        <a:t>6,660</a:t>
                      </a:r>
                      <a:endParaRPr lang="en-US" dirty="0"/>
                    </a:p>
                  </a:txBody>
                  <a:tcPr/>
                </a:tc>
                <a:tc>
                  <a:txBody>
                    <a:bodyPr/>
                    <a:lstStyle/>
                    <a:p>
                      <a:r>
                        <a:rPr lang="en-US" dirty="0" smtClean="0"/>
                        <a:t>26.3</a:t>
                      </a:r>
                      <a:endParaRPr lang="en-US" dirty="0"/>
                    </a:p>
                  </a:txBody>
                  <a:tcPr/>
                </a:tc>
                <a:tc>
                  <a:txBody>
                    <a:bodyPr/>
                    <a:lstStyle/>
                    <a:p>
                      <a:r>
                        <a:rPr lang="en-US" dirty="0" smtClean="0"/>
                        <a:t>15.9</a:t>
                      </a:r>
                      <a:endParaRPr lang="en-US" dirty="0"/>
                    </a:p>
                  </a:txBody>
                  <a:tcPr/>
                </a:tc>
                <a:tc>
                  <a:txBody>
                    <a:bodyPr/>
                    <a:lstStyle/>
                    <a:p>
                      <a:r>
                        <a:rPr lang="en-US" dirty="0" smtClean="0"/>
                        <a:t>14.4</a:t>
                      </a:r>
                      <a:endParaRPr lang="en-US" dirty="0"/>
                    </a:p>
                  </a:txBody>
                  <a:tcPr/>
                </a:tc>
                <a:tc>
                  <a:txBody>
                    <a:bodyPr/>
                    <a:lstStyle/>
                    <a:p>
                      <a:r>
                        <a:rPr lang="en-US" dirty="0" smtClean="0"/>
                        <a:t>43.3</a:t>
                      </a:r>
                      <a:endParaRPr lang="en-US" dirty="0"/>
                    </a:p>
                  </a:txBody>
                  <a:tcPr/>
                </a:tc>
              </a:tr>
              <a:tr h="370840">
                <a:tc>
                  <a:txBody>
                    <a:bodyPr/>
                    <a:lstStyle/>
                    <a:p>
                      <a:r>
                        <a:rPr lang="en-US" dirty="0" smtClean="0"/>
                        <a:t>   Technical</a:t>
                      </a:r>
                      <a:endParaRPr lang="en-US" dirty="0"/>
                    </a:p>
                  </a:txBody>
                  <a:tcPr/>
                </a:tc>
                <a:tc>
                  <a:txBody>
                    <a:bodyPr/>
                    <a:lstStyle/>
                    <a:p>
                      <a:r>
                        <a:rPr lang="en-US" dirty="0" smtClean="0"/>
                        <a:t> 3,127</a:t>
                      </a:r>
                      <a:endParaRPr lang="en-US" dirty="0"/>
                    </a:p>
                  </a:txBody>
                  <a:tcPr/>
                </a:tc>
                <a:tc>
                  <a:txBody>
                    <a:bodyPr/>
                    <a:lstStyle/>
                    <a:p>
                      <a:r>
                        <a:rPr lang="en-US" dirty="0" smtClean="0"/>
                        <a:t>26.1</a:t>
                      </a:r>
                      <a:endParaRPr lang="en-US" dirty="0"/>
                    </a:p>
                  </a:txBody>
                  <a:tcPr/>
                </a:tc>
                <a:tc>
                  <a:txBody>
                    <a:bodyPr/>
                    <a:lstStyle/>
                    <a:p>
                      <a:r>
                        <a:rPr lang="en-US" dirty="0" smtClean="0"/>
                        <a:t>19.7</a:t>
                      </a:r>
                      <a:endParaRPr lang="en-US" dirty="0"/>
                    </a:p>
                  </a:txBody>
                  <a:tcPr/>
                </a:tc>
                <a:tc>
                  <a:txBody>
                    <a:bodyPr/>
                    <a:lstStyle/>
                    <a:p>
                      <a:r>
                        <a:rPr lang="en-US" dirty="0" smtClean="0"/>
                        <a:t>   6.8</a:t>
                      </a:r>
                      <a:endParaRPr lang="en-US" dirty="0"/>
                    </a:p>
                  </a:txBody>
                  <a:tcPr/>
                </a:tc>
                <a:tc>
                  <a:txBody>
                    <a:bodyPr/>
                    <a:lstStyle/>
                    <a:p>
                      <a:r>
                        <a:rPr lang="en-US" dirty="0" smtClean="0"/>
                        <a:t>47.3</a:t>
                      </a:r>
                      <a:endParaRPr lang="en-US" dirty="0"/>
                    </a:p>
                  </a:txBody>
                  <a:tcPr/>
                </a:tc>
              </a:tr>
              <a:tr h="370840">
                <a:tc>
                  <a:txBody>
                    <a:bodyPr/>
                    <a:lstStyle/>
                    <a:p>
                      <a:r>
                        <a:rPr lang="en-US" dirty="0" smtClean="0"/>
                        <a:t>   Tech-prep</a:t>
                      </a:r>
                      <a:endParaRPr lang="en-US" dirty="0"/>
                    </a:p>
                  </a:txBody>
                  <a:tcPr/>
                </a:tc>
                <a:tc>
                  <a:txBody>
                    <a:bodyPr/>
                    <a:lstStyle/>
                    <a:p>
                      <a:r>
                        <a:rPr lang="en-US" dirty="0" smtClean="0"/>
                        <a:t> 1,189</a:t>
                      </a:r>
                      <a:endParaRPr lang="en-US" dirty="0"/>
                    </a:p>
                  </a:txBody>
                  <a:tcPr/>
                </a:tc>
                <a:tc>
                  <a:txBody>
                    <a:bodyPr/>
                    <a:lstStyle/>
                    <a:p>
                      <a:r>
                        <a:rPr lang="en-US" dirty="0" smtClean="0"/>
                        <a:t>27.2</a:t>
                      </a:r>
                      <a:endParaRPr lang="en-US" dirty="0"/>
                    </a:p>
                  </a:txBody>
                  <a:tcPr/>
                </a:tc>
                <a:tc>
                  <a:txBody>
                    <a:bodyPr/>
                    <a:lstStyle/>
                    <a:p>
                      <a:r>
                        <a:rPr lang="en-US" dirty="0" smtClean="0"/>
                        <a:t>15.6</a:t>
                      </a:r>
                      <a:endParaRPr lang="en-US" dirty="0"/>
                    </a:p>
                  </a:txBody>
                  <a:tcPr/>
                </a:tc>
                <a:tc>
                  <a:txBody>
                    <a:bodyPr/>
                    <a:lstStyle/>
                    <a:p>
                      <a:r>
                        <a:rPr lang="en-US" dirty="0" smtClean="0"/>
                        <a:t>   6.8</a:t>
                      </a:r>
                      <a:endParaRPr lang="en-US" dirty="0"/>
                    </a:p>
                  </a:txBody>
                  <a:tcPr/>
                </a:tc>
                <a:tc>
                  <a:txBody>
                    <a:bodyPr/>
                    <a:lstStyle/>
                    <a:p>
                      <a:r>
                        <a:rPr lang="en-US" dirty="0" smtClean="0"/>
                        <a:t>60.4</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166906498"/>
              </p:ext>
            </p:extLst>
          </p:nvPr>
        </p:nvGraphicFramePr>
        <p:xfrm>
          <a:off x="990600" y="2016761"/>
          <a:ext cx="6705600" cy="1793239"/>
        </p:xfrm>
        <a:graphic>
          <a:graphicData uri="http://schemas.openxmlformats.org/drawingml/2006/table">
            <a:tbl>
              <a:tblPr firstRow="1" bandRow="1">
                <a:tableStyleId>{5C22544A-7EE6-4342-B048-85BDC9FD1C3A}</a:tableStyleId>
              </a:tblPr>
              <a:tblGrid>
                <a:gridCol w="1600200"/>
                <a:gridCol w="914400"/>
                <a:gridCol w="1066800"/>
                <a:gridCol w="1219200"/>
                <a:gridCol w="990600"/>
                <a:gridCol w="914400"/>
              </a:tblGrid>
              <a:tr h="685799">
                <a:tc>
                  <a:txBody>
                    <a:bodyPr/>
                    <a:lstStyle/>
                    <a:p>
                      <a:r>
                        <a:rPr lang="en-US" dirty="0" smtClean="0"/>
                        <a:t>Graduates by program</a:t>
                      </a:r>
                      <a:endParaRPr lang="en-US" dirty="0"/>
                    </a:p>
                  </a:txBody>
                  <a:tcPr/>
                </a:tc>
                <a:tc>
                  <a:txBody>
                    <a:bodyPr/>
                    <a:lstStyle/>
                    <a:p>
                      <a:r>
                        <a:rPr lang="en-US" dirty="0" smtClean="0"/>
                        <a:t>N</a:t>
                      </a:r>
                      <a:endParaRPr lang="en-US" dirty="0"/>
                    </a:p>
                  </a:txBody>
                  <a:tcPr/>
                </a:tc>
                <a:tc>
                  <a:txBody>
                    <a:bodyPr/>
                    <a:lstStyle/>
                    <a:p>
                      <a:r>
                        <a:rPr lang="en-US" dirty="0" smtClean="0"/>
                        <a:t>% at Same</a:t>
                      </a:r>
                      <a:endParaRPr lang="en-US" dirty="0"/>
                    </a:p>
                  </a:txBody>
                  <a:tcPr/>
                </a:tc>
                <a:tc>
                  <a:txBody>
                    <a:bodyPr/>
                    <a:lstStyle/>
                    <a:p>
                      <a:r>
                        <a:rPr lang="en-US" dirty="0" smtClean="0"/>
                        <a:t>% </a:t>
                      </a:r>
                      <a:r>
                        <a:rPr lang="en-US" baseline="0" dirty="0" smtClean="0"/>
                        <a:t> at Other 2-yr</a:t>
                      </a:r>
                      <a:endParaRPr lang="en-US" dirty="0"/>
                    </a:p>
                  </a:txBody>
                  <a:tcPr/>
                </a:tc>
                <a:tc>
                  <a:txBody>
                    <a:bodyPr/>
                    <a:lstStyle/>
                    <a:p>
                      <a:r>
                        <a:rPr lang="en-US" dirty="0" smtClean="0"/>
                        <a:t>% at 4-yr</a:t>
                      </a:r>
                      <a:endParaRPr lang="en-US" dirty="0"/>
                    </a:p>
                  </a:txBody>
                  <a:tcPr/>
                </a:tc>
                <a:tc>
                  <a:txBody>
                    <a:bodyPr/>
                    <a:lstStyle/>
                    <a:p>
                      <a:r>
                        <a:rPr lang="en-US" dirty="0" smtClean="0"/>
                        <a:t>% not</a:t>
                      </a:r>
                    </a:p>
                    <a:p>
                      <a:r>
                        <a:rPr lang="en-US" dirty="0" smtClean="0"/>
                        <a:t>found</a:t>
                      </a:r>
                      <a:endParaRPr lang="en-US" dirty="0"/>
                    </a:p>
                  </a:txBody>
                  <a:tcPr/>
                </a:tc>
              </a:tr>
              <a:tr h="370840">
                <a:tc>
                  <a:txBody>
                    <a:bodyPr/>
                    <a:lstStyle/>
                    <a:p>
                      <a:r>
                        <a:rPr lang="en-US" dirty="0" smtClean="0"/>
                        <a:t>  Academic</a:t>
                      </a:r>
                    </a:p>
                  </a:txBody>
                  <a:tcPr/>
                </a:tc>
                <a:tc>
                  <a:txBody>
                    <a:bodyPr/>
                    <a:lstStyle/>
                    <a:p>
                      <a:r>
                        <a:rPr lang="en-US" dirty="0" smtClean="0"/>
                        <a:t>265</a:t>
                      </a:r>
                      <a:endParaRPr lang="en-US" dirty="0"/>
                    </a:p>
                  </a:txBody>
                  <a:tcPr/>
                </a:tc>
                <a:tc>
                  <a:txBody>
                    <a:bodyPr/>
                    <a:lstStyle/>
                    <a:p>
                      <a:r>
                        <a:rPr lang="en-US" dirty="0" smtClean="0"/>
                        <a:t>12.5</a:t>
                      </a:r>
                      <a:endParaRPr lang="en-US" dirty="0"/>
                    </a:p>
                  </a:txBody>
                  <a:tcPr/>
                </a:tc>
                <a:tc>
                  <a:txBody>
                    <a:bodyPr/>
                    <a:lstStyle/>
                    <a:p>
                      <a:r>
                        <a:rPr lang="en-US" dirty="0" smtClean="0"/>
                        <a:t> 6.8</a:t>
                      </a:r>
                      <a:endParaRPr lang="en-US" dirty="0"/>
                    </a:p>
                  </a:txBody>
                  <a:tcPr/>
                </a:tc>
                <a:tc>
                  <a:txBody>
                    <a:bodyPr/>
                    <a:lstStyle/>
                    <a:p>
                      <a:r>
                        <a:rPr lang="en-US" dirty="0" smtClean="0"/>
                        <a:t>48.7</a:t>
                      </a:r>
                      <a:endParaRPr lang="en-US" dirty="0"/>
                    </a:p>
                  </a:txBody>
                  <a:tcPr/>
                </a:tc>
                <a:tc>
                  <a:txBody>
                    <a:bodyPr/>
                    <a:lstStyle/>
                    <a:p>
                      <a:r>
                        <a:rPr lang="en-US" dirty="0" smtClean="0"/>
                        <a:t>32.1</a:t>
                      </a:r>
                      <a:endParaRPr lang="en-US" dirty="0"/>
                    </a:p>
                  </a:txBody>
                  <a:tcPr/>
                </a:tc>
              </a:tr>
              <a:tr h="370840">
                <a:tc>
                  <a:txBody>
                    <a:bodyPr/>
                    <a:lstStyle/>
                    <a:p>
                      <a:r>
                        <a:rPr lang="en-US" dirty="0" smtClean="0"/>
                        <a:t>  Technical</a:t>
                      </a:r>
                    </a:p>
                  </a:txBody>
                  <a:tcPr/>
                </a:tc>
                <a:tc>
                  <a:txBody>
                    <a:bodyPr/>
                    <a:lstStyle/>
                    <a:p>
                      <a:r>
                        <a:rPr lang="en-US" dirty="0" smtClean="0"/>
                        <a:t>219</a:t>
                      </a:r>
                      <a:endParaRPr lang="en-US" dirty="0"/>
                    </a:p>
                  </a:txBody>
                  <a:tcPr/>
                </a:tc>
                <a:tc>
                  <a:txBody>
                    <a:bodyPr/>
                    <a:lstStyle/>
                    <a:p>
                      <a:r>
                        <a:rPr lang="en-US" dirty="0" smtClean="0"/>
                        <a:t>13.2</a:t>
                      </a:r>
                      <a:endParaRPr lang="en-US" dirty="0"/>
                    </a:p>
                  </a:txBody>
                  <a:tcPr/>
                </a:tc>
                <a:tc>
                  <a:txBody>
                    <a:bodyPr/>
                    <a:lstStyle/>
                    <a:p>
                      <a:r>
                        <a:rPr lang="en-US" dirty="0" smtClean="0"/>
                        <a:t> 5.0</a:t>
                      </a:r>
                      <a:endParaRPr lang="en-US" dirty="0"/>
                    </a:p>
                  </a:txBody>
                  <a:tcPr/>
                </a:tc>
                <a:tc>
                  <a:txBody>
                    <a:bodyPr/>
                    <a:lstStyle/>
                    <a:p>
                      <a:r>
                        <a:rPr lang="en-US" dirty="0" smtClean="0"/>
                        <a:t>10.0</a:t>
                      </a:r>
                      <a:endParaRPr lang="en-US" dirty="0"/>
                    </a:p>
                  </a:txBody>
                  <a:tcPr/>
                </a:tc>
                <a:tc>
                  <a:txBody>
                    <a:bodyPr/>
                    <a:lstStyle/>
                    <a:p>
                      <a:r>
                        <a:rPr lang="en-US" dirty="0" smtClean="0"/>
                        <a:t>71.1</a:t>
                      </a:r>
                      <a:endParaRPr lang="en-US" dirty="0"/>
                    </a:p>
                  </a:txBody>
                  <a:tcPr/>
                </a:tc>
              </a:tr>
              <a:tr h="325120">
                <a:tc>
                  <a:txBody>
                    <a:bodyPr/>
                    <a:lstStyle/>
                    <a:p>
                      <a:r>
                        <a:rPr lang="en-US" dirty="0" smtClean="0"/>
                        <a:t>  Tech-Prep</a:t>
                      </a:r>
                    </a:p>
                  </a:txBody>
                  <a:tcPr/>
                </a:tc>
                <a:tc>
                  <a:txBody>
                    <a:bodyPr/>
                    <a:lstStyle/>
                    <a:p>
                      <a:r>
                        <a:rPr lang="en-US" dirty="0" smtClean="0"/>
                        <a:t>  58</a:t>
                      </a:r>
                      <a:endParaRPr lang="en-US" dirty="0"/>
                    </a:p>
                  </a:txBody>
                  <a:tcPr/>
                </a:tc>
                <a:tc>
                  <a:txBody>
                    <a:bodyPr/>
                    <a:lstStyle/>
                    <a:p>
                      <a:r>
                        <a:rPr lang="en-US" dirty="0" smtClean="0"/>
                        <a:t>13.8</a:t>
                      </a:r>
                      <a:endParaRPr lang="en-US" dirty="0"/>
                    </a:p>
                  </a:txBody>
                  <a:tcPr/>
                </a:tc>
                <a:tc>
                  <a:txBody>
                    <a:bodyPr/>
                    <a:lstStyle/>
                    <a:p>
                      <a:r>
                        <a:rPr lang="en-US" dirty="0" smtClean="0"/>
                        <a:t> 3.4</a:t>
                      </a:r>
                      <a:endParaRPr lang="en-US" dirty="0"/>
                    </a:p>
                  </a:txBody>
                  <a:tcPr/>
                </a:tc>
                <a:tc>
                  <a:txBody>
                    <a:bodyPr/>
                    <a:lstStyle/>
                    <a:p>
                      <a:r>
                        <a:rPr lang="en-US" dirty="0" smtClean="0"/>
                        <a:t>24.1</a:t>
                      </a:r>
                      <a:endParaRPr lang="en-US" dirty="0"/>
                    </a:p>
                  </a:txBody>
                  <a:tcPr/>
                </a:tc>
                <a:tc>
                  <a:txBody>
                    <a:bodyPr/>
                    <a:lstStyle/>
                    <a:p>
                      <a:r>
                        <a:rPr lang="en-US" dirty="0" smtClean="0"/>
                        <a:t>58.6</a:t>
                      </a:r>
                      <a:endParaRPr lang="en-US" dirty="0"/>
                    </a:p>
                  </a:txBody>
                  <a:tcPr/>
                </a:tc>
              </a:tr>
            </a:tbl>
          </a:graphicData>
        </a:graphic>
      </p:graphicFrame>
    </p:spTree>
    <p:extLst>
      <p:ext uri="{BB962C8B-B14F-4D97-AF65-F5344CB8AC3E}">
        <p14:creationId xmlns:p14="http://schemas.microsoft.com/office/powerpoint/2010/main" val="7523398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304800"/>
            <a:ext cx="8229600" cy="1630362"/>
          </a:xfrm>
        </p:spPr>
        <p:txBody>
          <a:bodyPr>
            <a:normAutofit fontScale="90000"/>
          </a:bodyPr>
          <a:lstStyle/>
          <a:p>
            <a:r>
              <a:rPr lang="en-US" dirty="0" smtClean="0"/>
              <a:t>Student Migration Data from THECB</a:t>
            </a:r>
            <a:br>
              <a:rPr lang="en-US" dirty="0" smtClean="0"/>
            </a:br>
            <a:r>
              <a:rPr lang="en-US" dirty="0" smtClean="0"/>
              <a:t>Tarrant County Trinity River Campus, 2011</a:t>
            </a:r>
            <a:r>
              <a:rPr lang="en-US" dirty="0"/>
              <a:t/>
            </a:r>
            <a:br>
              <a:rPr lang="en-US" dirty="0"/>
            </a:br>
            <a:r>
              <a:rPr lang="en-US" sz="2200" b="1" dirty="0" smtClean="0"/>
              <a:t>Fall 2010 to Fall 2011</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07089197"/>
              </p:ext>
            </p:extLst>
          </p:nvPr>
        </p:nvGraphicFramePr>
        <p:xfrm>
          <a:off x="990600" y="3962400"/>
          <a:ext cx="6705600" cy="1752600"/>
        </p:xfrm>
        <a:graphic>
          <a:graphicData uri="http://schemas.openxmlformats.org/drawingml/2006/table">
            <a:tbl>
              <a:tblPr firstRow="1" bandRow="1">
                <a:tableStyleId>{5C22544A-7EE6-4342-B048-85BDC9FD1C3A}</a:tableStyleId>
              </a:tblPr>
              <a:tblGrid>
                <a:gridCol w="1676400"/>
                <a:gridCol w="838200"/>
                <a:gridCol w="1143000"/>
                <a:gridCol w="1219200"/>
                <a:gridCol w="990600"/>
                <a:gridCol w="838200"/>
              </a:tblGrid>
              <a:tr h="523240">
                <a:tc>
                  <a:txBody>
                    <a:bodyPr/>
                    <a:lstStyle/>
                    <a:p>
                      <a:r>
                        <a:rPr lang="en-US" dirty="0" smtClean="0"/>
                        <a:t>Non-graduates</a:t>
                      </a:r>
                      <a:endParaRPr lang="en-US" dirty="0"/>
                    </a:p>
                  </a:txBody>
                  <a:tcPr/>
                </a:tc>
                <a:tc>
                  <a:txBody>
                    <a:bodyPr/>
                    <a:lstStyle/>
                    <a:p>
                      <a:r>
                        <a:rPr lang="en-US" dirty="0" smtClean="0"/>
                        <a:t>N</a:t>
                      </a:r>
                      <a:endParaRPr lang="en-US" dirty="0"/>
                    </a:p>
                  </a:txBody>
                  <a:tcPr/>
                </a:tc>
                <a:tc>
                  <a:txBody>
                    <a:bodyPr/>
                    <a:lstStyle/>
                    <a:p>
                      <a:r>
                        <a:rPr lang="en-US" dirty="0" smtClean="0"/>
                        <a:t>% at Same</a:t>
                      </a:r>
                      <a:endParaRPr lang="en-US" dirty="0"/>
                    </a:p>
                  </a:txBody>
                  <a:tcPr/>
                </a:tc>
                <a:tc>
                  <a:txBody>
                    <a:bodyPr/>
                    <a:lstStyle/>
                    <a:p>
                      <a:r>
                        <a:rPr lang="en-US" dirty="0" smtClean="0"/>
                        <a:t>% at Other 2-yr</a:t>
                      </a:r>
                      <a:endParaRPr lang="en-US" dirty="0"/>
                    </a:p>
                  </a:txBody>
                  <a:tcPr/>
                </a:tc>
                <a:tc>
                  <a:txBody>
                    <a:bodyPr/>
                    <a:lstStyle/>
                    <a:p>
                      <a:r>
                        <a:rPr lang="en-US" dirty="0" smtClean="0"/>
                        <a:t>% at 4-yr</a:t>
                      </a:r>
                      <a:endParaRPr lang="en-US" dirty="0"/>
                    </a:p>
                  </a:txBody>
                  <a:tcPr/>
                </a:tc>
                <a:tc>
                  <a:txBody>
                    <a:bodyPr/>
                    <a:lstStyle/>
                    <a:p>
                      <a:r>
                        <a:rPr lang="en-US" dirty="0" smtClean="0"/>
                        <a:t>% not found</a:t>
                      </a:r>
                      <a:endParaRPr lang="en-US" dirty="0"/>
                    </a:p>
                  </a:txBody>
                  <a:tcPr/>
                </a:tc>
              </a:tr>
              <a:tr h="370840">
                <a:tc>
                  <a:txBody>
                    <a:bodyPr/>
                    <a:lstStyle/>
                    <a:p>
                      <a:r>
                        <a:rPr lang="en-US" dirty="0" smtClean="0"/>
                        <a:t>   Academic</a:t>
                      </a:r>
                      <a:endParaRPr lang="en-US" dirty="0"/>
                    </a:p>
                  </a:txBody>
                  <a:tcPr/>
                </a:tc>
                <a:tc>
                  <a:txBody>
                    <a:bodyPr/>
                    <a:lstStyle/>
                    <a:p>
                      <a:r>
                        <a:rPr lang="en-US" dirty="0" smtClean="0"/>
                        <a:t>708</a:t>
                      </a:r>
                      <a:endParaRPr lang="en-US" dirty="0"/>
                    </a:p>
                  </a:txBody>
                  <a:tcPr/>
                </a:tc>
                <a:tc>
                  <a:txBody>
                    <a:bodyPr/>
                    <a:lstStyle/>
                    <a:p>
                      <a:r>
                        <a:rPr lang="en-US" dirty="0" smtClean="0"/>
                        <a:t>24.5</a:t>
                      </a:r>
                      <a:endParaRPr lang="en-US" dirty="0"/>
                    </a:p>
                  </a:txBody>
                  <a:tcPr/>
                </a:tc>
                <a:tc>
                  <a:txBody>
                    <a:bodyPr/>
                    <a:lstStyle/>
                    <a:p>
                      <a:r>
                        <a:rPr lang="en-US" dirty="0" smtClean="0"/>
                        <a:t>20.8</a:t>
                      </a:r>
                      <a:endParaRPr lang="en-US" dirty="0"/>
                    </a:p>
                  </a:txBody>
                  <a:tcPr/>
                </a:tc>
                <a:tc>
                  <a:txBody>
                    <a:bodyPr/>
                    <a:lstStyle/>
                    <a:p>
                      <a:r>
                        <a:rPr lang="en-US" dirty="0" smtClean="0"/>
                        <a:t>11.5</a:t>
                      </a:r>
                      <a:endParaRPr lang="en-US" dirty="0"/>
                    </a:p>
                  </a:txBody>
                  <a:tcPr/>
                </a:tc>
                <a:tc>
                  <a:txBody>
                    <a:bodyPr/>
                    <a:lstStyle/>
                    <a:p>
                      <a:r>
                        <a:rPr lang="en-US" dirty="0" smtClean="0"/>
                        <a:t>43.2</a:t>
                      </a:r>
                      <a:endParaRPr lang="en-US" dirty="0"/>
                    </a:p>
                  </a:txBody>
                  <a:tcPr/>
                </a:tc>
              </a:tr>
              <a:tr h="370840">
                <a:tc>
                  <a:txBody>
                    <a:bodyPr/>
                    <a:lstStyle/>
                    <a:p>
                      <a:r>
                        <a:rPr lang="en-US" dirty="0" smtClean="0"/>
                        <a:t>   Technical</a:t>
                      </a:r>
                      <a:endParaRPr lang="en-US" dirty="0"/>
                    </a:p>
                  </a:txBody>
                  <a:tcPr/>
                </a:tc>
                <a:tc>
                  <a:txBody>
                    <a:bodyPr/>
                    <a:lstStyle/>
                    <a:p>
                      <a:r>
                        <a:rPr lang="en-US" dirty="0" smtClean="0"/>
                        <a:t> 253</a:t>
                      </a:r>
                      <a:endParaRPr lang="en-US" dirty="0"/>
                    </a:p>
                  </a:txBody>
                  <a:tcPr/>
                </a:tc>
                <a:tc>
                  <a:txBody>
                    <a:bodyPr/>
                    <a:lstStyle/>
                    <a:p>
                      <a:r>
                        <a:rPr lang="en-US" dirty="0" smtClean="0"/>
                        <a:t>23.2</a:t>
                      </a:r>
                      <a:endParaRPr lang="en-US" dirty="0"/>
                    </a:p>
                  </a:txBody>
                  <a:tcPr/>
                </a:tc>
                <a:tc>
                  <a:txBody>
                    <a:bodyPr/>
                    <a:lstStyle/>
                    <a:p>
                      <a:r>
                        <a:rPr lang="en-US" dirty="0" smtClean="0"/>
                        <a:t>23.1</a:t>
                      </a:r>
                      <a:endParaRPr lang="en-US" dirty="0"/>
                    </a:p>
                  </a:txBody>
                  <a:tcPr/>
                </a:tc>
                <a:tc>
                  <a:txBody>
                    <a:bodyPr/>
                    <a:lstStyle/>
                    <a:p>
                      <a:r>
                        <a:rPr lang="en-US" dirty="0" smtClean="0"/>
                        <a:t>   7.0</a:t>
                      </a:r>
                      <a:endParaRPr lang="en-US" dirty="0"/>
                    </a:p>
                  </a:txBody>
                  <a:tcPr/>
                </a:tc>
                <a:tc>
                  <a:txBody>
                    <a:bodyPr/>
                    <a:lstStyle/>
                    <a:p>
                      <a:r>
                        <a:rPr lang="en-US" dirty="0" smtClean="0"/>
                        <a:t>46.7</a:t>
                      </a:r>
                      <a:endParaRPr lang="en-US" dirty="0"/>
                    </a:p>
                  </a:txBody>
                  <a:tcPr/>
                </a:tc>
              </a:tr>
              <a:tr h="370840">
                <a:tc>
                  <a:txBody>
                    <a:bodyPr/>
                    <a:lstStyle/>
                    <a:p>
                      <a:r>
                        <a:rPr lang="en-US" dirty="0" smtClean="0"/>
                        <a:t>   Tech-prep</a:t>
                      </a:r>
                      <a:endParaRPr lang="en-US" dirty="0"/>
                    </a:p>
                  </a:txBody>
                  <a:tcPr/>
                </a:tc>
                <a:tc>
                  <a:txBody>
                    <a:bodyPr/>
                    <a:lstStyle/>
                    <a:p>
                      <a:r>
                        <a:rPr lang="en-US" dirty="0" smtClean="0"/>
                        <a:t>  73</a:t>
                      </a:r>
                      <a:endParaRPr lang="en-US" dirty="0"/>
                    </a:p>
                  </a:txBody>
                  <a:tcPr/>
                </a:tc>
                <a:tc>
                  <a:txBody>
                    <a:bodyPr/>
                    <a:lstStyle/>
                    <a:p>
                      <a:r>
                        <a:rPr lang="en-US" dirty="0" smtClean="0"/>
                        <a:t>17.7</a:t>
                      </a:r>
                      <a:endParaRPr lang="en-US" dirty="0"/>
                    </a:p>
                  </a:txBody>
                  <a:tcPr/>
                </a:tc>
                <a:tc>
                  <a:txBody>
                    <a:bodyPr/>
                    <a:lstStyle/>
                    <a:p>
                      <a:r>
                        <a:rPr lang="en-US" dirty="0" smtClean="0"/>
                        <a:t>25.7</a:t>
                      </a:r>
                      <a:endParaRPr lang="en-US" dirty="0"/>
                    </a:p>
                  </a:txBody>
                  <a:tcPr/>
                </a:tc>
                <a:tc>
                  <a:txBody>
                    <a:bodyPr/>
                    <a:lstStyle/>
                    <a:p>
                      <a:r>
                        <a:rPr lang="en-US" dirty="0" smtClean="0"/>
                        <a:t>  10.7</a:t>
                      </a:r>
                      <a:endParaRPr lang="en-US" dirty="0"/>
                    </a:p>
                  </a:txBody>
                  <a:tcPr/>
                </a:tc>
                <a:tc>
                  <a:txBody>
                    <a:bodyPr/>
                    <a:lstStyle/>
                    <a:p>
                      <a:r>
                        <a:rPr lang="en-US" dirty="0" smtClean="0"/>
                        <a:t>46.0</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566835820"/>
              </p:ext>
            </p:extLst>
          </p:nvPr>
        </p:nvGraphicFramePr>
        <p:xfrm>
          <a:off x="990600" y="2016761"/>
          <a:ext cx="6705600" cy="1793239"/>
        </p:xfrm>
        <a:graphic>
          <a:graphicData uri="http://schemas.openxmlformats.org/drawingml/2006/table">
            <a:tbl>
              <a:tblPr firstRow="1" bandRow="1">
                <a:tableStyleId>{5C22544A-7EE6-4342-B048-85BDC9FD1C3A}</a:tableStyleId>
              </a:tblPr>
              <a:tblGrid>
                <a:gridCol w="1600200"/>
                <a:gridCol w="914400"/>
                <a:gridCol w="1066800"/>
                <a:gridCol w="1219200"/>
                <a:gridCol w="990600"/>
                <a:gridCol w="914400"/>
              </a:tblGrid>
              <a:tr h="685799">
                <a:tc>
                  <a:txBody>
                    <a:bodyPr/>
                    <a:lstStyle/>
                    <a:p>
                      <a:r>
                        <a:rPr lang="en-US" dirty="0" smtClean="0"/>
                        <a:t>Graduates by program</a:t>
                      </a:r>
                      <a:endParaRPr lang="en-US" dirty="0"/>
                    </a:p>
                  </a:txBody>
                  <a:tcPr/>
                </a:tc>
                <a:tc>
                  <a:txBody>
                    <a:bodyPr/>
                    <a:lstStyle/>
                    <a:p>
                      <a:r>
                        <a:rPr lang="en-US" dirty="0" smtClean="0"/>
                        <a:t>N</a:t>
                      </a:r>
                      <a:endParaRPr lang="en-US" dirty="0"/>
                    </a:p>
                  </a:txBody>
                  <a:tcPr/>
                </a:tc>
                <a:tc>
                  <a:txBody>
                    <a:bodyPr/>
                    <a:lstStyle/>
                    <a:p>
                      <a:r>
                        <a:rPr lang="en-US" dirty="0" smtClean="0"/>
                        <a:t>% at Same</a:t>
                      </a:r>
                      <a:endParaRPr lang="en-US" dirty="0"/>
                    </a:p>
                  </a:txBody>
                  <a:tcPr/>
                </a:tc>
                <a:tc>
                  <a:txBody>
                    <a:bodyPr/>
                    <a:lstStyle/>
                    <a:p>
                      <a:r>
                        <a:rPr lang="en-US" dirty="0" smtClean="0"/>
                        <a:t>% </a:t>
                      </a:r>
                      <a:r>
                        <a:rPr lang="en-US" baseline="0" dirty="0" smtClean="0"/>
                        <a:t> at Other 2-yr</a:t>
                      </a:r>
                      <a:endParaRPr lang="en-US" dirty="0"/>
                    </a:p>
                  </a:txBody>
                  <a:tcPr/>
                </a:tc>
                <a:tc>
                  <a:txBody>
                    <a:bodyPr/>
                    <a:lstStyle/>
                    <a:p>
                      <a:r>
                        <a:rPr lang="en-US" dirty="0" smtClean="0"/>
                        <a:t>% at 4-yr</a:t>
                      </a:r>
                      <a:endParaRPr lang="en-US" dirty="0"/>
                    </a:p>
                  </a:txBody>
                  <a:tcPr/>
                </a:tc>
                <a:tc>
                  <a:txBody>
                    <a:bodyPr/>
                    <a:lstStyle/>
                    <a:p>
                      <a:r>
                        <a:rPr lang="en-US" dirty="0" smtClean="0"/>
                        <a:t>% not</a:t>
                      </a:r>
                    </a:p>
                    <a:p>
                      <a:r>
                        <a:rPr lang="en-US" dirty="0" smtClean="0"/>
                        <a:t>found</a:t>
                      </a:r>
                      <a:endParaRPr lang="en-US" dirty="0"/>
                    </a:p>
                  </a:txBody>
                  <a:tcPr/>
                </a:tc>
              </a:tr>
              <a:tr h="370840">
                <a:tc>
                  <a:txBody>
                    <a:bodyPr/>
                    <a:lstStyle/>
                    <a:p>
                      <a:r>
                        <a:rPr lang="en-US" dirty="0" smtClean="0"/>
                        <a:t>  Academic</a:t>
                      </a:r>
                    </a:p>
                  </a:txBody>
                  <a:tcPr/>
                </a:tc>
                <a:tc>
                  <a:txBody>
                    <a:bodyPr/>
                    <a:lstStyle/>
                    <a:p>
                      <a:r>
                        <a:rPr lang="en-US" dirty="0" smtClean="0"/>
                        <a:t>   8</a:t>
                      </a:r>
                      <a:endParaRPr lang="en-US" dirty="0"/>
                    </a:p>
                  </a:txBody>
                  <a:tcPr/>
                </a:tc>
                <a:tc>
                  <a:txBody>
                    <a:bodyPr/>
                    <a:lstStyle/>
                    <a:p>
                      <a:r>
                        <a:rPr lang="en-US" dirty="0" smtClean="0"/>
                        <a:t>11.8</a:t>
                      </a:r>
                      <a:endParaRPr lang="en-US" dirty="0"/>
                    </a:p>
                  </a:txBody>
                  <a:tcPr/>
                </a:tc>
                <a:tc>
                  <a:txBody>
                    <a:bodyPr/>
                    <a:lstStyle/>
                    <a:p>
                      <a:r>
                        <a:rPr lang="en-US" dirty="0" smtClean="0"/>
                        <a:t> 8.8</a:t>
                      </a:r>
                      <a:endParaRPr lang="en-US" dirty="0"/>
                    </a:p>
                  </a:txBody>
                  <a:tcPr/>
                </a:tc>
                <a:tc>
                  <a:txBody>
                    <a:bodyPr/>
                    <a:lstStyle/>
                    <a:p>
                      <a:r>
                        <a:rPr lang="en-US" dirty="0" smtClean="0"/>
                        <a:t>50.0</a:t>
                      </a:r>
                      <a:endParaRPr lang="en-US" dirty="0"/>
                    </a:p>
                  </a:txBody>
                  <a:tcPr/>
                </a:tc>
                <a:tc>
                  <a:txBody>
                    <a:bodyPr/>
                    <a:lstStyle/>
                    <a:p>
                      <a:r>
                        <a:rPr lang="en-US" dirty="0" smtClean="0"/>
                        <a:t>29.4</a:t>
                      </a:r>
                      <a:endParaRPr lang="en-US" dirty="0"/>
                    </a:p>
                  </a:txBody>
                  <a:tcPr/>
                </a:tc>
              </a:tr>
              <a:tr h="370840">
                <a:tc>
                  <a:txBody>
                    <a:bodyPr/>
                    <a:lstStyle/>
                    <a:p>
                      <a:r>
                        <a:rPr lang="en-US" dirty="0" smtClean="0"/>
                        <a:t>  Technical</a:t>
                      </a:r>
                    </a:p>
                  </a:txBody>
                  <a:tcPr/>
                </a:tc>
                <a:tc>
                  <a:txBody>
                    <a:bodyPr/>
                    <a:lstStyle/>
                    <a:p>
                      <a:r>
                        <a:rPr lang="en-US" dirty="0" smtClean="0"/>
                        <a:t> 13 </a:t>
                      </a:r>
                      <a:endParaRPr lang="en-US" dirty="0"/>
                    </a:p>
                  </a:txBody>
                  <a:tcPr/>
                </a:tc>
                <a:tc>
                  <a:txBody>
                    <a:bodyPr/>
                    <a:lstStyle/>
                    <a:p>
                      <a:r>
                        <a:rPr lang="en-US" dirty="0" smtClean="0"/>
                        <a:t>40.6</a:t>
                      </a:r>
                      <a:endParaRPr lang="en-US" dirty="0"/>
                    </a:p>
                  </a:txBody>
                  <a:tcPr/>
                </a:tc>
                <a:tc>
                  <a:txBody>
                    <a:bodyPr/>
                    <a:lstStyle/>
                    <a:p>
                      <a:r>
                        <a:rPr lang="en-US" dirty="0" smtClean="0"/>
                        <a:t> 3.1</a:t>
                      </a:r>
                      <a:endParaRPr lang="en-US" dirty="0"/>
                    </a:p>
                  </a:txBody>
                  <a:tcPr/>
                </a:tc>
                <a:tc>
                  <a:txBody>
                    <a:bodyPr/>
                    <a:lstStyle/>
                    <a:p>
                      <a:r>
                        <a:rPr lang="en-US" dirty="0" smtClean="0"/>
                        <a:t>21.9</a:t>
                      </a:r>
                      <a:endParaRPr lang="en-US" dirty="0"/>
                    </a:p>
                  </a:txBody>
                  <a:tcPr/>
                </a:tc>
                <a:tc>
                  <a:txBody>
                    <a:bodyPr/>
                    <a:lstStyle/>
                    <a:p>
                      <a:r>
                        <a:rPr lang="en-US" dirty="0" smtClean="0"/>
                        <a:t>34.4</a:t>
                      </a:r>
                      <a:endParaRPr lang="en-US" dirty="0"/>
                    </a:p>
                  </a:txBody>
                  <a:tcPr/>
                </a:tc>
              </a:tr>
              <a:tr h="325120">
                <a:tc>
                  <a:txBody>
                    <a:bodyPr/>
                    <a:lstStyle/>
                    <a:p>
                      <a:r>
                        <a:rPr lang="en-US" dirty="0" smtClean="0"/>
                        <a:t>  Tech-Prep</a:t>
                      </a:r>
                    </a:p>
                  </a:txBody>
                  <a:tcPr/>
                </a:tc>
                <a:tc>
                  <a:txBody>
                    <a:bodyPr/>
                    <a:lstStyle/>
                    <a:p>
                      <a:r>
                        <a:rPr lang="en-US" dirty="0" smtClean="0"/>
                        <a:t>    2</a:t>
                      </a:r>
                      <a:endParaRPr lang="en-US" dirty="0"/>
                    </a:p>
                  </a:txBody>
                  <a:tcPr/>
                </a:tc>
                <a:tc>
                  <a:txBody>
                    <a:bodyPr/>
                    <a:lstStyle/>
                    <a:p>
                      <a:r>
                        <a:rPr lang="en-US" dirty="0" smtClean="0"/>
                        <a:t>22.2</a:t>
                      </a:r>
                      <a:endParaRPr lang="en-US" dirty="0"/>
                    </a:p>
                  </a:txBody>
                  <a:tcPr/>
                </a:tc>
                <a:tc>
                  <a:txBody>
                    <a:bodyPr/>
                    <a:lstStyle/>
                    <a:p>
                      <a:r>
                        <a:rPr lang="en-US" dirty="0" smtClean="0"/>
                        <a:t> 0.0</a:t>
                      </a:r>
                      <a:endParaRPr lang="en-US" dirty="0"/>
                    </a:p>
                  </a:txBody>
                  <a:tcPr/>
                </a:tc>
                <a:tc>
                  <a:txBody>
                    <a:bodyPr/>
                    <a:lstStyle/>
                    <a:p>
                      <a:r>
                        <a:rPr lang="en-US" dirty="0" smtClean="0"/>
                        <a:t>55.6</a:t>
                      </a:r>
                      <a:endParaRPr lang="en-US" dirty="0"/>
                    </a:p>
                  </a:txBody>
                  <a:tcPr/>
                </a:tc>
                <a:tc>
                  <a:txBody>
                    <a:bodyPr/>
                    <a:lstStyle/>
                    <a:p>
                      <a:r>
                        <a:rPr lang="en-US" dirty="0" smtClean="0"/>
                        <a:t>22.2</a:t>
                      </a:r>
                      <a:endParaRPr lang="en-US" dirty="0"/>
                    </a:p>
                  </a:txBody>
                  <a:tcPr/>
                </a:tc>
              </a:tr>
            </a:tbl>
          </a:graphicData>
        </a:graphic>
      </p:graphicFrame>
    </p:spTree>
    <p:extLst>
      <p:ext uri="{BB962C8B-B14F-4D97-AF65-F5344CB8AC3E}">
        <p14:creationId xmlns:p14="http://schemas.microsoft.com/office/powerpoint/2010/main" val="3284586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Purposes of </a:t>
            </a:r>
            <a:r>
              <a:rPr lang="en-US" dirty="0" smtClean="0">
                <a:solidFill>
                  <a:srgbClr val="FF0000"/>
                </a:solidFill>
              </a:rPr>
              <a:t>AVATAR</a:t>
            </a:r>
            <a:r>
              <a:rPr lang="en-US" dirty="0" smtClean="0"/>
              <a:t> Module 2</a:t>
            </a:r>
            <a:endParaRPr lang="en-US" dirty="0"/>
          </a:p>
        </p:txBody>
      </p:sp>
      <p:sp>
        <p:nvSpPr>
          <p:cNvPr id="3" name="Content Placeholder 2"/>
          <p:cNvSpPr>
            <a:spLocks noGrp="1"/>
          </p:cNvSpPr>
          <p:nvPr>
            <p:ph idx="1"/>
          </p:nvPr>
        </p:nvSpPr>
        <p:spPr>
          <a:xfrm>
            <a:off x="381000" y="1676400"/>
            <a:ext cx="8229600" cy="4525963"/>
          </a:xfrm>
        </p:spPr>
        <p:txBody>
          <a:bodyPr>
            <a:normAutofit/>
          </a:bodyPr>
          <a:lstStyle/>
          <a:p>
            <a:pPr marL="0" indent="0">
              <a:buNone/>
            </a:pPr>
            <a:endParaRPr lang="en-US" dirty="0" smtClean="0"/>
          </a:p>
          <a:p>
            <a:r>
              <a:rPr lang="en-US" dirty="0" smtClean="0"/>
              <a:t>Provide local data for study and needs assessment by the Region 11 Vertical Alignment Team.  These local data may be compared with comparable state data.</a:t>
            </a:r>
          </a:p>
          <a:p>
            <a:r>
              <a:rPr lang="en-US" dirty="0" smtClean="0"/>
              <a:t>Offer suggestions for working with local institutional research (IR) officers to collect additional data.</a:t>
            </a:r>
          </a:p>
          <a:p>
            <a:pPr marL="0" indent="0">
              <a:buNone/>
            </a:pPr>
            <a:endParaRPr lang="en-US" dirty="0"/>
          </a:p>
        </p:txBody>
      </p:sp>
    </p:spTree>
    <p:extLst>
      <p:ext uri="{BB962C8B-B14F-4D97-AF65-F5344CB8AC3E}">
        <p14:creationId xmlns:p14="http://schemas.microsoft.com/office/powerpoint/2010/main" val="2967667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from</a:t>
            </a:r>
            <a:br>
              <a:rPr lang="en-US" sz="3100" dirty="0" smtClean="0"/>
            </a:br>
            <a:r>
              <a:rPr lang="en-US" sz="3100" dirty="0" smtClean="0"/>
              <a:t>Tarrant County South Campus, 2011</a:t>
            </a:r>
            <a:r>
              <a:rPr lang="en-US" sz="3100" dirty="0"/>
              <a:t/>
            </a:r>
            <a:br>
              <a:rPr lang="en-US" sz="3100" dirty="0"/>
            </a:br>
            <a:r>
              <a:rPr lang="en-US" sz="2200" b="1" dirty="0" smtClean="0"/>
              <a:t>Developmental Education vs. No Developmental Education,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61711026"/>
              </p:ext>
            </p:extLst>
          </p:nvPr>
        </p:nvGraphicFramePr>
        <p:xfrm>
          <a:off x="609600" y="3810000"/>
          <a:ext cx="7696201" cy="2438400"/>
        </p:xfrm>
        <a:graphic>
          <a:graphicData uri="http://schemas.openxmlformats.org/drawingml/2006/table">
            <a:tbl>
              <a:tblPr firstRow="1" bandRow="1">
                <a:tableStyleId>{5C22544A-7EE6-4342-B048-85BDC9FD1C3A}</a:tableStyleId>
              </a:tblPr>
              <a:tblGrid>
                <a:gridCol w="2057399"/>
                <a:gridCol w="533401"/>
                <a:gridCol w="533399"/>
                <a:gridCol w="685800"/>
                <a:gridCol w="609600"/>
                <a:gridCol w="609600"/>
                <a:gridCol w="609600"/>
                <a:gridCol w="609600"/>
                <a:gridCol w="685800"/>
                <a:gridCol w="762002"/>
              </a:tblGrid>
              <a:tr h="863030">
                <a:tc>
                  <a:txBody>
                    <a:bodyPr/>
                    <a:lstStyle/>
                    <a:p>
                      <a:r>
                        <a:rPr lang="en-US" baseline="0" dirty="0" smtClean="0"/>
                        <a:t>No Developmental Education</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 UT-Arlington</a:t>
                      </a:r>
                      <a:endParaRPr lang="en-US" dirty="0"/>
                    </a:p>
                  </a:txBody>
                  <a:tcPr/>
                </a:tc>
                <a:tc>
                  <a:txBody>
                    <a:bodyPr/>
                    <a:lstStyle/>
                    <a:p>
                      <a:r>
                        <a:rPr lang="en-US" dirty="0" smtClean="0"/>
                        <a:t>219</a:t>
                      </a:r>
                      <a:endParaRPr lang="en-US" dirty="0"/>
                    </a:p>
                  </a:txBody>
                  <a:tcPr/>
                </a:tc>
                <a:tc>
                  <a:txBody>
                    <a:bodyPr/>
                    <a:lstStyle/>
                    <a:p>
                      <a:r>
                        <a:rPr lang="en-US" dirty="0" smtClean="0"/>
                        <a:t>88</a:t>
                      </a:r>
                      <a:endParaRPr lang="en-US" dirty="0"/>
                    </a:p>
                  </a:txBody>
                  <a:tcPr/>
                </a:tc>
                <a:tc>
                  <a:txBody>
                    <a:bodyPr/>
                    <a:lstStyle/>
                    <a:p>
                      <a:r>
                        <a:rPr lang="en-US" dirty="0" smtClean="0"/>
                        <a:t>20</a:t>
                      </a:r>
                      <a:endParaRPr lang="en-US" dirty="0"/>
                    </a:p>
                  </a:txBody>
                  <a:tcPr/>
                </a:tc>
                <a:tc>
                  <a:txBody>
                    <a:bodyPr/>
                    <a:lstStyle/>
                    <a:p>
                      <a:r>
                        <a:rPr lang="en-US" dirty="0" smtClean="0"/>
                        <a:t>12</a:t>
                      </a:r>
                      <a:endParaRPr lang="en-US" dirty="0"/>
                    </a:p>
                  </a:txBody>
                  <a:tcPr/>
                </a:tc>
                <a:tc>
                  <a:txBody>
                    <a:bodyPr/>
                    <a:lstStyle/>
                    <a:p>
                      <a:r>
                        <a:rPr lang="en-US" dirty="0" smtClean="0"/>
                        <a:t>16</a:t>
                      </a:r>
                      <a:endParaRPr lang="en-US" dirty="0"/>
                    </a:p>
                  </a:txBody>
                  <a:tcPr/>
                </a:tc>
                <a:tc>
                  <a:txBody>
                    <a:bodyPr/>
                    <a:lstStyle/>
                    <a:p>
                      <a:r>
                        <a:rPr lang="en-US" dirty="0" smtClean="0"/>
                        <a:t>20</a:t>
                      </a:r>
                      <a:endParaRPr lang="en-US" dirty="0"/>
                    </a:p>
                  </a:txBody>
                  <a:tcPr/>
                </a:tc>
                <a:tc>
                  <a:txBody>
                    <a:bodyPr/>
                    <a:lstStyle/>
                    <a:p>
                      <a:r>
                        <a:rPr lang="en-US" dirty="0" smtClean="0"/>
                        <a:t>19</a:t>
                      </a:r>
                      <a:endParaRPr lang="en-US" dirty="0"/>
                    </a:p>
                  </a:txBody>
                  <a:tcPr/>
                </a:tc>
                <a:tc>
                  <a:txBody>
                    <a:bodyPr/>
                    <a:lstStyle/>
                    <a:p>
                      <a:r>
                        <a:rPr lang="en-US" dirty="0" smtClean="0"/>
                        <a:t>1</a:t>
                      </a:r>
                      <a:endParaRPr lang="en-US" dirty="0"/>
                    </a:p>
                  </a:txBody>
                  <a:tcPr/>
                </a:tc>
                <a:tc>
                  <a:txBody>
                    <a:bodyPr/>
                    <a:lstStyle/>
                    <a:p>
                      <a:r>
                        <a:rPr lang="en-US" dirty="0" smtClean="0"/>
                        <a:t>60</a:t>
                      </a:r>
                      <a:endParaRPr lang="en-US" dirty="0"/>
                    </a:p>
                  </a:txBody>
                  <a:tcPr/>
                </a:tc>
              </a:tr>
              <a:tr h="387507">
                <a:tc>
                  <a:txBody>
                    <a:bodyPr/>
                    <a:lstStyle/>
                    <a:p>
                      <a:r>
                        <a:rPr lang="en-US" dirty="0" smtClean="0"/>
                        <a:t>Tarleton</a:t>
                      </a:r>
                      <a:r>
                        <a:rPr lang="en-US" baseline="0" dirty="0" smtClean="0"/>
                        <a:t> State</a:t>
                      </a:r>
                      <a:endParaRPr lang="en-US" dirty="0"/>
                    </a:p>
                  </a:txBody>
                  <a:tcPr/>
                </a:tc>
                <a:tc>
                  <a:txBody>
                    <a:bodyPr/>
                    <a:lstStyle/>
                    <a:p>
                      <a:r>
                        <a:rPr lang="en-US" dirty="0" smtClean="0"/>
                        <a:t>41</a:t>
                      </a:r>
                      <a:endParaRPr lang="en-US" dirty="0"/>
                    </a:p>
                  </a:txBody>
                  <a:tcPr/>
                </a:tc>
                <a:tc>
                  <a:txBody>
                    <a:bodyPr/>
                    <a:lstStyle/>
                    <a:p>
                      <a:r>
                        <a:rPr lang="en-US" dirty="0" smtClean="0"/>
                        <a:t> 16</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2</a:t>
                      </a:r>
                      <a:endParaRPr lang="en-US" dirty="0"/>
                    </a:p>
                  </a:txBody>
                  <a:tcPr/>
                </a:tc>
                <a:tc>
                  <a:txBody>
                    <a:bodyPr/>
                    <a:lstStyle/>
                    <a:p>
                      <a:r>
                        <a:rPr lang="en-US" dirty="0" smtClean="0"/>
                        <a:t>6</a:t>
                      </a:r>
                      <a:endParaRPr lang="en-US" dirty="0"/>
                    </a:p>
                  </a:txBody>
                  <a:tcPr/>
                </a:tc>
                <a:tc>
                  <a:txBody>
                    <a:bodyPr/>
                    <a:lstStyle/>
                    <a:p>
                      <a:r>
                        <a:rPr lang="en-US" dirty="0" smtClean="0"/>
                        <a:t>7</a:t>
                      </a:r>
                      <a:endParaRPr lang="en-US" dirty="0"/>
                    </a:p>
                  </a:txBody>
                  <a:tcPr/>
                </a:tc>
                <a:tc>
                  <a:txBody>
                    <a:bodyPr/>
                    <a:lstStyle/>
                    <a:p>
                      <a:r>
                        <a:rPr lang="en-US" dirty="0" smtClean="0"/>
                        <a:t>0</a:t>
                      </a:r>
                      <a:endParaRPr lang="en-US" dirty="0"/>
                    </a:p>
                  </a:txBody>
                  <a:tcPr/>
                </a:tc>
                <a:tc>
                  <a:txBody>
                    <a:bodyPr/>
                    <a:lstStyle/>
                    <a:p>
                      <a:r>
                        <a:rPr lang="en-US" dirty="0" smtClean="0"/>
                        <a:t>13</a:t>
                      </a:r>
                      <a:endParaRPr lang="en-US" dirty="0"/>
                    </a:p>
                  </a:txBody>
                  <a:tcPr/>
                </a:tc>
              </a:tr>
              <a:tr h="367986">
                <a:tc>
                  <a:txBody>
                    <a:bodyPr/>
                    <a:lstStyle/>
                    <a:p>
                      <a:r>
                        <a:rPr lang="en-US" dirty="0" smtClean="0"/>
                        <a:t>UNT</a:t>
                      </a:r>
                      <a:endParaRPr lang="en-US" dirty="0"/>
                    </a:p>
                  </a:txBody>
                  <a:tcPr/>
                </a:tc>
                <a:tc>
                  <a:txBody>
                    <a:bodyPr/>
                    <a:lstStyle/>
                    <a:p>
                      <a:r>
                        <a:rPr lang="en-US" dirty="0" smtClean="0"/>
                        <a:t>47</a:t>
                      </a:r>
                      <a:endParaRPr lang="en-US" dirty="0"/>
                    </a:p>
                  </a:txBody>
                  <a:tcPr/>
                </a:tc>
                <a:tc>
                  <a:txBody>
                    <a:bodyPr/>
                    <a:lstStyle/>
                    <a:p>
                      <a:r>
                        <a:rPr lang="en-US" dirty="0" smtClean="0"/>
                        <a:t> 17</a:t>
                      </a:r>
                      <a:endParaRPr lang="en-US" dirty="0"/>
                    </a:p>
                  </a:txBody>
                  <a:tcPr/>
                </a:tc>
                <a:tc>
                  <a:txBody>
                    <a:bodyPr/>
                    <a:lstStyle/>
                    <a:p>
                      <a:r>
                        <a:rPr lang="en-US" dirty="0" smtClean="0"/>
                        <a:t>7</a:t>
                      </a:r>
                      <a:endParaRPr lang="en-US" dirty="0"/>
                    </a:p>
                  </a:txBody>
                  <a:tcPr/>
                </a:tc>
                <a:tc>
                  <a:txBody>
                    <a:bodyPr/>
                    <a:lstStyle/>
                    <a:p>
                      <a:r>
                        <a:rPr lang="en-US" dirty="0" smtClean="0"/>
                        <a:t>4</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6</a:t>
                      </a:r>
                      <a:endParaRPr lang="en-US" dirty="0"/>
                    </a:p>
                  </a:txBody>
                  <a:tcPr/>
                </a:tc>
              </a:tr>
              <a:tr h="381000">
                <a:tc>
                  <a:txBody>
                    <a:bodyPr/>
                    <a:lstStyle/>
                    <a:p>
                      <a:r>
                        <a:rPr lang="en-US" dirty="0" smtClean="0"/>
                        <a:t>Other public 4-yr*</a:t>
                      </a:r>
                      <a:endParaRPr lang="en-US" dirty="0"/>
                    </a:p>
                  </a:txBody>
                  <a:tcPr/>
                </a:tc>
                <a:tc>
                  <a:txBody>
                    <a:bodyPr/>
                    <a:lstStyle/>
                    <a:p>
                      <a:r>
                        <a:rPr lang="en-US" dirty="0" smtClean="0"/>
                        <a:t>30</a:t>
                      </a:r>
                      <a:endParaRPr lang="en-US" dirty="0"/>
                    </a:p>
                  </a:txBody>
                  <a:tcPr/>
                </a:tc>
                <a:tc>
                  <a:txBody>
                    <a:bodyPr/>
                    <a:lstStyle/>
                    <a:p>
                      <a:r>
                        <a:rPr lang="en-US" dirty="0" smtClean="0"/>
                        <a:t> 11</a:t>
                      </a:r>
                      <a:endParaRPr lang="en-US" dirty="0"/>
                    </a:p>
                  </a:txBody>
                  <a:tcPr/>
                </a:tc>
                <a:tc>
                  <a:txBody>
                    <a:bodyPr/>
                    <a:lstStyle/>
                    <a:p>
                      <a:r>
                        <a:rPr lang="en-US" dirty="0" smtClean="0"/>
                        <a:t>0</a:t>
                      </a:r>
                      <a:endParaRPr lang="en-US" dirty="0"/>
                    </a:p>
                  </a:txBody>
                  <a:tcPr/>
                </a:tc>
                <a:tc>
                  <a:txBody>
                    <a:bodyPr/>
                    <a:lstStyle/>
                    <a:p>
                      <a:r>
                        <a:rPr lang="en-US" dirty="0" smtClean="0"/>
                        <a:t>3</a:t>
                      </a:r>
                      <a:endParaRPr lang="en-US" dirty="0"/>
                    </a:p>
                  </a:txBody>
                  <a:tcPr/>
                </a:tc>
                <a:tc>
                  <a:txBody>
                    <a:bodyPr/>
                    <a:lstStyle/>
                    <a:p>
                      <a:r>
                        <a:rPr lang="en-US" dirty="0" smtClean="0"/>
                        <a:t>3</a:t>
                      </a:r>
                      <a:endParaRPr lang="en-US" dirty="0"/>
                    </a:p>
                  </a:txBody>
                  <a:tcPr/>
                </a:tc>
                <a:tc>
                  <a:txBody>
                    <a:bodyPr/>
                    <a:lstStyle/>
                    <a:p>
                      <a:r>
                        <a:rPr lang="en-US" dirty="0" smtClean="0"/>
                        <a:t>1</a:t>
                      </a:r>
                      <a:endParaRPr lang="en-US" dirty="0"/>
                    </a:p>
                  </a:txBody>
                  <a:tcPr/>
                </a:tc>
                <a:tc>
                  <a:txBody>
                    <a:bodyPr/>
                    <a:lstStyle/>
                    <a:p>
                      <a:r>
                        <a:rPr lang="en-US" dirty="0" smtClean="0"/>
                        <a:t>4</a:t>
                      </a:r>
                      <a:endParaRPr lang="en-US" dirty="0"/>
                    </a:p>
                  </a:txBody>
                  <a:tcPr/>
                </a:tc>
                <a:tc>
                  <a:txBody>
                    <a:bodyPr/>
                    <a:lstStyle/>
                    <a:p>
                      <a:r>
                        <a:rPr lang="en-US" dirty="0" smtClean="0"/>
                        <a:t>0</a:t>
                      </a:r>
                      <a:endParaRPr lang="en-US" dirty="0"/>
                    </a:p>
                  </a:txBody>
                  <a:tcPr/>
                </a:tc>
                <a:tc>
                  <a:txBody>
                    <a:bodyPr/>
                    <a:lstStyle/>
                    <a:p>
                      <a:r>
                        <a:rPr lang="en-US" dirty="0" smtClean="0"/>
                        <a:t>7</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907192071"/>
              </p:ext>
            </p:extLst>
          </p:nvPr>
        </p:nvGraphicFramePr>
        <p:xfrm>
          <a:off x="685800" y="1295400"/>
          <a:ext cx="7620000" cy="2397760"/>
        </p:xfrm>
        <a:graphic>
          <a:graphicData uri="http://schemas.openxmlformats.org/drawingml/2006/table">
            <a:tbl>
              <a:tblPr firstRow="1" bandRow="1">
                <a:tableStyleId>{5C22544A-7EE6-4342-B048-85BDC9FD1C3A}</a:tableStyleId>
              </a:tblPr>
              <a:tblGrid>
                <a:gridCol w="1905000"/>
                <a:gridCol w="685800"/>
                <a:gridCol w="533400"/>
                <a:gridCol w="609600"/>
                <a:gridCol w="660592"/>
                <a:gridCol w="634808"/>
                <a:gridCol w="609600"/>
                <a:gridCol w="609600"/>
                <a:gridCol w="609600"/>
                <a:gridCol w="762000"/>
              </a:tblGrid>
              <a:tr h="609600">
                <a:tc>
                  <a:txBody>
                    <a:bodyPr/>
                    <a:lstStyle/>
                    <a:p>
                      <a:r>
                        <a:rPr lang="en-US" dirty="0" smtClean="0"/>
                        <a:t>Developmental Education prior to Transfer</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UT-Arlington </a:t>
                      </a:r>
                    </a:p>
                  </a:txBody>
                  <a:tcPr/>
                </a:tc>
                <a:tc>
                  <a:txBody>
                    <a:bodyPr/>
                    <a:lstStyle/>
                    <a:p>
                      <a:r>
                        <a:rPr lang="en-US" dirty="0" smtClean="0"/>
                        <a:t>219</a:t>
                      </a:r>
                      <a:endParaRPr lang="en-US" dirty="0"/>
                    </a:p>
                  </a:txBody>
                  <a:tcPr/>
                </a:tc>
                <a:tc>
                  <a:txBody>
                    <a:bodyPr/>
                    <a:lstStyle/>
                    <a:p>
                      <a:r>
                        <a:rPr lang="en-US" dirty="0" smtClean="0"/>
                        <a:t>131</a:t>
                      </a:r>
                      <a:endParaRPr lang="en-US" dirty="0"/>
                    </a:p>
                  </a:txBody>
                  <a:tcPr/>
                </a:tc>
                <a:tc>
                  <a:txBody>
                    <a:bodyPr/>
                    <a:lstStyle/>
                    <a:p>
                      <a:r>
                        <a:rPr lang="en-US" dirty="0" smtClean="0"/>
                        <a:t>33</a:t>
                      </a:r>
                      <a:endParaRPr lang="en-US" dirty="0"/>
                    </a:p>
                  </a:txBody>
                  <a:tcPr/>
                </a:tc>
                <a:tc>
                  <a:txBody>
                    <a:bodyPr/>
                    <a:lstStyle/>
                    <a:p>
                      <a:r>
                        <a:rPr lang="en-US" dirty="0" smtClean="0"/>
                        <a:t>22</a:t>
                      </a:r>
                      <a:endParaRPr lang="en-US" dirty="0"/>
                    </a:p>
                  </a:txBody>
                  <a:tcPr/>
                </a:tc>
                <a:tc>
                  <a:txBody>
                    <a:bodyPr/>
                    <a:lstStyle/>
                    <a:p>
                      <a:r>
                        <a:rPr lang="en-US" dirty="0" smtClean="0"/>
                        <a:t>26</a:t>
                      </a:r>
                      <a:endParaRPr lang="en-US" dirty="0"/>
                    </a:p>
                  </a:txBody>
                  <a:tcPr/>
                </a:tc>
                <a:tc>
                  <a:txBody>
                    <a:bodyPr/>
                    <a:lstStyle/>
                    <a:p>
                      <a:r>
                        <a:rPr lang="en-US" dirty="0" smtClean="0"/>
                        <a:t>28</a:t>
                      </a:r>
                      <a:endParaRPr lang="en-US" dirty="0"/>
                    </a:p>
                  </a:txBody>
                  <a:tcPr/>
                </a:tc>
                <a:tc>
                  <a:txBody>
                    <a:bodyPr/>
                    <a:lstStyle/>
                    <a:p>
                      <a:r>
                        <a:rPr lang="en-US" dirty="0" smtClean="0"/>
                        <a:t>20</a:t>
                      </a:r>
                      <a:endParaRPr lang="en-US" dirty="0"/>
                    </a:p>
                  </a:txBody>
                  <a:tcPr/>
                </a:tc>
                <a:tc>
                  <a:txBody>
                    <a:bodyPr/>
                    <a:lstStyle/>
                    <a:p>
                      <a:r>
                        <a:rPr lang="en-US" dirty="0" smtClean="0"/>
                        <a:t>2</a:t>
                      </a:r>
                      <a:endParaRPr lang="en-US" dirty="0"/>
                    </a:p>
                  </a:txBody>
                  <a:tcPr/>
                </a:tc>
                <a:tc>
                  <a:txBody>
                    <a:bodyPr/>
                    <a:lstStyle/>
                    <a:p>
                      <a:r>
                        <a:rPr lang="en-US" dirty="0" smtClean="0"/>
                        <a:t>86</a:t>
                      </a:r>
                      <a:endParaRPr lang="en-US" dirty="0"/>
                    </a:p>
                  </a:txBody>
                  <a:tcPr/>
                </a:tc>
              </a:tr>
              <a:tr h="370840">
                <a:tc>
                  <a:txBody>
                    <a:bodyPr/>
                    <a:lstStyle/>
                    <a:p>
                      <a:r>
                        <a:rPr lang="en-US" dirty="0" smtClean="0"/>
                        <a:t>Tarleton State</a:t>
                      </a:r>
                    </a:p>
                  </a:txBody>
                  <a:tcPr/>
                </a:tc>
                <a:tc>
                  <a:txBody>
                    <a:bodyPr/>
                    <a:lstStyle/>
                    <a:p>
                      <a:r>
                        <a:rPr lang="en-US" dirty="0" smtClean="0"/>
                        <a:t>41</a:t>
                      </a:r>
                      <a:endParaRPr lang="en-US" dirty="0"/>
                    </a:p>
                  </a:txBody>
                  <a:tcPr/>
                </a:tc>
                <a:tc>
                  <a:txBody>
                    <a:bodyPr/>
                    <a:lstStyle/>
                    <a:p>
                      <a:r>
                        <a:rPr lang="en-US" dirty="0" smtClean="0"/>
                        <a:t>  25</a:t>
                      </a:r>
                      <a:endParaRPr lang="en-US" dirty="0"/>
                    </a:p>
                  </a:txBody>
                  <a:tcPr/>
                </a:tc>
                <a:tc>
                  <a:txBody>
                    <a:bodyPr/>
                    <a:lstStyle/>
                    <a:p>
                      <a:r>
                        <a:rPr lang="en-US" dirty="0" smtClean="0"/>
                        <a:t>  3</a:t>
                      </a:r>
                      <a:endParaRPr lang="en-US" dirty="0"/>
                    </a:p>
                  </a:txBody>
                  <a:tcPr/>
                </a:tc>
                <a:tc>
                  <a:txBody>
                    <a:bodyPr/>
                    <a:lstStyle/>
                    <a:p>
                      <a:r>
                        <a:rPr lang="en-US" dirty="0" smtClean="0"/>
                        <a:t>  2</a:t>
                      </a:r>
                      <a:endParaRPr lang="en-US" dirty="0"/>
                    </a:p>
                  </a:txBody>
                  <a:tcPr/>
                </a:tc>
                <a:tc>
                  <a:txBody>
                    <a:bodyPr/>
                    <a:lstStyle/>
                    <a:p>
                      <a:r>
                        <a:rPr lang="en-US" dirty="0" smtClean="0"/>
                        <a:t>  3</a:t>
                      </a:r>
                      <a:endParaRPr lang="en-US" dirty="0"/>
                    </a:p>
                  </a:txBody>
                  <a:tcPr/>
                </a:tc>
                <a:tc>
                  <a:txBody>
                    <a:bodyPr/>
                    <a:lstStyle/>
                    <a:p>
                      <a:r>
                        <a:rPr lang="en-US" dirty="0" smtClean="0"/>
                        <a:t>10</a:t>
                      </a:r>
                      <a:endParaRPr lang="en-US" dirty="0"/>
                    </a:p>
                  </a:txBody>
                  <a:tcPr/>
                </a:tc>
                <a:tc>
                  <a:txBody>
                    <a:bodyPr/>
                    <a:lstStyle/>
                    <a:p>
                      <a:r>
                        <a:rPr lang="en-US" dirty="0" smtClean="0"/>
                        <a:t>  6</a:t>
                      </a:r>
                      <a:endParaRPr lang="en-US" dirty="0"/>
                    </a:p>
                  </a:txBody>
                  <a:tcPr/>
                </a:tc>
                <a:tc>
                  <a:txBody>
                    <a:bodyPr/>
                    <a:lstStyle/>
                    <a:p>
                      <a:r>
                        <a:rPr lang="en-US" dirty="0" smtClean="0"/>
                        <a:t>1</a:t>
                      </a:r>
                      <a:endParaRPr lang="en-US" dirty="0"/>
                    </a:p>
                  </a:txBody>
                  <a:tcPr/>
                </a:tc>
                <a:tc>
                  <a:txBody>
                    <a:bodyPr/>
                    <a:lstStyle/>
                    <a:p>
                      <a:r>
                        <a:rPr lang="en-US" dirty="0" smtClean="0"/>
                        <a:t>17</a:t>
                      </a:r>
                      <a:endParaRPr lang="en-US" dirty="0"/>
                    </a:p>
                  </a:txBody>
                  <a:tcPr/>
                </a:tc>
              </a:tr>
              <a:tr h="370840">
                <a:tc>
                  <a:txBody>
                    <a:bodyPr/>
                    <a:lstStyle/>
                    <a:p>
                      <a:r>
                        <a:rPr lang="en-US" dirty="0" smtClean="0"/>
                        <a:t>UNT  </a:t>
                      </a:r>
                    </a:p>
                  </a:txBody>
                  <a:tcPr/>
                </a:tc>
                <a:tc>
                  <a:txBody>
                    <a:bodyPr/>
                    <a:lstStyle/>
                    <a:p>
                      <a:r>
                        <a:rPr lang="en-US" dirty="0" smtClean="0"/>
                        <a:t>47</a:t>
                      </a:r>
                      <a:endParaRPr lang="en-US" dirty="0"/>
                    </a:p>
                  </a:txBody>
                  <a:tcPr/>
                </a:tc>
                <a:tc>
                  <a:txBody>
                    <a:bodyPr/>
                    <a:lstStyle/>
                    <a:p>
                      <a:r>
                        <a:rPr lang="en-US" dirty="0" smtClean="0"/>
                        <a:t>  30</a:t>
                      </a:r>
                      <a:endParaRPr lang="en-US" dirty="0"/>
                    </a:p>
                  </a:txBody>
                  <a:tcPr/>
                </a:tc>
                <a:tc>
                  <a:txBody>
                    <a:bodyPr/>
                    <a:lstStyle/>
                    <a:p>
                      <a:r>
                        <a:rPr lang="en-US" dirty="0" smtClean="0"/>
                        <a:t>  4</a:t>
                      </a:r>
                      <a:endParaRPr lang="en-US" dirty="0"/>
                    </a:p>
                  </a:txBody>
                  <a:tcPr/>
                </a:tc>
                <a:tc>
                  <a:txBody>
                    <a:bodyPr/>
                    <a:lstStyle/>
                    <a:p>
                      <a:r>
                        <a:rPr lang="en-US" dirty="0" smtClean="0"/>
                        <a:t>  7</a:t>
                      </a:r>
                      <a:endParaRPr lang="en-US" dirty="0"/>
                    </a:p>
                  </a:txBody>
                  <a:tcPr/>
                </a:tc>
                <a:tc>
                  <a:txBody>
                    <a:bodyPr/>
                    <a:lstStyle/>
                    <a:p>
                      <a:r>
                        <a:rPr lang="en-US" dirty="0" smtClean="0"/>
                        <a:t>  8</a:t>
                      </a:r>
                      <a:endParaRPr lang="en-US" dirty="0"/>
                    </a:p>
                  </a:txBody>
                  <a:tcPr/>
                </a:tc>
                <a:tc>
                  <a:txBody>
                    <a:bodyPr/>
                    <a:lstStyle/>
                    <a:p>
                      <a:r>
                        <a:rPr lang="en-US" dirty="0" smtClean="0"/>
                        <a:t>  4</a:t>
                      </a:r>
                      <a:endParaRPr lang="en-US" dirty="0"/>
                    </a:p>
                  </a:txBody>
                  <a:tcPr/>
                </a:tc>
                <a:tc>
                  <a:txBody>
                    <a:bodyPr/>
                    <a:lstStyle/>
                    <a:p>
                      <a:r>
                        <a:rPr lang="en-US" dirty="0" smtClean="0"/>
                        <a:t>  5</a:t>
                      </a:r>
                      <a:endParaRPr lang="en-US" dirty="0"/>
                    </a:p>
                  </a:txBody>
                  <a:tcPr/>
                </a:tc>
                <a:tc>
                  <a:txBody>
                    <a:bodyPr/>
                    <a:lstStyle/>
                    <a:p>
                      <a:r>
                        <a:rPr lang="en-US" dirty="0" smtClean="0"/>
                        <a:t>2</a:t>
                      </a:r>
                      <a:endParaRPr lang="en-US" dirty="0"/>
                    </a:p>
                  </a:txBody>
                  <a:tcPr/>
                </a:tc>
                <a:tc>
                  <a:txBody>
                    <a:bodyPr/>
                    <a:lstStyle/>
                    <a:p>
                      <a:r>
                        <a:rPr lang="en-US" dirty="0" smtClean="0"/>
                        <a:t>22</a:t>
                      </a:r>
                      <a:endParaRPr lang="en-US" dirty="0"/>
                    </a:p>
                  </a:txBody>
                  <a:tcPr/>
                </a:tc>
              </a:tr>
              <a:tr h="370840">
                <a:tc>
                  <a:txBody>
                    <a:bodyPr/>
                    <a:lstStyle/>
                    <a:p>
                      <a:r>
                        <a:rPr lang="en-US" dirty="0" smtClean="0"/>
                        <a:t>Other public</a:t>
                      </a:r>
                      <a:r>
                        <a:rPr lang="en-US" baseline="0" dirty="0" smtClean="0"/>
                        <a:t> 4-yr*</a:t>
                      </a:r>
                      <a:endParaRPr lang="en-US" dirty="0" smtClean="0"/>
                    </a:p>
                  </a:txBody>
                  <a:tcPr/>
                </a:tc>
                <a:tc>
                  <a:txBody>
                    <a:bodyPr/>
                    <a:lstStyle/>
                    <a:p>
                      <a:r>
                        <a:rPr lang="en-US" dirty="0" smtClean="0"/>
                        <a:t>30</a:t>
                      </a:r>
                      <a:endParaRPr lang="en-US" dirty="0"/>
                    </a:p>
                  </a:txBody>
                  <a:tcPr/>
                </a:tc>
                <a:tc>
                  <a:txBody>
                    <a:bodyPr/>
                    <a:lstStyle/>
                    <a:p>
                      <a:r>
                        <a:rPr lang="en-US" dirty="0" smtClean="0"/>
                        <a:t>  19</a:t>
                      </a:r>
                      <a:endParaRPr lang="en-US" dirty="0"/>
                    </a:p>
                  </a:txBody>
                  <a:tcPr/>
                </a:tc>
                <a:tc>
                  <a:txBody>
                    <a:bodyPr/>
                    <a:lstStyle/>
                    <a:p>
                      <a:r>
                        <a:rPr lang="en-US" dirty="0" smtClean="0"/>
                        <a:t>  5</a:t>
                      </a:r>
                      <a:endParaRPr lang="en-US" dirty="0"/>
                    </a:p>
                  </a:txBody>
                  <a:tcPr/>
                </a:tc>
                <a:tc>
                  <a:txBody>
                    <a:bodyPr/>
                    <a:lstStyle/>
                    <a:p>
                      <a:r>
                        <a:rPr lang="en-US" dirty="0" smtClean="0"/>
                        <a:t>  2</a:t>
                      </a:r>
                      <a:endParaRPr lang="en-US" dirty="0"/>
                    </a:p>
                  </a:txBody>
                  <a:tcPr/>
                </a:tc>
                <a:tc>
                  <a:txBody>
                    <a:bodyPr/>
                    <a:lstStyle/>
                    <a:p>
                      <a:r>
                        <a:rPr lang="en-US" dirty="0" smtClean="0"/>
                        <a:t>  4</a:t>
                      </a:r>
                      <a:endParaRPr lang="en-US" dirty="0"/>
                    </a:p>
                  </a:txBody>
                  <a:tcPr/>
                </a:tc>
                <a:tc>
                  <a:txBody>
                    <a:bodyPr/>
                    <a:lstStyle/>
                    <a:p>
                      <a:r>
                        <a:rPr lang="en-US" dirty="0" smtClean="0"/>
                        <a:t>  5</a:t>
                      </a:r>
                      <a:endParaRPr lang="en-US" dirty="0"/>
                    </a:p>
                  </a:txBody>
                  <a:tcPr/>
                </a:tc>
                <a:tc>
                  <a:txBody>
                    <a:bodyPr/>
                    <a:lstStyle/>
                    <a:p>
                      <a:r>
                        <a:rPr lang="en-US" dirty="0" smtClean="0"/>
                        <a:t>  3</a:t>
                      </a:r>
                      <a:endParaRPr lang="en-US" dirty="0"/>
                    </a:p>
                  </a:txBody>
                  <a:tcPr/>
                </a:tc>
                <a:tc>
                  <a:txBody>
                    <a:bodyPr/>
                    <a:lstStyle/>
                    <a:p>
                      <a:r>
                        <a:rPr lang="en-US" dirty="0" smtClean="0"/>
                        <a:t>0</a:t>
                      </a:r>
                      <a:endParaRPr lang="en-US" dirty="0"/>
                    </a:p>
                  </a:txBody>
                  <a:tcPr/>
                </a:tc>
                <a:tc>
                  <a:txBody>
                    <a:bodyPr/>
                    <a:lstStyle/>
                    <a:p>
                      <a:r>
                        <a:rPr lang="en-US" dirty="0" smtClean="0"/>
                        <a:t>17</a:t>
                      </a:r>
                      <a:endParaRPr lang="en-US" dirty="0"/>
                    </a:p>
                  </a:txBody>
                  <a:tcPr/>
                </a:tc>
              </a:tr>
            </a:tbl>
          </a:graphicData>
        </a:graphic>
      </p:graphicFrame>
      <p:sp>
        <p:nvSpPr>
          <p:cNvPr id="6" name="TextBox 5"/>
          <p:cNvSpPr txBox="1"/>
          <p:nvPr/>
        </p:nvSpPr>
        <p:spPr>
          <a:xfrm>
            <a:off x="592508" y="6368532"/>
            <a:ext cx="6189292" cy="369332"/>
          </a:xfrm>
          <a:prstGeom prst="rect">
            <a:avLst/>
          </a:prstGeom>
          <a:noFill/>
        </p:spPr>
        <p:txBody>
          <a:bodyPr wrap="square" rtlCol="0">
            <a:spAutoFit/>
          </a:bodyPr>
          <a:lstStyle/>
          <a:p>
            <a:r>
              <a:rPr lang="en-US" dirty="0" smtClean="0"/>
              <a:t>*Excluding TAMU Commerce, TX State, TWU, and UT-Dallas.</a:t>
            </a:r>
            <a:endParaRPr lang="en-US" dirty="0"/>
          </a:p>
        </p:txBody>
      </p:sp>
    </p:spTree>
    <p:extLst>
      <p:ext uri="{BB962C8B-B14F-4D97-AF65-F5344CB8AC3E}">
        <p14:creationId xmlns:p14="http://schemas.microsoft.com/office/powerpoint/2010/main" val="3839986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from</a:t>
            </a:r>
            <a:br>
              <a:rPr lang="en-US" sz="3100" dirty="0" smtClean="0"/>
            </a:br>
            <a:r>
              <a:rPr lang="en-US" sz="3100" dirty="0" smtClean="0"/>
              <a:t>Tarrant County South Campus, 2011</a:t>
            </a:r>
            <a:r>
              <a:rPr lang="en-US" sz="3100" dirty="0"/>
              <a:t/>
            </a:r>
            <a:br>
              <a:rPr lang="en-US" sz="3100" dirty="0"/>
            </a:br>
            <a:r>
              <a:rPr lang="en-US" sz="2200" b="1" dirty="0" smtClean="0"/>
              <a:t>Core Curriculum and Field of Study Transfers,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98127035"/>
              </p:ext>
            </p:extLst>
          </p:nvPr>
        </p:nvGraphicFramePr>
        <p:xfrm>
          <a:off x="609600" y="3810000"/>
          <a:ext cx="7696201" cy="2438400"/>
        </p:xfrm>
        <a:graphic>
          <a:graphicData uri="http://schemas.openxmlformats.org/drawingml/2006/table">
            <a:tbl>
              <a:tblPr firstRow="1" bandRow="1">
                <a:tableStyleId>{5C22544A-7EE6-4342-B048-85BDC9FD1C3A}</a:tableStyleId>
              </a:tblPr>
              <a:tblGrid>
                <a:gridCol w="2057399"/>
                <a:gridCol w="533401"/>
                <a:gridCol w="533399"/>
                <a:gridCol w="685800"/>
                <a:gridCol w="609600"/>
                <a:gridCol w="609600"/>
                <a:gridCol w="609600"/>
                <a:gridCol w="609600"/>
                <a:gridCol w="685800"/>
                <a:gridCol w="762002"/>
              </a:tblGrid>
              <a:tr h="863030">
                <a:tc>
                  <a:txBody>
                    <a:bodyPr/>
                    <a:lstStyle/>
                    <a:p>
                      <a:r>
                        <a:rPr lang="en-US" baseline="0" dirty="0" smtClean="0"/>
                        <a:t>Field of Study prior to Transfer</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 UT-Arlington</a:t>
                      </a:r>
                      <a:endParaRPr lang="en-US" dirty="0"/>
                    </a:p>
                  </a:txBody>
                  <a:tcPr/>
                </a:tc>
                <a:tc>
                  <a:txBody>
                    <a:bodyPr/>
                    <a:lstStyle/>
                    <a:p>
                      <a:r>
                        <a:rPr lang="en-US" dirty="0" smtClean="0"/>
                        <a:t>219</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0</a:t>
                      </a:r>
                      <a:endParaRPr lang="en-US" dirty="0"/>
                    </a:p>
                  </a:txBody>
                  <a:tcPr/>
                </a:tc>
                <a:tc>
                  <a:txBody>
                    <a:bodyPr/>
                    <a:lstStyle/>
                    <a:p>
                      <a:r>
                        <a:rPr lang="en-US" dirty="0" smtClean="0"/>
                        <a:t>  0</a:t>
                      </a:r>
                      <a:endParaRPr lang="en-US" dirty="0"/>
                    </a:p>
                  </a:txBody>
                  <a:tcPr/>
                </a:tc>
              </a:tr>
              <a:tr h="387507">
                <a:tc>
                  <a:txBody>
                    <a:bodyPr/>
                    <a:lstStyle/>
                    <a:p>
                      <a:r>
                        <a:rPr lang="en-US" dirty="0" smtClean="0"/>
                        <a:t>Tarleton</a:t>
                      </a:r>
                      <a:r>
                        <a:rPr lang="en-US" baseline="0" dirty="0" smtClean="0"/>
                        <a:t> State</a:t>
                      </a:r>
                      <a:endParaRPr lang="en-US" dirty="0"/>
                    </a:p>
                  </a:txBody>
                  <a:tcPr/>
                </a:tc>
                <a:tc>
                  <a:txBody>
                    <a:bodyPr/>
                    <a:lstStyle/>
                    <a:p>
                      <a:r>
                        <a:rPr lang="en-US" dirty="0" smtClean="0"/>
                        <a:t>41</a:t>
                      </a:r>
                      <a:endParaRPr lang="en-US" dirty="0"/>
                    </a:p>
                  </a:txBody>
                  <a:tcPr/>
                </a:tc>
                <a:tc>
                  <a:txBody>
                    <a:bodyPr/>
                    <a:lstStyle/>
                    <a:p>
                      <a:r>
                        <a:rPr lang="en-US" dirty="0" smtClean="0"/>
                        <a:t>   1</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  1</a:t>
                      </a:r>
                      <a:endParaRPr lang="en-US" dirty="0"/>
                    </a:p>
                  </a:txBody>
                  <a:tcPr/>
                </a:tc>
              </a:tr>
              <a:tr h="367986">
                <a:tc>
                  <a:txBody>
                    <a:bodyPr/>
                    <a:lstStyle/>
                    <a:p>
                      <a:r>
                        <a:rPr lang="en-US" dirty="0" smtClean="0"/>
                        <a:t>UNT</a:t>
                      </a:r>
                      <a:endParaRPr lang="en-US" dirty="0"/>
                    </a:p>
                  </a:txBody>
                  <a:tcPr/>
                </a:tc>
                <a:tc>
                  <a:txBody>
                    <a:bodyPr/>
                    <a:lstStyle/>
                    <a:p>
                      <a:r>
                        <a:rPr lang="en-US" dirty="0" smtClean="0"/>
                        <a:t>47</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r>
              <a:tr h="381000">
                <a:tc>
                  <a:txBody>
                    <a:bodyPr/>
                    <a:lstStyle/>
                    <a:p>
                      <a:r>
                        <a:rPr lang="en-US" dirty="0" smtClean="0"/>
                        <a:t>Other public 4-yr*</a:t>
                      </a:r>
                      <a:endParaRPr lang="en-US" dirty="0"/>
                    </a:p>
                  </a:txBody>
                  <a:tcPr/>
                </a:tc>
                <a:tc>
                  <a:txBody>
                    <a:bodyPr/>
                    <a:lstStyle/>
                    <a:p>
                      <a:r>
                        <a:rPr lang="en-US" dirty="0" smtClean="0"/>
                        <a:t>30</a:t>
                      </a:r>
                      <a:endParaRPr lang="en-US" dirty="0"/>
                    </a:p>
                  </a:txBody>
                  <a:tcPr/>
                </a:tc>
                <a:tc>
                  <a:txBody>
                    <a:bodyPr/>
                    <a:lstStyle/>
                    <a:p>
                      <a:r>
                        <a:rPr lang="en-US" dirty="0" smtClean="0"/>
                        <a:t>   1</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0</a:t>
                      </a:r>
                      <a:endParaRPr lang="en-US" dirty="0"/>
                    </a:p>
                  </a:txBody>
                  <a:tcPr/>
                </a:tc>
                <a:tc>
                  <a:txBody>
                    <a:bodyPr/>
                    <a:lstStyle/>
                    <a:p>
                      <a:r>
                        <a:rPr lang="en-US" dirty="0" smtClean="0"/>
                        <a:t>  1</a:t>
                      </a:r>
                      <a:endParaRPr lang="en-US" dirty="0"/>
                    </a:p>
                  </a:txBody>
                  <a:tcPr/>
                </a:tc>
                <a:tc>
                  <a:txBody>
                    <a:bodyPr/>
                    <a:lstStyle/>
                    <a:p>
                      <a:r>
                        <a:rPr lang="en-US" dirty="0" smtClean="0"/>
                        <a:t>  0</a:t>
                      </a:r>
                      <a:endParaRPr lang="en-US" dirty="0"/>
                    </a:p>
                  </a:txBody>
                  <a:tcPr/>
                </a:tc>
                <a:tc>
                  <a:txBody>
                    <a:bodyPr/>
                    <a:lstStyle/>
                    <a:p>
                      <a:r>
                        <a:rPr lang="en-US" dirty="0" smtClean="0"/>
                        <a:t>  1</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153101442"/>
              </p:ext>
            </p:extLst>
          </p:nvPr>
        </p:nvGraphicFramePr>
        <p:xfrm>
          <a:off x="685800" y="1295400"/>
          <a:ext cx="7620000" cy="2397760"/>
        </p:xfrm>
        <a:graphic>
          <a:graphicData uri="http://schemas.openxmlformats.org/drawingml/2006/table">
            <a:tbl>
              <a:tblPr firstRow="1" bandRow="1">
                <a:tableStyleId>{5C22544A-7EE6-4342-B048-85BDC9FD1C3A}</a:tableStyleId>
              </a:tblPr>
              <a:tblGrid>
                <a:gridCol w="1905000"/>
                <a:gridCol w="685800"/>
                <a:gridCol w="533400"/>
                <a:gridCol w="609600"/>
                <a:gridCol w="660592"/>
                <a:gridCol w="634808"/>
                <a:gridCol w="609600"/>
                <a:gridCol w="609600"/>
                <a:gridCol w="609600"/>
                <a:gridCol w="762000"/>
              </a:tblGrid>
              <a:tr h="609600">
                <a:tc>
                  <a:txBody>
                    <a:bodyPr/>
                    <a:lstStyle/>
                    <a:p>
                      <a:r>
                        <a:rPr lang="en-US" dirty="0" smtClean="0"/>
                        <a:t>Core Curriculum Completed prior to Transfer</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UT-Arlington </a:t>
                      </a:r>
                    </a:p>
                  </a:txBody>
                  <a:tcPr/>
                </a:tc>
                <a:tc>
                  <a:txBody>
                    <a:bodyPr/>
                    <a:lstStyle/>
                    <a:p>
                      <a:r>
                        <a:rPr lang="en-US" dirty="0" smtClean="0"/>
                        <a:t>219</a:t>
                      </a:r>
                      <a:endParaRPr lang="en-US" dirty="0"/>
                    </a:p>
                  </a:txBody>
                  <a:tcPr/>
                </a:tc>
                <a:tc>
                  <a:txBody>
                    <a:bodyPr/>
                    <a:lstStyle/>
                    <a:p>
                      <a:r>
                        <a:rPr lang="en-US" dirty="0" smtClean="0"/>
                        <a:t>  74</a:t>
                      </a:r>
                      <a:endParaRPr lang="en-US" dirty="0"/>
                    </a:p>
                  </a:txBody>
                  <a:tcPr/>
                </a:tc>
                <a:tc>
                  <a:txBody>
                    <a:bodyPr/>
                    <a:lstStyle/>
                    <a:p>
                      <a:r>
                        <a:rPr lang="en-US" dirty="0" smtClean="0"/>
                        <a:t>14</a:t>
                      </a:r>
                      <a:endParaRPr lang="en-US" dirty="0"/>
                    </a:p>
                  </a:txBody>
                  <a:tcPr/>
                </a:tc>
                <a:tc>
                  <a:txBody>
                    <a:bodyPr/>
                    <a:lstStyle/>
                    <a:p>
                      <a:r>
                        <a:rPr lang="en-US" dirty="0" smtClean="0"/>
                        <a:t>  9</a:t>
                      </a:r>
                      <a:endParaRPr lang="en-US" dirty="0"/>
                    </a:p>
                  </a:txBody>
                  <a:tcPr/>
                </a:tc>
                <a:tc>
                  <a:txBody>
                    <a:bodyPr/>
                    <a:lstStyle/>
                    <a:p>
                      <a:r>
                        <a:rPr lang="en-US" dirty="0" smtClean="0"/>
                        <a:t>16</a:t>
                      </a:r>
                      <a:endParaRPr lang="en-US" dirty="0"/>
                    </a:p>
                  </a:txBody>
                  <a:tcPr/>
                </a:tc>
                <a:tc>
                  <a:txBody>
                    <a:bodyPr/>
                    <a:lstStyle/>
                    <a:p>
                      <a:r>
                        <a:rPr lang="en-US" dirty="0" smtClean="0"/>
                        <a:t>16</a:t>
                      </a:r>
                      <a:endParaRPr lang="en-US" dirty="0"/>
                    </a:p>
                  </a:txBody>
                  <a:tcPr/>
                </a:tc>
                <a:tc>
                  <a:txBody>
                    <a:bodyPr/>
                    <a:lstStyle/>
                    <a:p>
                      <a:r>
                        <a:rPr lang="en-US" dirty="0" smtClean="0"/>
                        <a:t>19</a:t>
                      </a:r>
                      <a:endParaRPr lang="en-US" dirty="0"/>
                    </a:p>
                  </a:txBody>
                  <a:tcPr/>
                </a:tc>
                <a:tc>
                  <a:txBody>
                    <a:bodyPr/>
                    <a:lstStyle/>
                    <a:p>
                      <a:r>
                        <a:rPr lang="en-US" dirty="0" smtClean="0"/>
                        <a:t>0</a:t>
                      </a:r>
                      <a:endParaRPr lang="en-US" dirty="0"/>
                    </a:p>
                  </a:txBody>
                  <a:tcPr/>
                </a:tc>
                <a:tc>
                  <a:txBody>
                    <a:bodyPr/>
                    <a:lstStyle/>
                    <a:p>
                      <a:r>
                        <a:rPr lang="en-US" dirty="0" smtClean="0"/>
                        <a:t>56</a:t>
                      </a:r>
                      <a:endParaRPr lang="en-US" dirty="0"/>
                    </a:p>
                  </a:txBody>
                  <a:tcPr/>
                </a:tc>
              </a:tr>
              <a:tr h="370840">
                <a:tc>
                  <a:txBody>
                    <a:bodyPr/>
                    <a:lstStyle/>
                    <a:p>
                      <a:r>
                        <a:rPr lang="en-US" dirty="0" smtClean="0"/>
                        <a:t>Tarleton State</a:t>
                      </a:r>
                    </a:p>
                  </a:txBody>
                  <a:tcPr/>
                </a:tc>
                <a:tc>
                  <a:txBody>
                    <a:bodyPr/>
                    <a:lstStyle/>
                    <a:p>
                      <a:r>
                        <a:rPr lang="en-US" dirty="0" smtClean="0"/>
                        <a:t>41</a:t>
                      </a:r>
                      <a:endParaRPr lang="en-US" dirty="0"/>
                    </a:p>
                  </a:txBody>
                  <a:tcPr/>
                </a:tc>
                <a:tc>
                  <a:txBody>
                    <a:bodyPr/>
                    <a:lstStyle/>
                    <a:p>
                      <a:r>
                        <a:rPr lang="en-US" dirty="0" smtClean="0"/>
                        <a:t>  14</a:t>
                      </a:r>
                      <a:endParaRPr lang="en-US" dirty="0"/>
                    </a:p>
                  </a:txBody>
                  <a:tcPr/>
                </a:tc>
                <a:tc>
                  <a:txBody>
                    <a:bodyPr/>
                    <a:lstStyle/>
                    <a:p>
                      <a:r>
                        <a:rPr lang="en-US" dirty="0" smtClean="0"/>
                        <a:t>  0</a:t>
                      </a:r>
                      <a:endParaRPr lang="en-US" dirty="0"/>
                    </a:p>
                  </a:txBody>
                  <a:tcPr/>
                </a:tc>
                <a:tc>
                  <a:txBody>
                    <a:bodyPr/>
                    <a:lstStyle/>
                    <a:p>
                      <a:r>
                        <a:rPr lang="en-US" dirty="0" smtClean="0"/>
                        <a:t>  1</a:t>
                      </a:r>
                      <a:endParaRPr lang="en-US" dirty="0"/>
                    </a:p>
                  </a:txBody>
                  <a:tcPr/>
                </a:tc>
                <a:tc>
                  <a:txBody>
                    <a:bodyPr/>
                    <a:lstStyle/>
                    <a:p>
                      <a:r>
                        <a:rPr lang="en-US" dirty="0" smtClean="0"/>
                        <a:t>  0</a:t>
                      </a:r>
                      <a:endParaRPr lang="en-US" dirty="0"/>
                    </a:p>
                  </a:txBody>
                  <a:tcPr/>
                </a:tc>
                <a:tc>
                  <a:txBody>
                    <a:bodyPr/>
                    <a:lstStyle/>
                    <a:p>
                      <a:r>
                        <a:rPr lang="en-US" dirty="0" smtClean="0"/>
                        <a:t>  6</a:t>
                      </a:r>
                      <a:endParaRPr lang="en-US" dirty="0"/>
                    </a:p>
                  </a:txBody>
                  <a:tcPr/>
                </a:tc>
                <a:tc>
                  <a:txBody>
                    <a:bodyPr/>
                    <a:lstStyle/>
                    <a:p>
                      <a:r>
                        <a:rPr lang="en-US" dirty="0" smtClean="0"/>
                        <a:t>  6</a:t>
                      </a:r>
                      <a:endParaRPr lang="en-US" dirty="0"/>
                    </a:p>
                  </a:txBody>
                  <a:tcPr/>
                </a:tc>
                <a:tc>
                  <a:txBody>
                    <a:bodyPr/>
                    <a:lstStyle/>
                    <a:p>
                      <a:r>
                        <a:rPr lang="en-US" dirty="0" smtClean="0"/>
                        <a:t>1</a:t>
                      </a:r>
                      <a:endParaRPr lang="en-US" dirty="0"/>
                    </a:p>
                  </a:txBody>
                  <a:tcPr/>
                </a:tc>
                <a:tc>
                  <a:txBody>
                    <a:bodyPr/>
                    <a:lstStyle/>
                    <a:p>
                      <a:r>
                        <a:rPr lang="en-US" dirty="0" smtClean="0"/>
                        <a:t>12</a:t>
                      </a:r>
                      <a:endParaRPr lang="en-US" dirty="0"/>
                    </a:p>
                  </a:txBody>
                  <a:tcPr/>
                </a:tc>
              </a:tr>
              <a:tr h="370840">
                <a:tc>
                  <a:txBody>
                    <a:bodyPr/>
                    <a:lstStyle/>
                    <a:p>
                      <a:r>
                        <a:rPr lang="en-US" dirty="0" smtClean="0"/>
                        <a:t>UNT  </a:t>
                      </a:r>
                    </a:p>
                  </a:txBody>
                  <a:tcPr/>
                </a:tc>
                <a:tc>
                  <a:txBody>
                    <a:bodyPr/>
                    <a:lstStyle/>
                    <a:p>
                      <a:r>
                        <a:rPr lang="en-US" dirty="0" smtClean="0"/>
                        <a:t>47</a:t>
                      </a:r>
                      <a:endParaRPr lang="en-US" dirty="0"/>
                    </a:p>
                  </a:txBody>
                  <a:tcPr/>
                </a:tc>
                <a:tc>
                  <a:txBody>
                    <a:bodyPr/>
                    <a:lstStyle/>
                    <a:p>
                      <a:r>
                        <a:rPr lang="en-US" dirty="0" smtClean="0"/>
                        <a:t>    9</a:t>
                      </a:r>
                      <a:endParaRPr lang="en-US" dirty="0"/>
                    </a:p>
                  </a:txBody>
                  <a:tcPr/>
                </a:tc>
                <a:tc>
                  <a:txBody>
                    <a:bodyPr/>
                    <a:lstStyle/>
                    <a:p>
                      <a:r>
                        <a:rPr lang="en-US" dirty="0" smtClean="0"/>
                        <a:t>  2</a:t>
                      </a:r>
                      <a:endParaRPr lang="en-US" dirty="0"/>
                    </a:p>
                  </a:txBody>
                  <a:tcPr/>
                </a:tc>
                <a:tc>
                  <a:txBody>
                    <a:bodyPr/>
                    <a:lstStyle/>
                    <a:p>
                      <a:r>
                        <a:rPr lang="en-US" dirty="0" smtClean="0"/>
                        <a:t>  2</a:t>
                      </a:r>
                      <a:endParaRPr lang="en-US" dirty="0"/>
                    </a:p>
                  </a:txBody>
                  <a:tcPr/>
                </a:tc>
                <a:tc>
                  <a:txBody>
                    <a:bodyPr/>
                    <a:lstStyle/>
                    <a:p>
                      <a:r>
                        <a:rPr lang="en-US" dirty="0" smtClean="0"/>
                        <a:t>  4</a:t>
                      </a:r>
                      <a:endParaRPr lang="en-US" dirty="0"/>
                    </a:p>
                  </a:txBody>
                  <a:tcPr/>
                </a:tc>
                <a:tc>
                  <a:txBody>
                    <a:bodyPr/>
                    <a:lstStyle/>
                    <a:p>
                      <a:r>
                        <a:rPr lang="en-US" dirty="0" smtClean="0"/>
                        <a:t>  1</a:t>
                      </a:r>
                      <a:endParaRPr lang="en-US" dirty="0"/>
                    </a:p>
                  </a:txBody>
                  <a:tcPr/>
                </a:tc>
                <a:tc>
                  <a:txBody>
                    <a:bodyPr/>
                    <a:lstStyle/>
                    <a:p>
                      <a:r>
                        <a:rPr lang="en-US" dirty="0" smtClean="0"/>
                        <a:t>  0</a:t>
                      </a:r>
                      <a:endParaRPr lang="en-US" dirty="0"/>
                    </a:p>
                  </a:txBody>
                  <a:tcPr/>
                </a:tc>
                <a:tc>
                  <a:txBody>
                    <a:bodyPr/>
                    <a:lstStyle/>
                    <a:p>
                      <a:r>
                        <a:rPr lang="en-US" dirty="0" smtClean="0"/>
                        <a:t>0</a:t>
                      </a:r>
                      <a:endParaRPr lang="en-US" dirty="0"/>
                    </a:p>
                  </a:txBody>
                  <a:tcPr/>
                </a:tc>
                <a:tc>
                  <a:txBody>
                    <a:bodyPr/>
                    <a:lstStyle/>
                    <a:p>
                      <a:r>
                        <a:rPr lang="en-US" dirty="0" smtClean="0"/>
                        <a:t>  6</a:t>
                      </a:r>
                      <a:endParaRPr lang="en-US" dirty="0"/>
                    </a:p>
                  </a:txBody>
                  <a:tcPr/>
                </a:tc>
              </a:tr>
              <a:tr h="370840">
                <a:tc>
                  <a:txBody>
                    <a:bodyPr/>
                    <a:lstStyle/>
                    <a:p>
                      <a:r>
                        <a:rPr lang="en-US" dirty="0" smtClean="0"/>
                        <a:t>Other public</a:t>
                      </a:r>
                      <a:r>
                        <a:rPr lang="en-US" baseline="0" dirty="0" smtClean="0"/>
                        <a:t> 4-yr*</a:t>
                      </a:r>
                      <a:endParaRPr lang="en-US" dirty="0" smtClean="0"/>
                    </a:p>
                  </a:txBody>
                  <a:tcPr/>
                </a:tc>
                <a:tc>
                  <a:txBody>
                    <a:bodyPr/>
                    <a:lstStyle/>
                    <a:p>
                      <a:r>
                        <a:rPr lang="en-US" dirty="0" smtClean="0"/>
                        <a:t>30</a:t>
                      </a:r>
                      <a:endParaRPr lang="en-US" dirty="0"/>
                    </a:p>
                  </a:txBody>
                  <a:tcPr/>
                </a:tc>
                <a:tc>
                  <a:txBody>
                    <a:bodyPr/>
                    <a:lstStyle/>
                    <a:p>
                      <a:r>
                        <a:rPr lang="en-US" dirty="0" smtClean="0"/>
                        <a:t>    6</a:t>
                      </a:r>
                      <a:endParaRPr lang="en-US" dirty="0"/>
                    </a:p>
                  </a:txBody>
                  <a:tcPr/>
                </a:tc>
                <a:tc>
                  <a:txBody>
                    <a:bodyPr/>
                    <a:lstStyle/>
                    <a:p>
                      <a:r>
                        <a:rPr lang="en-US" dirty="0" smtClean="0"/>
                        <a:t>  2</a:t>
                      </a:r>
                      <a:endParaRPr lang="en-US" dirty="0"/>
                    </a:p>
                  </a:txBody>
                  <a:tcPr/>
                </a:tc>
                <a:tc>
                  <a:txBody>
                    <a:bodyPr/>
                    <a:lstStyle/>
                    <a:p>
                      <a:r>
                        <a:rPr lang="en-US" dirty="0" smtClean="0"/>
                        <a:t>  1</a:t>
                      </a:r>
                      <a:endParaRPr lang="en-US" dirty="0"/>
                    </a:p>
                  </a:txBody>
                  <a:tcPr/>
                </a:tc>
                <a:tc>
                  <a:txBody>
                    <a:bodyPr/>
                    <a:lstStyle/>
                    <a:p>
                      <a:r>
                        <a:rPr lang="en-US" dirty="0" smtClean="0"/>
                        <a:t>  0</a:t>
                      </a:r>
                      <a:endParaRPr lang="en-US" dirty="0"/>
                    </a:p>
                  </a:txBody>
                  <a:tcPr/>
                </a:tc>
                <a:tc>
                  <a:txBody>
                    <a:bodyPr/>
                    <a:lstStyle/>
                    <a:p>
                      <a:r>
                        <a:rPr lang="en-US" dirty="0" smtClean="0"/>
                        <a:t>  2</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12</a:t>
                      </a:r>
                      <a:endParaRPr lang="en-US" dirty="0"/>
                    </a:p>
                  </a:txBody>
                  <a:tcPr/>
                </a:tc>
              </a:tr>
            </a:tbl>
          </a:graphicData>
        </a:graphic>
      </p:graphicFrame>
      <p:sp>
        <p:nvSpPr>
          <p:cNvPr id="6" name="TextBox 5"/>
          <p:cNvSpPr txBox="1"/>
          <p:nvPr/>
        </p:nvSpPr>
        <p:spPr>
          <a:xfrm>
            <a:off x="592508" y="6368532"/>
            <a:ext cx="6189292" cy="369332"/>
          </a:xfrm>
          <a:prstGeom prst="rect">
            <a:avLst/>
          </a:prstGeom>
          <a:noFill/>
        </p:spPr>
        <p:txBody>
          <a:bodyPr wrap="square" rtlCol="0">
            <a:spAutoFit/>
          </a:bodyPr>
          <a:lstStyle/>
          <a:p>
            <a:r>
              <a:rPr lang="en-US" dirty="0" smtClean="0"/>
              <a:t>*Excluding TAMU Commerce, TX State, TWU, and UT-Dallas.</a:t>
            </a:r>
            <a:endParaRPr lang="en-US" dirty="0"/>
          </a:p>
        </p:txBody>
      </p:sp>
    </p:spTree>
    <p:extLst>
      <p:ext uri="{BB962C8B-B14F-4D97-AF65-F5344CB8AC3E}">
        <p14:creationId xmlns:p14="http://schemas.microsoft.com/office/powerpoint/2010/main" val="9227927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from</a:t>
            </a:r>
            <a:br>
              <a:rPr lang="en-US" sz="3100" dirty="0" smtClean="0"/>
            </a:br>
            <a:r>
              <a:rPr lang="en-US" sz="3100" dirty="0" smtClean="0"/>
              <a:t>Tarrant County South Campus, 2011</a:t>
            </a:r>
            <a:r>
              <a:rPr lang="en-US" sz="3100" dirty="0"/>
              <a:t/>
            </a:r>
            <a:br>
              <a:rPr lang="en-US" sz="3100" dirty="0"/>
            </a:br>
            <a:r>
              <a:rPr lang="en-US" sz="2200" b="1" dirty="0" smtClean="0"/>
              <a:t>Academic or Technical Associate Degrees,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68383432"/>
              </p:ext>
            </p:extLst>
          </p:nvPr>
        </p:nvGraphicFramePr>
        <p:xfrm>
          <a:off x="609600" y="3810000"/>
          <a:ext cx="7696201" cy="2431893"/>
        </p:xfrm>
        <a:graphic>
          <a:graphicData uri="http://schemas.openxmlformats.org/drawingml/2006/table">
            <a:tbl>
              <a:tblPr firstRow="1" bandRow="1">
                <a:tableStyleId>{5C22544A-7EE6-4342-B048-85BDC9FD1C3A}</a:tableStyleId>
              </a:tblPr>
              <a:tblGrid>
                <a:gridCol w="2057399"/>
                <a:gridCol w="533401"/>
                <a:gridCol w="533399"/>
                <a:gridCol w="685800"/>
                <a:gridCol w="609600"/>
                <a:gridCol w="609600"/>
                <a:gridCol w="609600"/>
                <a:gridCol w="609600"/>
                <a:gridCol w="685800"/>
                <a:gridCol w="762002"/>
              </a:tblGrid>
              <a:tr h="863030">
                <a:tc>
                  <a:txBody>
                    <a:bodyPr/>
                    <a:lstStyle/>
                    <a:p>
                      <a:r>
                        <a:rPr lang="en-US" baseline="0" dirty="0" smtClean="0"/>
                        <a:t>TA prior to Transfer</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1000">
                <a:tc>
                  <a:txBody>
                    <a:bodyPr/>
                    <a:lstStyle/>
                    <a:p>
                      <a:r>
                        <a:rPr lang="en-US" dirty="0" smtClean="0"/>
                        <a:t> UT-Arlington</a:t>
                      </a:r>
                      <a:endParaRPr lang="en-US" dirty="0"/>
                    </a:p>
                  </a:txBody>
                  <a:tcPr/>
                </a:tc>
                <a:tc>
                  <a:txBody>
                    <a:bodyPr/>
                    <a:lstStyle/>
                    <a:p>
                      <a:r>
                        <a:rPr lang="en-US" dirty="0" smtClean="0"/>
                        <a:t>219</a:t>
                      </a:r>
                      <a:endParaRPr lang="en-US" dirty="0"/>
                    </a:p>
                  </a:txBody>
                  <a:tcPr/>
                </a:tc>
                <a:tc>
                  <a:txBody>
                    <a:bodyPr/>
                    <a:lstStyle/>
                    <a:p>
                      <a:r>
                        <a:rPr lang="en-US" dirty="0" smtClean="0"/>
                        <a:t>  7</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2</a:t>
                      </a:r>
                      <a:endParaRPr lang="en-US" dirty="0"/>
                    </a:p>
                  </a:txBody>
                  <a:tcPr/>
                </a:tc>
                <a:tc>
                  <a:txBody>
                    <a:bodyPr/>
                    <a:lstStyle/>
                    <a:p>
                      <a:r>
                        <a:rPr lang="en-US" dirty="0" smtClean="0"/>
                        <a:t>1</a:t>
                      </a:r>
                      <a:endParaRPr lang="en-US" dirty="0"/>
                    </a:p>
                  </a:txBody>
                  <a:tcPr/>
                </a:tc>
                <a:tc>
                  <a:txBody>
                    <a:bodyPr/>
                    <a:lstStyle/>
                    <a:p>
                      <a:r>
                        <a:rPr lang="en-US" dirty="0" smtClean="0"/>
                        <a:t>3</a:t>
                      </a:r>
                      <a:endParaRPr lang="en-US" dirty="0"/>
                    </a:p>
                  </a:txBody>
                  <a:tcPr/>
                </a:tc>
              </a:tr>
              <a:tr h="387507">
                <a:tc>
                  <a:txBody>
                    <a:bodyPr/>
                    <a:lstStyle/>
                    <a:p>
                      <a:r>
                        <a:rPr lang="en-US" dirty="0" smtClean="0"/>
                        <a:t>Tarleton</a:t>
                      </a:r>
                      <a:r>
                        <a:rPr lang="en-US" baseline="0" dirty="0" smtClean="0"/>
                        <a:t> State</a:t>
                      </a:r>
                      <a:endParaRPr lang="en-US" dirty="0"/>
                    </a:p>
                  </a:txBody>
                  <a:tcPr/>
                </a:tc>
                <a:tc>
                  <a:txBody>
                    <a:bodyPr/>
                    <a:lstStyle/>
                    <a:p>
                      <a:r>
                        <a:rPr lang="en-US" dirty="0" smtClean="0"/>
                        <a:t>41</a:t>
                      </a:r>
                      <a:endParaRPr lang="en-US" dirty="0"/>
                    </a:p>
                  </a:txBody>
                  <a:tcPr/>
                </a:tc>
                <a:tc>
                  <a:txBody>
                    <a:bodyPr/>
                    <a:lstStyle/>
                    <a:p>
                      <a:r>
                        <a:rPr lang="en-US" dirty="0" smtClean="0"/>
                        <a:t>  4</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3</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r h="367986">
                <a:tc>
                  <a:txBody>
                    <a:bodyPr/>
                    <a:lstStyle/>
                    <a:p>
                      <a:r>
                        <a:rPr lang="en-US" dirty="0" smtClean="0"/>
                        <a:t>UNT</a:t>
                      </a:r>
                      <a:endParaRPr lang="en-US" dirty="0"/>
                    </a:p>
                  </a:txBody>
                  <a:tcPr/>
                </a:tc>
                <a:tc>
                  <a:txBody>
                    <a:bodyPr/>
                    <a:lstStyle/>
                    <a:p>
                      <a:r>
                        <a:rPr lang="en-US" dirty="0" smtClean="0"/>
                        <a:t>47</a:t>
                      </a:r>
                      <a:endParaRPr lang="en-US" dirty="0"/>
                    </a:p>
                  </a:txBody>
                  <a:tcPr/>
                </a:tc>
                <a:tc>
                  <a:txBody>
                    <a:bodyPr/>
                    <a:lstStyle/>
                    <a:p>
                      <a:r>
                        <a:rPr lang="en-US" dirty="0" smtClean="0"/>
                        <a:t>  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381000">
                <a:tc>
                  <a:txBody>
                    <a:bodyPr/>
                    <a:lstStyle/>
                    <a:p>
                      <a:r>
                        <a:rPr lang="en-US" dirty="0" smtClean="0"/>
                        <a:t>Other public 4-yr*</a:t>
                      </a:r>
                      <a:endParaRPr lang="en-US" dirty="0"/>
                    </a:p>
                  </a:txBody>
                  <a:tcPr/>
                </a:tc>
                <a:tc>
                  <a:txBody>
                    <a:bodyPr/>
                    <a:lstStyle/>
                    <a:p>
                      <a:r>
                        <a:rPr lang="en-US" dirty="0" smtClean="0"/>
                        <a:t>30</a:t>
                      </a:r>
                      <a:endParaRPr lang="en-US" dirty="0"/>
                    </a:p>
                  </a:txBody>
                  <a:tcPr/>
                </a:tc>
                <a:tc>
                  <a:txBody>
                    <a:bodyPr/>
                    <a:lstStyle/>
                    <a:p>
                      <a:r>
                        <a:rPr lang="en-US" dirty="0" smtClean="0"/>
                        <a:t>  4</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3</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336905988"/>
              </p:ext>
            </p:extLst>
          </p:nvPr>
        </p:nvGraphicFramePr>
        <p:xfrm>
          <a:off x="685800" y="1295400"/>
          <a:ext cx="7620000" cy="2397760"/>
        </p:xfrm>
        <a:graphic>
          <a:graphicData uri="http://schemas.openxmlformats.org/drawingml/2006/table">
            <a:tbl>
              <a:tblPr firstRow="1" bandRow="1">
                <a:tableStyleId>{5C22544A-7EE6-4342-B048-85BDC9FD1C3A}</a:tableStyleId>
              </a:tblPr>
              <a:tblGrid>
                <a:gridCol w="1905000"/>
                <a:gridCol w="685800"/>
                <a:gridCol w="533400"/>
                <a:gridCol w="609600"/>
                <a:gridCol w="660592"/>
                <a:gridCol w="634808"/>
                <a:gridCol w="609600"/>
                <a:gridCol w="609600"/>
                <a:gridCol w="609600"/>
                <a:gridCol w="762000"/>
              </a:tblGrid>
              <a:tr h="609600">
                <a:tc>
                  <a:txBody>
                    <a:bodyPr/>
                    <a:lstStyle/>
                    <a:p>
                      <a:r>
                        <a:rPr lang="en-US" dirty="0" smtClean="0"/>
                        <a:t>AA prior to Transfer</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UT-Arlington </a:t>
                      </a:r>
                    </a:p>
                  </a:txBody>
                  <a:tcPr/>
                </a:tc>
                <a:tc>
                  <a:txBody>
                    <a:bodyPr/>
                    <a:lstStyle/>
                    <a:p>
                      <a:r>
                        <a:rPr lang="en-US" dirty="0" smtClean="0"/>
                        <a:t>219</a:t>
                      </a:r>
                      <a:endParaRPr lang="en-US" dirty="0"/>
                    </a:p>
                  </a:txBody>
                  <a:tcPr/>
                </a:tc>
                <a:tc>
                  <a:txBody>
                    <a:bodyPr/>
                    <a:lstStyle/>
                    <a:p>
                      <a:r>
                        <a:rPr lang="en-US" dirty="0" smtClean="0"/>
                        <a:t> 64</a:t>
                      </a:r>
                      <a:endParaRPr lang="en-US" dirty="0"/>
                    </a:p>
                  </a:txBody>
                  <a:tcPr/>
                </a:tc>
                <a:tc>
                  <a:txBody>
                    <a:bodyPr/>
                    <a:lstStyle/>
                    <a:p>
                      <a:r>
                        <a:rPr lang="en-US" dirty="0" smtClean="0"/>
                        <a:t>  9</a:t>
                      </a:r>
                      <a:endParaRPr lang="en-US" dirty="0"/>
                    </a:p>
                  </a:txBody>
                  <a:tcPr/>
                </a:tc>
                <a:tc>
                  <a:txBody>
                    <a:bodyPr/>
                    <a:lstStyle/>
                    <a:p>
                      <a:r>
                        <a:rPr lang="en-US" dirty="0" smtClean="0"/>
                        <a:t>  9</a:t>
                      </a:r>
                      <a:endParaRPr lang="en-US" dirty="0"/>
                    </a:p>
                  </a:txBody>
                  <a:tcPr/>
                </a:tc>
                <a:tc>
                  <a:txBody>
                    <a:bodyPr/>
                    <a:lstStyle/>
                    <a:p>
                      <a:r>
                        <a:rPr lang="en-US" dirty="0" smtClean="0"/>
                        <a:t>13</a:t>
                      </a:r>
                      <a:endParaRPr lang="en-US" dirty="0"/>
                    </a:p>
                  </a:txBody>
                  <a:tcPr/>
                </a:tc>
                <a:tc>
                  <a:txBody>
                    <a:bodyPr/>
                    <a:lstStyle/>
                    <a:p>
                      <a:r>
                        <a:rPr lang="en-US" dirty="0" smtClean="0"/>
                        <a:t>14</a:t>
                      </a:r>
                      <a:endParaRPr lang="en-US" dirty="0"/>
                    </a:p>
                  </a:txBody>
                  <a:tcPr/>
                </a:tc>
                <a:tc>
                  <a:txBody>
                    <a:bodyPr/>
                    <a:lstStyle/>
                    <a:p>
                      <a:r>
                        <a:rPr lang="en-US" dirty="0" smtClean="0"/>
                        <a:t>18</a:t>
                      </a:r>
                      <a:endParaRPr lang="en-US" dirty="0"/>
                    </a:p>
                  </a:txBody>
                  <a:tcPr/>
                </a:tc>
                <a:tc>
                  <a:txBody>
                    <a:bodyPr/>
                    <a:lstStyle/>
                    <a:p>
                      <a:r>
                        <a:rPr lang="en-US" dirty="0" smtClean="0"/>
                        <a:t>1</a:t>
                      </a:r>
                      <a:endParaRPr lang="en-US" dirty="0"/>
                    </a:p>
                  </a:txBody>
                  <a:tcPr/>
                </a:tc>
                <a:tc>
                  <a:txBody>
                    <a:bodyPr/>
                    <a:lstStyle/>
                    <a:p>
                      <a:r>
                        <a:rPr lang="en-US" dirty="0" smtClean="0"/>
                        <a:t>52</a:t>
                      </a:r>
                      <a:endParaRPr lang="en-US" dirty="0"/>
                    </a:p>
                  </a:txBody>
                  <a:tcPr/>
                </a:tc>
              </a:tr>
              <a:tr h="370840">
                <a:tc>
                  <a:txBody>
                    <a:bodyPr/>
                    <a:lstStyle/>
                    <a:p>
                      <a:r>
                        <a:rPr lang="en-US" dirty="0" smtClean="0"/>
                        <a:t>Tarleton State</a:t>
                      </a:r>
                    </a:p>
                  </a:txBody>
                  <a:tcPr/>
                </a:tc>
                <a:tc>
                  <a:txBody>
                    <a:bodyPr/>
                    <a:lstStyle/>
                    <a:p>
                      <a:r>
                        <a:rPr lang="en-US" dirty="0" smtClean="0"/>
                        <a:t>41</a:t>
                      </a:r>
                      <a:endParaRPr lang="en-US" dirty="0"/>
                    </a:p>
                  </a:txBody>
                  <a:tcPr/>
                </a:tc>
                <a:tc>
                  <a:txBody>
                    <a:bodyPr/>
                    <a:lstStyle/>
                    <a:p>
                      <a:r>
                        <a:rPr lang="en-US" dirty="0" smtClean="0"/>
                        <a:t> 16</a:t>
                      </a:r>
                      <a:endParaRPr lang="en-US" dirty="0"/>
                    </a:p>
                  </a:txBody>
                  <a:tcPr/>
                </a:tc>
                <a:tc>
                  <a:txBody>
                    <a:bodyPr/>
                    <a:lstStyle/>
                    <a:p>
                      <a:r>
                        <a:rPr lang="en-US" dirty="0" smtClean="0"/>
                        <a:t>  0</a:t>
                      </a:r>
                      <a:endParaRPr lang="en-US" dirty="0"/>
                    </a:p>
                  </a:txBody>
                  <a:tcPr/>
                </a:tc>
                <a:tc>
                  <a:txBody>
                    <a:bodyPr/>
                    <a:lstStyle/>
                    <a:p>
                      <a:r>
                        <a:rPr lang="en-US" dirty="0" smtClean="0"/>
                        <a:t>  1</a:t>
                      </a:r>
                      <a:endParaRPr lang="en-US" dirty="0"/>
                    </a:p>
                  </a:txBody>
                  <a:tcPr/>
                </a:tc>
                <a:tc>
                  <a:txBody>
                    <a:bodyPr/>
                    <a:lstStyle/>
                    <a:p>
                      <a:r>
                        <a:rPr lang="en-US" dirty="0" smtClean="0"/>
                        <a:t>  1</a:t>
                      </a:r>
                      <a:endParaRPr lang="en-US" dirty="0"/>
                    </a:p>
                  </a:txBody>
                  <a:tcPr/>
                </a:tc>
                <a:tc>
                  <a:txBody>
                    <a:bodyPr/>
                    <a:lstStyle/>
                    <a:p>
                      <a:r>
                        <a:rPr lang="en-US" dirty="0" smtClean="0"/>
                        <a:t>  7</a:t>
                      </a:r>
                      <a:endParaRPr lang="en-US" dirty="0"/>
                    </a:p>
                  </a:txBody>
                  <a:tcPr/>
                </a:tc>
                <a:tc>
                  <a:txBody>
                    <a:bodyPr/>
                    <a:lstStyle/>
                    <a:p>
                      <a:r>
                        <a:rPr lang="en-US" dirty="0" smtClean="0"/>
                        <a:t>  6</a:t>
                      </a:r>
                      <a:endParaRPr lang="en-US" dirty="0"/>
                    </a:p>
                  </a:txBody>
                  <a:tcPr/>
                </a:tc>
                <a:tc>
                  <a:txBody>
                    <a:bodyPr/>
                    <a:lstStyle/>
                    <a:p>
                      <a:r>
                        <a:rPr lang="en-US" dirty="0" smtClean="0"/>
                        <a:t>1</a:t>
                      </a:r>
                      <a:endParaRPr lang="en-US" dirty="0"/>
                    </a:p>
                  </a:txBody>
                  <a:tcPr/>
                </a:tc>
                <a:tc>
                  <a:txBody>
                    <a:bodyPr/>
                    <a:lstStyle/>
                    <a:p>
                      <a:r>
                        <a:rPr lang="en-US" dirty="0" smtClean="0"/>
                        <a:t>13</a:t>
                      </a:r>
                      <a:endParaRPr lang="en-US" dirty="0"/>
                    </a:p>
                  </a:txBody>
                  <a:tcPr/>
                </a:tc>
              </a:tr>
              <a:tr h="370840">
                <a:tc>
                  <a:txBody>
                    <a:bodyPr/>
                    <a:lstStyle/>
                    <a:p>
                      <a:r>
                        <a:rPr lang="en-US" dirty="0" smtClean="0"/>
                        <a:t>UNT  </a:t>
                      </a:r>
                    </a:p>
                  </a:txBody>
                  <a:tcPr/>
                </a:tc>
                <a:tc>
                  <a:txBody>
                    <a:bodyPr/>
                    <a:lstStyle/>
                    <a:p>
                      <a:r>
                        <a:rPr lang="en-US" dirty="0" smtClean="0"/>
                        <a:t>47</a:t>
                      </a:r>
                      <a:endParaRPr lang="en-US" dirty="0"/>
                    </a:p>
                  </a:txBody>
                  <a:tcPr/>
                </a:tc>
                <a:tc>
                  <a:txBody>
                    <a:bodyPr/>
                    <a:lstStyle/>
                    <a:p>
                      <a:r>
                        <a:rPr lang="en-US" dirty="0" smtClean="0"/>
                        <a:t>   9</a:t>
                      </a:r>
                      <a:endParaRPr lang="en-US" dirty="0"/>
                    </a:p>
                  </a:txBody>
                  <a:tcPr/>
                </a:tc>
                <a:tc>
                  <a:txBody>
                    <a:bodyPr/>
                    <a:lstStyle/>
                    <a:p>
                      <a:r>
                        <a:rPr lang="en-US" dirty="0" smtClean="0"/>
                        <a:t>  2</a:t>
                      </a:r>
                      <a:endParaRPr lang="en-US" dirty="0"/>
                    </a:p>
                  </a:txBody>
                  <a:tcPr/>
                </a:tc>
                <a:tc>
                  <a:txBody>
                    <a:bodyPr/>
                    <a:lstStyle/>
                    <a:p>
                      <a:r>
                        <a:rPr lang="en-US" dirty="0" smtClean="0"/>
                        <a:t>  2</a:t>
                      </a:r>
                      <a:endParaRPr lang="en-US" dirty="0"/>
                    </a:p>
                  </a:txBody>
                  <a:tcPr/>
                </a:tc>
                <a:tc>
                  <a:txBody>
                    <a:bodyPr/>
                    <a:lstStyle/>
                    <a:p>
                      <a:r>
                        <a:rPr lang="en-US" dirty="0" smtClean="0"/>
                        <a:t>  1</a:t>
                      </a:r>
                      <a:endParaRPr lang="en-US" dirty="0"/>
                    </a:p>
                  </a:txBody>
                  <a:tcPr/>
                </a:tc>
                <a:tc>
                  <a:txBody>
                    <a:bodyPr/>
                    <a:lstStyle/>
                    <a:p>
                      <a:r>
                        <a:rPr lang="en-US" dirty="0" smtClean="0"/>
                        <a:t>  3</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  7</a:t>
                      </a:r>
                      <a:endParaRPr lang="en-US" dirty="0"/>
                    </a:p>
                  </a:txBody>
                  <a:tcPr/>
                </a:tc>
              </a:tr>
              <a:tr h="370840">
                <a:tc>
                  <a:txBody>
                    <a:bodyPr/>
                    <a:lstStyle/>
                    <a:p>
                      <a:r>
                        <a:rPr lang="en-US" dirty="0" smtClean="0"/>
                        <a:t>Other public</a:t>
                      </a:r>
                      <a:r>
                        <a:rPr lang="en-US" baseline="0" dirty="0" smtClean="0"/>
                        <a:t> 4-yr*</a:t>
                      </a:r>
                      <a:endParaRPr lang="en-US" dirty="0" smtClean="0"/>
                    </a:p>
                  </a:txBody>
                  <a:tcPr/>
                </a:tc>
                <a:tc>
                  <a:txBody>
                    <a:bodyPr/>
                    <a:lstStyle/>
                    <a:p>
                      <a:r>
                        <a:rPr lang="en-US" dirty="0" smtClean="0"/>
                        <a:t>30</a:t>
                      </a:r>
                      <a:endParaRPr lang="en-US" dirty="0"/>
                    </a:p>
                  </a:txBody>
                  <a:tcPr/>
                </a:tc>
                <a:tc>
                  <a:txBody>
                    <a:bodyPr/>
                    <a:lstStyle/>
                    <a:p>
                      <a:r>
                        <a:rPr lang="en-US" dirty="0" smtClean="0"/>
                        <a:t>   9</a:t>
                      </a:r>
                      <a:endParaRPr lang="en-US" dirty="0"/>
                    </a:p>
                  </a:txBody>
                  <a:tcPr/>
                </a:tc>
                <a:tc>
                  <a:txBody>
                    <a:bodyPr/>
                    <a:lstStyle/>
                    <a:p>
                      <a:r>
                        <a:rPr lang="en-US" dirty="0" smtClean="0"/>
                        <a:t>  2</a:t>
                      </a:r>
                      <a:endParaRPr lang="en-US" dirty="0"/>
                    </a:p>
                  </a:txBody>
                  <a:tcPr/>
                </a:tc>
                <a:tc>
                  <a:txBody>
                    <a:bodyPr/>
                    <a:lstStyle/>
                    <a:p>
                      <a:r>
                        <a:rPr lang="en-US" dirty="0" smtClean="0"/>
                        <a:t>  2</a:t>
                      </a:r>
                      <a:endParaRPr lang="en-US" dirty="0"/>
                    </a:p>
                  </a:txBody>
                  <a:tcPr/>
                </a:tc>
                <a:tc>
                  <a:txBody>
                    <a:bodyPr/>
                    <a:lstStyle/>
                    <a:p>
                      <a:r>
                        <a:rPr lang="en-US" dirty="0" smtClean="0"/>
                        <a:t>  1</a:t>
                      </a:r>
                      <a:endParaRPr lang="en-US" dirty="0"/>
                    </a:p>
                  </a:txBody>
                  <a:tcPr/>
                </a:tc>
                <a:tc>
                  <a:txBody>
                    <a:bodyPr/>
                    <a:lstStyle/>
                    <a:p>
                      <a:r>
                        <a:rPr lang="en-US" dirty="0" smtClean="0"/>
                        <a:t>  3</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  7</a:t>
                      </a:r>
                      <a:endParaRPr lang="en-US" dirty="0"/>
                    </a:p>
                  </a:txBody>
                  <a:tcPr/>
                </a:tc>
              </a:tr>
            </a:tbl>
          </a:graphicData>
        </a:graphic>
      </p:graphicFrame>
      <p:sp>
        <p:nvSpPr>
          <p:cNvPr id="6" name="TextBox 5"/>
          <p:cNvSpPr txBox="1"/>
          <p:nvPr/>
        </p:nvSpPr>
        <p:spPr>
          <a:xfrm>
            <a:off x="592508" y="6368532"/>
            <a:ext cx="6189292" cy="369332"/>
          </a:xfrm>
          <a:prstGeom prst="rect">
            <a:avLst/>
          </a:prstGeom>
          <a:noFill/>
        </p:spPr>
        <p:txBody>
          <a:bodyPr wrap="square" rtlCol="0">
            <a:spAutoFit/>
          </a:bodyPr>
          <a:lstStyle/>
          <a:p>
            <a:r>
              <a:rPr lang="en-US" dirty="0" smtClean="0"/>
              <a:t>*Excluding TAMU Commerce, TX State, TWU, and UT-Dallas.</a:t>
            </a:r>
            <a:endParaRPr lang="en-US" dirty="0"/>
          </a:p>
        </p:txBody>
      </p:sp>
    </p:spTree>
    <p:extLst>
      <p:ext uri="{BB962C8B-B14F-4D97-AF65-F5344CB8AC3E}">
        <p14:creationId xmlns:p14="http://schemas.microsoft.com/office/powerpoint/2010/main" val="9227927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to</a:t>
            </a:r>
            <a:br>
              <a:rPr lang="en-US" sz="3100" dirty="0" smtClean="0"/>
            </a:br>
            <a:r>
              <a:rPr lang="en-US" sz="3100" dirty="0" smtClean="0"/>
              <a:t>University of North Texas, 2011</a:t>
            </a:r>
            <a:r>
              <a:rPr lang="en-US" sz="3100" dirty="0"/>
              <a:t/>
            </a:r>
            <a:br>
              <a:rPr lang="en-US" sz="3100" dirty="0"/>
            </a:br>
            <a:r>
              <a:rPr lang="en-US" sz="2200" b="1" dirty="0" smtClean="0"/>
              <a:t>Developmental Education vs. No Developmental Education,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14366098"/>
              </p:ext>
            </p:extLst>
          </p:nvPr>
        </p:nvGraphicFramePr>
        <p:xfrm>
          <a:off x="685800" y="3581400"/>
          <a:ext cx="7696201" cy="2108771"/>
        </p:xfrm>
        <a:graphic>
          <a:graphicData uri="http://schemas.openxmlformats.org/drawingml/2006/table">
            <a:tbl>
              <a:tblPr firstRow="1" bandRow="1">
                <a:tableStyleId>{5C22544A-7EE6-4342-B048-85BDC9FD1C3A}</a:tableStyleId>
              </a:tblPr>
              <a:tblGrid>
                <a:gridCol w="2057399"/>
                <a:gridCol w="609600"/>
                <a:gridCol w="457200"/>
                <a:gridCol w="685800"/>
                <a:gridCol w="609600"/>
                <a:gridCol w="609600"/>
                <a:gridCol w="609600"/>
                <a:gridCol w="609600"/>
                <a:gridCol w="685800"/>
                <a:gridCol w="762002"/>
              </a:tblGrid>
              <a:tr h="863030">
                <a:tc>
                  <a:txBody>
                    <a:bodyPr/>
                    <a:lstStyle/>
                    <a:p>
                      <a:r>
                        <a:rPr lang="en-US" baseline="0" dirty="0" smtClean="0"/>
                        <a:t>No Developmental Education</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 Texas Tech</a:t>
                      </a:r>
                      <a:endParaRPr lang="en-US" dirty="0"/>
                    </a:p>
                  </a:txBody>
                  <a:tcPr/>
                </a:tc>
                <a:tc>
                  <a:txBody>
                    <a:bodyPr/>
                    <a:lstStyle/>
                    <a:p>
                      <a:r>
                        <a:rPr lang="en-US" dirty="0" smtClean="0"/>
                        <a:t>11</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r h="387507">
                <a:tc>
                  <a:txBody>
                    <a:bodyPr/>
                    <a:lstStyle/>
                    <a:p>
                      <a:r>
                        <a:rPr lang="en-US" dirty="0" smtClean="0"/>
                        <a:t>West Texas A&amp;M</a:t>
                      </a:r>
                      <a:endParaRPr lang="en-US" dirty="0"/>
                    </a:p>
                  </a:txBody>
                  <a:tcPr/>
                </a:tc>
                <a:tc>
                  <a:txBody>
                    <a:bodyPr/>
                    <a:lstStyle/>
                    <a:p>
                      <a:r>
                        <a:rPr lang="en-US" dirty="0" smtClean="0"/>
                        <a:t>35</a:t>
                      </a:r>
                      <a:endParaRPr lang="en-US" dirty="0"/>
                    </a:p>
                  </a:txBody>
                  <a:tcPr/>
                </a:tc>
                <a:tc>
                  <a:txBody>
                    <a:bodyPr/>
                    <a:lstStyle/>
                    <a:p>
                      <a:r>
                        <a:rPr lang="en-US" dirty="0" smtClean="0"/>
                        <a:t> 5</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r h="419357">
                <a:tc>
                  <a:txBody>
                    <a:bodyPr/>
                    <a:lstStyle/>
                    <a:p>
                      <a:r>
                        <a:rPr lang="en-US" dirty="0" smtClean="0"/>
                        <a:t>Other public 2-yr</a:t>
                      </a:r>
                      <a:endParaRPr lang="en-US" dirty="0"/>
                    </a:p>
                  </a:txBody>
                  <a:tcPr/>
                </a:tc>
                <a:tc>
                  <a:txBody>
                    <a:bodyPr/>
                    <a:lstStyle/>
                    <a:p>
                      <a:r>
                        <a:rPr lang="en-US" dirty="0" smtClean="0"/>
                        <a:t> 222</a:t>
                      </a:r>
                      <a:endParaRPr lang="en-US" dirty="0"/>
                    </a:p>
                  </a:txBody>
                  <a:tcPr/>
                </a:tc>
                <a:tc>
                  <a:txBody>
                    <a:bodyPr/>
                    <a:lstStyle/>
                    <a:p>
                      <a:r>
                        <a:rPr lang="en-US" dirty="0" smtClean="0"/>
                        <a:t>80</a:t>
                      </a:r>
                      <a:endParaRPr lang="en-US" dirty="0"/>
                    </a:p>
                  </a:txBody>
                  <a:tcPr/>
                </a:tc>
                <a:tc>
                  <a:txBody>
                    <a:bodyPr/>
                    <a:lstStyle/>
                    <a:p>
                      <a:r>
                        <a:rPr lang="en-US" dirty="0" smtClean="0"/>
                        <a:t>  24</a:t>
                      </a:r>
                      <a:endParaRPr lang="en-US" dirty="0"/>
                    </a:p>
                  </a:txBody>
                  <a:tcPr/>
                </a:tc>
                <a:tc>
                  <a:txBody>
                    <a:bodyPr/>
                    <a:lstStyle/>
                    <a:p>
                      <a:r>
                        <a:rPr lang="en-US" dirty="0" smtClean="0"/>
                        <a:t>  12</a:t>
                      </a:r>
                      <a:endParaRPr lang="en-US" dirty="0"/>
                    </a:p>
                  </a:txBody>
                  <a:tcPr/>
                </a:tc>
                <a:tc>
                  <a:txBody>
                    <a:bodyPr/>
                    <a:lstStyle/>
                    <a:p>
                      <a:r>
                        <a:rPr lang="en-US" dirty="0" smtClean="0"/>
                        <a:t>  24</a:t>
                      </a:r>
                      <a:endParaRPr lang="en-US" dirty="0"/>
                    </a:p>
                  </a:txBody>
                  <a:tcPr/>
                </a:tc>
                <a:tc>
                  <a:txBody>
                    <a:bodyPr/>
                    <a:lstStyle/>
                    <a:p>
                      <a:r>
                        <a:rPr lang="en-US" dirty="0" smtClean="0"/>
                        <a:t>  6</a:t>
                      </a:r>
                      <a:endParaRPr lang="en-US" dirty="0"/>
                    </a:p>
                  </a:txBody>
                  <a:tcPr/>
                </a:tc>
                <a:tc>
                  <a:txBody>
                    <a:bodyPr/>
                    <a:lstStyle/>
                    <a:p>
                      <a:r>
                        <a:rPr lang="en-US" dirty="0" smtClean="0"/>
                        <a:t> 13</a:t>
                      </a:r>
                      <a:endParaRPr lang="en-US" dirty="0"/>
                    </a:p>
                  </a:txBody>
                  <a:tcPr/>
                </a:tc>
                <a:tc>
                  <a:txBody>
                    <a:bodyPr/>
                    <a:lstStyle/>
                    <a:p>
                      <a:r>
                        <a:rPr lang="en-US" dirty="0" smtClean="0"/>
                        <a:t>   1</a:t>
                      </a:r>
                      <a:endParaRPr lang="en-US" dirty="0"/>
                    </a:p>
                  </a:txBody>
                  <a:tcPr/>
                </a:tc>
                <a:tc>
                  <a:txBody>
                    <a:bodyPr/>
                    <a:lstStyle/>
                    <a:p>
                      <a:r>
                        <a:rPr lang="en-US" dirty="0" smtClean="0"/>
                        <a:t>  55</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284278086"/>
              </p:ext>
            </p:extLst>
          </p:nvPr>
        </p:nvGraphicFramePr>
        <p:xfrm>
          <a:off x="685800" y="1447800"/>
          <a:ext cx="7848600" cy="3881120"/>
        </p:xfrm>
        <a:graphic>
          <a:graphicData uri="http://schemas.openxmlformats.org/drawingml/2006/table">
            <a:tbl>
              <a:tblPr firstRow="1" bandRow="1">
                <a:tableStyleId>{5C22544A-7EE6-4342-B048-85BDC9FD1C3A}</a:tableStyleId>
              </a:tblPr>
              <a:tblGrid>
                <a:gridCol w="2057400"/>
                <a:gridCol w="685800"/>
                <a:gridCol w="533400"/>
                <a:gridCol w="609600"/>
                <a:gridCol w="609600"/>
                <a:gridCol w="609600"/>
                <a:gridCol w="609600"/>
                <a:gridCol w="685800"/>
                <a:gridCol w="609600"/>
                <a:gridCol w="838200"/>
              </a:tblGrid>
              <a:tr h="609600">
                <a:tc>
                  <a:txBody>
                    <a:bodyPr/>
                    <a:lstStyle/>
                    <a:p>
                      <a:r>
                        <a:rPr lang="en-US" dirty="0" smtClean="0"/>
                        <a:t>Developmental Education prior to Transfer </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smtClean="0"/>
                        <a:t> </a:t>
                      </a:r>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Collin Co. College </a:t>
                      </a:r>
                    </a:p>
                  </a:txBody>
                  <a:tcPr/>
                </a:tc>
                <a:tc>
                  <a:txBody>
                    <a:bodyPr/>
                    <a:lstStyle/>
                    <a:p>
                      <a:r>
                        <a:rPr lang="en-US" dirty="0" smtClean="0"/>
                        <a:t>373</a:t>
                      </a:r>
                      <a:endParaRPr lang="en-US" dirty="0"/>
                    </a:p>
                  </a:txBody>
                  <a:tcPr/>
                </a:tc>
                <a:tc>
                  <a:txBody>
                    <a:bodyPr/>
                    <a:lstStyle/>
                    <a:p>
                      <a:r>
                        <a:rPr lang="en-US" dirty="0" smtClean="0"/>
                        <a:t>219</a:t>
                      </a:r>
                      <a:endParaRPr lang="en-US" dirty="0"/>
                    </a:p>
                  </a:txBody>
                  <a:tcPr/>
                </a:tc>
                <a:tc>
                  <a:txBody>
                    <a:bodyPr/>
                    <a:lstStyle/>
                    <a:p>
                      <a:r>
                        <a:rPr lang="en-US" dirty="0" smtClean="0"/>
                        <a:t>53</a:t>
                      </a:r>
                      <a:endParaRPr lang="en-US" dirty="0"/>
                    </a:p>
                  </a:txBody>
                  <a:tcPr/>
                </a:tc>
                <a:tc>
                  <a:txBody>
                    <a:bodyPr/>
                    <a:lstStyle/>
                    <a:p>
                      <a:r>
                        <a:rPr lang="en-US" dirty="0" smtClean="0"/>
                        <a:t>43</a:t>
                      </a:r>
                      <a:endParaRPr lang="en-US" dirty="0"/>
                    </a:p>
                  </a:txBody>
                  <a:tcPr/>
                </a:tc>
                <a:tc>
                  <a:txBody>
                    <a:bodyPr/>
                    <a:lstStyle/>
                    <a:p>
                      <a:r>
                        <a:rPr lang="en-US" dirty="0" smtClean="0"/>
                        <a:t>47</a:t>
                      </a:r>
                      <a:endParaRPr lang="en-US" dirty="0"/>
                    </a:p>
                  </a:txBody>
                  <a:tcPr/>
                </a:tc>
                <a:tc>
                  <a:txBody>
                    <a:bodyPr/>
                    <a:lstStyle/>
                    <a:p>
                      <a:r>
                        <a:rPr lang="en-US" dirty="0" smtClean="0"/>
                        <a:t>44</a:t>
                      </a:r>
                      <a:endParaRPr lang="en-US" dirty="0"/>
                    </a:p>
                  </a:txBody>
                  <a:tcPr/>
                </a:tc>
                <a:tc>
                  <a:txBody>
                    <a:bodyPr/>
                    <a:lstStyle/>
                    <a:p>
                      <a:r>
                        <a:rPr lang="en-US" dirty="0" smtClean="0"/>
                        <a:t>30</a:t>
                      </a:r>
                      <a:endParaRPr lang="en-US" dirty="0"/>
                    </a:p>
                  </a:txBody>
                  <a:tcPr/>
                </a:tc>
                <a:tc>
                  <a:txBody>
                    <a:bodyPr/>
                    <a:lstStyle/>
                    <a:p>
                      <a:r>
                        <a:rPr lang="en-US" dirty="0" smtClean="0"/>
                        <a:t>2</a:t>
                      </a:r>
                      <a:endParaRPr lang="en-US" dirty="0"/>
                    </a:p>
                  </a:txBody>
                  <a:tcPr/>
                </a:tc>
                <a:tc>
                  <a:txBody>
                    <a:bodyPr/>
                    <a:lstStyle/>
                    <a:p>
                      <a:r>
                        <a:rPr lang="en-US" dirty="0" smtClean="0"/>
                        <a:t>170</a:t>
                      </a:r>
                      <a:endParaRPr lang="en-US" dirty="0"/>
                    </a:p>
                  </a:txBody>
                  <a:tcPr/>
                </a:tc>
              </a:tr>
              <a:tr h="370840">
                <a:tc>
                  <a:txBody>
                    <a:bodyPr/>
                    <a:lstStyle/>
                    <a:p>
                      <a:r>
                        <a:rPr lang="en-US" dirty="0" smtClean="0"/>
                        <a:t>North Central TX  </a:t>
                      </a:r>
                    </a:p>
                  </a:txBody>
                  <a:tcPr/>
                </a:tc>
                <a:tc>
                  <a:txBody>
                    <a:bodyPr/>
                    <a:lstStyle/>
                    <a:p>
                      <a:r>
                        <a:rPr lang="en-US" dirty="0" smtClean="0"/>
                        <a:t>229</a:t>
                      </a:r>
                      <a:endParaRPr lang="en-US" dirty="0"/>
                    </a:p>
                  </a:txBody>
                  <a:tcPr/>
                </a:tc>
                <a:tc>
                  <a:txBody>
                    <a:bodyPr/>
                    <a:lstStyle/>
                    <a:p>
                      <a:r>
                        <a:rPr lang="en-US" dirty="0" smtClean="0"/>
                        <a:t>  57</a:t>
                      </a:r>
                      <a:endParaRPr lang="en-US" dirty="0"/>
                    </a:p>
                  </a:txBody>
                  <a:tcPr/>
                </a:tc>
                <a:tc>
                  <a:txBody>
                    <a:bodyPr/>
                    <a:lstStyle/>
                    <a:p>
                      <a:r>
                        <a:rPr lang="en-US" dirty="0" smtClean="0"/>
                        <a:t>14</a:t>
                      </a:r>
                      <a:endParaRPr lang="en-US" dirty="0"/>
                    </a:p>
                  </a:txBody>
                  <a:tcPr/>
                </a:tc>
                <a:tc>
                  <a:txBody>
                    <a:bodyPr/>
                    <a:lstStyle/>
                    <a:p>
                      <a:r>
                        <a:rPr lang="en-US" dirty="0" smtClean="0"/>
                        <a:t>16</a:t>
                      </a:r>
                      <a:endParaRPr lang="en-US" dirty="0"/>
                    </a:p>
                  </a:txBody>
                  <a:tcPr/>
                </a:tc>
                <a:tc>
                  <a:txBody>
                    <a:bodyPr/>
                    <a:lstStyle/>
                    <a:p>
                      <a:r>
                        <a:rPr lang="en-US" dirty="0" smtClean="0"/>
                        <a:t>7</a:t>
                      </a:r>
                      <a:endParaRPr lang="en-US" dirty="0"/>
                    </a:p>
                  </a:txBody>
                  <a:tcPr/>
                </a:tc>
                <a:tc>
                  <a:txBody>
                    <a:bodyPr/>
                    <a:lstStyle/>
                    <a:p>
                      <a:r>
                        <a:rPr lang="en-US" dirty="0" smtClean="0"/>
                        <a:t>7</a:t>
                      </a:r>
                      <a:endParaRPr lang="en-US" dirty="0"/>
                    </a:p>
                  </a:txBody>
                  <a:tcPr/>
                </a:tc>
                <a:tc>
                  <a:txBody>
                    <a:bodyPr/>
                    <a:lstStyle/>
                    <a:p>
                      <a:r>
                        <a:rPr lang="en-US" dirty="0" smtClean="0"/>
                        <a:t>12</a:t>
                      </a:r>
                      <a:endParaRPr lang="en-US" dirty="0"/>
                    </a:p>
                  </a:txBody>
                  <a:tcPr/>
                </a:tc>
                <a:tc>
                  <a:txBody>
                    <a:bodyPr/>
                    <a:lstStyle/>
                    <a:p>
                      <a:r>
                        <a:rPr lang="en-US" dirty="0" smtClean="0"/>
                        <a:t>1</a:t>
                      </a:r>
                      <a:endParaRPr lang="en-US" dirty="0"/>
                    </a:p>
                  </a:txBody>
                  <a:tcPr/>
                </a:tc>
                <a:tc>
                  <a:txBody>
                    <a:bodyPr/>
                    <a:lstStyle/>
                    <a:p>
                      <a:r>
                        <a:rPr lang="en-US" dirty="0" smtClean="0"/>
                        <a:t>40</a:t>
                      </a:r>
                      <a:endParaRPr lang="en-US" dirty="0"/>
                    </a:p>
                  </a:txBody>
                  <a:tcPr/>
                </a:tc>
              </a:tr>
              <a:tr h="370840">
                <a:tc>
                  <a:txBody>
                    <a:bodyPr/>
                    <a:lstStyle/>
                    <a:p>
                      <a:r>
                        <a:rPr lang="en-US" dirty="0" smtClean="0"/>
                        <a:t>Tarrant</a:t>
                      </a:r>
                      <a:r>
                        <a:rPr lang="en-US" baseline="0" dirty="0" smtClean="0"/>
                        <a:t> Co. NE</a:t>
                      </a:r>
                      <a:r>
                        <a:rPr lang="en-US" dirty="0" smtClean="0"/>
                        <a:t>  </a:t>
                      </a:r>
                    </a:p>
                  </a:txBody>
                  <a:tcPr/>
                </a:tc>
                <a:tc>
                  <a:txBody>
                    <a:bodyPr/>
                    <a:lstStyle/>
                    <a:p>
                      <a:r>
                        <a:rPr lang="en-US" dirty="0" smtClean="0"/>
                        <a:t>220</a:t>
                      </a:r>
                      <a:endParaRPr lang="en-US" dirty="0"/>
                    </a:p>
                  </a:txBody>
                  <a:tcPr/>
                </a:tc>
                <a:tc>
                  <a:txBody>
                    <a:bodyPr/>
                    <a:lstStyle/>
                    <a:p>
                      <a:r>
                        <a:rPr lang="en-US" dirty="0" smtClean="0"/>
                        <a:t>145</a:t>
                      </a:r>
                      <a:endParaRPr lang="en-US" dirty="0"/>
                    </a:p>
                  </a:txBody>
                  <a:tcPr/>
                </a:tc>
                <a:tc>
                  <a:txBody>
                    <a:bodyPr/>
                    <a:lstStyle/>
                    <a:p>
                      <a:r>
                        <a:rPr lang="en-US" dirty="0" smtClean="0"/>
                        <a:t>23</a:t>
                      </a:r>
                      <a:endParaRPr lang="en-US" dirty="0"/>
                    </a:p>
                  </a:txBody>
                  <a:tcPr/>
                </a:tc>
                <a:tc>
                  <a:txBody>
                    <a:bodyPr/>
                    <a:lstStyle/>
                    <a:p>
                      <a:r>
                        <a:rPr lang="en-US" dirty="0" smtClean="0"/>
                        <a:t>24</a:t>
                      </a:r>
                      <a:endParaRPr lang="en-US" dirty="0"/>
                    </a:p>
                  </a:txBody>
                  <a:tcPr/>
                </a:tc>
                <a:tc>
                  <a:txBody>
                    <a:bodyPr/>
                    <a:lstStyle/>
                    <a:p>
                      <a:r>
                        <a:rPr lang="en-US" dirty="0" smtClean="0"/>
                        <a:t>29</a:t>
                      </a:r>
                      <a:endParaRPr lang="en-US" dirty="0"/>
                    </a:p>
                  </a:txBody>
                  <a:tcPr/>
                </a:tc>
                <a:tc>
                  <a:txBody>
                    <a:bodyPr/>
                    <a:lstStyle/>
                    <a:p>
                      <a:r>
                        <a:rPr lang="en-US" dirty="0" smtClean="0"/>
                        <a:t>32</a:t>
                      </a:r>
                      <a:endParaRPr lang="en-US" dirty="0"/>
                    </a:p>
                  </a:txBody>
                  <a:tcPr/>
                </a:tc>
                <a:tc>
                  <a:txBody>
                    <a:bodyPr/>
                    <a:lstStyle/>
                    <a:p>
                      <a:r>
                        <a:rPr lang="en-US" dirty="0" smtClean="0"/>
                        <a:t>33</a:t>
                      </a:r>
                      <a:endParaRPr lang="en-US" dirty="0"/>
                    </a:p>
                  </a:txBody>
                  <a:tcPr/>
                </a:tc>
                <a:tc>
                  <a:txBody>
                    <a:bodyPr/>
                    <a:lstStyle/>
                    <a:p>
                      <a:r>
                        <a:rPr lang="en-US" dirty="0" smtClean="0"/>
                        <a:t>4</a:t>
                      </a:r>
                      <a:endParaRPr lang="en-US" dirty="0"/>
                    </a:p>
                  </a:txBody>
                  <a:tcPr/>
                </a:tc>
                <a:tc>
                  <a:txBody>
                    <a:bodyPr/>
                    <a:lstStyle/>
                    <a:p>
                      <a:r>
                        <a:rPr lang="en-US" dirty="0" smtClean="0"/>
                        <a:t>119</a:t>
                      </a:r>
                      <a:endParaRPr lang="en-US" dirty="0"/>
                    </a:p>
                  </a:txBody>
                  <a:tcPr/>
                </a:tc>
              </a:tr>
              <a:tr h="370840">
                <a:tc>
                  <a:txBody>
                    <a:bodyPr/>
                    <a:lstStyle/>
                    <a:p>
                      <a:r>
                        <a:rPr lang="en-US" dirty="0" smtClean="0"/>
                        <a:t>DCCCD Richland</a:t>
                      </a:r>
                    </a:p>
                  </a:txBody>
                  <a:tcPr/>
                </a:tc>
                <a:tc>
                  <a:txBody>
                    <a:bodyPr/>
                    <a:lstStyle/>
                    <a:p>
                      <a:r>
                        <a:rPr lang="en-US" dirty="0" smtClean="0"/>
                        <a:t>179</a:t>
                      </a:r>
                      <a:endParaRPr lang="en-US" dirty="0"/>
                    </a:p>
                  </a:txBody>
                  <a:tcPr/>
                </a:tc>
                <a:tc>
                  <a:txBody>
                    <a:bodyPr/>
                    <a:lstStyle/>
                    <a:p>
                      <a:r>
                        <a:rPr lang="en-US" dirty="0" smtClean="0"/>
                        <a:t>111</a:t>
                      </a:r>
                      <a:endParaRPr lang="en-US" dirty="0"/>
                    </a:p>
                  </a:txBody>
                  <a:tcPr/>
                </a:tc>
                <a:tc>
                  <a:txBody>
                    <a:bodyPr/>
                    <a:lstStyle/>
                    <a:p>
                      <a:r>
                        <a:rPr lang="en-US" dirty="0" smtClean="0"/>
                        <a:t>25</a:t>
                      </a:r>
                      <a:endParaRPr lang="en-US" dirty="0"/>
                    </a:p>
                  </a:txBody>
                  <a:tcPr/>
                </a:tc>
                <a:tc>
                  <a:txBody>
                    <a:bodyPr/>
                    <a:lstStyle/>
                    <a:p>
                      <a:r>
                        <a:rPr lang="en-US" dirty="0" smtClean="0"/>
                        <a:t>18</a:t>
                      </a:r>
                      <a:endParaRPr lang="en-US" dirty="0"/>
                    </a:p>
                  </a:txBody>
                  <a:tcPr/>
                </a:tc>
                <a:tc>
                  <a:txBody>
                    <a:bodyPr/>
                    <a:lstStyle/>
                    <a:p>
                      <a:r>
                        <a:rPr lang="en-US" dirty="0" smtClean="0"/>
                        <a:t>23</a:t>
                      </a:r>
                      <a:endParaRPr lang="en-US" dirty="0"/>
                    </a:p>
                  </a:txBody>
                  <a:tcPr/>
                </a:tc>
                <a:tc>
                  <a:txBody>
                    <a:bodyPr/>
                    <a:lstStyle/>
                    <a:p>
                      <a:r>
                        <a:rPr lang="en-US" dirty="0" smtClean="0"/>
                        <a:t>24</a:t>
                      </a:r>
                      <a:endParaRPr lang="en-US" dirty="0"/>
                    </a:p>
                  </a:txBody>
                  <a:tcPr/>
                </a:tc>
                <a:tc>
                  <a:txBody>
                    <a:bodyPr/>
                    <a:lstStyle/>
                    <a:p>
                      <a:r>
                        <a:rPr lang="en-US" dirty="0" smtClean="0"/>
                        <a:t>19</a:t>
                      </a:r>
                      <a:endParaRPr lang="en-US" dirty="0"/>
                    </a:p>
                  </a:txBody>
                  <a:tcPr/>
                </a:tc>
                <a:tc>
                  <a:txBody>
                    <a:bodyPr/>
                    <a:lstStyle/>
                    <a:p>
                      <a:r>
                        <a:rPr lang="en-US" dirty="0" smtClean="0"/>
                        <a:t>2</a:t>
                      </a:r>
                      <a:endParaRPr lang="en-US" dirty="0"/>
                    </a:p>
                  </a:txBody>
                  <a:tcPr/>
                </a:tc>
                <a:tc>
                  <a:txBody>
                    <a:bodyPr/>
                    <a:lstStyle/>
                    <a:p>
                      <a:r>
                        <a:rPr lang="en-US" dirty="0" smtClean="0"/>
                        <a:t>83</a:t>
                      </a:r>
                      <a:endParaRPr lang="en-US" dirty="0"/>
                    </a:p>
                  </a:txBody>
                  <a:tcPr/>
                </a:tc>
              </a:tr>
              <a:tr h="370840">
                <a:tc>
                  <a:txBody>
                    <a:bodyPr/>
                    <a:lstStyle/>
                    <a:p>
                      <a:r>
                        <a:rPr lang="en-US" dirty="0" smtClean="0"/>
                        <a:t>DCCD</a:t>
                      </a:r>
                      <a:r>
                        <a:rPr lang="en-US" baseline="0" dirty="0" smtClean="0"/>
                        <a:t> North Lake</a:t>
                      </a:r>
                      <a:endParaRPr lang="en-US" dirty="0" smtClean="0"/>
                    </a:p>
                  </a:txBody>
                  <a:tcPr/>
                </a:tc>
                <a:tc>
                  <a:txBody>
                    <a:bodyPr/>
                    <a:lstStyle/>
                    <a:p>
                      <a:r>
                        <a:rPr lang="en-US" dirty="0" smtClean="0"/>
                        <a:t>127</a:t>
                      </a:r>
                      <a:endParaRPr lang="en-US" dirty="0"/>
                    </a:p>
                  </a:txBody>
                  <a:tcPr/>
                </a:tc>
                <a:tc>
                  <a:txBody>
                    <a:bodyPr/>
                    <a:lstStyle/>
                    <a:p>
                      <a:r>
                        <a:rPr lang="en-US" dirty="0" smtClean="0"/>
                        <a:t>  79</a:t>
                      </a:r>
                      <a:endParaRPr lang="en-US" dirty="0"/>
                    </a:p>
                  </a:txBody>
                  <a:tcPr/>
                </a:tc>
                <a:tc>
                  <a:txBody>
                    <a:bodyPr/>
                    <a:lstStyle/>
                    <a:p>
                      <a:r>
                        <a:rPr lang="en-US" dirty="0" smtClean="0"/>
                        <a:t>20</a:t>
                      </a:r>
                      <a:endParaRPr lang="en-US" dirty="0"/>
                    </a:p>
                  </a:txBody>
                  <a:tcPr/>
                </a:tc>
                <a:tc>
                  <a:txBody>
                    <a:bodyPr/>
                    <a:lstStyle/>
                    <a:p>
                      <a:r>
                        <a:rPr lang="en-US" dirty="0" smtClean="0"/>
                        <a:t>7</a:t>
                      </a:r>
                      <a:endParaRPr lang="en-US" dirty="0"/>
                    </a:p>
                  </a:txBody>
                  <a:tcPr/>
                </a:tc>
                <a:tc>
                  <a:txBody>
                    <a:bodyPr/>
                    <a:lstStyle/>
                    <a:p>
                      <a:r>
                        <a:rPr lang="en-US" dirty="0" smtClean="0"/>
                        <a:t>13</a:t>
                      </a:r>
                      <a:endParaRPr lang="en-US" dirty="0"/>
                    </a:p>
                  </a:txBody>
                  <a:tcPr/>
                </a:tc>
                <a:tc>
                  <a:txBody>
                    <a:bodyPr/>
                    <a:lstStyle/>
                    <a:p>
                      <a:r>
                        <a:rPr lang="en-US" dirty="0" smtClean="0"/>
                        <a:t>26</a:t>
                      </a:r>
                      <a:endParaRPr lang="en-US" dirty="0"/>
                    </a:p>
                  </a:txBody>
                  <a:tcPr/>
                </a:tc>
                <a:tc>
                  <a:txBody>
                    <a:bodyPr/>
                    <a:lstStyle/>
                    <a:p>
                      <a:r>
                        <a:rPr lang="en-US" dirty="0" smtClean="0"/>
                        <a:t>12</a:t>
                      </a:r>
                      <a:endParaRPr lang="en-US" dirty="0"/>
                    </a:p>
                  </a:txBody>
                  <a:tcPr/>
                </a:tc>
                <a:tc>
                  <a:txBody>
                    <a:bodyPr/>
                    <a:lstStyle/>
                    <a:p>
                      <a:r>
                        <a:rPr lang="en-US" dirty="0" smtClean="0"/>
                        <a:t>1</a:t>
                      </a:r>
                      <a:endParaRPr lang="en-US" dirty="0"/>
                    </a:p>
                  </a:txBody>
                  <a:tcPr/>
                </a:tc>
                <a:tc>
                  <a:txBody>
                    <a:bodyPr/>
                    <a:lstStyle/>
                    <a:p>
                      <a:r>
                        <a:rPr lang="en-US" dirty="0" smtClean="0"/>
                        <a:t>61</a:t>
                      </a:r>
                      <a:endParaRPr lang="en-US" dirty="0"/>
                    </a:p>
                  </a:txBody>
                  <a:tcPr/>
                </a:tc>
              </a:tr>
              <a:tr h="370840">
                <a:tc>
                  <a:txBody>
                    <a:bodyPr/>
                    <a:lstStyle/>
                    <a:p>
                      <a:r>
                        <a:rPr lang="en-US" dirty="0" smtClean="0"/>
                        <a:t>DCCCD Brookhaven</a:t>
                      </a:r>
                    </a:p>
                  </a:txBody>
                  <a:tcPr/>
                </a:tc>
                <a:tc>
                  <a:txBody>
                    <a:bodyPr/>
                    <a:lstStyle/>
                    <a:p>
                      <a:r>
                        <a:rPr lang="en-US" dirty="0" smtClean="0"/>
                        <a:t>123</a:t>
                      </a:r>
                      <a:endParaRPr lang="en-US" dirty="0"/>
                    </a:p>
                  </a:txBody>
                  <a:tcPr/>
                </a:tc>
                <a:tc>
                  <a:txBody>
                    <a:bodyPr/>
                    <a:lstStyle/>
                    <a:p>
                      <a:r>
                        <a:rPr lang="en-US" dirty="0" smtClean="0"/>
                        <a:t> 69</a:t>
                      </a:r>
                      <a:endParaRPr lang="en-US" dirty="0"/>
                    </a:p>
                  </a:txBody>
                  <a:tcPr/>
                </a:tc>
                <a:tc>
                  <a:txBody>
                    <a:bodyPr/>
                    <a:lstStyle/>
                    <a:p>
                      <a:r>
                        <a:rPr lang="en-US" dirty="0" smtClean="0"/>
                        <a:t>15</a:t>
                      </a:r>
                      <a:endParaRPr lang="en-US" dirty="0"/>
                    </a:p>
                  </a:txBody>
                  <a:tcPr/>
                </a:tc>
                <a:tc>
                  <a:txBody>
                    <a:bodyPr/>
                    <a:lstStyle/>
                    <a:p>
                      <a:r>
                        <a:rPr lang="en-US" dirty="0" smtClean="0"/>
                        <a:t>6</a:t>
                      </a:r>
                      <a:endParaRPr lang="en-US" dirty="0"/>
                    </a:p>
                  </a:txBody>
                  <a:tcPr/>
                </a:tc>
                <a:tc>
                  <a:txBody>
                    <a:bodyPr/>
                    <a:lstStyle/>
                    <a:p>
                      <a:r>
                        <a:rPr lang="en-US" dirty="0" smtClean="0"/>
                        <a:t>16</a:t>
                      </a:r>
                      <a:endParaRPr lang="en-US" dirty="0"/>
                    </a:p>
                  </a:txBody>
                  <a:tcPr/>
                </a:tc>
                <a:tc>
                  <a:txBody>
                    <a:bodyPr/>
                    <a:lstStyle/>
                    <a:p>
                      <a:r>
                        <a:rPr lang="en-US" dirty="0" smtClean="0"/>
                        <a:t>19</a:t>
                      </a:r>
                      <a:endParaRPr lang="en-US" dirty="0"/>
                    </a:p>
                  </a:txBody>
                  <a:tcPr/>
                </a:tc>
                <a:tc>
                  <a:txBody>
                    <a:bodyPr/>
                    <a:lstStyle/>
                    <a:p>
                      <a:r>
                        <a:rPr lang="en-US" dirty="0" smtClean="0"/>
                        <a:t>11</a:t>
                      </a:r>
                      <a:endParaRPr lang="en-US" dirty="0"/>
                    </a:p>
                  </a:txBody>
                  <a:tcPr/>
                </a:tc>
                <a:tc>
                  <a:txBody>
                    <a:bodyPr/>
                    <a:lstStyle/>
                    <a:p>
                      <a:r>
                        <a:rPr lang="en-US" dirty="0" smtClean="0"/>
                        <a:t>2</a:t>
                      </a:r>
                      <a:endParaRPr lang="en-US" dirty="0"/>
                    </a:p>
                  </a:txBody>
                  <a:tcPr/>
                </a:tc>
                <a:tc>
                  <a:txBody>
                    <a:bodyPr/>
                    <a:lstStyle/>
                    <a:p>
                      <a:r>
                        <a:rPr lang="en-US" dirty="0" smtClean="0"/>
                        <a:t>55</a:t>
                      </a:r>
                      <a:endParaRPr lang="en-US" dirty="0"/>
                    </a:p>
                  </a:txBody>
                  <a:tcPr/>
                </a:tc>
              </a:tr>
              <a:tr h="370840">
                <a:tc>
                  <a:txBody>
                    <a:bodyPr/>
                    <a:lstStyle/>
                    <a:p>
                      <a:r>
                        <a:rPr lang="en-US" dirty="0" smtClean="0"/>
                        <a:t>Tarrant Co NW</a:t>
                      </a:r>
                    </a:p>
                  </a:txBody>
                  <a:tcPr/>
                </a:tc>
                <a:tc>
                  <a:txBody>
                    <a:bodyPr/>
                    <a:lstStyle/>
                    <a:p>
                      <a:r>
                        <a:rPr lang="en-US" dirty="0" smtClean="0"/>
                        <a:t>106</a:t>
                      </a:r>
                      <a:endParaRPr lang="en-US" dirty="0"/>
                    </a:p>
                  </a:txBody>
                  <a:tcPr/>
                </a:tc>
                <a:tc>
                  <a:txBody>
                    <a:bodyPr/>
                    <a:lstStyle/>
                    <a:p>
                      <a:r>
                        <a:rPr lang="en-US" dirty="0" smtClean="0"/>
                        <a:t> 70</a:t>
                      </a:r>
                      <a:endParaRPr lang="en-US" dirty="0"/>
                    </a:p>
                  </a:txBody>
                  <a:tcPr/>
                </a:tc>
                <a:tc>
                  <a:txBody>
                    <a:bodyPr/>
                    <a:lstStyle/>
                    <a:p>
                      <a:r>
                        <a:rPr lang="en-US" dirty="0" smtClean="0"/>
                        <a:t>15</a:t>
                      </a:r>
                      <a:endParaRPr lang="en-US" dirty="0"/>
                    </a:p>
                  </a:txBody>
                  <a:tcPr/>
                </a:tc>
                <a:tc>
                  <a:txBody>
                    <a:bodyPr/>
                    <a:lstStyle/>
                    <a:p>
                      <a:r>
                        <a:rPr lang="en-US" dirty="0" smtClean="0"/>
                        <a:t>14</a:t>
                      </a:r>
                      <a:endParaRPr lang="en-US" dirty="0"/>
                    </a:p>
                  </a:txBody>
                  <a:tcPr/>
                </a:tc>
                <a:tc>
                  <a:txBody>
                    <a:bodyPr/>
                    <a:lstStyle/>
                    <a:p>
                      <a:r>
                        <a:rPr lang="en-US" dirty="0" smtClean="0"/>
                        <a:t>14</a:t>
                      </a:r>
                      <a:endParaRPr lang="en-US" dirty="0"/>
                    </a:p>
                  </a:txBody>
                  <a:tcPr/>
                </a:tc>
                <a:tc>
                  <a:txBody>
                    <a:bodyPr/>
                    <a:lstStyle/>
                    <a:p>
                      <a:r>
                        <a:rPr lang="en-US" dirty="0" smtClean="0"/>
                        <a:t>13</a:t>
                      </a:r>
                      <a:endParaRPr lang="en-US" dirty="0"/>
                    </a:p>
                  </a:txBody>
                  <a:tcPr/>
                </a:tc>
                <a:tc>
                  <a:txBody>
                    <a:bodyPr/>
                    <a:lstStyle/>
                    <a:p>
                      <a:r>
                        <a:rPr lang="en-US" dirty="0" smtClean="0"/>
                        <a:t>14</a:t>
                      </a:r>
                      <a:endParaRPr lang="en-US" dirty="0"/>
                    </a:p>
                  </a:txBody>
                  <a:tcPr/>
                </a:tc>
                <a:tc>
                  <a:txBody>
                    <a:bodyPr/>
                    <a:lstStyle/>
                    <a:p>
                      <a:r>
                        <a:rPr lang="en-US" dirty="0" smtClean="0"/>
                        <a:t>0</a:t>
                      </a:r>
                      <a:endParaRPr lang="en-US" dirty="0"/>
                    </a:p>
                  </a:txBody>
                  <a:tcPr/>
                </a:tc>
                <a:tc>
                  <a:txBody>
                    <a:bodyPr/>
                    <a:lstStyle/>
                    <a:p>
                      <a:r>
                        <a:rPr lang="en-US" dirty="0" smtClean="0"/>
                        <a:t>51</a:t>
                      </a:r>
                      <a:endParaRPr lang="en-US" dirty="0"/>
                    </a:p>
                  </a:txBody>
                  <a:tcPr/>
                </a:tc>
              </a:tr>
              <a:tr h="370840">
                <a:tc>
                  <a:txBody>
                    <a:bodyPr/>
                    <a:lstStyle/>
                    <a:p>
                      <a:r>
                        <a:rPr lang="en-US" dirty="0" smtClean="0"/>
                        <a:t>Tarrant Co</a:t>
                      </a:r>
                      <a:r>
                        <a:rPr lang="en-US" baseline="0" dirty="0" smtClean="0"/>
                        <a:t> SE</a:t>
                      </a:r>
                      <a:endParaRPr lang="en-US" dirty="0" smtClean="0"/>
                    </a:p>
                  </a:txBody>
                  <a:tcPr/>
                </a:tc>
                <a:tc>
                  <a:txBody>
                    <a:bodyPr/>
                    <a:lstStyle/>
                    <a:p>
                      <a:r>
                        <a:rPr lang="en-US" dirty="0" smtClean="0"/>
                        <a:t>  81</a:t>
                      </a:r>
                      <a:endParaRPr lang="en-US" dirty="0"/>
                    </a:p>
                  </a:txBody>
                  <a:tcPr/>
                </a:tc>
                <a:tc>
                  <a:txBody>
                    <a:bodyPr/>
                    <a:lstStyle/>
                    <a:p>
                      <a:r>
                        <a:rPr lang="en-US" dirty="0" smtClean="0"/>
                        <a:t> 53</a:t>
                      </a:r>
                      <a:endParaRPr lang="en-US" dirty="0"/>
                    </a:p>
                  </a:txBody>
                  <a:tcPr/>
                </a:tc>
                <a:tc>
                  <a:txBody>
                    <a:bodyPr/>
                    <a:lstStyle/>
                    <a:p>
                      <a:r>
                        <a:rPr lang="en-US" baseline="0" dirty="0" smtClean="0"/>
                        <a:t>  9</a:t>
                      </a:r>
                      <a:endParaRPr lang="en-US" dirty="0"/>
                    </a:p>
                  </a:txBody>
                  <a:tcPr/>
                </a:tc>
                <a:tc>
                  <a:txBody>
                    <a:bodyPr/>
                    <a:lstStyle/>
                    <a:p>
                      <a:r>
                        <a:rPr lang="en-US" dirty="0" smtClean="0"/>
                        <a:t>10</a:t>
                      </a:r>
                      <a:endParaRPr lang="en-US" dirty="0"/>
                    </a:p>
                  </a:txBody>
                  <a:tcPr/>
                </a:tc>
                <a:tc>
                  <a:txBody>
                    <a:bodyPr/>
                    <a:lstStyle/>
                    <a:p>
                      <a:r>
                        <a:rPr lang="en-US" dirty="0" smtClean="0"/>
                        <a:t>13</a:t>
                      </a:r>
                      <a:endParaRPr lang="en-US" dirty="0"/>
                    </a:p>
                  </a:txBody>
                  <a:tcPr/>
                </a:tc>
                <a:tc>
                  <a:txBody>
                    <a:bodyPr/>
                    <a:lstStyle/>
                    <a:p>
                      <a:r>
                        <a:rPr lang="en-US" dirty="0" smtClean="0"/>
                        <a:t>13</a:t>
                      </a:r>
                      <a:endParaRPr lang="en-US" dirty="0"/>
                    </a:p>
                  </a:txBody>
                  <a:tcPr/>
                </a:tc>
                <a:tc>
                  <a:txBody>
                    <a:bodyPr/>
                    <a:lstStyle/>
                    <a:p>
                      <a:r>
                        <a:rPr lang="en-US" dirty="0" smtClean="0"/>
                        <a:t>  7</a:t>
                      </a:r>
                      <a:endParaRPr lang="en-US" dirty="0"/>
                    </a:p>
                  </a:txBody>
                  <a:tcPr/>
                </a:tc>
                <a:tc>
                  <a:txBody>
                    <a:bodyPr/>
                    <a:lstStyle/>
                    <a:p>
                      <a:r>
                        <a:rPr lang="en-US" dirty="0" smtClean="0"/>
                        <a:t>1</a:t>
                      </a:r>
                      <a:endParaRPr lang="en-US" dirty="0"/>
                    </a:p>
                  </a:txBody>
                  <a:tcPr/>
                </a:tc>
                <a:tc>
                  <a:txBody>
                    <a:bodyPr/>
                    <a:lstStyle/>
                    <a:p>
                      <a:r>
                        <a:rPr lang="en-US" dirty="0" smtClean="0"/>
                        <a:t>51</a:t>
                      </a:r>
                      <a:endParaRPr lang="en-US" dirty="0"/>
                    </a:p>
                  </a:txBody>
                  <a:tcPr/>
                </a:tc>
              </a:tr>
            </a:tbl>
          </a:graphicData>
        </a:graphic>
      </p:graphicFrame>
      <p:sp>
        <p:nvSpPr>
          <p:cNvPr id="3" name="TextBox 2"/>
          <p:cNvSpPr txBox="1"/>
          <p:nvPr/>
        </p:nvSpPr>
        <p:spPr>
          <a:xfrm>
            <a:off x="858852" y="5859716"/>
            <a:ext cx="4267200" cy="646331"/>
          </a:xfrm>
          <a:prstGeom prst="rect">
            <a:avLst/>
          </a:prstGeom>
          <a:noFill/>
        </p:spPr>
        <p:txBody>
          <a:bodyPr wrap="square" rtlCol="0">
            <a:spAutoFit/>
          </a:bodyPr>
          <a:lstStyle/>
          <a:p>
            <a:r>
              <a:rPr lang="en-US" dirty="0" smtClean="0"/>
              <a:t>Please note that Tarrant Co South is not a major feeder to UNT compared to these.</a:t>
            </a:r>
            <a:endParaRPr lang="en-US" dirty="0"/>
          </a:p>
        </p:txBody>
      </p:sp>
    </p:spTree>
    <p:extLst>
      <p:ext uri="{BB962C8B-B14F-4D97-AF65-F5344CB8AC3E}">
        <p14:creationId xmlns:p14="http://schemas.microsoft.com/office/powerpoint/2010/main" val="24408871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to</a:t>
            </a:r>
            <a:br>
              <a:rPr lang="en-US" sz="3100" dirty="0" smtClean="0"/>
            </a:br>
            <a:r>
              <a:rPr lang="en-US" sz="3100" dirty="0" smtClean="0"/>
              <a:t>University of North Texas, 2011</a:t>
            </a:r>
            <a:r>
              <a:rPr lang="en-US" sz="3100" dirty="0"/>
              <a:t/>
            </a:r>
            <a:br>
              <a:rPr lang="en-US" sz="3100" dirty="0"/>
            </a:br>
            <a:r>
              <a:rPr lang="en-US" sz="2200" b="1" dirty="0" smtClean="0"/>
              <a:t>Developmental Education vs. No Developmental Education,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29442717"/>
              </p:ext>
            </p:extLst>
          </p:nvPr>
        </p:nvGraphicFramePr>
        <p:xfrm>
          <a:off x="685800" y="3581400"/>
          <a:ext cx="7848600" cy="2108771"/>
        </p:xfrm>
        <a:graphic>
          <a:graphicData uri="http://schemas.openxmlformats.org/drawingml/2006/table">
            <a:tbl>
              <a:tblPr firstRow="1" bandRow="1">
                <a:tableStyleId>{5C22544A-7EE6-4342-B048-85BDC9FD1C3A}</a:tableStyleId>
              </a:tblPr>
              <a:tblGrid>
                <a:gridCol w="2057399"/>
                <a:gridCol w="609600"/>
                <a:gridCol w="457200"/>
                <a:gridCol w="685800"/>
                <a:gridCol w="609600"/>
                <a:gridCol w="609600"/>
                <a:gridCol w="609600"/>
                <a:gridCol w="609600"/>
                <a:gridCol w="685800"/>
                <a:gridCol w="914401"/>
              </a:tblGrid>
              <a:tr h="863030">
                <a:tc>
                  <a:txBody>
                    <a:bodyPr/>
                    <a:lstStyle/>
                    <a:p>
                      <a:r>
                        <a:rPr lang="en-US" baseline="0" dirty="0" smtClean="0"/>
                        <a:t>No Developmental Education</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 Texas Tech</a:t>
                      </a:r>
                      <a:endParaRPr lang="en-US" dirty="0"/>
                    </a:p>
                  </a:txBody>
                  <a:tcPr/>
                </a:tc>
                <a:tc>
                  <a:txBody>
                    <a:bodyPr/>
                    <a:lstStyle/>
                    <a:p>
                      <a:r>
                        <a:rPr lang="en-US" dirty="0" smtClean="0"/>
                        <a:t>11</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r h="387507">
                <a:tc>
                  <a:txBody>
                    <a:bodyPr/>
                    <a:lstStyle/>
                    <a:p>
                      <a:r>
                        <a:rPr lang="en-US" dirty="0" smtClean="0"/>
                        <a:t>West Texas A&amp;M</a:t>
                      </a:r>
                      <a:endParaRPr lang="en-US" dirty="0"/>
                    </a:p>
                  </a:txBody>
                  <a:tcPr/>
                </a:tc>
                <a:tc>
                  <a:txBody>
                    <a:bodyPr/>
                    <a:lstStyle/>
                    <a:p>
                      <a:r>
                        <a:rPr lang="en-US" dirty="0" smtClean="0"/>
                        <a:t>35</a:t>
                      </a:r>
                      <a:endParaRPr lang="en-US" dirty="0"/>
                    </a:p>
                  </a:txBody>
                  <a:tcPr/>
                </a:tc>
                <a:tc>
                  <a:txBody>
                    <a:bodyPr/>
                    <a:lstStyle/>
                    <a:p>
                      <a:r>
                        <a:rPr lang="en-US" dirty="0" smtClean="0"/>
                        <a:t> 5</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r h="419357">
                <a:tc>
                  <a:txBody>
                    <a:bodyPr/>
                    <a:lstStyle/>
                    <a:p>
                      <a:r>
                        <a:rPr lang="en-US" dirty="0" smtClean="0"/>
                        <a:t>Other public 2-yr</a:t>
                      </a:r>
                      <a:endParaRPr lang="en-US" dirty="0"/>
                    </a:p>
                  </a:txBody>
                  <a:tcPr/>
                </a:tc>
                <a:tc>
                  <a:txBody>
                    <a:bodyPr/>
                    <a:lstStyle/>
                    <a:p>
                      <a:r>
                        <a:rPr lang="en-US" dirty="0" smtClean="0"/>
                        <a:t> 222</a:t>
                      </a:r>
                      <a:endParaRPr lang="en-US" dirty="0"/>
                    </a:p>
                  </a:txBody>
                  <a:tcPr/>
                </a:tc>
                <a:tc>
                  <a:txBody>
                    <a:bodyPr/>
                    <a:lstStyle/>
                    <a:p>
                      <a:r>
                        <a:rPr lang="en-US" dirty="0" smtClean="0"/>
                        <a:t>14</a:t>
                      </a:r>
                      <a:endParaRPr lang="en-US" dirty="0"/>
                    </a:p>
                  </a:txBody>
                  <a:tcPr/>
                </a:tc>
                <a:tc>
                  <a:txBody>
                    <a:bodyPr/>
                    <a:lstStyle/>
                    <a:p>
                      <a:r>
                        <a:rPr lang="en-US" dirty="0" smtClean="0"/>
                        <a:t>  24</a:t>
                      </a:r>
                      <a:endParaRPr lang="en-US" dirty="0"/>
                    </a:p>
                  </a:txBody>
                  <a:tcPr/>
                </a:tc>
                <a:tc>
                  <a:txBody>
                    <a:bodyPr/>
                    <a:lstStyle/>
                    <a:p>
                      <a:r>
                        <a:rPr lang="en-US" dirty="0" smtClean="0"/>
                        <a:t>  12</a:t>
                      </a:r>
                      <a:endParaRPr lang="en-US" dirty="0"/>
                    </a:p>
                  </a:txBody>
                  <a:tcPr/>
                </a:tc>
                <a:tc>
                  <a:txBody>
                    <a:bodyPr/>
                    <a:lstStyle/>
                    <a:p>
                      <a:r>
                        <a:rPr lang="en-US" dirty="0" smtClean="0"/>
                        <a:t>  24</a:t>
                      </a:r>
                      <a:endParaRPr lang="en-US" dirty="0"/>
                    </a:p>
                  </a:txBody>
                  <a:tcPr/>
                </a:tc>
                <a:tc>
                  <a:txBody>
                    <a:bodyPr/>
                    <a:lstStyle/>
                    <a:p>
                      <a:r>
                        <a:rPr lang="en-US" dirty="0" smtClean="0"/>
                        <a:t>  6</a:t>
                      </a:r>
                      <a:endParaRPr lang="en-US" dirty="0"/>
                    </a:p>
                  </a:txBody>
                  <a:tcPr/>
                </a:tc>
                <a:tc>
                  <a:txBody>
                    <a:bodyPr/>
                    <a:lstStyle/>
                    <a:p>
                      <a:r>
                        <a:rPr lang="en-US" dirty="0" smtClean="0"/>
                        <a:t> 13</a:t>
                      </a:r>
                      <a:endParaRPr lang="en-US" dirty="0"/>
                    </a:p>
                  </a:txBody>
                  <a:tcPr/>
                </a:tc>
                <a:tc>
                  <a:txBody>
                    <a:bodyPr/>
                    <a:lstStyle/>
                    <a:p>
                      <a:r>
                        <a:rPr lang="en-US" dirty="0" smtClean="0"/>
                        <a:t>   1</a:t>
                      </a:r>
                      <a:endParaRPr lang="en-US" dirty="0"/>
                    </a:p>
                  </a:txBody>
                  <a:tcPr/>
                </a:tc>
                <a:tc>
                  <a:txBody>
                    <a:bodyPr/>
                    <a:lstStyle/>
                    <a:p>
                      <a:r>
                        <a:rPr lang="en-US" dirty="0" smtClean="0"/>
                        <a:t>  55</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724338849"/>
              </p:ext>
            </p:extLst>
          </p:nvPr>
        </p:nvGraphicFramePr>
        <p:xfrm>
          <a:off x="685800" y="1371600"/>
          <a:ext cx="7848600" cy="4597400"/>
        </p:xfrm>
        <a:graphic>
          <a:graphicData uri="http://schemas.openxmlformats.org/drawingml/2006/table">
            <a:tbl>
              <a:tblPr firstRow="1" bandRow="1">
                <a:tableStyleId>{5C22544A-7EE6-4342-B048-85BDC9FD1C3A}</a:tableStyleId>
              </a:tblPr>
              <a:tblGrid>
                <a:gridCol w="1981200"/>
                <a:gridCol w="685800"/>
                <a:gridCol w="609600"/>
                <a:gridCol w="609600"/>
                <a:gridCol w="609600"/>
                <a:gridCol w="609600"/>
                <a:gridCol w="609600"/>
                <a:gridCol w="685800"/>
                <a:gridCol w="609600"/>
                <a:gridCol w="838200"/>
              </a:tblGrid>
              <a:tr h="990600">
                <a:tc>
                  <a:txBody>
                    <a:bodyPr/>
                    <a:lstStyle/>
                    <a:p>
                      <a:r>
                        <a:rPr lang="en-US" dirty="0" smtClean="0"/>
                        <a:t>No Developmental Education  </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smtClean="0"/>
                        <a:t> </a:t>
                      </a:r>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Collin Co. College </a:t>
                      </a:r>
                    </a:p>
                  </a:txBody>
                  <a:tcPr/>
                </a:tc>
                <a:tc>
                  <a:txBody>
                    <a:bodyPr/>
                    <a:lstStyle/>
                    <a:p>
                      <a:r>
                        <a:rPr lang="en-US" dirty="0" smtClean="0"/>
                        <a:t>373</a:t>
                      </a:r>
                      <a:endParaRPr lang="en-US" dirty="0"/>
                    </a:p>
                  </a:txBody>
                  <a:tcPr/>
                </a:tc>
                <a:tc>
                  <a:txBody>
                    <a:bodyPr/>
                    <a:lstStyle/>
                    <a:p>
                      <a:r>
                        <a:rPr lang="en-US" dirty="0" smtClean="0"/>
                        <a:t>154</a:t>
                      </a:r>
                      <a:endParaRPr lang="en-US" dirty="0"/>
                    </a:p>
                  </a:txBody>
                  <a:tcPr/>
                </a:tc>
                <a:tc>
                  <a:txBody>
                    <a:bodyPr/>
                    <a:lstStyle/>
                    <a:p>
                      <a:r>
                        <a:rPr lang="en-US" dirty="0" smtClean="0"/>
                        <a:t>26</a:t>
                      </a:r>
                      <a:endParaRPr lang="en-US" dirty="0"/>
                    </a:p>
                  </a:txBody>
                  <a:tcPr/>
                </a:tc>
                <a:tc>
                  <a:txBody>
                    <a:bodyPr/>
                    <a:lstStyle/>
                    <a:p>
                      <a:r>
                        <a:rPr lang="en-US" dirty="0" smtClean="0"/>
                        <a:t>15</a:t>
                      </a:r>
                      <a:endParaRPr lang="en-US" dirty="0"/>
                    </a:p>
                  </a:txBody>
                  <a:tcPr/>
                </a:tc>
                <a:tc>
                  <a:txBody>
                    <a:bodyPr/>
                    <a:lstStyle/>
                    <a:p>
                      <a:r>
                        <a:rPr lang="en-US" dirty="0" smtClean="0"/>
                        <a:t>24</a:t>
                      </a:r>
                      <a:endParaRPr lang="en-US" dirty="0"/>
                    </a:p>
                  </a:txBody>
                  <a:tcPr/>
                </a:tc>
                <a:tc>
                  <a:txBody>
                    <a:bodyPr/>
                    <a:lstStyle/>
                    <a:p>
                      <a:r>
                        <a:rPr lang="en-US" dirty="0" smtClean="0"/>
                        <a:t>42</a:t>
                      </a:r>
                      <a:endParaRPr lang="en-US" dirty="0"/>
                    </a:p>
                  </a:txBody>
                  <a:tcPr/>
                </a:tc>
                <a:tc>
                  <a:txBody>
                    <a:bodyPr/>
                    <a:lstStyle/>
                    <a:p>
                      <a:r>
                        <a:rPr lang="en-US" dirty="0" smtClean="0"/>
                        <a:t>45</a:t>
                      </a:r>
                      <a:endParaRPr lang="en-US" dirty="0"/>
                    </a:p>
                  </a:txBody>
                  <a:tcPr/>
                </a:tc>
                <a:tc>
                  <a:txBody>
                    <a:bodyPr/>
                    <a:lstStyle/>
                    <a:p>
                      <a:r>
                        <a:rPr lang="en-US" dirty="0" smtClean="0"/>
                        <a:t>2</a:t>
                      </a:r>
                      <a:endParaRPr lang="en-US" dirty="0"/>
                    </a:p>
                  </a:txBody>
                  <a:tcPr/>
                </a:tc>
                <a:tc>
                  <a:txBody>
                    <a:bodyPr/>
                    <a:lstStyle/>
                    <a:p>
                      <a:r>
                        <a:rPr lang="en-US" dirty="0" smtClean="0"/>
                        <a:t>120</a:t>
                      </a:r>
                      <a:endParaRPr lang="en-US" dirty="0"/>
                    </a:p>
                  </a:txBody>
                  <a:tcPr/>
                </a:tc>
              </a:tr>
              <a:tr h="370840">
                <a:tc>
                  <a:txBody>
                    <a:bodyPr/>
                    <a:lstStyle/>
                    <a:p>
                      <a:r>
                        <a:rPr lang="en-US" dirty="0" smtClean="0"/>
                        <a:t>North Central TX  </a:t>
                      </a:r>
                    </a:p>
                  </a:txBody>
                  <a:tcPr/>
                </a:tc>
                <a:tc>
                  <a:txBody>
                    <a:bodyPr/>
                    <a:lstStyle/>
                    <a:p>
                      <a:r>
                        <a:rPr lang="en-US" dirty="0" smtClean="0"/>
                        <a:t>229</a:t>
                      </a:r>
                      <a:endParaRPr lang="en-US" dirty="0"/>
                    </a:p>
                  </a:txBody>
                  <a:tcPr/>
                </a:tc>
                <a:tc>
                  <a:txBody>
                    <a:bodyPr/>
                    <a:lstStyle/>
                    <a:p>
                      <a:r>
                        <a:rPr lang="en-US" dirty="0" smtClean="0"/>
                        <a:t> 172</a:t>
                      </a:r>
                      <a:endParaRPr lang="en-US" dirty="0"/>
                    </a:p>
                  </a:txBody>
                  <a:tcPr/>
                </a:tc>
                <a:tc>
                  <a:txBody>
                    <a:bodyPr/>
                    <a:lstStyle/>
                    <a:p>
                      <a:r>
                        <a:rPr lang="en-US" dirty="0" smtClean="0"/>
                        <a:t>33</a:t>
                      </a:r>
                      <a:endParaRPr lang="en-US" dirty="0"/>
                    </a:p>
                  </a:txBody>
                  <a:tcPr/>
                </a:tc>
                <a:tc>
                  <a:txBody>
                    <a:bodyPr/>
                    <a:lstStyle/>
                    <a:p>
                      <a:r>
                        <a:rPr lang="en-US" dirty="0" smtClean="0"/>
                        <a:t>27</a:t>
                      </a:r>
                      <a:endParaRPr lang="en-US" dirty="0"/>
                    </a:p>
                  </a:txBody>
                  <a:tcPr/>
                </a:tc>
                <a:tc>
                  <a:txBody>
                    <a:bodyPr/>
                    <a:lstStyle/>
                    <a:p>
                      <a:r>
                        <a:rPr lang="en-US" dirty="0" smtClean="0"/>
                        <a:t>28</a:t>
                      </a:r>
                      <a:endParaRPr lang="en-US" dirty="0"/>
                    </a:p>
                  </a:txBody>
                  <a:tcPr/>
                </a:tc>
                <a:tc>
                  <a:txBody>
                    <a:bodyPr/>
                    <a:lstStyle/>
                    <a:p>
                      <a:r>
                        <a:rPr lang="en-US" dirty="0" smtClean="0"/>
                        <a:t>41</a:t>
                      </a:r>
                      <a:endParaRPr lang="en-US" dirty="0"/>
                    </a:p>
                  </a:txBody>
                  <a:tcPr/>
                </a:tc>
                <a:tc>
                  <a:txBody>
                    <a:bodyPr/>
                    <a:lstStyle/>
                    <a:p>
                      <a:r>
                        <a:rPr lang="en-US" dirty="0" smtClean="0"/>
                        <a:t>41</a:t>
                      </a:r>
                      <a:endParaRPr lang="en-US" dirty="0"/>
                    </a:p>
                  </a:txBody>
                  <a:tcPr/>
                </a:tc>
                <a:tc>
                  <a:txBody>
                    <a:bodyPr/>
                    <a:lstStyle/>
                    <a:p>
                      <a:r>
                        <a:rPr lang="en-US" dirty="0" smtClean="0"/>
                        <a:t>2</a:t>
                      </a:r>
                      <a:endParaRPr lang="en-US" dirty="0"/>
                    </a:p>
                  </a:txBody>
                  <a:tcPr/>
                </a:tc>
                <a:tc>
                  <a:txBody>
                    <a:bodyPr/>
                    <a:lstStyle/>
                    <a:p>
                      <a:r>
                        <a:rPr lang="en-US" dirty="0" smtClean="0"/>
                        <a:t>134</a:t>
                      </a:r>
                      <a:endParaRPr lang="en-US" dirty="0"/>
                    </a:p>
                  </a:txBody>
                  <a:tcPr/>
                </a:tc>
              </a:tr>
              <a:tr h="370840">
                <a:tc>
                  <a:txBody>
                    <a:bodyPr/>
                    <a:lstStyle/>
                    <a:p>
                      <a:r>
                        <a:rPr lang="en-US" dirty="0" smtClean="0"/>
                        <a:t>Tarrant</a:t>
                      </a:r>
                      <a:r>
                        <a:rPr lang="en-US" baseline="0" dirty="0" smtClean="0"/>
                        <a:t> Co. NE</a:t>
                      </a:r>
                      <a:r>
                        <a:rPr lang="en-US" dirty="0" smtClean="0"/>
                        <a:t>  </a:t>
                      </a:r>
                    </a:p>
                  </a:txBody>
                  <a:tcPr/>
                </a:tc>
                <a:tc>
                  <a:txBody>
                    <a:bodyPr/>
                    <a:lstStyle/>
                    <a:p>
                      <a:r>
                        <a:rPr lang="en-US" dirty="0" smtClean="0"/>
                        <a:t>220</a:t>
                      </a:r>
                      <a:endParaRPr lang="en-US" dirty="0"/>
                    </a:p>
                  </a:txBody>
                  <a:tcPr/>
                </a:tc>
                <a:tc>
                  <a:txBody>
                    <a:bodyPr/>
                    <a:lstStyle/>
                    <a:p>
                      <a:r>
                        <a:rPr lang="en-US" dirty="0" smtClean="0"/>
                        <a:t>  75</a:t>
                      </a:r>
                      <a:endParaRPr lang="en-US" dirty="0"/>
                    </a:p>
                  </a:txBody>
                  <a:tcPr/>
                </a:tc>
                <a:tc>
                  <a:txBody>
                    <a:bodyPr/>
                    <a:lstStyle/>
                    <a:p>
                      <a:r>
                        <a:rPr lang="en-US" dirty="0" smtClean="0"/>
                        <a:t>14</a:t>
                      </a:r>
                      <a:endParaRPr lang="en-US" dirty="0"/>
                    </a:p>
                  </a:txBody>
                  <a:tcPr/>
                </a:tc>
                <a:tc>
                  <a:txBody>
                    <a:bodyPr/>
                    <a:lstStyle/>
                    <a:p>
                      <a:r>
                        <a:rPr lang="en-US" dirty="0" smtClean="0"/>
                        <a:t>10</a:t>
                      </a:r>
                      <a:endParaRPr lang="en-US" dirty="0"/>
                    </a:p>
                  </a:txBody>
                  <a:tcPr/>
                </a:tc>
                <a:tc>
                  <a:txBody>
                    <a:bodyPr/>
                    <a:lstStyle/>
                    <a:p>
                      <a:r>
                        <a:rPr lang="en-US" dirty="0" smtClean="0"/>
                        <a:t>19</a:t>
                      </a:r>
                      <a:endParaRPr lang="en-US" dirty="0"/>
                    </a:p>
                  </a:txBody>
                  <a:tcPr/>
                </a:tc>
                <a:tc>
                  <a:txBody>
                    <a:bodyPr/>
                    <a:lstStyle/>
                    <a:p>
                      <a:r>
                        <a:rPr lang="en-US" dirty="0" smtClean="0"/>
                        <a:t>16</a:t>
                      </a:r>
                      <a:endParaRPr lang="en-US" dirty="0"/>
                    </a:p>
                  </a:txBody>
                  <a:tcPr/>
                </a:tc>
                <a:tc>
                  <a:txBody>
                    <a:bodyPr/>
                    <a:lstStyle/>
                    <a:p>
                      <a:r>
                        <a:rPr lang="en-US" dirty="0" smtClean="0"/>
                        <a:t>15</a:t>
                      </a:r>
                      <a:endParaRPr lang="en-US" dirty="0"/>
                    </a:p>
                  </a:txBody>
                  <a:tcPr/>
                </a:tc>
                <a:tc>
                  <a:txBody>
                    <a:bodyPr/>
                    <a:lstStyle/>
                    <a:p>
                      <a:r>
                        <a:rPr lang="en-US" dirty="0" smtClean="0"/>
                        <a:t>1</a:t>
                      </a:r>
                      <a:endParaRPr lang="en-US" dirty="0"/>
                    </a:p>
                  </a:txBody>
                  <a:tcPr/>
                </a:tc>
                <a:tc>
                  <a:txBody>
                    <a:bodyPr/>
                    <a:lstStyle/>
                    <a:p>
                      <a:r>
                        <a:rPr lang="en-US" dirty="0" smtClean="0"/>
                        <a:t>56</a:t>
                      </a:r>
                      <a:endParaRPr lang="en-US" dirty="0"/>
                    </a:p>
                  </a:txBody>
                  <a:tcPr/>
                </a:tc>
              </a:tr>
              <a:tr h="370840">
                <a:tc>
                  <a:txBody>
                    <a:bodyPr/>
                    <a:lstStyle/>
                    <a:p>
                      <a:r>
                        <a:rPr lang="en-US" dirty="0" smtClean="0"/>
                        <a:t>DCCCD Richland</a:t>
                      </a:r>
                    </a:p>
                  </a:txBody>
                  <a:tcPr/>
                </a:tc>
                <a:tc>
                  <a:txBody>
                    <a:bodyPr/>
                    <a:lstStyle/>
                    <a:p>
                      <a:r>
                        <a:rPr lang="en-US" dirty="0" smtClean="0"/>
                        <a:t>179</a:t>
                      </a:r>
                      <a:endParaRPr lang="en-US" dirty="0"/>
                    </a:p>
                  </a:txBody>
                  <a:tcPr/>
                </a:tc>
                <a:tc>
                  <a:txBody>
                    <a:bodyPr/>
                    <a:lstStyle/>
                    <a:p>
                      <a:r>
                        <a:rPr lang="en-US" dirty="0" smtClean="0"/>
                        <a:t>  68</a:t>
                      </a:r>
                      <a:endParaRPr lang="en-US" dirty="0"/>
                    </a:p>
                  </a:txBody>
                  <a:tcPr/>
                </a:tc>
                <a:tc>
                  <a:txBody>
                    <a:bodyPr/>
                    <a:lstStyle/>
                    <a:p>
                      <a:r>
                        <a:rPr lang="en-US" dirty="0" smtClean="0"/>
                        <a:t>17</a:t>
                      </a:r>
                      <a:endParaRPr lang="en-US" dirty="0"/>
                    </a:p>
                  </a:txBody>
                  <a:tcPr/>
                </a:tc>
                <a:tc>
                  <a:txBody>
                    <a:bodyPr/>
                    <a:lstStyle/>
                    <a:p>
                      <a:r>
                        <a:rPr lang="en-US" dirty="0" smtClean="0"/>
                        <a:t>13</a:t>
                      </a:r>
                      <a:endParaRPr lang="en-US" dirty="0"/>
                    </a:p>
                  </a:txBody>
                  <a:tcPr/>
                </a:tc>
                <a:tc>
                  <a:txBody>
                    <a:bodyPr/>
                    <a:lstStyle/>
                    <a:p>
                      <a:r>
                        <a:rPr lang="en-US" dirty="0" smtClean="0"/>
                        <a:t>11</a:t>
                      </a:r>
                      <a:endParaRPr lang="en-US" dirty="0"/>
                    </a:p>
                  </a:txBody>
                  <a:tcPr/>
                </a:tc>
                <a:tc>
                  <a:txBody>
                    <a:bodyPr/>
                    <a:lstStyle/>
                    <a:p>
                      <a:r>
                        <a:rPr lang="en-US" dirty="0" smtClean="0"/>
                        <a:t>12</a:t>
                      </a:r>
                      <a:endParaRPr lang="en-US" dirty="0"/>
                    </a:p>
                  </a:txBody>
                  <a:tcPr/>
                </a:tc>
                <a:tc>
                  <a:txBody>
                    <a:bodyPr/>
                    <a:lstStyle/>
                    <a:p>
                      <a:r>
                        <a:rPr lang="en-US" dirty="0" smtClean="0"/>
                        <a:t>15</a:t>
                      </a:r>
                      <a:endParaRPr lang="en-US" dirty="0"/>
                    </a:p>
                  </a:txBody>
                  <a:tcPr/>
                </a:tc>
                <a:tc>
                  <a:txBody>
                    <a:bodyPr/>
                    <a:lstStyle/>
                    <a:p>
                      <a:r>
                        <a:rPr lang="en-US" dirty="0" smtClean="0"/>
                        <a:t>0</a:t>
                      </a:r>
                      <a:endParaRPr lang="en-US" dirty="0"/>
                    </a:p>
                  </a:txBody>
                  <a:tcPr/>
                </a:tc>
                <a:tc>
                  <a:txBody>
                    <a:bodyPr/>
                    <a:lstStyle/>
                    <a:p>
                      <a:r>
                        <a:rPr lang="en-US" dirty="0" smtClean="0"/>
                        <a:t>51</a:t>
                      </a:r>
                      <a:endParaRPr lang="en-US" dirty="0"/>
                    </a:p>
                  </a:txBody>
                  <a:tcPr/>
                </a:tc>
              </a:tr>
              <a:tr h="370840">
                <a:tc>
                  <a:txBody>
                    <a:bodyPr/>
                    <a:lstStyle/>
                    <a:p>
                      <a:r>
                        <a:rPr lang="en-US" dirty="0" smtClean="0"/>
                        <a:t>DCCD</a:t>
                      </a:r>
                      <a:r>
                        <a:rPr lang="en-US" baseline="0" dirty="0" smtClean="0"/>
                        <a:t> North Lake</a:t>
                      </a:r>
                      <a:endParaRPr lang="en-US" dirty="0" smtClean="0"/>
                    </a:p>
                  </a:txBody>
                  <a:tcPr/>
                </a:tc>
                <a:tc>
                  <a:txBody>
                    <a:bodyPr/>
                    <a:lstStyle/>
                    <a:p>
                      <a:r>
                        <a:rPr lang="en-US" dirty="0" smtClean="0"/>
                        <a:t>127</a:t>
                      </a:r>
                      <a:endParaRPr lang="en-US" dirty="0"/>
                    </a:p>
                  </a:txBody>
                  <a:tcPr/>
                </a:tc>
                <a:tc>
                  <a:txBody>
                    <a:bodyPr/>
                    <a:lstStyle/>
                    <a:p>
                      <a:r>
                        <a:rPr lang="en-US" dirty="0" smtClean="0"/>
                        <a:t>  48</a:t>
                      </a:r>
                      <a:endParaRPr lang="en-US" dirty="0"/>
                    </a:p>
                  </a:txBody>
                  <a:tcPr/>
                </a:tc>
                <a:tc>
                  <a:txBody>
                    <a:bodyPr/>
                    <a:lstStyle/>
                    <a:p>
                      <a:r>
                        <a:rPr lang="en-US" dirty="0" smtClean="0"/>
                        <a:t>10</a:t>
                      </a:r>
                      <a:endParaRPr lang="en-US" dirty="0"/>
                    </a:p>
                  </a:txBody>
                  <a:tcPr/>
                </a:tc>
                <a:tc>
                  <a:txBody>
                    <a:bodyPr/>
                    <a:lstStyle/>
                    <a:p>
                      <a:r>
                        <a:rPr lang="en-US" dirty="0" smtClean="0"/>
                        <a:t>5</a:t>
                      </a:r>
                      <a:endParaRPr lang="en-US" dirty="0"/>
                    </a:p>
                  </a:txBody>
                  <a:tcPr/>
                </a:tc>
                <a:tc>
                  <a:txBody>
                    <a:bodyPr/>
                    <a:lstStyle/>
                    <a:p>
                      <a:r>
                        <a:rPr lang="en-US" dirty="0" smtClean="0"/>
                        <a:t> 4</a:t>
                      </a:r>
                      <a:endParaRPr lang="en-US" dirty="0"/>
                    </a:p>
                  </a:txBody>
                  <a:tcPr/>
                </a:tc>
                <a:tc>
                  <a:txBody>
                    <a:bodyPr/>
                    <a:lstStyle/>
                    <a:p>
                      <a:r>
                        <a:rPr lang="en-US" dirty="0" smtClean="0"/>
                        <a:t>13</a:t>
                      </a:r>
                      <a:endParaRPr lang="en-US" dirty="0"/>
                    </a:p>
                  </a:txBody>
                  <a:tcPr/>
                </a:tc>
                <a:tc>
                  <a:txBody>
                    <a:bodyPr/>
                    <a:lstStyle/>
                    <a:p>
                      <a:r>
                        <a:rPr lang="en-US" dirty="0" smtClean="0"/>
                        <a:t>14</a:t>
                      </a:r>
                      <a:endParaRPr lang="en-US" dirty="0"/>
                    </a:p>
                  </a:txBody>
                  <a:tcPr/>
                </a:tc>
                <a:tc>
                  <a:txBody>
                    <a:bodyPr/>
                    <a:lstStyle/>
                    <a:p>
                      <a:r>
                        <a:rPr lang="en-US" dirty="0" smtClean="0"/>
                        <a:t>2</a:t>
                      </a:r>
                      <a:endParaRPr lang="en-US" dirty="0"/>
                    </a:p>
                  </a:txBody>
                  <a:tcPr/>
                </a:tc>
                <a:tc>
                  <a:txBody>
                    <a:bodyPr/>
                    <a:lstStyle/>
                    <a:p>
                      <a:r>
                        <a:rPr lang="en-US" dirty="0" smtClean="0"/>
                        <a:t>34</a:t>
                      </a:r>
                      <a:endParaRPr lang="en-US" dirty="0"/>
                    </a:p>
                  </a:txBody>
                  <a:tcPr/>
                </a:tc>
              </a:tr>
              <a:tr h="370840">
                <a:tc>
                  <a:txBody>
                    <a:bodyPr/>
                    <a:lstStyle/>
                    <a:p>
                      <a:r>
                        <a:rPr lang="en-US" dirty="0" smtClean="0"/>
                        <a:t>DCCCD Brookhaven</a:t>
                      </a:r>
                    </a:p>
                  </a:txBody>
                  <a:tcPr/>
                </a:tc>
                <a:tc>
                  <a:txBody>
                    <a:bodyPr/>
                    <a:lstStyle/>
                    <a:p>
                      <a:r>
                        <a:rPr lang="en-US" dirty="0" smtClean="0"/>
                        <a:t>123</a:t>
                      </a:r>
                      <a:endParaRPr lang="en-US" dirty="0"/>
                    </a:p>
                  </a:txBody>
                  <a:tcPr/>
                </a:tc>
                <a:tc>
                  <a:txBody>
                    <a:bodyPr/>
                    <a:lstStyle/>
                    <a:p>
                      <a:r>
                        <a:rPr lang="en-US" dirty="0" smtClean="0"/>
                        <a:t> 54</a:t>
                      </a:r>
                      <a:endParaRPr lang="en-US" dirty="0"/>
                    </a:p>
                  </a:txBody>
                  <a:tcPr/>
                </a:tc>
                <a:tc>
                  <a:txBody>
                    <a:bodyPr/>
                    <a:lstStyle/>
                    <a:p>
                      <a:r>
                        <a:rPr lang="en-US" dirty="0" smtClean="0"/>
                        <a:t>10</a:t>
                      </a:r>
                      <a:endParaRPr lang="en-US" dirty="0"/>
                    </a:p>
                  </a:txBody>
                  <a:tcPr/>
                </a:tc>
                <a:tc>
                  <a:txBody>
                    <a:bodyPr/>
                    <a:lstStyle/>
                    <a:p>
                      <a:r>
                        <a:rPr lang="en-US" dirty="0" smtClean="0"/>
                        <a:t>8</a:t>
                      </a:r>
                      <a:endParaRPr lang="en-US" dirty="0"/>
                    </a:p>
                  </a:txBody>
                  <a:tcPr/>
                </a:tc>
                <a:tc>
                  <a:txBody>
                    <a:bodyPr/>
                    <a:lstStyle/>
                    <a:p>
                      <a:r>
                        <a:rPr lang="en-US" dirty="0" smtClean="0"/>
                        <a:t>12</a:t>
                      </a:r>
                      <a:endParaRPr lang="en-US" dirty="0"/>
                    </a:p>
                  </a:txBody>
                  <a:tcPr/>
                </a:tc>
                <a:tc>
                  <a:txBody>
                    <a:bodyPr/>
                    <a:lstStyle/>
                    <a:p>
                      <a:r>
                        <a:rPr lang="en-US" dirty="0" smtClean="0"/>
                        <a:t>10</a:t>
                      </a:r>
                      <a:endParaRPr lang="en-US" dirty="0"/>
                    </a:p>
                  </a:txBody>
                  <a:tcPr/>
                </a:tc>
                <a:tc>
                  <a:txBody>
                    <a:bodyPr/>
                    <a:lstStyle/>
                    <a:p>
                      <a:r>
                        <a:rPr lang="en-US" dirty="0" smtClean="0"/>
                        <a:t>14</a:t>
                      </a:r>
                      <a:endParaRPr lang="en-US" dirty="0"/>
                    </a:p>
                  </a:txBody>
                  <a:tcPr/>
                </a:tc>
                <a:tc>
                  <a:txBody>
                    <a:bodyPr/>
                    <a:lstStyle/>
                    <a:p>
                      <a:r>
                        <a:rPr lang="en-US" dirty="0" smtClean="0"/>
                        <a:t>0</a:t>
                      </a:r>
                      <a:endParaRPr lang="en-US" dirty="0"/>
                    </a:p>
                  </a:txBody>
                  <a:tcPr/>
                </a:tc>
                <a:tc>
                  <a:txBody>
                    <a:bodyPr/>
                    <a:lstStyle/>
                    <a:p>
                      <a:r>
                        <a:rPr lang="en-US" dirty="0" smtClean="0"/>
                        <a:t>45</a:t>
                      </a:r>
                      <a:endParaRPr lang="en-US" dirty="0"/>
                    </a:p>
                  </a:txBody>
                  <a:tcPr/>
                </a:tc>
              </a:tr>
              <a:tr h="370840">
                <a:tc>
                  <a:txBody>
                    <a:bodyPr/>
                    <a:lstStyle/>
                    <a:p>
                      <a:r>
                        <a:rPr lang="en-US" dirty="0" smtClean="0"/>
                        <a:t>Tarrant Co NW</a:t>
                      </a:r>
                    </a:p>
                  </a:txBody>
                  <a:tcPr/>
                </a:tc>
                <a:tc>
                  <a:txBody>
                    <a:bodyPr/>
                    <a:lstStyle/>
                    <a:p>
                      <a:r>
                        <a:rPr lang="en-US" dirty="0" smtClean="0"/>
                        <a:t>106</a:t>
                      </a:r>
                      <a:endParaRPr lang="en-US" dirty="0"/>
                    </a:p>
                  </a:txBody>
                  <a:tcPr/>
                </a:tc>
                <a:tc>
                  <a:txBody>
                    <a:bodyPr/>
                    <a:lstStyle/>
                    <a:p>
                      <a:r>
                        <a:rPr lang="en-US" dirty="0" smtClean="0"/>
                        <a:t> 36</a:t>
                      </a:r>
                      <a:endParaRPr lang="en-US" dirty="0"/>
                    </a:p>
                  </a:txBody>
                  <a:tcPr/>
                </a:tc>
                <a:tc>
                  <a:txBody>
                    <a:bodyPr/>
                    <a:lstStyle/>
                    <a:p>
                      <a:r>
                        <a:rPr lang="en-US" dirty="0" smtClean="0"/>
                        <a:t> 6</a:t>
                      </a:r>
                      <a:endParaRPr lang="en-US" dirty="0"/>
                    </a:p>
                  </a:txBody>
                  <a:tcPr/>
                </a:tc>
                <a:tc>
                  <a:txBody>
                    <a:bodyPr/>
                    <a:lstStyle/>
                    <a:p>
                      <a:r>
                        <a:rPr lang="en-US" dirty="0" smtClean="0"/>
                        <a:t>2</a:t>
                      </a:r>
                      <a:endParaRPr lang="en-US" dirty="0"/>
                    </a:p>
                  </a:txBody>
                  <a:tcPr/>
                </a:tc>
                <a:tc>
                  <a:txBody>
                    <a:bodyPr/>
                    <a:lstStyle/>
                    <a:p>
                      <a:r>
                        <a:rPr lang="en-US" dirty="0" smtClean="0"/>
                        <a:t> 6</a:t>
                      </a:r>
                      <a:endParaRPr lang="en-US" dirty="0"/>
                    </a:p>
                  </a:txBody>
                  <a:tcPr/>
                </a:tc>
                <a:tc>
                  <a:txBody>
                    <a:bodyPr/>
                    <a:lstStyle/>
                    <a:p>
                      <a:r>
                        <a:rPr lang="en-US" dirty="0" smtClean="0"/>
                        <a:t>10</a:t>
                      </a:r>
                      <a:endParaRPr lang="en-US" dirty="0"/>
                    </a:p>
                  </a:txBody>
                  <a:tcPr/>
                </a:tc>
                <a:tc>
                  <a:txBody>
                    <a:bodyPr/>
                    <a:lstStyle/>
                    <a:p>
                      <a:r>
                        <a:rPr lang="en-US" dirty="0" smtClean="0"/>
                        <a:t>12</a:t>
                      </a:r>
                      <a:endParaRPr lang="en-US" dirty="0"/>
                    </a:p>
                  </a:txBody>
                  <a:tcPr/>
                </a:tc>
                <a:tc>
                  <a:txBody>
                    <a:bodyPr/>
                    <a:lstStyle/>
                    <a:p>
                      <a:r>
                        <a:rPr lang="en-US" dirty="0" smtClean="0"/>
                        <a:t>0</a:t>
                      </a:r>
                      <a:endParaRPr lang="en-US" dirty="0"/>
                    </a:p>
                  </a:txBody>
                  <a:tcPr/>
                </a:tc>
                <a:tc>
                  <a:txBody>
                    <a:bodyPr/>
                    <a:lstStyle/>
                    <a:p>
                      <a:r>
                        <a:rPr lang="en-US" dirty="0" smtClean="0"/>
                        <a:t>31</a:t>
                      </a:r>
                      <a:endParaRPr lang="en-US" dirty="0"/>
                    </a:p>
                  </a:txBody>
                  <a:tcPr/>
                </a:tc>
              </a:tr>
              <a:tr h="370840">
                <a:tc>
                  <a:txBody>
                    <a:bodyPr/>
                    <a:lstStyle/>
                    <a:p>
                      <a:r>
                        <a:rPr lang="en-US" dirty="0" smtClean="0"/>
                        <a:t>Tarrant Co</a:t>
                      </a:r>
                      <a:r>
                        <a:rPr lang="en-US" baseline="0" dirty="0" smtClean="0"/>
                        <a:t> SE</a:t>
                      </a:r>
                      <a:endParaRPr lang="en-US" dirty="0" smtClean="0"/>
                    </a:p>
                  </a:txBody>
                  <a:tcPr/>
                </a:tc>
                <a:tc>
                  <a:txBody>
                    <a:bodyPr/>
                    <a:lstStyle/>
                    <a:p>
                      <a:r>
                        <a:rPr lang="en-US" dirty="0" smtClean="0"/>
                        <a:t>  81</a:t>
                      </a:r>
                      <a:endParaRPr lang="en-US" dirty="0"/>
                    </a:p>
                  </a:txBody>
                  <a:tcPr/>
                </a:tc>
                <a:tc>
                  <a:txBody>
                    <a:bodyPr/>
                    <a:lstStyle/>
                    <a:p>
                      <a:r>
                        <a:rPr lang="en-US" dirty="0" smtClean="0"/>
                        <a:t> 28</a:t>
                      </a:r>
                      <a:endParaRPr lang="en-US" dirty="0"/>
                    </a:p>
                  </a:txBody>
                  <a:tcPr/>
                </a:tc>
                <a:tc>
                  <a:txBody>
                    <a:bodyPr/>
                    <a:lstStyle/>
                    <a:p>
                      <a:r>
                        <a:rPr lang="en-US" baseline="0" dirty="0" smtClean="0"/>
                        <a:t>  5</a:t>
                      </a:r>
                      <a:endParaRPr lang="en-US" dirty="0"/>
                    </a:p>
                  </a:txBody>
                  <a:tcPr/>
                </a:tc>
                <a:tc>
                  <a:txBody>
                    <a:bodyPr/>
                    <a:lstStyle/>
                    <a:p>
                      <a:r>
                        <a:rPr lang="en-US" dirty="0" smtClean="0"/>
                        <a:t>7</a:t>
                      </a:r>
                      <a:endParaRPr lang="en-US" dirty="0"/>
                    </a:p>
                  </a:txBody>
                  <a:tcPr/>
                </a:tc>
                <a:tc>
                  <a:txBody>
                    <a:bodyPr/>
                    <a:lstStyle/>
                    <a:p>
                      <a:r>
                        <a:rPr lang="en-US" dirty="0" smtClean="0"/>
                        <a:t>9 </a:t>
                      </a:r>
                      <a:endParaRPr lang="en-US" dirty="0"/>
                    </a:p>
                  </a:txBody>
                  <a:tcPr/>
                </a:tc>
                <a:tc>
                  <a:txBody>
                    <a:bodyPr/>
                    <a:lstStyle/>
                    <a:p>
                      <a:r>
                        <a:rPr lang="en-US" dirty="0" smtClean="0"/>
                        <a:t>  3</a:t>
                      </a:r>
                      <a:endParaRPr lang="en-US" dirty="0"/>
                    </a:p>
                  </a:txBody>
                  <a:tcPr/>
                </a:tc>
                <a:tc>
                  <a:txBody>
                    <a:bodyPr/>
                    <a:lstStyle/>
                    <a:p>
                      <a:r>
                        <a:rPr lang="en-US" dirty="0" smtClean="0"/>
                        <a:t>  2</a:t>
                      </a:r>
                      <a:endParaRPr lang="en-US" dirty="0"/>
                    </a:p>
                  </a:txBody>
                  <a:tcPr/>
                </a:tc>
                <a:tc>
                  <a:txBody>
                    <a:bodyPr/>
                    <a:lstStyle/>
                    <a:p>
                      <a:r>
                        <a:rPr lang="en-US" dirty="0" smtClean="0"/>
                        <a:t>2</a:t>
                      </a:r>
                      <a:endParaRPr lang="en-US" dirty="0"/>
                    </a:p>
                  </a:txBody>
                  <a:tcPr/>
                </a:tc>
                <a:tc>
                  <a:txBody>
                    <a:bodyPr/>
                    <a:lstStyle/>
                    <a:p>
                      <a:r>
                        <a:rPr lang="en-US" dirty="0" smtClean="0"/>
                        <a:t>22</a:t>
                      </a:r>
                      <a:endParaRPr lang="en-US" dirty="0"/>
                    </a:p>
                  </a:txBody>
                  <a:tcPr/>
                </a:tc>
              </a:tr>
              <a:tr h="370840">
                <a:tc>
                  <a:txBody>
                    <a:bodyPr/>
                    <a:lstStyle/>
                    <a:p>
                      <a:r>
                        <a:rPr lang="en-US" dirty="0" smtClean="0"/>
                        <a:t>Other public 2-yr</a:t>
                      </a:r>
                    </a:p>
                  </a:txBody>
                  <a:tcPr/>
                </a:tc>
                <a:tc>
                  <a:txBody>
                    <a:bodyPr/>
                    <a:lstStyle/>
                    <a:p>
                      <a:r>
                        <a:rPr lang="en-US" dirty="0" smtClean="0"/>
                        <a:t>222</a:t>
                      </a:r>
                      <a:endParaRPr lang="en-US" dirty="0"/>
                    </a:p>
                  </a:txBody>
                  <a:tcPr/>
                </a:tc>
                <a:tc>
                  <a:txBody>
                    <a:bodyPr/>
                    <a:lstStyle/>
                    <a:p>
                      <a:r>
                        <a:rPr lang="en-US" dirty="0" smtClean="0"/>
                        <a:t>142</a:t>
                      </a:r>
                      <a:endParaRPr lang="en-US" dirty="0"/>
                    </a:p>
                  </a:txBody>
                  <a:tcPr/>
                </a:tc>
                <a:tc>
                  <a:txBody>
                    <a:bodyPr/>
                    <a:lstStyle/>
                    <a:p>
                      <a:r>
                        <a:rPr lang="en-US" dirty="0" smtClean="0"/>
                        <a:t>28</a:t>
                      </a:r>
                      <a:endParaRPr lang="en-US" dirty="0"/>
                    </a:p>
                  </a:txBody>
                  <a:tcPr/>
                </a:tc>
                <a:tc>
                  <a:txBody>
                    <a:bodyPr/>
                    <a:lstStyle/>
                    <a:p>
                      <a:r>
                        <a:rPr lang="en-US" dirty="0" smtClean="0"/>
                        <a:t>22</a:t>
                      </a:r>
                      <a:endParaRPr lang="en-US" dirty="0"/>
                    </a:p>
                  </a:txBody>
                  <a:tcPr/>
                </a:tc>
                <a:tc>
                  <a:txBody>
                    <a:bodyPr/>
                    <a:lstStyle/>
                    <a:p>
                      <a:r>
                        <a:rPr lang="en-US" dirty="0" smtClean="0"/>
                        <a:t>28</a:t>
                      </a:r>
                      <a:endParaRPr lang="en-US" dirty="0"/>
                    </a:p>
                  </a:txBody>
                  <a:tcPr/>
                </a:tc>
                <a:tc>
                  <a:txBody>
                    <a:bodyPr/>
                    <a:lstStyle/>
                    <a:p>
                      <a:r>
                        <a:rPr lang="en-US" dirty="0" smtClean="0"/>
                        <a:t>26</a:t>
                      </a:r>
                      <a:endParaRPr lang="en-US" dirty="0"/>
                    </a:p>
                  </a:txBody>
                  <a:tcPr/>
                </a:tc>
                <a:tc>
                  <a:txBody>
                    <a:bodyPr/>
                    <a:lstStyle/>
                    <a:p>
                      <a:r>
                        <a:rPr lang="en-US" dirty="0" smtClean="0"/>
                        <a:t>35</a:t>
                      </a:r>
                      <a:endParaRPr lang="en-US" dirty="0"/>
                    </a:p>
                  </a:txBody>
                  <a:tcPr/>
                </a:tc>
                <a:tc>
                  <a:txBody>
                    <a:bodyPr/>
                    <a:lstStyle/>
                    <a:p>
                      <a:r>
                        <a:rPr lang="en-US" dirty="0" smtClean="0"/>
                        <a:t>1</a:t>
                      </a:r>
                      <a:endParaRPr lang="en-US" dirty="0"/>
                    </a:p>
                  </a:txBody>
                  <a:tcPr/>
                </a:tc>
                <a:tc>
                  <a:txBody>
                    <a:bodyPr/>
                    <a:lstStyle/>
                    <a:p>
                      <a:r>
                        <a:rPr lang="en-US" dirty="0" smtClean="0"/>
                        <a:t>105</a:t>
                      </a:r>
                      <a:endParaRPr lang="en-US" dirty="0"/>
                    </a:p>
                  </a:txBody>
                  <a:tcPr/>
                </a:tc>
              </a:tr>
            </a:tbl>
          </a:graphicData>
        </a:graphic>
      </p:graphicFrame>
    </p:spTree>
    <p:extLst>
      <p:ext uri="{BB962C8B-B14F-4D97-AF65-F5344CB8AC3E}">
        <p14:creationId xmlns:p14="http://schemas.microsoft.com/office/powerpoint/2010/main" val="18898193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to</a:t>
            </a:r>
            <a:br>
              <a:rPr lang="en-US" sz="3100" dirty="0" smtClean="0"/>
            </a:br>
            <a:r>
              <a:rPr lang="en-US" sz="3100" dirty="0" smtClean="0"/>
              <a:t>University of North Texas, 2011</a:t>
            </a:r>
            <a:r>
              <a:rPr lang="en-US" sz="3100" dirty="0"/>
              <a:t/>
            </a:r>
            <a:br>
              <a:rPr lang="en-US" sz="3100" dirty="0"/>
            </a:br>
            <a:r>
              <a:rPr lang="en-US" sz="2200" b="1" dirty="0" smtClean="0"/>
              <a:t>Core Curriculum Completed Prior to Transfer,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61112464"/>
              </p:ext>
            </p:extLst>
          </p:nvPr>
        </p:nvGraphicFramePr>
        <p:xfrm>
          <a:off x="685800" y="3581400"/>
          <a:ext cx="7848600" cy="2108771"/>
        </p:xfrm>
        <a:graphic>
          <a:graphicData uri="http://schemas.openxmlformats.org/drawingml/2006/table">
            <a:tbl>
              <a:tblPr firstRow="1" bandRow="1">
                <a:tableStyleId>{5C22544A-7EE6-4342-B048-85BDC9FD1C3A}</a:tableStyleId>
              </a:tblPr>
              <a:tblGrid>
                <a:gridCol w="2057399"/>
                <a:gridCol w="609600"/>
                <a:gridCol w="457200"/>
                <a:gridCol w="685800"/>
                <a:gridCol w="609600"/>
                <a:gridCol w="609600"/>
                <a:gridCol w="609600"/>
                <a:gridCol w="609600"/>
                <a:gridCol w="685800"/>
                <a:gridCol w="914401"/>
              </a:tblGrid>
              <a:tr h="863030">
                <a:tc>
                  <a:txBody>
                    <a:bodyPr/>
                    <a:lstStyle/>
                    <a:p>
                      <a:r>
                        <a:rPr lang="en-US" baseline="0" dirty="0" smtClean="0"/>
                        <a:t>No Developmental Education</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 Texas Tech</a:t>
                      </a:r>
                      <a:endParaRPr lang="en-US" dirty="0"/>
                    </a:p>
                  </a:txBody>
                  <a:tcPr/>
                </a:tc>
                <a:tc>
                  <a:txBody>
                    <a:bodyPr/>
                    <a:lstStyle/>
                    <a:p>
                      <a:r>
                        <a:rPr lang="en-US" dirty="0" smtClean="0"/>
                        <a:t>11</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r h="387507">
                <a:tc>
                  <a:txBody>
                    <a:bodyPr/>
                    <a:lstStyle/>
                    <a:p>
                      <a:r>
                        <a:rPr lang="en-US" dirty="0" smtClean="0"/>
                        <a:t>West Texas A&amp;M</a:t>
                      </a:r>
                      <a:endParaRPr lang="en-US" dirty="0"/>
                    </a:p>
                  </a:txBody>
                  <a:tcPr/>
                </a:tc>
                <a:tc>
                  <a:txBody>
                    <a:bodyPr/>
                    <a:lstStyle/>
                    <a:p>
                      <a:r>
                        <a:rPr lang="en-US" dirty="0" smtClean="0"/>
                        <a:t>35</a:t>
                      </a:r>
                      <a:endParaRPr lang="en-US" dirty="0"/>
                    </a:p>
                  </a:txBody>
                  <a:tcPr/>
                </a:tc>
                <a:tc>
                  <a:txBody>
                    <a:bodyPr/>
                    <a:lstStyle/>
                    <a:p>
                      <a:r>
                        <a:rPr lang="en-US" dirty="0" smtClean="0"/>
                        <a:t> 5</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r h="419357">
                <a:tc>
                  <a:txBody>
                    <a:bodyPr/>
                    <a:lstStyle/>
                    <a:p>
                      <a:r>
                        <a:rPr lang="en-US" dirty="0" smtClean="0"/>
                        <a:t>Other public 2-yr</a:t>
                      </a:r>
                      <a:endParaRPr lang="en-US" dirty="0"/>
                    </a:p>
                  </a:txBody>
                  <a:tcPr/>
                </a:tc>
                <a:tc>
                  <a:txBody>
                    <a:bodyPr/>
                    <a:lstStyle/>
                    <a:p>
                      <a:r>
                        <a:rPr lang="en-US" dirty="0" smtClean="0"/>
                        <a:t> 222</a:t>
                      </a:r>
                      <a:endParaRPr lang="en-US" dirty="0"/>
                    </a:p>
                  </a:txBody>
                  <a:tcPr/>
                </a:tc>
                <a:tc>
                  <a:txBody>
                    <a:bodyPr/>
                    <a:lstStyle/>
                    <a:p>
                      <a:r>
                        <a:rPr lang="en-US" dirty="0" smtClean="0"/>
                        <a:t>14</a:t>
                      </a:r>
                      <a:endParaRPr lang="en-US" dirty="0"/>
                    </a:p>
                  </a:txBody>
                  <a:tcPr/>
                </a:tc>
                <a:tc>
                  <a:txBody>
                    <a:bodyPr/>
                    <a:lstStyle/>
                    <a:p>
                      <a:r>
                        <a:rPr lang="en-US" dirty="0" smtClean="0"/>
                        <a:t>  24</a:t>
                      </a:r>
                      <a:endParaRPr lang="en-US" dirty="0"/>
                    </a:p>
                  </a:txBody>
                  <a:tcPr/>
                </a:tc>
                <a:tc>
                  <a:txBody>
                    <a:bodyPr/>
                    <a:lstStyle/>
                    <a:p>
                      <a:r>
                        <a:rPr lang="en-US" dirty="0" smtClean="0"/>
                        <a:t>  12</a:t>
                      </a:r>
                      <a:endParaRPr lang="en-US" dirty="0"/>
                    </a:p>
                  </a:txBody>
                  <a:tcPr/>
                </a:tc>
                <a:tc>
                  <a:txBody>
                    <a:bodyPr/>
                    <a:lstStyle/>
                    <a:p>
                      <a:r>
                        <a:rPr lang="en-US" dirty="0" smtClean="0"/>
                        <a:t>  24</a:t>
                      </a:r>
                      <a:endParaRPr lang="en-US" dirty="0"/>
                    </a:p>
                  </a:txBody>
                  <a:tcPr/>
                </a:tc>
                <a:tc>
                  <a:txBody>
                    <a:bodyPr/>
                    <a:lstStyle/>
                    <a:p>
                      <a:r>
                        <a:rPr lang="en-US" dirty="0" smtClean="0"/>
                        <a:t>  6</a:t>
                      </a:r>
                      <a:endParaRPr lang="en-US" dirty="0"/>
                    </a:p>
                  </a:txBody>
                  <a:tcPr/>
                </a:tc>
                <a:tc>
                  <a:txBody>
                    <a:bodyPr/>
                    <a:lstStyle/>
                    <a:p>
                      <a:r>
                        <a:rPr lang="en-US" dirty="0" smtClean="0"/>
                        <a:t> 13</a:t>
                      </a:r>
                      <a:endParaRPr lang="en-US" dirty="0"/>
                    </a:p>
                  </a:txBody>
                  <a:tcPr/>
                </a:tc>
                <a:tc>
                  <a:txBody>
                    <a:bodyPr/>
                    <a:lstStyle/>
                    <a:p>
                      <a:r>
                        <a:rPr lang="en-US" dirty="0" smtClean="0"/>
                        <a:t>   1</a:t>
                      </a:r>
                      <a:endParaRPr lang="en-US" dirty="0"/>
                    </a:p>
                  </a:txBody>
                  <a:tcPr/>
                </a:tc>
                <a:tc>
                  <a:txBody>
                    <a:bodyPr/>
                    <a:lstStyle/>
                    <a:p>
                      <a:r>
                        <a:rPr lang="en-US" dirty="0" smtClean="0"/>
                        <a:t>  55</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244012680"/>
              </p:ext>
            </p:extLst>
          </p:nvPr>
        </p:nvGraphicFramePr>
        <p:xfrm>
          <a:off x="685800" y="1371600"/>
          <a:ext cx="7848600" cy="4597400"/>
        </p:xfrm>
        <a:graphic>
          <a:graphicData uri="http://schemas.openxmlformats.org/drawingml/2006/table">
            <a:tbl>
              <a:tblPr firstRow="1" bandRow="1">
                <a:tableStyleId>{5C22544A-7EE6-4342-B048-85BDC9FD1C3A}</a:tableStyleId>
              </a:tblPr>
              <a:tblGrid>
                <a:gridCol w="1981200"/>
                <a:gridCol w="685800"/>
                <a:gridCol w="609600"/>
                <a:gridCol w="609600"/>
                <a:gridCol w="609600"/>
                <a:gridCol w="609600"/>
                <a:gridCol w="609600"/>
                <a:gridCol w="685800"/>
                <a:gridCol w="609600"/>
                <a:gridCol w="838200"/>
              </a:tblGrid>
              <a:tr h="990600">
                <a:tc>
                  <a:txBody>
                    <a:bodyPr/>
                    <a:lstStyle/>
                    <a:p>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smtClean="0"/>
                        <a:t> </a:t>
                      </a:r>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Collin Co. College </a:t>
                      </a:r>
                    </a:p>
                  </a:txBody>
                  <a:tcPr/>
                </a:tc>
                <a:tc>
                  <a:txBody>
                    <a:bodyPr/>
                    <a:lstStyle/>
                    <a:p>
                      <a:r>
                        <a:rPr lang="en-US" dirty="0" smtClean="0"/>
                        <a:t>373</a:t>
                      </a:r>
                      <a:endParaRPr lang="en-US" dirty="0"/>
                    </a:p>
                  </a:txBody>
                  <a:tcPr/>
                </a:tc>
                <a:tc>
                  <a:txBody>
                    <a:bodyPr/>
                    <a:lstStyle/>
                    <a:p>
                      <a:r>
                        <a:rPr lang="en-US" dirty="0" smtClean="0"/>
                        <a:t>137</a:t>
                      </a:r>
                      <a:endParaRPr lang="en-US" dirty="0"/>
                    </a:p>
                  </a:txBody>
                  <a:tcPr/>
                </a:tc>
                <a:tc>
                  <a:txBody>
                    <a:bodyPr/>
                    <a:lstStyle/>
                    <a:p>
                      <a:r>
                        <a:rPr lang="en-US" dirty="0" smtClean="0"/>
                        <a:t>19</a:t>
                      </a:r>
                      <a:endParaRPr lang="en-US" dirty="0"/>
                    </a:p>
                  </a:txBody>
                  <a:tcPr/>
                </a:tc>
                <a:tc>
                  <a:txBody>
                    <a:bodyPr/>
                    <a:lstStyle/>
                    <a:p>
                      <a:r>
                        <a:rPr lang="en-US" dirty="0" smtClean="0"/>
                        <a:t>21</a:t>
                      </a:r>
                      <a:endParaRPr lang="en-US" dirty="0"/>
                    </a:p>
                  </a:txBody>
                  <a:tcPr/>
                </a:tc>
                <a:tc>
                  <a:txBody>
                    <a:bodyPr/>
                    <a:lstStyle/>
                    <a:p>
                      <a:r>
                        <a:rPr lang="en-US" dirty="0" smtClean="0"/>
                        <a:t>22</a:t>
                      </a:r>
                      <a:endParaRPr lang="en-US" dirty="0"/>
                    </a:p>
                  </a:txBody>
                  <a:tcPr/>
                </a:tc>
                <a:tc>
                  <a:txBody>
                    <a:bodyPr/>
                    <a:lstStyle/>
                    <a:p>
                      <a:r>
                        <a:rPr lang="en-US" dirty="0" smtClean="0"/>
                        <a:t>40</a:t>
                      </a:r>
                      <a:endParaRPr lang="en-US" dirty="0"/>
                    </a:p>
                  </a:txBody>
                  <a:tcPr/>
                </a:tc>
                <a:tc>
                  <a:txBody>
                    <a:bodyPr/>
                    <a:lstStyle/>
                    <a:p>
                      <a:r>
                        <a:rPr lang="en-US" dirty="0" smtClean="0"/>
                        <a:t>34</a:t>
                      </a:r>
                      <a:endParaRPr lang="en-US" dirty="0"/>
                    </a:p>
                  </a:txBody>
                  <a:tcPr/>
                </a:tc>
                <a:tc>
                  <a:txBody>
                    <a:bodyPr/>
                    <a:lstStyle/>
                    <a:p>
                      <a:r>
                        <a:rPr lang="en-US" dirty="0" smtClean="0"/>
                        <a:t>1</a:t>
                      </a:r>
                      <a:endParaRPr lang="en-US" dirty="0"/>
                    </a:p>
                  </a:txBody>
                  <a:tcPr/>
                </a:tc>
                <a:tc>
                  <a:txBody>
                    <a:bodyPr/>
                    <a:lstStyle/>
                    <a:p>
                      <a:r>
                        <a:rPr lang="en-US" dirty="0" smtClean="0"/>
                        <a:t>116</a:t>
                      </a:r>
                      <a:endParaRPr lang="en-US" dirty="0"/>
                    </a:p>
                  </a:txBody>
                  <a:tcPr/>
                </a:tc>
              </a:tr>
              <a:tr h="370840">
                <a:tc>
                  <a:txBody>
                    <a:bodyPr/>
                    <a:lstStyle/>
                    <a:p>
                      <a:r>
                        <a:rPr lang="en-US" dirty="0" smtClean="0"/>
                        <a:t>North Central TX  </a:t>
                      </a:r>
                    </a:p>
                  </a:txBody>
                  <a:tcPr/>
                </a:tc>
                <a:tc>
                  <a:txBody>
                    <a:bodyPr/>
                    <a:lstStyle/>
                    <a:p>
                      <a:r>
                        <a:rPr lang="en-US" dirty="0" smtClean="0"/>
                        <a:t>229</a:t>
                      </a:r>
                      <a:endParaRPr lang="en-US" dirty="0"/>
                    </a:p>
                  </a:txBody>
                  <a:tcPr/>
                </a:tc>
                <a:tc>
                  <a:txBody>
                    <a:bodyPr/>
                    <a:lstStyle/>
                    <a:p>
                      <a:r>
                        <a:rPr lang="en-US" dirty="0" smtClean="0"/>
                        <a:t>  64</a:t>
                      </a:r>
                      <a:endParaRPr lang="en-US" dirty="0"/>
                    </a:p>
                  </a:txBody>
                  <a:tcPr/>
                </a:tc>
                <a:tc>
                  <a:txBody>
                    <a:bodyPr/>
                    <a:lstStyle/>
                    <a:p>
                      <a:r>
                        <a:rPr lang="en-US" dirty="0" smtClean="0"/>
                        <a:t>12</a:t>
                      </a:r>
                      <a:endParaRPr lang="en-US" dirty="0"/>
                    </a:p>
                  </a:txBody>
                  <a:tcPr/>
                </a:tc>
                <a:tc>
                  <a:txBody>
                    <a:bodyPr/>
                    <a:lstStyle/>
                    <a:p>
                      <a:r>
                        <a:rPr lang="en-US" dirty="0" smtClean="0"/>
                        <a:t>10</a:t>
                      </a:r>
                      <a:endParaRPr lang="en-US" dirty="0"/>
                    </a:p>
                  </a:txBody>
                  <a:tcPr/>
                </a:tc>
                <a:tc>
                  <a:txBody>
                    <a:bodyPr/>
                    <a:lstStyle/>
                    <a:p>
                      <a:r>
                        <a:rPr lang="en-US" dirty="0" smtClean="0"/>
                        <a:t>10</a:t>
                      </a:r>
                      <a:endParaRPr lang="en-US" dirty="0"/>
                    </a:p>
                  </a:txBody>
                  <a:tcPr/>
                </a:tc>
                <a:tc>
                  <a:txBody>
                    <a:bodyPr/>
                    <a:lstStyle/>
                    <a:p>
                      <a:r>
                        <a:rPr lang="en-US" dirty="0" smtClean="0"/>
                        <a:t>15</a:t>
                      </a:r>
                      <a:endParaRPr lang="en-US" dirty="0"/>
                    </a:p>
                  </a:txBody>
                  <a:tcPr/>
                </a:tc>
                <a:tc>
                  <a:txBody>
                    <a:bodyPr/>
                    <a:lstStyle/>
                    <a:p>
                      <a:r>
                        <a:rPr lang="en-US" dirty="0" smtClean="0"/>
                        <a:t>17</a:t>
                      </a:r>
                      <a:endParaRPr lang="en-US" dirty="0"/>
                    </a:p>
                  </a:txBody>
                  <a:tcPr/>
                </a:tc>
                <a:tc>
                  <a:txBody>
                    <a:bodyPr/>
                    <a:lstStyle/>
                    <a:p>
                      <a:r>
                        <a:rPr lang="en-US" dirty="0" smtClean="0"/>
                        <a:t>0</a:t>
                      </a:r>
                      <a:endParaRPr lang="en-US" dirty="0"/>
                    </a:p>
                  </a:txBody>
                  <a:tcPr/>
                </a:tc>
                <a:tc>
                  <a:txBody>
                    <a:bodyPr/>
                    <a:lstStyle/>
                    <a:p>
                      <a:r>
                        <a:rPr lang="en-US" dirty="0" smtClean="0"/>
                        <a:t> 52</a:t>
                      </a:r>
                      <a:endParaRPr lang="en-US" dirty="0"/>
                    </a:p>
                  </a:txBody>
                  <a:tcPr/>
                </a:tc>
              </a:tr>
              <a:tr h="370840">
                <a:tc>
                  <a:txBody>
                    <a:bodyPr/>
                    <a:lstStyle/>
                    <a:p>
                      <a:r>
                        <a:rPr lang="en-US" dirty="0" smtClean="0"/>
                        <a:t>Tarrant</a:t>
                      </a:r>
                      <a:r>
                        <a:rPr lang="en-US" baseline="0" dirty="0" smtClean="0"/>
                        <a:t> Co. NE</a:t>
                      </a:r>
                      <a:r>
                        <a:rPr lang="en-US" dirty="0" smtClean="0"/>
                        <a:t>  </a:t>
                      </a:r>
                    </a:p>
                  </a:txBody>
                  <a:tcPr/>
                </a:tc>
                <a:tc>
                  <a:txBody>
                    <a:bodyPr/>
                    <a:lstStyle/>
                    <a:p>
                      <a:r>
                        <a:rPr lang="en-US" dirty="0" smtClean="0"/>
                        <a:t>220</a:t>
                      </a:r>
                      <a:endParaRPr lang="en-US" dirty="0"/>
                    </a:p>
                  </a:txBody>
                  <a:tcPr/>
                </a:tc>
                <a:tc>
                  <a:txBody>
                    <a:bodyPr/>
                    <a:lstStyle/>
                    <a:p>
                      <a:r>
                        <a:rPr lang="en-US" dirty="0" smtClean="0"/>
                        <a:t>  48</a:t>
                      </a:r>
                      <a:endParaRPr lang="en-US" dirty="0"/>
                    </a:p>
                  </a:txBody>
                  <a:tcPr/>
                </a:tc>
                <a:tc>
                  <a:txBody>
                    <a:bodyPr/>
                    <a:lstStyle/>
                    <a:p>
                      <a:r>
                        <a:rPr lang="en-US" dirty="0" smtClean="0"/>
                        <a:t>  5</a:t>
                      </a:r>
                      <a:endParaRPr lang="en-US" dirty="0"/>
                    </a:p>
                  </a:txBody>
                  <a:tcPr/>
                </a:tc>
                <a:tc>
                  <a:txBody>
                    <a:bodyPr/>
                    <a:lstStyle/>
                    <a:p>
                      <a:r>
                        <a:rPr lang="en-US" dirty="0" smtClean="0"/>
                        <a:t>  6</a:t>
                      </a:r>
                      <a:endParaRPr lang="en-US" dirty="0"/>
                    </a:p>
                  </a:txBody>
                  <a:tcPr/>
                </a:tc>
                <a:tc>
                  <a:txBody>
                    <a:bodyPr/>
                    <a:lstStyle/>
                    <a:p>
                      <a:r>
                        <a:rPr lang="en-US" dirty="0" smtClean="0"/>
                        <a:t>  9</a:t>
                      </a:r>
                      <a:endParaRPr lang="en-US" dirty="0"/>
                    </a:p>
                  </a:txBody>
                  <a:tcPr/>
                </a:tc>
                <a:tc>
                  <a:txBody>
                    <a:bodyPr/>
                    <a:lstStyle/>
                    <a:p>
                      <a:r>
                        <a:rPr lang="en-US" dirty="0" smtClean="0"/>
                        <a:t>12</a:t>
                      </a:r>
                      <a:endParaRPr lang="en-US" dirty="0"/>
                    </a:p>
                  </a:txBody>
                  <a:tcPr/>
                </a:tc>
                <a:tc>
                  <a:txBody>
                    <a:bodyPr/>
                    <a:lstStyle/>
                    <a:p>
                      <a:r>
                        <a:rPr lang="en-US" dirty="0" smtClean="0"/>
                        <a:t>14</a:t>
                      </a:r>
                      <a:endParaRPr lang="en-US" dirty="0"/>
                    </a:p>
                  </a:txBody>
                  <a:tcPr/>
                </a:tc>
                <a:tc>
                  <a:txBody>
                    <a:bodyPr/>
                    <a:lstStyle/>
                    <a:p>
                      <a:r>
                        <a:rPr lang="en-US" dirty="0" smtClean="0"/>
                        <a:t>2</a:t>
                      </a:r>
                      <a:endParaRPr lang="en-US" dirty="0"/>
                    </a:p>
                  </a:txBody>
                  <a:tcPr/>
                </a:tc>
                <a:tc>
                  <a:txBody>
                    <a:bodyPr/>
                    <a:lstStyle/>
                    <a:p>
                      <a:r>
                        <a:rPr lang="en-US" dirty="0" smtClean="0"/>
                        <a:t>36</a:t>
                      </a:r>
                      <a:endParaRPr lang="en-US" dirty="0"/>
                    </a:p>
                  </a:txBody>
                  <a:tcPr/>
                </a:tc>
              </a:tr>
              <a:tr h="370840">
                <a:tc>
                  <a:txBody>
                    <a:bodyPr/>
                    <a:lstStyle/>
                    <a:p>
                      <a:r>
                        <a:rPr lang="en-US" dirty="0" smtClean="0"/>
                        <a:t>DCCCD Richland</a:t>
                      </a:r>
                    </a:p>
                  </a:txBody>
                  <a:tcPr/>
                </a:tc>
                <a:tc>
                  <a:txBody>
                    <a:bodyPr/>
                    <a:lstStyle/>
                    <a:p>
                      <a:r>
                        <a:rPr lang="en-US" dirty="0" smtClean="0"/>
                        <a:t>179</a:t>
                      </a:r>
                      <a:endParaRPr lang="en-US" dirty="0"/>
                    </a:p>
                  </a:txBody>
                  <a:tcPr/>
                </a:tc>
                <a:tc>
                  <a:txBody>
                    <a:bodyPr/>
                    <a:lstStyle/>
                    <a:p>
                      <a:r>
                        <a:rPr lang="en-US" dirty="0" smtClean="0"/>
                        <a:t>  60</a:t>
                      </a:r>
                      <a:endParaRPr lang="en-US" dirty="0"/>
                    </a:p>
                  </a:txBody>
                  <a:tcPr/>
                </a:tc>
                <a:tc>
                  <a:txBody>
                    <a:bodyPr/>
                    <a:lstStyle/>
                    <a:p>
                      <a:r>
                        <a:rPr lang="en-US" dirty="0" smtClean="0"/>
                        <a:t>  9</a:t>
                      </a:r>
                      <a:endParaRPr lang="en-US" dirty="0"/>
                    </a:p>
                  </a:txBody>
                  <a:tcPr/>
                </a:tc>
                <a:tc>
                  <a:txBody>
                    <a:bodyPr/>
                    <a:lstStyle/>
                    <a:p>
                      <a:r>
                        <a:rPr lang="en-US" dirty="0" smtClean="0"/>
                        <a:t>  6</a:t>
                      </a:r>
                      <a:endParaRPr lang="en-US" dirty="0"/>
                    </a:p>
                  </a:txBody>
                  <a:tcPr/>
                </a:tc>
                <a:tc>
                  <a:txBody>
                    <a:bodyPr/>
                    <a:lstStyle/>
                    <a:p>
                      <a:r>
                        <a:rPr lang="en-US" dirty="0" smtClean="0"/>
                        <a:t>  8</a:t>
                      </a:r>
                      <a:endParaRPr lang="en-US" dirty="0"/>
                    </a:p>
                  </a:txBody>
                  <a:tcPr/>
                </a:tc>
                <a:tc>
                  <a:txBody>
                    <a:bodyPr/>
                    <a:lstStyle/>
                    <a:p>
                      <a:r>
                        <a:rPr lang="en-US" dirty="0" smtClean="0"/>
                        <a:t>21</a:t>
                      </a:r>
                      <a:endParaRPr lang="en-US" dirty="0"/>
                    </a:p>
                  </a:txBody>
                  <a:tcPr/>
                </a:tc>
                <a:tc>
                  <a:txBody>
                    <a:bodyPr/>
                    <a:lstStyle/>
                    <a:p>
                      <a:r>
                        <a:rPr lang="en-US" dirty="0" smtClean="0"/>
                        <a:t>15</a:t>
                      </a:r>
                      <a:endParaRPr lang="en-US" dirty="0"/>
                    </a:p>
                  </a:txBody>
                  <a:tcPr/>
                </a:tc>
                <a:tc>
                  <a:txBody>
                    <a:bodyPr/>
                    <a:lstStyle/>
                    <a:p>
                      <a:r>
                        <a:rPr lang="en-US" dirty="0" smtClean="0"/>
                        <a:t>1</a:t>
                      </a:r>
                      <a:endParaRPr lang="en-US" dirty="0"/>
                    </a:p>
                  </a:txBody>
                  <a:tcPr/>
                </a:tc>
                <a:tc>
                  <a:txBody>
                    <a:bodyPr/>
                    <a:lstStyle/>
                    <a:p>
                      <a:r>
                        <a:rPr lang="en-US" dirty="0" smtClean="0"/>
                        <a:t>52</a:t>
                      </a:r>
                      <a:endParaRPr lang="en-US" dirty="0"/>
                    </a:p>
                  </a:txBody>
                  <a:tcPr/>
                </a:tc>
              </a:tr>
              <a:tr h="370840">
                <a:tc>
                  <a:txBody>
                    <a:bodyPr/>
                    <a:lstStyle/>
                    <a:p>
                      <a:r>
                        <a:rPr lang="en-US" dirty="0" smtClean="0"/>
                        <a:t>DCCD</a:t>
                      </a:r>
                      <a:r>
                        <a:rPr lang="en-US" baseline="0" dirty="0" smtClean="0"/>
                        <a:t> North Lake</a:t>
                      </a:r>
                      <a:endParaRPr lang="en-US" dirty="0" smtClean="0"/>
                    </a:p>
                  </a:txBody>
                  <a:tcPr/>
                </a:tc>
                <a:tc>
                  <a:txBody>
                    <a:bodyPr/>
                    <a:lstStyle/>
                    <a:p>
                      <a:r>
                        <a:rPr lang="en-US" dirty="0" smtClean="0"/>
                        <a:t>127</a:t>
                      </a:r>
                      <a:endParaRPr lang="en-US" dirty="0"/>
                    </a:p>
                  </a:txBody>
                  <a:tcPr/>
                </a:tc>
                <a:tc>
                  <a:txBody>
                    <a:bodyPr/>
                    <a:lstStyle/>
                    <a:p>
                      <a:r>
                        <a:rPr lang="en-US" dirty="0" smtClean="0"/>
                        <a:t>  28</a:t>
                      </a:r>
                      <a:endParaRPr lang="en-US" dirty="0"/>
                    </a:p>
                  </a:txBody>
                  <a:tcPr/>
                </a:tc>
                <a:tc>
                  <a:txBody>
                    <a:bodyPr/>
                    <a:lstStyle/>
                    <a:p>
                      <a:r>
                        <a:rPr lang="en-US" dirty="0" smtClean="0"/>
                        <a:t>  4</a:t>
                      </a:r>
                      <a:endParaRPr lang="en-US" dirty="0"/>
                    </a:p>
                  </a:txBody>
                  <a:tcPr/>
                </a:tc>
                <a:tc>
                  <a:txBody>
                    <a:bodyPr/>
                    <a:lstStyle/>
                    <a:p>
                      <a:r>
                        <a:rPr lang="en-US" dirty="0" smtClean="0"/>
                        <a:t>  1</a:t>
                      </a:r>
                      <a:endParaRPr lang="en-US" dirty="0"/>
                    </a:p>
                  </a:txBody>
                  <a:tcPr/>
                </a:tc>
                <a:tc>
                  <a:txBody>
                    <a:bodyPr/>
                    <a:lstStyle/>
                    <a:p>
                      <a:r>
                        <a:rPr lang="en-US" dirty="0" smtClean="0"/>
                        <a:t>  2</a:t>
                      </a:r>
                      <a:endParaRPr lang="en-US" dirty="0"/>
                    </a:p>
                  </a:txBody>
                  <a:tcPr/>
                </a:tc>
                <a:tc>
                  <a:txBody>
                    <a:bodyPr/>
                    <a:lstStyle/>
                    <a:p>
                      <a:r>
                        <a:rPr lang="en-US" dirty="0" smtClean="0"/>
                        <a:t>18</a:t>
                      </a:r>
                      <a:endParaRPr lang="en-US" dirty="0"/>
                    </a:p>
                  </a:txBody>
                  <a:tcPr/>
                </a:tc>
                <a:tc>
                  <a:txBody>
                    <a:bodyPr/>
                    <a:lstStyle/>
                    <a:p>
                      <a:r>
                        <a:rPr lang="en-US" dirty="0" smtClean="0"/>
                        <a:t>  8</a:t>
                      </a:r>
                      <a:endParaRPr lang="en-US" dirty="0"/>
                    </a:p>
                  </a:txBody>
                  <a:tcPr/>
                </a:tc>
                <a:tc>
                  <a:txBody>
                    <a:bodyPr/>
                    <a:lstStyle/>
                    <a:p>
                      <a:r>
                        <a:rPr lang="en-US" dirty="0" smtClean="0"/>
                        <a:t>0</a:t>
                      </a:r>
                      <a:endParaRPr lang="en-US" dirty="0"/>
                    </a:p>
                  </a:txBody>
                  <a:tcPr/>
                </a:tc>
                <a:tc>
                  <a:txBody>
                    <a:bodyPr/>
                    <a:lstStyle/>
                    <a:p>
                      <a:r>
                        <a:rPr lang="en-US" dirty="0" smtClean="0"/>
                        <a:t>24</a:t>
                      </a:r>
                      <a:endParaRPr lang="en-US" dirty="0"/>
                    </a:p>
                  </a:txBody>
                  <a:tcPr/>
                </a:tc>
              </a:tr>
              <a:tr h="370840">
                <a:tc>
                  <a:txBody>
                    <a:bodyPr/>
                    <a:lstStyle/>
                    <a:p>
                      <a:r>
                        <a:rPr lang="en-US" dirty="0" smtClean="0"/>
                        <a:t>DCCCD Brookhaven</a:t>
                      </a:r>
                    </a:p>
                  </a:txBody>
                  <a:tcPr/>
                </a:tc>
                <a:tc>
                  <a:txBody>
                    <a:bodyPr/>
                    <a:lstStyle/>
                    <a:p>
                      <a:r>
                        <a:rPr lang="en-US" dirty="0" smtClean="0"/>
                        <a:t>123</a:t>
                      </a:r>
                      <a:endParaRPr lang="en-US" dirty="0"/>
                    </a:p>
                  </a:txBody>
                  <a:tcPr/>
                </a:tc>
                <a:tc>
                  <a:txBody>
                    <a:bodyPr/>
                    <a:lstStyle/>
                    <a:p>
                      <a:r>
                        <a:rPr lang="en-US" dirty="0" smtClean="0"/>
                        <a:t> 43</a:t>
                      </a:r>
                      <a:endParaRPr lang="en-US" dirty="0"/>
                    </a:p>
                  </a:txBody>
                  <a:tcPr/>
                </a:tc>
                <a:tc>
                  <a:txBody>
                    <a:bodyPr/>
                    <a:lstStyle/>
                    <a:p>
                      <a:r>
                        <a:rPr lang="en-US" dirty="0" smtClean="0"/>
                        <a:t>  4</a:t>
                      </a:r>
                      <a:endParaRPr lang="en-US" dirty="0"/>
                    </a:p>
                  </a:txBody>
                  <a:tcPr/>
                </a:tc>
                <a:tc>
                  <a:txBody>
                    <a:bodyPr/>
                    <a:lstStyle/>
                    <a:p>
                      <a:r>
                        <a:rPr lang="en-US" baseline="0" dirty="0" smtClean="0"/>
                        <a:t>  4</a:t>
                      </a:r>
                      <a:endParaRPr lang="en-US" dirty="0"/>
                    </a:p>
                  </a:txBody>
                  <a:tcPr/>
                </a:tc>
                <a:tc>
                  <a:txBody>
                    <a:bodyPr/>
                    <a:lstStyle/>
                    <a:p>
                      <a:r>
                        <a:rPr lang="en-US" dirty="0" smtClean="0"/>
                        <a:t>13</a:t>
                      </a:r>
                      <a:endParaRPr lang="en-US" dirty="0"/>
                    </a:p>
                  </a:txBody>
                  <a:tcPr/>
                </a:tc>
                <a:tc>
                  <a:txBody>
                    <a:bodyPr/>
                    <a:lstStyle/>
                    <a:p>
                      <a:r>
                        <a:rPr lang="en-US" dirty="0" smtClean="0"/>
                        <a:t>  8</a:t>
                      </a:r>
                      <a:endParaRPr lang="en-US" dirty="0"/>
                    </a:p>
                  </a:txBody>
                  <a:tcPr/>
                </a:tc>
                <a:tc>
                  <a:txBody>
                    <a:bodyPr/>
                    <a:lstStyle/>
                    <a:p>
                      <a:r>
                        <a:rPr lang="en-US" dirty="0" smtClean="0"/>
                        <a:t>14</a:t>
                      </a:r>
                      <a:endParaRPr lang="en-US" dirty="0"/>
                    </a:p>
                  </a:txBody>
                  <a:tcPr/>
                </a:tc>
                <a:tc>
                  <a:txBody>
                    <a:bodyPr/>
                    <a:lstStyle/>
                    <a:p>
                      <a:r>
                        <a:rPr lang="en-US" dirty="0" smtClean="0"/>
                        <a:t>0</a:t>
                      </a:r>
                      <a:endParaRPr lang="en-US" dirty="0"/>
                    </a:p>
                  </a:txBody>
                  <a:tcPr/>
                </a:tc>
                <a:tc>
                  <a:txBody>
                    <a:bodyPr/>
                    <a:lstStyle/>
                    <a:p>
                      <a:r>
                        <a:rPr lang="en-US" dirty="0" smtClean="0"/>
                        <a:t>35</a:t>
                      </a:r>
                      <a:endParaRPr lang="en-US" dirty="0"/>
                    </a:p>
                  </a:txBody>
                  <a:tcPr/>
                </a:tc>
              </a:tr>
              <a:tr h="370840">
                <a:tc>
                  <a:txBody>
                    <a:bodyPr/>
                    <a:lstStyle/>
                    <a:p>
                      <a:r>
                        <a:rPr lang="en-US" dirty="0" smtClean="0"/>
                        <a:t>Tarrant Co NW</a:t>
                      </a:r>
                    </a:p>
                  </a:txBody>
                  <a:tcPr/>
                </a:tc>
                <a:tc>
                  <a:txBody>
                    <a:bodyPr/>
                    <a:lstStyle/>
                    <a:p>
                      <a:r>
                        <a:rPr lang="en-US" dirty="0" smtClean="0"/>
                        <a:t>106</a:t>
                      </a:r>
                      <a:endParaRPr lang="en-US" dirty="0"/>
                    </a:p>
                  </a:txBody>
                  <a:tcPr/>
                </a:tc>
                <a:tc>
                  <a:txBody>
                    <a:bodyPr/>
                    <a:lstStyle/>
                    <a:p>
                      <a:r>
                        <a:rPr lang="en-US" dirty="0" smtClean="0"/>
                        <a:t> 30</a:t>
                      </a:r>
                      <a:endParaRPr lang="en-US" dirty="0"/>
                    </a:p>
                  </a:txBody>
                  <a:tcPr/>
                </a:tc>
                <a:tc>
                  <a:txBody>
                    <a:bodyPr/>
                    <a:lstStyle/>
                    <a:p>
                      <a:r>
                        <a:rPr lang="en-US" dirty="0" smtClean="0"/>
                        <a:t> 4</a:t>
                      </a:r>
                      <a:endParaRPr lang="en-US" dirty="0"/>
                    </a:p>
                  </a:txBody>
                  <a:tcPr/>
                </a:tc>
                <a:tc>
                  <a:txBody>
                    <a:bodyPr/>
                    <a:lstStyle/>
                    <a:p>
                      <a:r>
                        <a:rPr lang="en-US" dirty="0" smtClean="0"/>
                        <a:t>3</a:t>
                      </a:r>
                      <a:endParaRPr lang="en-US" dirty="0"/>
                    </a:p>
                  </a:txBody>
                  <a:tcPr/>
                </a:tc>
                <a:tc>
                  <a:txBody>
                    <a:bodyPr/>
                    <a:lstStyle/>
                    <a:p>
                      <a:r>
                        <a:rPr lang="en-US" dirty="0" smtClean="0"/>
                        <a:t> 3</a:t>
                      </a:r>
                      <a:endParaRPr lang="en-US" dirty="0"/>
                    </a:p>
                  </a:txBody>
                  <a:tcPr/>
                </a:tc>
                <a:tc>
                  <a:txBody>
                    <a:bodyPr/>
                    <a:lstStyle/>
                    <a:p>
                      <a:r>
                        <a:rPr lang="en-US" dirty="0" smtClean="0"/>
                        <a:t> 5</a:t>
                      </a:r>
                      <a:endParaRPr lang="en-US" dirty="0"/>
                    </a:p>
                  </a:txBody>
                  <a:tcPr/>
                </a:tc>
                <a:tc>
                  <a:txBody>
                    <a:bodyPr/>
                    <a:lstStyle/>
                    <a:p>
                      <a:r>
                        <a:rPr lang="en-US" dirty="0" smtClean="0"/>
                        <a:t>15</a:t>
                      </a:r>
                      <a:endParaRPr lang="en-US" dirty="0"/>
                    </a:p>
                  </a:txBody>
                  <a:tcPr/>
                </a:tc>
                <a:tc>
                  <a:txBody>
                    <a:bodyPr/>
                    <a:lstStyle/>
                    <a:p>
                      <a:r>
                        <a:rPr lang="en-US" dirty="0" smtClean="0"/>
                        <a:t>0</a:t>
                      </a:r>
                      <a:endParaRPr lang="en-US" dirty="0"/>
                    </a:p>
                  </a:txBody>
                  <a:tcPr/>
                </a:tc>
                <a:tc>
                  <a:txBody>
                    <a:bodyPr/>
                    <a:lstStyle/>
                    <a:p>
                      <a:r>
                        <a:rPr lang="en-US" dirty="0" smtClean="0"/>
                        <a:t>25</a:t>
                      </a:r>
                      <a:endParaRPr lang="en-US" dirty="0"/>
                    </a:p>
                  </a:txBody>
                  <a:tcPr/>
                </a:tc>
              </a:tr>
              <a:tr h="370840">
                <a:tc>
                  <a:txBody>
                    <a:bodyPr/>
                    <a:lstStyle/>
                    <a:p>
                      <a:r>
                        <a:rPr lang="en-US" dirty="0" smtClean="0"/>
                        <a:t>Tarrant Co</a:t>
                      </a:r>
                      <a:r>
                        <a:rPr lang="en-US" baseline="0" dirty="0" smtClean="0"/>
                        <a:t> SE</a:t>
                      </a:r>
                      <a:endParaRPr lang="en-US" dirty="0" smtClean="0"/>
                    </a:p>
                  </a:txBody>
                  <a:tcPr/>
                </a:tc>
                <a:tc>
                  <a:txBody>
                    <a:bodyPr/>
                    <a:lstStyle/>
                    <a:p>
                      <a:r>
                        <a:rPr lang="en-US" dirty="0" smtClean="0"/>
                        <a:t>  81</a:t>
                      </a:r>
                      <a:endParaRPr lang="en-US" dirty="0"/>
                    </a:p>
                  </a:txBody>
                  <a:tcPr/>
                </a:tc>
                <a:tc>
                  <a:txBody>
                    <a:bodyPr/>
                    <a:lstStyle/>
                    <a:p>
                      <a:r>
                        <a:rPr lang="en-US" dirty="0" smtClean="0"/>
                        <a:t> 15</a:t>
                      </a:r>
                      <a:endParaRPr lang="en-US" dirty="0"/>
                    </a:p>
                  </a:txBody>
                  <a:tcPr/>
                </a:tc>
                <a:tc>
                  <a:txBody>
                    <a:bodyPr/>
                    <a:lstStyle/>
                    <a:p>
                      <a:r>
                        <a:rPr lang="en-US" baseline="0" dirty="0" smtClean="0"/>
                        <a:t>  1</a:t>
                      </a:r>
                      <a:endParaRPr lang="en-US" dirty="0"/>
                    </a:p>
                  </a:txBody>
                  <a:tcPr/>
                </a:tc>
                <a:tc>
                  <a:txBody>
                    <a:bodyPr/>
                    <a:lstStyle/>
                    <a:p>
                      <a:r>
                        <a:rPr lang="en-US" dirty="0" smtClean="0"/>
                        <a:t>1</a:t>
                      </a:r>
                      <a:endParaRPr lang="en-US" dirty="0"/>
                    </a:p>
                  </a:txBody>
                  <a:tcPr/>
                </a:tc>
                <a:tc>
                  <a:txBody>
                    <a:bodyPr/>
                    <a:lstStyle/>
                    <a:p>
                      <a:r>
                        <a:rPr lang="en-US" dirty="0" smtClean="0"/>
                        <a:t>5 </a:t>
                      </a:r>
                      <a:endParaRPr lang="en-US" dirty="0"/>
                    </a:p>
                  </a:txBody>
                  <a:tcPr/>
                </a:tc>
                <a:tc>
                  <a:txBody>
                    <a:bodyPr/>
                    <a:lstStyle/>
                    <a:p>
                      <a:r>
                        <a:rPr lang="en-US" dirty="0" smtClean="0"/>
                        <a:t>  5</a:t>
                      </a:r>
                      <a:endParaRPr lang="en-US" dirty="0"/>
                    </a:p>
                  </a:txBody>
                  <a:tcPr/>
                </a:tc>
                <a:tc>
                  <a:txBody>
                    <a:bodyPr/>
                    <a:lstStyle/>
                    <a:p>
                      <a:r>
                        <a:rPr lang="en-US" dirty="0" smtClean="0"/>
                        <a:t>  3</a:t>
                      </a:r>
                      <a:endParaRPr lang="en-US" dirty="0"/>
                    </a:p>
                  </a:txBody>
                  <a:tcPr/>
                </a:tc>
                <a:tc>
                  <a:txBody>
                    <a:bodyPr/>
                    <a:lstStyle/>
                    <a:p>
                      <a:r>
                        <a:rPr lang="en-US" dirty="0" smtClean="0"/>
                        <a:t>0</a:t>
                      </a:r>
                      <a:endParaRPr lang="en-US" dirty="0"/>
                    </a:p>
                  </a:txBody>
                  <a:tcPr/>
                </a:tc>
                <a:tc>
                  <a:txBody>
                    <a:bodyPr/>
                    <a:lstStyle/>
                    <a:p>
                      <a:r>
                        <a:rPr lang="en-US" dirty="0" smtClean="0"/>
                        <a:t>14</a:t>
                      </a:r>
                      <a:endParaRPr lang="en-US" dirty="0"/>
                    </a:p>
                  </a:txBody>
                  <a:tcPr/>
                </a:tc>
              </a:tr>
              <a:tr h="370840">
                <a:tc>
                  <a:txBody>
                    <a:bodyPr/>
                    <a:lstStyle/>
                    <a:p>
                      <a:r>
                        <a:rPr lang="en-US" dirty="0" smtClean="0"/>
                        <a:t>Other public 2-yr</a:t>
                      </a:r>
                    </a:p>
                  </a:txBody>
                  <a:tcPr/>
                </a:tc>
                <a:tc>
                  <a:txBody>
                    <a:bodyPr/>
                    <a:lstStyle/>
                    <a:p>
                      <a:r>
                        <a:rPr lang="en-US" dirty="0" smtClean="0"/>
                        <a:t>222</a:t>
                      </a:r>
                      <a:endParaRPr lang="en-US" dirty="0"/>
                    </a:p>
                  </a:txBody>
                  <a:tcPr/>
                </a:tc>
                <a:tc>
                  <a:txBody>
                    <a:bodyPr/>
                    <a:lstStyle/>
                    <a:p>
                      <a:r>
                        <a:rPr lang="en-US" dirty="0" smtClean="0"/>
                        <a:t>  32</a:t>
                      </a:r>
                      <a:endParaRPr lang="en-US" dirty="0"/>
                    </a:p>
                  </a:txBody>
                  <a:tcPr/>
                </a:tc>
                <a:tc>
                  <a:txBody>
                    <a:bodyPr/>
                    <a:lstStyle/>
                    <a:p>
                      <a:r>
                        <a:rPr lang="en-US" dirty="0" smtClean="0"/>
                        <a:t>  4</a:t>
                      </a:r>
                      <a:endParaRPr lang="en-US" dirty="0"/>
                    </a:p>
                  </a:txBody>
                  <a:tcPr/>
                </a:tc>
                <a:tc>
                  <a:txBody>
                    <a:bodyPr/>
                    <a:lstStyle/>
                    <a:p>
                      <a:r>
                        <a:rPr lang="en-US" dirty="0" smtClean="0"/>
                        <a:t>2</a:t>
                      </a:r>
                      <a:endParaRPr lang="en-US" dirty="0"/>
                    </a:p>
                  </a:txBody>
                  <a:tcPr/>
                </a:tc>
                <a:tc>
                  <a:txBody>
                    <a:bodyPr/>
                    <a:lstStyle/>
                    <a:p>
                      <a:r>
                        <a:rPr lang="en-US" dirty="0" smtClean="0"/>
                        <a:t>5</a:t>
                      </a:r>
                      <a:endParaRPr lang="en-US" dirty="0"/>
                    </a:p>
                  </a:txBody>
                  <a:tcPr/>
                </a:tc>
                <a:tc>
                  <a:txBody>
                    <a:bodyPr/>
                    <a:lstStyle/>
                    <a:p>
                      <a:r>
                        <a:rPr lang="en-US" dirty="0" smtClean="0"/>
                        <a:t> 4</a:t>
                      </a:r>
                      <a:endParaRPr lang="en-US" dirty="0"/>
                    </a:p>
                  </a:txBody>
                  <a:tcPr/>
                </a:tc>
                <a:tc>
                  <a:txBody>
                    <a:bodyPr/>
                    <a:lstStyle/>
                    <a:p>
                      <a:r>
                        <a:rPr lang="en-US" dirty="0" smtClean="0"/>
                        <a:t>15</a:t>
                      </a:r>
                      <a:endParaRPr lang="en-US" dirty="0"/>
                    </a:p>
                  </a:txBody>
                  <a:tcPr/>
                </a:tc>
                <a:tc>
                  <a:txBody>
                    <a:bodyPr/>
                    <a:lstStyle/>
                    <a:p>
                      <a:r>
                        <a:rPr lang="en-US" dirty="0" smtClean="0"/>
                        <a:t>2</a:t>
                      </a:r>
                      <a:endParaRPr lang="en-US" dirty="0"/>
                    </a:p>
                  </a:txBody>
                  <a:tcPr/>
                </a:tc>
                <a:tc>
                  <a:txBody>
                    <a:bodyPr/>
                    <a:lstStyle/>
                    <a:p>
                      <a:r>
                        <a:rPr lang="en-US" dirty="0" smtClean="0"/>
                        <a:t>23</a:t>
                      </a:r>
                      <a:endParaRPr lang="en-US" dirty="0"/>
                    </a:p>
                  </a:txBody>
                  <a:tcPr/>
                </a:tc>
              </a:tr>
            </a:tbl>
          </a:graphicData>
        </a:graphic>
      </p:graphicFrame>
    </p:spTree>
    <p:extLst>
      <p:ext uri="{BB962C8B-B14F-4D97-AF65-F5344CB8AC3E}">
        <p14:creationId xmlns:p14="http://schemas.microsoft.com/office/powerpoint/2010/main" val="23663960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to</a:t>
            </a:r>
            <a:br>
              <a:rPr lang="en-US" sz="3100" dirty="0" smtClean="0"/>
            </a:br>
            <a:r>
              <a:rPr lang="en-US" sz="3100" dirty="0" smtClean="0"/>
              <a:t>University of North Texas, 2011</a:t>
            </a:r>
            <a:r>
              <a:rPr lang="en-US" sz="3100" dirty="0"/>
              <a:t/>
            </a:r>
            <a:br>
              <a:rPr lang="en-US" sz="3100" dirty="0"/>
            </a:br>
            <a:r>
              <a:rPr lang="en-US" sz="2200" b="1" dirty="0" smtClean="0"/>
              <a:t>Earned Associate of Arts Degree Prior to Transfer,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97479538"/>
              </p:ext>
            </p:extLst>
          </p:nvPr>
        </p:nvGraphicFramePr>
        <p:xfrm>
          <a:off x="685800" y="3581400"/>
          <a:ext cx="7848600" cy="2108771"/>
        </p:xfrm>
        <a:graphic>
          <a:graphicData uri="http://schemas.openxmlformats.org/drawingml/2006/table">
            <a:tbl>
              <a:tblPr firstRow="1" bandRow="1">
                <a:tableStyleId>{5C22544A-7EE6-4342-B048-85BDC9FD1C3A}</a:tableStyleId>
              </a:tblPr>
              <a:tblGrid>
                <a:gridCol w="2057399"/>
                <a:gridCol w="609600"/>
                <a:gridCol w="457200"/>
                <a:gridCol w="685800"/>
                <a:gridCol w="609600"/>
                <a:gridCol w="609600"/>
                <a:gridCol w="609600"/>
                <a:gridCol w="609600"/>
                <a:gridCol w="685800"/>
                <a:gridCol w="914401"/>
              </a:tblGrid>
              <a:tr h="863030">
                <a:tc>
                  <a:txBody>
                    <a:bodyPr/>
                    <a:lstStyle/>
                    <a:p>
                      <a:r>
                        <a:rPr lang="en-US" baseline="0" dirty="0" smtClean="0"/>
                        <a:t>No Developmental Education</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 Texas Tech</a:t>
                      </a:r>
                      <a:endParaRPr lang="en-US" dirty="0"/>
                    </a:p>
                  </a:txBody>
                  <a:tcPr/>
                </a:tc>
                <a:tc>
                  <a:txBody>
                    <a:bodyPr/>
                    <a:lstStyle/>
                    <a:p>
                      <a:r>
                        <a:rPr lang="en-US" dirty="0" smtClean="0"/>
                        <a:t>11</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r h="387507">
                <a:tc>
                  <a:txBody>
                    <a:bodyPr/>
                    <a:lstStyle/>
                    <a:p>
                      <a:r>
                        <a:rPr lang="en-US" dirty="0" smtClean="0"/>
                        <a:t>West Texas A&amp;M</a:t>
                      </a:r>
                      <a:endParaRPr lang="en-US" dirty="0"/>
                    </a:p>
                  </a:txBody>
                  <a:tcPr/>
                </a:tc>
                <a:tc>
                  <a:txBody>
                    <a:bodyPr/>
                    <a:lstStyle/>
                    <a:p>
                      <a:r>
                        <a:rPr lang="en-US" dirty="0" smtClean="0"/>
                        <a:t>35</a:t>
                      </a:r>
                      <a:endParaRPr lang="en-US" dirty="0"/>
                    </a:p>
                  </a:txBody>
                  <a:tcPr/>
                </a:tc>
                <a:tc>
                  <a:txBody>
                    <a:bodyPr/>
                    <a:lstStyle/>
                    <a:p>
                      <a:r>
                        <a:rPr lang="en-US" dirty="0" smtClean="0"/>
                        <a:t> 5</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r h="419357">
                <a:tc>
                  <a:txBody>
                    <a:bodyPr/>
                    <a:lstStyle/>
                    <a:p>
                      <a:r>
                        <a:rPr lang="en-US" dirty="0" smtClean="0"/>
                        <a:t>Other public 2-yr</a:t>
                      </a:r>
                      <a:endParaRPr lang="en-US" dirty="0"/>
                    </a:p>
                  </a:txBody>
                  <a:tcPr/>
                </a:tc>
                <a:tc>
                  <a:txBody>
                    <a:bodyPr/>
                    <a:lstStyle/>
                    <a:p>
                      <a:r>
                        <a:rPr lang="en-US" dirty="0" smtClean="0"/>
                        <a:t> 222</a:t>
                      </a:r>
                      <a:endParaRPr lang="en-US" dirty="0"/>
                    </a:p>
                  </a:txBody>
                  <a:tcPr/>
                </a:tc>
                <a:tc>
                  <a:txBody>
                    <a:bodyPr/>
                    <a:lstStyle/>
                    <a:p>
                      <a:r>
                        <a:rPr lang="en-US" dirty="0" smtClean="0"/>
                        <a:t>14</a:t>
                      </a:r>
                      <a:endParaRPr lang="en-US" dirty="0"/>
                    </a:p>
                  </a:txBody>
                  <a:tcPr/>
                </a:tc>
                <a:tc>
                  <a:txBody>
                    <a:bodyPr/>
                    <a:lstStyle/>
                    <a:p>
                      <a:r>
                        <a:rPr lang="en-US" dirty="0" smtClean="0"/>
                        <a:t>  24</a:t>
                      </a:r>
                      <a:endParaRPr lang="en-US" dirty="0"/>
                    </a:p>
                  </a:txBody>
                  <a:tcPr/>
                </a:tc>
                <a:tc>
                  <a:txBody>
                    <a:bodyPr/>
                    <a:lstStyle/>
                    <a:p>
                      <a:r>
                        <a:rPr lang="en-US" dirty="0" smtClean="0"/>
                        <a:t>  12</a:t>
                      </a:r>
                      <a:endParaRPr lang="en-US" dirty="0"/>
                    </a:p>
                  </a:txBody>
                  <a:tcPr/>
                </a:tc>
                <a:tc>
                  <a:txBody>
                    <a:bodyPr/>
                    <a:lstStyle/>
                    <a:p>
                      <a:r>
                        <a:rPr lang="en-US" dirty="0" smtClean="0"/>
                        <a:t>  24</a:t>
                      </a:r>
                      <a:endParaRPr lang="en-US" dirty="0"/>
                    </a:p>
                  </a:txBody>
                  <a:tcPr/>
                </a:tc>
                <a:tc>
                  <a:txBody>
                    <a:bodyPr/>
                    <a:lstStyle/>
                    <a:p>
                      <a:r>
                        <a:rPr lang="en-US" dirty="0" smtClean="0"/>
                        <a:t>  6</a:t>
                      </a:r>
                      <a:endParaRPr lang="en-US" dirty="0"/>
                    </a:p>
                  </a:txBody>
                  <a:tcPr/>
                </a:tc>
                <a:tc>
                  <a:txBody>
                    <a:bodyPr/>
                    <a:lstStyle/>
                    <a:p>
                      <a:r>
                        <a:rPr lang="en-US" dirty="0" smtClean="0"/>
                        <a:t> 13</a:t>
                      </a:r>
                      <a:endParaRPr lang="en-US" dirty="0"/>
                    </a:p>
                  </a:txBody>
                  <a:tcPr/>
                </a:tc>
                <a:tc>
                  <a:txBody>
                    <a:bodyPr/>
                    <a:lstStyle/>
                    <a:p>
                      <a:r>
                        <a:rPr lang="en-US" dirty="0" smtClean="0"/>
                        <a:t>   1</a:t>
                      </a:r>
                      <a:endParaRPr lang="en-US" dirty="0"/>
                    </a:p>
                  </a:txBody>
                  <a:tcPr/>
                </a:tc>
                <a:tc>
                  <a:txBody>
                    <a:bodyPr/>
                    <a:lstStyle/>
                    <a:p>
                      <a:r>
                        <a:rPr lang="en-US" dirty="0" smtClean="0"/>
                        <a:t>  55</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88721871"/>
              </p:ext>
            </p:extLst>
          </p:nvPr>
        </p:nvGraphicFramePr>
        <p:xfrm>
          <a:off x="685800" y="1371600"/>
          <a:ext cx="7848600" cy="4597400"/>
        </p:xfrm>
        <a:graphic>
          <a:graphicData uri="http://schemas.openxmlformats.org/drawingml/2006/table">
            <a:tbl>
              <a:tblPr firstRow="1" bandRow="1">
                <a:tableStyleId>{5C22544A-7EE6-4342-B048-85BDC9FD1C3A}</a:tableStyleId>
              </a:tblPr>
              <a:tblGrid>
                <a:gridCol w="1981200"/>
                <a:gridCol w="685800"/>
                <a:gridCol w="609600"/>
                <a:gridCol w="609600"/>
                <a:gridCol w="609600"/>
                <a:gridCol w="609600"/>
                <a:gridCol w="609600"/>
                <a:gridCol w="685800"/>
                <a:gridCol w="609600"/>
                <a:gridCol w="838200"/>
              </a:tblGrid>
              <a:tr h="990600">
                <a:tc>
                  <a:txBody>
                    <a:bodyPr/>
                    <a:lstStyle/>
                    <a:p>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smtClean="0"/>
                        <a:t> </a:t>
                      </a:r>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Collin Co. College </a:t>
                      </a:r>
                    </a:p>
                  </a:txBody>
                  <a:tcPr/>
                </a:tc>
                <a:tc>
                  <a:txBody>
                    <a:bodyPr/>
                    <a:lstStyle/>
                    <a:p>
                      <a:r>
                        <a:rPr lang="en-US" dirty="0" smtClean="0"/>
                        <a:t>373</a:t>
                      </a:r>
                      <a:endParaRPr lang="en-US" dirty="0"/>
                    </a:p>
                  </a:txBody>
                  <a:tcPr/>
                </a:tc>
                <a:tc>
                  <a:txBody>
                    <a:bodyPr/>
                    <a:lstStyle/>
                    <a:p>
                      <a:r>
                        <a:rPr lang="en-US" dirty="0" smtClean="0"/>
                        <a:t> 93</a:t>
                      </a:r>
                      <a:endParaRPr lang="en-US" dirty="0"/>
                    </a:p>
                  </a:txBody>
                  <a:tcPr/>
                </a:tc>
                <a:tc>
                  <a:txBody>
                    <a:bodyPr/>
                    <a:lstStyle/>
                    <a:p>
                      <a:r>
                        <a:rPr lang="en-US" dirty="0" smtClean="0"/>
                        <a:t>14</a:t>
                      </a:r>
                      <a:endParaRPr lang="en-US" dirty="0"/>
                    </a:p>
                  </a:txBody>
                  <a:tcPr/>
                </a:tc>
                <a:tc>
                  <a:txBody>
                    <a:bodyPr/>
                    <a:lstStyle/>
                    <a:p>
                      <a:r>
                        <a:rPr lang="en-US" dirty="0" smtClean="0"/>
                        <a:t>16</a:t>
                      </a:r>
                      <a:endParaRPr lang="en-US" dirty="0"/>
                    </a:p>
                  </a:txBody>
                  <a:tcPr/>
                </a:tc>
                <a:tc>
                  <a:txBody>
                    <a:bodyPr/>
                    <a:lstStyle/>
                    <a:p>
                      <a:r>
                        <a:rPr lang="en-US" dirty="0" smtClean="0"/>
                        <a:t>13</a:t>
                      </a:r>
                      <a:endParaRPr lang="en-US" dirty="0"/>
                    </a:p>
                  </a:txBody>
                  <a:tcPr/>
                </a:tc>
                <a:tc>
                  <a:txBody>
                    <a:bodyPr/>
                    <a:lstStyle/>
                    <a:p>
                      <a:r>
                        <a:rPr lang="en-US" dirty="0" smtClean="0"/>
                        <a:t>26</a:t>
                      </a:r>
                      <a:endParaRPr lang="en-US" dirty="0"/>
                    </a:p>
                  </a:txBody>
                  <a:tcPr/>
                </a:tc>
                <a:tc>
                  <a:txBody>
                    <a:bodyPr/>
                    <a:lstStyle/>
                    <a:p>
                      <a:r>
                        <a:rPr lang="en-US" dirty="0" smtClean="0"/>
                        <a:t>23</a:t>
                      </a:r>
                      <a:endParaRPr lang="en-US" dirty="0"/>
                    </a:p>
                  </a:txBody>
                  <a:tcPr/>
                </a:tc>
                <a:tc>
                  <a:txBody>
                    <a:bodyPr/>
                    <a:lstStyle/>
                    <a:p>
                      <a:r>
                        <a:rPr lang="en-US" dirty="0" smtClean="0"/>
                        <a:t>1</a:t>
                      </a:r>
                      <a:endParaRPr lang="en-US" dirty="0"/>
                    </a:p>
                  </a:txBody>
                  <a:tcPr/>
                </a:tc>
                <a:tc>
                  <a:txBody>
                    <a:bodyPr/>
                    <a:lstStyle/>
                    <a:p>
                      <a:r>
                        <a:rPr lang="en-US" dirty="0" smtClean="0"/>
                        <a:t>79</a:t>
                      </a:r>
                      <a:endParaRPr lang="en-US" dirty="0"/>
                    </a:p>
                  </a:txBody>
                  <a:tcPr/>
                </a:tc>
              </a:tr>
              <a:tr h="370840">
                <a:tc>
                  <a:txBody>
                    <a:bodyPr/>
                    <a:lstStyle/>
                    <a:p>
                      <a:r>
                        <a:rPr lang="en-US" dirty="0" smtClean="0"/>
                        <a:t>North Central TX  </a:t>
                      </a:r>
                    </a:p>
                  </a:txBody>
                  <a:tcPr/>
                </a:tc>
                <a:tc>
                  <a:txBody>
                    <a:bodyPr/>
                    <a:lstStyle/>
                    <a:p>
                      <a:r>
                        <a:rPr lang="en-US" dirty="0" smtClean="0"/>
                        <a:t>229</a:t>
                      </a:r>
                      <a:endParaRPr lang="en-US" dirty="0"/>
                    </a:p>
                  </a:txBody>
                  <a:tcPr/>
                </a:tc>
                <a:tc>
                  <a:txBody>
                    <a:bodyPr/>
                    <a:lstStyle/>
                    <a:p>
                      <a:r>
                        <a:rPr lang="en-US" dirty="0" smtClean="0"/>
                        <a:t>  45</a:t>
                      </a:r>
                      <a:endParaRPr lang="en-US" dirty="0"/>
                    </a:p>
                  </a:txBody>
                  <a:tcPr/>
                </a:tc>
                <a:tc>
                  <a:txBody>
                    <a:bodyPr/>
                    <a:lstStyle/>
                    <a:p>
                      <a:r>
                        <a:rPr lang="en-US" dirty="0" smtClean="0"/>
                        <a:t>  7</a:t>
                      </a:r>
                      <a:endParaRPr lang="en-US" dirty="0"/>
                    </a:p>
                  </a:txBody>
                  <a:tcPr/>
                </a:tc>
                <a:tc>
                  <a:txBody>
                    <a:bodyPr/>
                    <a:lstStyle/>
                    <a:p>
                      <a:r>
                        <a:rPr lang="en-US" dirty="0" smtClean="0"/>
                        <a:t>  7</a:t>
                      </a:r>
                      <a:endParaRPr lang="en-US" dirty="0"/>
                    </a:p>
                  </a:txBody>
                  <a:tcPr/>
                </a:tc>
                <a:tc>
                  <a:txBody>
                    <a:bodyPr/>
                    <a:lstStyle/>
                    <a:p>
                      <a:r>
                        <a:rPr lang="en-US" dirty="0" smtClean="0"/>
                        <a:t>  7</a:t>
                      </a:r>
                      <a:endParaRPr lang="en-US" dirty="0"/>
                    </a:p>
                  </a:txBody>
                  <a:tcPr/>
                </a:tc>
                <a:tc>
                  <a:txBody>
                    <a:bodyPr/>
                    <a:lstStyle/>
                    <a:p>
                      <a:r>
                        <a:rPr lang="en-US" dirty="0" smtClean="0"/>
                        <a:t>11</a:t>
                      </a:r>
                      <a:endParaRPr lang="en-US" dirty="0"/>
                    </a:p>
                  </a:txBody>
                  <a:tcPr/>
                </a:tc>
                <a:tc>
                  <a:txBody>
                    <a:bodyPr/>
                    <a:lstStyle/>
                    <a:p>
                      <a:r>
                        <a:rPr lang="en-US" dirty="0" smtClean="0"/>
                        <a:t>12</a:t>
                      </a:r>
                      <a:endParaRPr lang="en-US" dirty="0"/>
                    </a:p>
                  </a:txBody>
                  <a:tcPr/>
                </a:tc>
                <a:tc>
                  <a:txBody>
                    <a:bodyPr/>
                    <a:lstStyle/>
                    <a:p>
                      <a:r>
                        <a:rPr lang="en-US" dirty="0" smtClean="0"/>
                        <a:t>0</a:t>
                      </a:r>
                      <a:endParaRPr lang="en-US" dirty="0"/>
                    </a:p>
                  </a:txBody>
                  <a:tcPr/>
                </a:tc>
                <a:tc>
                  <a:txBody>
                    <a:bodyPr/>
                    <a:lstStyle/>
                    <a:p>
                      <a:r>
                        <a:rPr lang="en-US" dirty="0" smtClean="0"/>
                        <a:t>38</a:t>
                      </a:r>
                      <a:endParaRPr lang="en-US" dirty="0"/>
                    </a:p>
                  </a:txBody>
                  <a:tcPr/>
                </a:tc>
              </a:tr>
              <a:tr h="370840">
                <a:tc>
                  <a:txBody>
                    <a:bodyPr/>
                    <a:lstStyle/>
                    <a:p>
                      <a:r>
                        <a:rPr lang="en-US" dirty="0" smtClean="0"/>
                        <a:t>Tarrant</a:t>
                      </a:r>
                      <a:r>
                        <a:rPr lang="en-US" baseline="0" dirty="0" smtClean="0"/>
                        <a:t> Co. NE</a:t>
                      </a:r>
                      <a:r>
                        <a:rPr lang="en-US" dirty="0" smtClean="0"/>
                        <a:t>  </a:t>
                      </a:r>
                    </a:p>
                  </a:txBody>
                  <a:tcPr/>
                </a:tc>
                <a:tc>
                  <a:txBody>
                    <a:bodyPr/>
                    <a:lstStyle/>
                    <a:p>
                      <a:r>
                        <a:rPr lang="en-US" dirty="0" smtClean="0"/>
                        <a:t>220</a:t>
                      </a:r>
                      <a:endParaRPr lang="en-US" dirty="0"/>
                    </a:p>
                  </a:txBody>
                  <a:tcPr/>
                </a:tc>
                <a:tc>
                  <a:txBody>
                    <a:bodyPr/>
                    <a:lstStyle/>
                    <a:p>
                      <a:r>
                        <a:rPr lang="en-US" dirty="0" smtClean="0"/>
                        <a:t>  31</a:t>
                      </a:r>
                      <a:endParaRPr lang="en-US" dirty="0"/>
                    </a:p>
                  </a:txBody>
                  <a:tcPr/>
                </a:tc>
                <a:tc>
                  <a:txBody>
                    <a:bodyPr/>
                    <a:lstStyle/>
                    <a:p>
                      <a:r>
                        <a:rPr lang="en-US" dirty="0" smtClean="0"/>
                        <a:t>  2</a:t>
                      </a:r>
                      <a:endParaRPr lang="en-US" dirty="0"/>
                    </a:p>
                  </a:txBody>
                  <a:tcPr/>
                </a:tc>
                <a:tc>
                  <a:txBody>
                    <a:bodyPr/>
                    <a:lstStyle/>
                    <a:p>
                      <a:r>
                        <a:rPr lang="en-US" dirty="0" smtClean="0"/>
                        <a:t>  2</a:t>
                      </a:r>
                      <a:endParaRPr lang="en-US" dirty="0"/>
                    </a:p>
                  </a:txBody>
                  <a:tcPr/>
                </a:tc>
                <a:tc>
                  <a:txBody>
                    <a:bodyPr/>
                    <a:lstStyle/>
                    <a:p>
                      <a:r>
                        <a:rPr lang="en-US" dirty="0" smtClean="0"/>
                        <a:t>  5</a:t>
                      </a:r>
                      <a:endParaRPr lang="en-US" dirty="0"/>
                    </a:p>
                  </a:txBody>
                  <a:tcPr/>
                </a:tc>
                <a:tc>
                  <a:txBody>
                    <a:bodyPr/>
                    <a:lstStyle/>
                    <a:p>
                      <a:r>
                        <a:rPr lang="en-US" dirty="0" smtClean="0"/>
                        <a:t>12</a:t>
                      </a:r>
                      <a:endParaRPr lang="en-US" dirty="0"/>
                    </a:p>
                  </a:txBody>
                  <a:tcPr/>
                </a:tc>
                <a:tc>
                  <a:txBody>
                    <a:bodyPr/>
                    <a:lstStyle/>
                    <a:p>
                      <a:r>
                        <a:rPr lang="en-US" dirty="0" smtClean="0"/>
                        <a:t> 9</a:t>
                      </a:r>
                      <a:endParaRPr lang="en-US" dirty="0"/>
                    </a:p>
                  </a:txBody>
                  <a:tcPr/>
                </a:tc>
                <a:tc>
                  <a:txBody>
                    <a:bodyPr/>
                    <a:lstStyle/>
                    <a:p>
                      <a:r>
                        <a:rPr lang="en-US" dirty="0" smtClean="0"/>
                        <a:t>1</a:t>
                      </a:r>
                      <a:endParaRPr lang="en-US" dirty="0"/>
                    </a:p>
                  </a:txBody>
                  <a:tcPr/>
                </a:tc>
                <a:tc>
                  <a:txBody>
                    <a:bodyPr/>
                    <a:lstStyle/>
                    <a:p>
                      <a:r>
                        <a:rPr lang="en-US" dirty="0" smtClean="0"/>
                        <a:t>22</a:t>
                      </a:r>
                      <a:endParaRPr lang="en-US" dirty="0"/>
                    </a:p>
                  </a:txBody>
                  <a:tcPr/>
                </a:tc>
              </a:tr>
              <a:tr h="370840">
                <a:tc>
                  <a:txBody>
                    <a:bodyPr/>
                    <a:lstStyle/>
                    <a:p>
                      <a:r>
                        <a:rPr lang="en-US" dirty="0" smtClean="0"/>
                        <a:t>DCCCD Richland</a:t>
                      </a:r>
                    </a:p>
                  </a:txBody>
                  <a:tcPr/>
                </a:tc>
                <a:tc>
                  <a:txBody>
                    <a:bodyPr/>
                    <a:lstStyle/>
                    <a:p>
                      <a:r>
                        <a:rPr lang="en-US" dirty="0" smtClean="0"/>
                        <a:t>179</a:t>
                      </a:r>
                      <a:endParaRPr lang="en-US" dirty="0"/>
                    </a:p>
                  </a:txBody>
                  <a:tcPr/>
                </a:tc>
                <a:tc>
                  <a:txBody>
                    <a:bodyPr/>
                    <a:lstStyle/>
                    <a:p>
                      <a:r>
                        <a:rPr lang="en-US" dirty="0" smtClean="0"/>
                        <a:t>  40</a:t>
                      </a:r>
                      <a:endParaRPr lang="en-US" dirty="0"/>
                    </a:p>
                  </a:txBody>
                  <a:tcPr/>
                </a:tc>
                <a:tc>
                  <a:txBody>
                    <a:bodyPr/>
                    <a:lstStyle/>
                    <a:p>
                      <a:r>
                        <a:rPr lang="en-US" dirty="0" smtClean="0"/>
                        <a:t>  4</a:t>
                      </a:r>
                      <a:endParaRPr lang="en-US" dirty="0"/>
                    </a:p>
                  </a:txBody>
                  <a:tcPr/>
                </a:tc>
                <a:tc>
                  <a:txBody>
                    <a:bodyPr/>
                    <a:lstStyle/>
                    <a:p>
                      <a:r>
                        <a:rPr lang="en-US" dirty="0" smtClean="0"/>
                        <a:t>  2</a:t>
                      </a:r>
                      <a:endParaRPr lang="en-US" dirty="0"/>
                    </a:p>
                  </a:txBody>
                  <a:tcPr/>
                </a:tc>
                <a:tc>
                  <a:txBody>
                    <a:bodyPr/>
                    <a:lstStyle/>
                    <a:p>
                      <a:r>
                        <a:rPr lang="en-US" dirty="0" smtClean="0"/>
                        <a:t>  7</a:t>
                      </a:r>
                      <a:endParaRPr lang="en-US" dirty="0"/>
                    </a:p>
                  </a:txBody>
                  <a:tcPr/>
                </a:tc>
                <a:tc>
                  <a:txBody>
                    <a:bodyPr/>
                    <a:lstStyle/>
                    <a:p>
                      <a:r>
                        <a:rPr lang="en-US" dirty="0" smtClean="0"/>
                        <a:t>14</a:t>
                      </a:r>
                      <a:endParaRPr lang="en-US" dirty="0"/>
                    </a:p>
                  </a:txBody>
                  <a:tcPr/>
                </a:tc>
                <a:tc>
                  <a:txBody>
                    <a:bodyPr/>
                    <a:lstStyle/>
                    <a:p>
                      <a:r>
                        <a:rPr lang="en-US" dirty="0" smtClean="0"/>
                        <a:t>12</a:t>
                      </a:r>
                      <a:endParaRPr lang="en-US" dirty="0"/>
                    </a:p>
                  </a:txBody>
                  <a:tcPr/>
                </a:tc>
                <a:tc>
                  <a:txBody>
                    <a:bodyPr/>
                    <a:lstStyle/>
                    <a:p>
                      <a:r>
                        <a:rPr lang="en-US" dirty="0" smtClean="0"/>
                        <a:t>1</a:t>
                      </a:r>
                      <a:endParaRPr lang="en-US" dirty="0"/>
                    </a:p>
                  </a:txBody>
                  <a:tcPr/>
                </a:tc>
                <a:tc>
                  <a:txBody>
                    <a:bodyPr/>
                    <a:lstStyle/>
                    <a:p>
                      <a:r>
                        <a:rPr lang="en-US" dirty="0" smtClean="0"/>
                        <a:t>37</a:t>
                      </a:r>
                      <a:endParaRPr lang="en-US" dirty="0"/>
                    </a:p>
                  </a:txBody>
                  <a:tcPr/>
                </a:tc>
              </a:tr>
              <a:tr h="370840">
                <a:tc>
                  <a:txBody>
                    <a:bodyPr/>
                    <a:lstStyle/>
                    <a:p>
                      <a:r>
                        <a:rPr lang="en-US" dirty="0" smtClean="0"/>
                        <a:t>DCCD</a:t>
                      </a:r>
                      <a:r>
                        <a:rPr lang="en-US" baseline="0" dirty="0" smtClean="0"/>
                        <a:t> North Lake</a:t>
                      </a:r>
                      <a:endParaRPr lang="en-US" dirty="0" smtClean="0"/>
                    </a:p>
                  </a:txBody>
                  <a:tcPr/>
                </a:tc>
                <a:tc>
                  <a:txBody>
                    <a:bodyPr/>
                    <a:lstStyle/>
                    <a:p>
                      <a:r>
                        <a:rPr lang="en-US" dirty="0" smtClean="0"/>
                        <a:t>127</a:t>
                      </a:r>
                      <a:endParaRPr lang="en-US" dirty="0"/>
                    </a:p>
                  </a:txBody>
                  <a:tcPr/>
                </a:tc>
                <a:tc>
                  <a:txBody>
                    <a:bodyPr/>
                    <a:lstStyle/>
                    <a:p>
                      <a:r>
                        <a:rPr lang="en-US" dirty="0" smtClean="0"/>
                        <a:t>  33</a:t>
                      </a:r>
                      <a:endParaRPr lang="en-US" dirty="0"/>
                    </a:p>
                  </a:txBody>
                  <a:tcPr/>
                </a:tc>
                <a:tc>
                  <a:txBody>
                    <a:bodyPr/>
                    <a:lstStyle/>
                    <a:p>
                      <a:r>
                        <a:rPr lang="en-US" dirty="0" smtClean="0"/>
                        <a:t>  4</a:t>
                      </a:r>
                      <a:endParaRPr lang="en-US" dirty="0"/>
                    </a:p>
                  </a:txBody>
                  <a:tcPr/>
                </a:tc>
                <a:tc>
                  <a:txBody>
                    <a:bodyPr/>
                    <a:lstStyle/>
                    <a:p>
                      <a:r>
                        <a:rPr lang="en-US" dirty="0" smtClean="0"/>
                        <a:t>  2</a:t>
                      </a:r>
                      <a:endParaRPr lang="en-US" dirty="0"/>
                    </a:p>
                  </a:txBody>
                  <a:tcPr/>
                </a:tc>
                <a:tc>
                  <a:txBody>
                    <a:bodyPr/>
                    <a:lstStyle/>
                    <a:p>
                      <a:r>
                        <a:rPr lang="en-US" dirty="0" smtClean="0"/>
                        <a:t>  2</a:t>
                      </a:r>
                      <a:endParaRPr lang="en-US" dirty="0"/>
                    </a:p>
                  </a:txBody>
                  <a:tcPr/>
                </a:tc>
                <a:tc>
                  <a:txBody>
                    <a:bodyPr/>
                    <a:lstStyle/>
                    <a:p>
                      <a:r>
                        <a:rPr lang="en-US" dirty="0" smtClean="0"/>
                        <a:t>14</a:t>
                      </a:r>
                      <a:endParaRPr lang="en-US" dirty="0"/>
                    </a:p>
                  </a:txBody>
                  <a:tcPr/>
                </a:tc>
                <a:tc>
                  <a:txBody>
                    <a:bodyPr/>
                    <a:lstStyle/>
                    <a:p>
                      <a:r>
                        <a:rPr lang="en-US" dirty="0" smtClean="0"/>
                        <a:t>11</a:t>
                      </a:r>
                      <a:endParaRPr lang="en-US" dirty="0"/>
                    </a:p>
                  </a:txBody>
                  <a:tcPr/>
                </a:tc>
                <a:tc>
                  <a:txBody>
                    <a:bodyPr/>
                    <a:lstStyle/>
                    <a:p>
                      <a:r>
                        <a:rPr lang="en-US" dirty="0" smtClean="0"/>
                        <a:t>0</a:t>
                      </a:r>
                      <a:endParaRPr lang="en-US" dirty="0"/>
                    </a:p>
                  </a:txBody>
                  <a:tcPr/>
                </a:tc>
                <a:tc>
                  <a:txBody>
                    <a:bodyPr/>
                    <a:lstStyle/>
                    <a:p>
                      <a:r>
                        <a:rPr lang="en-US" dirty="0" smtClean="0"/>
                        <a:t>27</a:t>
                      </a:r>
                      <a:endParaRPr lang="en-US" dirty="0"/>
                    </a:p>
                  </a:txBody>
                  <a:tcPr/>
                </a:tc>
              </a:tr>
              <a:tr h="370840">
                <a:tc>
                  <a:txBody>
                    <a:bodyPr/>
                    <a:lstStyle/>
                    <a:p>
                      <a:r>
                        <a:rPr lang="en-US" dirty="0" smtClean="0"/>
                        <a:t>DCCCD Brookhaven</a:t>
                      </a:r>
                    </a:p>
                  </a:txBody>
                  <a:tcPr/>
                </a:tc>
                <a:tc>
                  <a:txBody>
                    <a:bodyPr/>
                    <a:lstStyle/>
                    <a:p>
                      <a:r>
                        <a:rPr lang="en-US" dirty="0" smtClean="0"/>
                        <a:t>123</a:t>
                      </a:r>
                      <a:endParaRPr lang="en-US" dirty="0"/>
                    </a:p>
                  </a:txBody>
                  <a:tcPr/>
                </a:tc>
                <a:tc>
                  <a:txBody>
                    <a:bodyPr/>
                    <a:lstStyle/>
                    <a:p>
                      <a:r>
                        <a:rPr lang="en-US" dirty="0" smtClean="0"/>
                        <a:t>  27</a:t>
                      </a:r>
                      <a:endParaRPr lang="en-US" dirty="0"/>
                    </a:p>
                  </a:txBody>
                  <a:tcPr/>
                </a:tc>
                <a:tc>
                  <a:txBody>
                    <a:bodyPr/>
                    <a:lstStyle/>
                    <a:p>
                      <a:r>
                        <a:rPr lang="en-US" dirty="0" smtClean="0"/>
                        <a:t>  3</a:t>
                      </a:r>
                      <a:endParaRPr lang="en-US" dirty="0"/>
                    </a:p>
                  </a:txBody>
                  <a:tcPr/>
                </a:tc>
                <a:tc>
                  <a:txBody>
                    <a:bodyPr/>
                    <a:lstStyle/>
                    <a:p>
                      <a:r>
                        <a:rPr lang="en-US" baseline="0" dirty="0" smtClean="0"/>
                        <a:t>  1</a:t>
                      </a:r>
                      <a:endParaRPr lang="en-US" dirty="0"/>
                    </a:p>
                  </a:txBody>
                  <a:tcPr/>
                </a:tc>
                <a:tc>
                  <a:txBody>
                    <a:bodyPr/>
                    <a:lstStyle/>
                    <a:p>
                      <a:r>
                        <a:rPr lang="en-US" dirty="0" smtClean="0"/>
                        <a:t>  7</a:t>
                      </a:r>
                      <a:endParaRPr lang="en-US" dirty="0"/>
                    </a:p>
                  </a:txBody>
                  <a:tcPr/>
                </a:tc>
                <a:tc>
                  <a:txBody>
                    <a:bodyPr/>
                    <a:lstStyle/>
                    <a:p>
                      <a:r>
                        <a:rPr lang="en-US" dirty="0" smtClean="0"/>
                        <a:t>  7</a:t>
                      </a:r>
                      <a:endParaRPr lang="en-US" dirty="0"/>
                    </a:p>
                  </a:txBody>
                  <a:tcPr/>
                </a:tc>
                <a:tc>
                  <a:txBody>
                    <a:bodyPr/>
                    <a:lstStyle/>
                    <a:p>
                      <a:r>
                        <a:rPr lang="en-US" baseline="0" dirty="0" smtClean="0"/>
                        <a:t>  9</a:t>
                      </a:r>
                      <a:endParaRPr lang="en-US" dirty="0"/>
                    </a:p>
                  </a:txBody>
                  <a:tcPr/>
                </a:tc>
                <a:tc>
                  <a:txBody>
                    <a:bodyPr/>
                    <a:lstStyle/>
                    <a:p>
                      <a:r>
                        <a:rPr lang="en-US" dirty="0" smtClean="0"/>
                        <a:t>0</a:t>
                      </a:r>
                      <a:endParaRPr lang="en-US" dirty="0"/>
                    </a:p>
                  </a:txBody>
                  <a:tcPr/>
                </a:tc>
                <a:tc>
                  <a:txBody>
                    <a:bodyPr/>
                    <a:lstStyle/>
                    <a:p>
                      <a:r>
                        <a:rPr lang="en-US" dirty="0" smtClean="0"/>
                        <a:t>23</a:t>
                      </a:r>
                      <a:endParaRPr lang="en-US" dirty="0"/>
                    </a:p>
                  </a:txBody>
                  <a:tcPr/>
                </a:tc>
              </a:tr>
              <a:tr h="370840">
                <a:tc>
                  <a:txBody>
                    <a:bodyPr/>
                    <a:lstStyle/>
                    <a:p>
                      <a:r>
                        <a:rPr lang="en-US" dirty="0" smtClean="0"/>
                        <a:t>Tarrant Co NW</a:t>
                      </a:r>
                    </a:p>
                  </a:txBody>
                  <a:tcPr/>
                </a:tc>
                <a:tc>
                  <a:txBody>
                    <a:bodyPr/>
                    <a:lstStyle/>
                    <a:p>
                      <a:r>
                        <a:rPr lang="en-US" dirty="0" smtClean="0"/>
                        <a:t>106</a:t>
                      </a:r>
                      <a:endParaRPr lang="en-US" dirty="0"/>
                    </a:p>
                  </a:txBody>
                  <a:tcPr/>
                </a:tc>
                <a:tc>
                  <a:txBody>
                    <a:bodyPr/>
                    <a:lstStyle/>
                    <a:p>
                      <a:r>
                        <a:rPr lang="en-US" dirty="0" smtClean="0"/>
                        <a:t>  31</a:t>
                      </a:r>
                      <a:endParaRPr lang="en-US" dirty="0"/>
                    </a:p>
                  </a:txBody>
                  <a:tcPr/>
                </a:tc>
                <a:tc>
                  <a:txBody>
                    <a:bodyPr/>
                    <a:lstStyle/>
                    <a:p>
                      <a:r>
                        <a:rPr lang="en-US" dirty="0" smtClean="0"/>
                        <a:t> 3</a:t>
                      </a:r>
                      <a:endParaRPr lang="en-US" dirty="0"/>
                    </a:p>
                  </a:txBody>
                  <a:tcPr/>
                </a:tc>
                <a:tc>
                  <a:txBody>
                    <a:bodyPr/>
                    <a:lstStyle/>
                    <a:p>
                      <a:r>
                        <a:rPr lang="en-US" dirty="0" smtClean="0"/>
                        <a:t>4</a:t>
                      </a:r>
                      <a:endParaRPr lang="en-US" dirty="0"/>
                    </a:p>
                  </a:txBody>
                  <a:tcPr/>
                </a:tc>
                <a:tc>
                  <a:txBody>
                    <a:bodyPr/>
                    <a:lstStyle/>
                    <a:p>
                      <a:r>
                        <a:rPr lang="en-US" dirty="0" smtClean="0"/>
                        <a:t> 4</a:t>
                      </a:r>
                      <a:endParaRPr lang="en-US" dirty="0"/>
                    </a:p>
                  </a:txBody>
                  <a:tcPr/>
                </a:tc>
                <a:tc>
                  <a:txBody>
                    <a:bodyPr/>
                    <a:lstStyle/>
                    <a:p>
                      <a:r>
                        <a:rPr lang="en-US" dirty="0" smtClean="0"/>
                        <a:t> 7</a:t>
                      </a:r>
                      <a:endParaRPr lang="en-US" dirty="0"/>
                    </a:p>
                  </a:txBody>
                  <a:tcPr/>
                </a:tc>
                <a:tc>
                  <a:txBody>
                    <a:bodyPr/>
                    <a:lstStyle/>
                    <a:p>
                      <a:r>
                        <a:rPr lang="en-US" dirty="0" smtClean="0"/>
                        <a:t>13</a:t>
                      </a:r>
                      <a:endParaRPr lang="en-US" dirty="0"/>
                    </a:p>
                  </a:txBody>
                  <a:tcPr/>
                </a:tc>
                <a:tc>
                  <a:txBody>
                    <a:bodyPr/>
                    <a:lstStyle/>
                    <a:p>
                      <a:r>
                        <a:rPr lang="en-US" dirty="0" smtClean="0"/>
                        <a:t>0</a:t>
                      </a:r>
                      <a:endParaRPr lang="en-US" dirty="0"/>
                    </a:p>
                  </a:txBody>
                  <a:tcPr/>
                </a:tc>
                <a:tc>
                  <a:txBody>
                    <a:bodyPr/>
                    <a:lstStyle/>
                    <a:p>
                      <a:r>
                        <a:rPr lang="en-US" dirty="0" smtClean="0"/>
                        <a:t>25</a:t>
                      </a:r>
                      <a:endParaRPr lang="en-US" dirty="0"/>
                    </a:p>
                  </a:txBody>
                  <a:tcPr/>
                </a:tc>
              </a:tr>
              <a:tr h="370840">
                <a:tc>
                  <a:txBody>
                    <a:bodyPr/>
                    <a:lstStyle/>
                    <a:p>
                      <a:r>
                        <a:rPr lang="en-US" dirty="0" smtClean="0"/>
                        <a:t>Tarrant Co</a:t>
                      </a:r>
                      <a:r>
                        <a:rPr lang="en-US" baseline="0" dirty="0" smtClean="0"/>
                        <a:t> SE</a:t>
                      </a:r>
                      <a:endParaRPr lang="en-US" dirty="0" smtClean="0"/>
                    </a:p>
                  </a:txBody>
                  <a:tcPr/>
                </a:tc>
                <a:tc>
                  <a:txBody>
                    <a:bodyPr/>
                    <a:lstStyle/>
                    <a:p>
                      <a:r>
                        <a:rPr lang="en-US" dirty="0" smtClean="0"/>
                        <a:t>  81</a:t>
                      </a:r>
                      <a:endParaRPr lang="en-US" dirty="0"/>
                    </a:p>
                  </a:txBody>
                  <a:tcPr/>
                </a:tc>
                <a:tc>
                  <a:txBody>
                    <a:bodyPr/>
                    <a:lstStyle/>
                    <a:p>
                      <a:r>
                        <a:rPr lang="en-US" dirty="0" smtClean="0"/>
                        <a:t> 12</a:t>
                      </a:r>
                      <a:endParaRPr lang="en-US" dirty="0"/>
                    </a:p>
                  </a:txBody>
                  <a:tcPr/>
                </a:tc>
                <a:tc>
                  <a:txBody>
                    <a:bodyPr/>
                    <a:lstStyle/>
                    <a:p>
                      <a:r>
                        <a:rPr lang="en-US" baseline="0" dirty="0" smtClean="0"/>
                        <a:t>  1</a:t>
                      </a:r>
                      <a:endParaRPr lang="en-US" dirty="0"/>
                    </a:p>
                  </a:txBody>
                  <a:tcPr/>
                </a:tc>
                <a:tc>
                  <a:txBody>
                    <a:bodyPr/>
                    <a:lstStyle/>
                    <a:p>
                      <a:r>
                        <a:rPr lang="en-US" dirty="0" smtClean="0"/>
                        <a:t>0</a:t>
                      </a:r>
                      <a:endParaRPr lang="en-US" dirty="0"/>
                    </a:p>
                  </a:txBody>
                  <a:tcPr/>
                </a:tc>
                <a:tc>
                  <a:txBody>
                    <a:bodyPr/>
                    <a:lstStyle/>
                    <a:p>
                      <a:r>
                        <a:rPr lang="en-US" dirty="0" smtClean="0"/>
                        <a:t>4 </a:t>
                      </a:r>
                      <a:endParaRPr lang="en-US" dirty="0"/>
                    </a:p>
                  </a:txBody>
                  <a:tcPr/>
                </a:tc>
                <a:tc>
                  <a:txBody>
                    <a:bodyPr/>
                    <a:lstStyle/>
                    <a:p>
                      <a:r>
                        <a:rPr lang="en-US" dirty="0" smtClean="0"/>
                        <a:t>  3</a:t>
                      </a:r>
                      <a:endParaRPr lang="en-US" dirty="0"/>
                    </a:p>
                  </a:txBody>
                  <a:tcPr/>
                </a:tc>
                <a:tc>
                  <a:txBody>
                    <a:bodyPr/>
                    <a:lstStyle/>
                    <a:p>
                      <a:r>
                        <a:rPr lang="en-US" dirty="0" smtClean="0"/>
                        <a:t>  3</a:t>
                      </a:r>
                      <a:endParaRPr lang="en-US" dirty="0"/>
                    </a:p>
                  </a:txBody>
                  <a:tcPr/>
                </a:tc>
                <a:tc>
                  <a:txBody>
                    <a:bodyPr/>
                    <a:lstStyle/>
                    <a:p>
                      <a:r>
                        <a:rPr lang="en-US" dirty="0" smtClean="0"/>
                        <a:t>1</a:t>
                      </a:r>
                      <a:endParaRPr lang="en-US" dirty="0"/>
                    </a:p>
                  </a:txBody>
                  <a:tcPr/>
                </a:tc>
                <a:tc>
                  <a:txBody>
                    <a:bodyPr/>
                    <a:lstStyle/>
                    <a:p>
                      <a:r>
                        <a:rPr lang="en-US" dirty="0" smtClean="0"/>
                        <a:t>10</a:t>
                      </a:r>
                      <a:endParaRPr lang="en-US" dirty="0"/>
                    </a:p>
                  </a:txBody>
                  <a:tcPr/>
                </a:tc>
              </a:tr>
              <a:tr h="370840">
                <a:tc>
                  <a:txBody>
                    <a:bodyPr/>
                    <a:lstStyle/>
                    <a:p>
                      <a:r>
                        <a:rPr lang="en-US" dirty="0" smtClean="0"/>
                        <a:t>Other public 2-yr</a:t>
                      </a:r>
                    </a:p>
                  </a:txBody>
                  <a:tcPr/>
                </a:tc>
                <a:tc>
                  <a:txBody>
                    <a:bodyPr/>
                    <a:lstStyle/>
                    <a:p>
                      <a:r>
                        <a:rPr lang="en-US" dirty="0" smtClean="0"/>
                        <a:t>222</a:t>
                      </a:r>
                      <a:endParaRPr lang="en-US" dirty="0"/>
                    </a:p>
                  </a:txBody>
                  <a:tcPr/>
                </a:tc>
                <a:tc>
                  <a:txBody>
                    <a:bodyPr/>
                    <a:lstStyle/>
                    <a:p>
                      <a:r>
                        <a:rPr lang="en-US" dirty="0" smtClean="0"/>
                        <a:t>  34</a:t>
                      </a:r>
                      <a:endParaRPr lang="en-US" dirty="0"/>
                    </a:p>
                  </a:txBody>
                  <a:tcPr/>
                </a:tc>
                <a:tc>
                  <a:txBody>
                    <a:bodyPr/>
                    <a:lstStyle/>
                    <a:p>
                      <a:r>
                        <a:rPr lang="en-US" dirty="0" smtClean="0"/>
                        <a:t>  4</a:t>
                      </a:r>
                      <a:endParaRPr lang="en-US" dirty="0"/>
                    </a:p>
                  </a:txBody>
                  <a:tcPr/>
                </a:tc>
                <a:tc>
                  <a:txBody>
                    <a:bodyPr/>
                    <a:lstStyle/>
                    <a:p>
                      <a:r>
                        <a:rPr lang="en-US" dirty="0" smtClean="0"/>
                        <a:t>3</a:t>
                      </a:r>
                      <a:endParaRPr lang="en-US" dirty="0"/>
                    </a:p>
                  </a:txBody>
                  <a:tcPr/>
                </a:tc>
                <a:tc>
                  <a:txBody>
                    <a:bodyPr/>
                    <a:lstStyle/>
                    <a:p>
                      <a:r>
                        <a:rPr lang="en-US" dirty="0" smtClean="0"/>
                        <a:t>7</a:t>
                      </a:r>
                      <a:endParaRPr lang="en-US" dirty="0"/>
                    </a:p>
                  </a:txBody>
                  <a:tcPr/>
                </a:tc>
                <a:tc>
                  <a:txBody>
                    <a:bodyPr/>
                    <a:lstStyle/>
                    <a:p>
                      <a:r>
                        <a:rPr lang="en-US" dirty="0" smtClean="0"/>
                        <a:t> 2</a:t>
                      </a:r>
                      <a:endParaRPr lang="en-US" dirty="0"/>
                    </a:p>
                  </a:txBody>
                  <a:tcPr/>
                </a:tc>
                <a:tc>
                  <a:txBody>
                    <a:bodyPr/>
                    <a:lstStyle/>
                    <a:p>
                      <a:r>
                        <a:rPr lang="en-US" dirty="0" smtClean="0"/>
                        <a:t>16</a:t>
                      </a:r>
                      <a:endParaRPr lang="en-US" dirty="0"/>
                    </a:p>
                  </a:txBody>
                  <a:tcPr/>
                </a:tc>
                <a:tc>
                  <a:txBody>
                    <a:bodyPr/>
                    <a:lstStyle/>
                    <a:p>
                      <a:r>
                        <a:rPr lang="en-US" dirty="0" smtClean="0"/>
                        <a:t>2</a:t>
                      </a:r>
                      <a:endParaRPr lang="en-US" dirty="0"/>
                    </a:p>
                  </a:txBody>
                  <a:tcPr/>
                </a:tc>
                <a:tc>
                  <a:txBody>
                    <a:bodyPr/>
                    <a:lstStyle/>
                    <a:p>
                      <a:r>
                        <a:rPr lang="en-US" dirty="0" smtClean="0"/>
                        <a:t>26</a:t>
                      </a:r>
                      <a:endParaRPr lang="en-US" dirty="0"/>
                    </a:p>
                  </a:txBody>
                  <a:tcPr/>
                </a:tc>
              </a:tr>
            </a:tbl>
          </a:graphicData>
        </a:graphic>
      </p:graphicFrame>
    </p:spTree>
    <p:extLst>
      <p:ext uri="{BB962C8B-B14F-4D97-AF65-F5344CB8AC3E}">
        <p14:creationId xmlns:p14="http://schemas.microsoft.com/office/powerpoint/2010/main" val="24192829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Success Data from THECB</a:t>
            </a:r>
            <a:br>
              <a:rPr lang="en-US" dirty="0" smtClean="0"/>
            </a:br>
            <a:r>
              <a:rPr lang="en-US" dirty="0" smtClean="0"/>
              <a:t>University of North Texas, 2011</a:t>
            </a:r>
            <a:r>
              <a:rPr lang="en-US" dirty="0"/>
              <a:t/>
            </a:r>
            <a:br>
              <a:rPr lang="en-US" dirty="0"/>
            </a:br>
            <a:r>
              <a:rPr lang="en-US" sz="2200" b="1" dirty="0" smtClean="0"/>
              <a:t>Developmental Education, Fall 2009 Cohort Tracked for 1 year</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92745609"/>
              </p:ext>
            </p:extLst>
          </p:nvPr>
        </p:nvGraphicFramePr>
        <p:xfrm>
          <a:off x="990600" y="3962400"/>
          <a:ext cx="6553200" cy="1752600"/>
        </p:xfrm>
        <a:graphic>
          <a:graphicData uri="http://schemas.openxmlformats.org/drawingml/2006/table">
            <a:tbl>
              <a:tblPr firstRow="1" bandRow="1">
                <a:tableStyleId>{5C22544A-7EE6-4342-B048-85BDC9FD1C3A}</a:tableStyleId>
              </a:tblPr>
              <a:tblGrid>
                <a:gridCol w="2133600"/>
                <a:gridCol w="762000"/>
                <a:gridCol w="1828800"/>
                <a:gridCol w="1828800"/>
              </a:tblGrid>
              <a:tr h="523240">
                <a:tc>
                  <a:txBody>
                    <a:bodyPr/>
                    <a:lstStyle/>
                    <a:p>
                      <a:r>
                        <a:rPr lang="en-US" dirty="0" smtClean="0"/>
                        <a:t>FTIC Students</a:t>
                      </a:r>
                      <a:r>
                        <a:rPr lang="en-US" baseline="0" dirty="0" smtClean="0"/>
                        <a:t> </a:t>
                      </a:r>
                    </a:p>
                    <a:p>
                      <a:r>
                        <a:rPr lang="en-US" baseline="0" dirty="0" smtClean="0"/>
                        <a:t>Requiring Dev. Ed.</a:t>
                      </a:r>
                      <a:endParaRPr lang="en-US" dirty="0"/>
                    </a:p>
                  </a:txBody>
                  <a:tcPr/>
                </a:tc>
                <a:tc>
                  <a:txBody>
                    <a:bodyPr/>
                    <a:lstStyle/>
                    <a:p>
                      <a:r>
                        <a:rPr lang="en-US" dirty="0" smtClean="0"/>
                        <a:t>N</a:t>
                      </a:r>
                      <a:endParaRPr lang="en-US" dirty="0"/>
                    </a:p>
                  </a:txBody>
                  <a:tcPr/>
                </a:tc>
                <a:tc>
                  <a:txBody>
                    <a:bodyPr/>
                    <a:lstStyle/>
                    <a:p>
                      <a:r>
                        <a:rPr lang="en-US" dirty="0" smtClean="0"/>
                        <a:t>% Attempting</a:t>
                      </a:r>
                    </a:p>
                    <a:p>
                      <a:r>
                        <a:rPr lang="en-US" dirty="0" smtClean="0"/>
                        <a:t>College Course</a:t>
                      </a:r>
                      <a:endParaRPr lang="en-US" dirty="0"/>
                    </a:p>
                  </a:txBody>
                  <a:tcPr/>
                </a:tc>
                <a:tc>
                  <a:txBody>
                    <a:bodyPr/>
                    <a:lstStyle/>
                    <a:p>
                      <a:r>
                        <a:rPr lang="en-US" dirty="0" smtClean="0"/>
                        <a:t>% of those Completing</a:t>
                      </a:r>
                      <a:endParaRPr lang="en-US" dirty="0"/>
                    </a:p>
                  </a:txBody>
                  <a:tcPr/>
                </a:tc>
              </a:tr>
              <a:tr h="370840">
                <a:tc>
                  <a:txBody>
                    <a:bodyPr/>
                    <a:lstStyle/>
                    <a:p>
                      <a:r>
                        <a:rPr lang="en-US" dirty="0" smtClean="0"/>
                        <a:t>          Math</a:t>
                      </a:r>
                      <a:endParaRPr lang="en-US" dirty="0"/>
                    </a:p>
                  </a:txBody>
                  <a:tcPr/>
                </a:tc>
                <a:tc>
                  <a:txBody>
                    <a:bodyPr/>
                    <a:lstStyle/>
                    <a:p>
                      <a:r>
                        <a:rPr lang="en-US" dirty="0" smtClean="0"/>
                        <a:t>151</a:t>
                      </a:r>
                      <a:endParaRPr lang="en-US" dirty="0"/>
                    </a:p>
                  </a:txBody>
                  <a:tcPr/>
                </a:tc>
                <a:tc>
                  <a:txBody>
                    <a:bodyPr/>
                    <a:lstStyle/>
                    <a:p>
                      <a:r>
                        <a:rPr lang="en-US" dirty="0" smtClean="0"/>
                        <a:t>2.5</a:t>
                      </a:r>
                      <a:endParaRPr lang="en-US" dirty="0"/>
                    </a:p>
                  </a:txBody>
                  <a:tcPr/>
                </a:tc>
                <a:tc>
                  <a:txBody>
                    <a:bodyPr/>
                    <a:lstStyle/>
                    <a:p>
                      <a:r>
                        <a:rPr lang="en-US" dirty="0" smtClean="0"/>
                        <a:t>87.5</a:t>
                      </a:r>
                      <a:endParaRPr lang="en-US" dirty="0"/>
                    </a:p>
                  </a:txBody>
                  <a:tcPr/>
                </a:tc>
              </a:tr>
              <a:tr h="370840">
                <a:tc>
                  <a:txBody>
                    <a:bodyPr/>
                    <a:lstStyle/>
                    <a:p>
                      <a:r>
                        <a:rPr lang="en-US" dirty="0" smtClean="0"/>
                        <a:t>          Reading</a:t>
                      </a:r>
                      <a:endParaRPr lang="en-US" dirty="0"/>
                    </a:p>
                  </a:txBody>
                  <a:tcPr/>
                </a:tc>
                <a:tc>
                  <a:txBody>
                    <a:bodyPr/>
                    <a:lstStyle/>
                    <a:p>
                      <a:r>
                        <a:rPr lang="en-US" dirty="0" smtClean="0"/>
                        <a:t>118</a:t>
                      </a:r>
                      <a:endParaRPr lang="en-US" dirty="0"/>
                    </a:p>
                  </a:txBody>
                  <a:tcPr/>
                </a:tc>
                <a:tc>
                  <a:txBody>
                    <a:bodyPr/>
                    <a:lstStyle/>
                    <a:p>
                      <a:r>
                        <a:rPr lang="en-US" dirty="0" smtClean="0"/>
                        <a:t>20.6</a:t>
                      </a:r>
                      <a:endParaRPr lang="en-US" dirty="0"/>
                    </a:p>
                  </a:txBody>
                  <a:tcPr/>
                </a:tc>
                <a:tc>
                  <a:txBody>
                    <a:bodyPr/>
                    <a:lstStyle/>
                    <a:p>
                      <a:r>
                        <a:rPr lang="en-US" dirty="0" smtClean="0"/>
                        <a:t>68.7</a:t>
                      </a:r>
                      <a:endParaRPr lang="en-US" dirty="0"/>
                    </a:p>
                  </a:txBody>
                  <a:tcPr/>
                </a:tc>
              </a:tr>
              <a:tr h="370840">
                <a:tc>
                  <a:txBody>
                    <a:bodyPr/>
                    <a:lstStyle/>
                    <a:p>
                      <a:r>
                        <a:rPr lang="en-US" dirty="0" smtClean="0"/>
                        <a:t>           Writing</a:t>
                      </a:r>
                      <a:endParaRPr lang="en-US" dirty="0"/>
                    </a:p>
                  </a:txBody>
                  <a:tcPr/>
                </a:tc>
                <a:tc>
                  <a:txBody>
                    <a:bodyPr/>
                    <a:lstStyle/>
                    <a:p>
                      <a:r>
                        <a:rPr lang="en-US" dirty="0" smtClean="0"/>
                        <a:t>131</a:t>
                      </a:r>
                      <a:endParaRPr lang="en-US" dirty="0"/>
                    </a:p>
                  </a:txBody>
                  <a:tcPr/>
                </a:tc>
                <a:tc>
                  <a:txBody>
                    <a:bodyPr/>
                    <a:lstStyle/>
                    <a:p>
                      <a:r>
                        <a:rPr lang="en-US" dirty="0" smtClean="0"/>
                        <a:t>29.8</a:t>
                      </a:r>
                      <a:endParaRPr lang="en-US" dirty="0"/>
                    </a:p>
                  </a:txBody>
                  <a:tcPr/>
                </a:tc>
                <a:tc>
                  <a:txBody>
                    <a:bodyPr/>
                    <a:lstStyle/>
                    <a:p>
                      <a:r>
                        <a:rPr lang="en-US" dirty="0" smtClean="0"/>
                        <a:t>36.4</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456795217"/>
              </p:ext>
            </p:extLst>
          </p:nvPr>
        </p:nvGraphicFramePr>
        <p:xfrm>
          <a:off x="990600" y="1752600"/>
          <a:ext cx="6553200" cy="1752600"/>
        </p:xfrm>
        <a:graphic>
          <a:graphicData uri="http://schemas.openxmlformats.org/drawingml/2006/table">
            <a:tbl>
              <a:tblPr firstRow="1" bandRow="1">
                <a:tableStyleId>{5C22544A-7EE6-4342-B048-85BDC9FD1C3A}</a:tableStyleId>
              </a:tblPr>
              <a:tblGrid>
                <a:gridCol w="2133600"/>
                <a:gridCol w="810883"/>
                <a:gridCol w="1703717"/>
                <a:gridCol w="1905000"/>
              </a:tblGrid>
              <a:tr h="609600">
                <a:tc>
                  <a:txBody>
                    <a:bodyPr/>
                    <a:lstStyle/>
                    <a:p>
                      <a:r>
                        <a:rPr lang="en-US" dirty="0" smtClean="0"/>
                        <a:t>FTIC*</a:t>
                      </a:r>
                      <a:r>
                        <a:rPr lang="en-US" baseline="0" dirty="0" smtClean="0"/>
                        <a:t> Students Not Needing Dev. Ed.</a:t>
                      </a:r>
                      <a:endParaRPr lang="en-US" dirty="0"/>
                    </a:p>
                  </a:txBody>
                  <a:tcPr/>
                </a:tc>
                <a:tc>
                  <a:txBody>
                    <a:bodyPr/>
                    <a:lstStyle/>
                    <a:p>
                      <a:r>
                        <a:rPr lang="en-US" dirty="0" smtClean="0"/>
                        <a:t>N</a:t>
                      </a:r>
                      <a:endParaRPr lang="en-US" dirty="0"/>
                    </a:p>
                  </a:txBody>
                  <a:tcPr/>
                </a:tc>
                <a:tc>
                  <a:txBody>
                    <a:bodyPr/>
                    <a:lstStyle/>
                    <a:p>
                      <a:r>
                        <a:rPr lang="en-US" dirty="0" smtClean="0"/>
                        <a:t>% Attempting College Course</a:t>
                      </a:r>
                      <a:endParaRPr lang="en-US" dirty="0"/>
                    </a:p>
                  </a:txBody>
                  <a:tcPr/>
                </a:tc>
                <a:tc>
                  <a:txBody>
                    <a:bodyPr/>
                    <a:lstStyle/>
                    <a:p>
                      <a:r>
                        <a:rPr lang="en-US" dirty="0" smtClean="0"/>
                        <a:t>% </a:t>
                      </a:r>
                      <a:r>
                        <a:rPr lang="en-US" baseline="0" dirty="0" smtClean="0"/>
                        <a:t> of those Completing</a:t>
                      </a:r>
                      <a:endParaRPr lang="en-US" dirty="0"/>
                    </a:p>
                  </a:txBody>
                  <a:tcPr/>
                </a:tc>
              </a:tr>
              <a:tr h="370840">
                <a:tc>
                  <a:txBody>
                    <a:bodyPr/>
                    <a:lstStyle/>
                    <a:p>
                      <a:r>
                        <a:rPr lang="en-US" dirty="0" smtClean="0"/>
                        <a:t>         Math</a:t>
                      </a:r>
                    </a:p>
                  </a:txBody>
                  <a:tcPr/>
                </a:tc>
                <a:tc>
                  <a:txBody>
                    <a:bodyPr/>
                    <a:lstStyle/>
                    <a:p>
                      <a:r>
                        <a:rPr lang="en-US" dirty="0" smtClean="0"/>
                        <a:t>3,169</a:t>
                      </a:r>
                      <a:endParaRPr lang="en-US" dirty="0"/>
                    </a:p>
                  </a:txBody>
                  <a:tcPr/>
                </a:tc>
                <a:tc>
                  <a:txBody>
                    <a:bodyPr/>
                    <a:lstStyle/>
                    <a:p>
                      <a:r>
                        <a:rPr lang="en-US" dirty="0" smtClean="0"/>
                        <a:t>29.5</a:t>
                      </a:r>
                      <a:endParaRPr lang="en-US" dirty="0"/>
                    </a:p>
                  </a:txBody>
                  <a:tcPr/>
                </a:tc>
                <a:tc>
                  <a:txBody>
                    <a:bodyPr/>
                    <a:lstStyle/>
                    <a:p>
                      <a:r>
                        <a:rPr lang="en-US" dirty="0" smtClean="0"/>
                        <a:t>79.1</a:t>
                      </a:r>
                      <a:endParaRPr lang="en-US" dirty="0"/>
                    </a:p>
                  </a:txBody>
                  <a:tcPr/>
                </a:tc>
              </a:tr>
              <a:tr h="370840">
                <a:tc>
                  <a:txBody>
                    <a:bodyPr/>
                    <a:lstStyle/>
                    <a:p>
                      <a:r>
                        <a:rPr lang="en-US" dirty="0" smtClean="0"/>
                        <a:t>         Reading</a:t>
                      </a:r>
                    </a:p>
                  </a:txBody>
                  <a:tcPr/>
                </a:tc>
                <a:tc>
                  <a:txBody>
                    <a:bodyPr/>
                    <a:lstStyle/>
                    <a:p>
                      <a:r>
                        <a:rPr lang="en-US" dirty="0" smtClean="0"/>
                        <a:t>3,223</a:t>
                      </a:r>
                      <a:endParaRPr lang="en-US" dirty="0"/>
                    </a:p>
                  </a:txBody>
                  <a:tcPr/>
                </a:tc>
                <a:tc>
                  <a:txBody>
                    <a:bodyPr/>
                    <a:lstStyle/>
                    <a:p>
                      <a:r>
                        <a:rPr lang="en-US" dirty="0" smtClean="0"/>
                        <a:t>89.8</a:t>
                      </a:r>
                      <a:endParaRPr lang="en-US" dirty="0"/>
                    </a:p>
                  </a:txBody>
                  <a:tcPr/>
                </a:tc>
                <a:tc>
                  <a:txBody>
                    <a:bodyPr/>
                    <a:lstStyle/>
                    <a:p>
                      <a:r>
                        <a:rPr lang="en-US" dirty="0" smtClean="0"/>
                        <a:t>70.2</a:t>
                      </a:r>
                      <a:endParaRPr lang="en-US" dirty="0"/>
                    </a:p>
                  </a:txBody>
                  <a:tcPr/>
                </a:tc>
              </a:tr>
              <a:tr h="370840">
                <a:tc>
                  <a:txBody>
                    <a:bodyPr/>
                    <a:lstStyle/>
                    <a:p>
                      <a:r>
                        <a:rPr lang="en-US" dirty="0" smtClean="0"/>
                        <a:t>         Writing</a:t>
                      </a:r>
                    </a:p>
                  </a:txBody>
                  <a:tcPr/>
                </a:tc>
                <a:tc>
                  <a:txBody>
                    <a:bodyPr/>
                    <a:lstStyle/>
                    <a:p>
                      <a:r>
                        <a:rPr lang="en-US" dirty="0" smtClean="0"/>
                        <a:t>3,210</a:t>
                      </a:r>
                      <a:endParaRPr lang="en-US" dirty="0"/>
                    </a:p>
                  </a:txBody>
                  <a:tcPr/>
                </a:tc>
                <a:tc>
                  <a:txBody>
                    <a:bodyPr/>
                    <a:lstStyle/>
                    <a:p>
                      <a:r>
                        <a:rPr lang="en-US" dirty="0" smtClean="0"/>
                        <a:t>83.4</a:t>
                      </a:r>
                      <a:endParaRPr lang="en-US" dirty="0"/>
                    </a:p>
                  </a:txBody>
                  <a:tcPr/>
                </a:tc>
                <a:tc>
                  <a:txBody>
                    <a:bodyPr/>
                    <a:lstStyle/>
                    <a:p>
                      <a:r>
                        <a:rPr lang="en-US" dirty="0" smtClean="0"/>
                        <a:t>72.3</a:t>
                      </a:r>
                      <a:endParaRPr lang="en-US" dirty="0"/>
                    </a:p>
                  </a:txBody>
                  <a:tcPr/>
                </a:tc>
              </a:tr>
            </a:tbl>
          </a:graphicData>
        </a:graphic>
      </p:graphicFrame>
      <p:sp>
        <p:nvSpPr>
          <p:cNvPr id="3" name="TextBox 2"/>
          <p:cNvSpPr txBox="1"/>
          <p:nvPr/>
        </p:nvSpPr>
        <p:spPr>
          <a:xfrm>
            <a:off x="1447800" y="6203754"/>
            <a:ext cx="2514600" cy="369332"/>
          </a:xfrm>
          <a:prstGeom prst="rect">
            <a:avLst/>
          </a:prstGeom>
          <a:noFill/>
        </p:spPr>
        <p:txBody>
          <a:bodyPr wrap="square" rtlCol="0">
            <a:spAutoFit/>
          </a:bodyPr>
          <a:lstStyle/>
          <a:p>
            <a:r>
              <a:rPr lang="en-US" dirty="0" smtClean="0"/>
              <a:t>*First time in college</a:t>
            </a:r>
            <a:endParaRPr lang="en-US" dirty="0"/>
          </a:p>
        </p:txBody>
      </p:sp>
    </p:spTree>
    <p:extLst>
      <p:ext uri="{BB962C8B-B14F-4D97-AF65-F5344CB8AC3E}">
        <p14:creationId xmlns:p14="http://schemas.microsoft.com/office/powerpoint/2010/main" val="42110126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Success Data from THECB</a:t>
            </a:r>
            <a:br>
              <a:rPr lang="en-US" dirty="0" smtClean="0"/>
            </a:br>
            <a:r>
              <a:rPr lang="en-US" dirty="0" smtClean="0"/>
              <a:t>Tarrant College South Campus, 2011</a:t>
            </a:r>
            <a:r>
              <a:rPr lang="en-US" dirty="0"/>
              <a:t/>
            </a:r>
            <a:br>
              <a:rPr lang="en-US" dirty="0"/>
            </a:br>
            <a:r>
              <a:rPr lang="en-US" sz="4000" dirty="0" smtClean="0"/>
              <a:t>Percent of Students Transferred or Employed with Peer Comparison</a:t>
            </a:r>
            <a:r>
              <a:rPr lang="en-US" sz="4000" b="1" dirty="0" smtClean="0"/>
              <a:t/>
            </a:r>
            <a:br>
              <a:rPr lang="en-US" sz="4000" b="1" dirty="0" smtClean="0"/>
            </a:br>
            <a:endParaRPr lang="en-US" sz="4000" b="1" dirty="0"/>
          </a:p>
        </p:txBody>
      </p:sp>
      <p:graphicFrame>
        <p:nvGraphicFramePr>
          <p:cNvPr id="2" name="Table 1"/>
          <p:cNvGraphicFramePr>
            <a:graphicFrameLocks noGrp="1"/>
          </p:cNvGraphicFramePr>
          <p:nvPr>
            <p:extLst>
              <p:ext uri="{D42A27DB-BD31-4B8C-83A1-F6EECF244321}">
                <p14:modId xmlns:p14="http://schemas.microsoft.com/office/powerpoint/2010/main" val="2018064321"/>
              </p:ext>
            </p:extLst>
          </p:nvPr>
        </p:nvGraphicFramePr>
        <p:xfrm>
          <a:off x="457200" y="3124201"/>
          <a:ext cx="8153400" cy="2103119"/>
        </p:xfrm>
        <a:graphic>
          <a:graphicData uri="http://schemas.openxmlformats.org/drawingml/2006/table">
            <a:tbl>
              <a:tblPr firstRow="1" bandRow="1">
                <a:tableStyleId>{5C22544A-7EE6-4342-B048-85BDC9FD1C3A}</a:tableStyleId>
              </a:tblPr>
              <a:tblGrid>
                <a:gridCol w="1524000"/>
                <a:gridCol w="1295400"/>
                <a:gridCol w="1447800"/>
                <a:gridCol w="1371600"/>
                <a:gridCol w="1295400"/>
                <a:gridCol w="1219200"/>
              </a:tblGrid>
              <a:tr h="990599">
                <a:tc>
                  <a:txBody>
                    <a:bodyPr/>
                    <a:lstStyle/>
                    <a:p>
                      <a:endParaRPr lang="en-US" dirty="0"/>
                    </a:p>
                  </a:txBody>
                  <a:tcPr/>
                </a:tc>
                <a:tc>
                  <a:txBody>
                    <a:bodyPr/>
                    <a:lstStyle/>
                    <a:p>
                      <a:r>
                        <a:rPr lang="en-US" dirty="0" smtClean="0"/>
                        <a:t>Transferred with &lt; 30 SCH</a:t>
                      </a:r>
                      <a:endParaRPr lang="en-US" dirty="0"/>
                    </a:p>
                  </a:txBody>
                  <a:tcPr/>
                </a:tc>
                <a:tc>
                  <a:txBody>
                    <a:bodyPr/>
                    <a:lstStyle/>
                    <a:p>
                      <a:r>
                        <a:rPr lang="en-US" dirty="0" smtClean="0"/>
                        <a:t>Transferred</a:t>
                      </a:r>
                      <a:r>
                        <a:rPr lang="en-US" baseline="0" dirty="0" smtClean="0"/>
                        <a:t> with &gt; 30 SCH</a:t>
                      </a:r>
                      <a:endParaRPr lang="en-US" dirty="0"/>
                    </a:p>
                  </a:txBody>
                  <a:tcPr/>
                </a:tc>
                <a:tc>
                  <a:txBody>
                    <a:bodyPr/>
                    <a:lstStyle/>
                    <a:p>
                      <a:r>
                        <a:rPr lang="en-US" baseline="0" dirty="0" smtClean="0"/>
                        <a:t> Employed</a:t>
                      </a:r>
                      <a:endParaRPr lang="en-US" dirty="0"/>
                    </a:p>
                  </a:txBody>
                  <a:tcPr/>
                </a:tc>
                <a:tc>
                  <a:txBody>
                    <a:bodyPr/>
                    <a:lstStyle/>
                    <a:p>
                      <a:r>
                        <a:rPr lang="en-US" dirty="0" smtClean="0"/>
                        <a:t>Still</a:t>
                      </a:r>
                    </a:p>
                    <a:p>
                      <a:r>
                        <a:rPr lang="en-US" dirty="0" smtClean="0"/>
                        <a:t>Enrolled</a:t>
                      </a:r>
                      <a:endParaRPr lang="en-US" dirty="0"/>
                    </a:p>
                  </a:txBody>
                  <a:tcPr/>
                </a:tc>
                <a:tc>
                  <a:txBody>
                    <a:bodyPr/>
                    <a:lstStyle/>
                    <a:p>
                      <a:r>
                        <a:rPr lang="en-US" dirty="0" smtClean="0"/>
                        <a:t>Enrolled &amp; Employed</a:t>
                      </a:r>
                      <a:endParaRPr lang="en-US" dirty="0"/>
                    </a:p>
                  </a:txBody>
                  <a:tcPr/>
                </a:tc>
              </a:tr>
              <a:tr h="370840">
                <a:tc>
                  <a:txBody>
                    <a:bodyPr/>
                    <a:lstStyle/>
                    <a:p>
                      <a:r>
                        <a:rPr lang="en-US" dirty="0" smtClean="0"/>
                        <a:t>         FY 2010</a:t>
                      </a:r>
                    </a:p>
                  </a:txBody>
                  <a:tcPr/>
                </a:tc>
                <a:tc>
                  <a:txBody>
                    <a:bodyPr/>
                    <a:lstStyle/>
                    <a:p>
                      <a:r>
                        <a:rPr lang="en-US" dirty="0" smtClean="0"/>
                        <a:t>8.2  </a:t>
                      </a:r>
                      <a:endParaRPr lang="en-US" dirty="0"/>
                    </a:p>
                  </a:txBody>
                  <a:tcPr/>
                </a:tc>
                <a:tc>
                  <a:txBody>
                    <a:bodyPr/>
                    <a:lstStyle/>
                    <a:p>
                      <a:r>
                        <a:rPr lang="en-US" dirty="0" smtClean="0"/>
                        <a:t>12.3 </a:t>
                      </a:r>
                      <a:endParaRPr lang="en-US" dirty="0"/>
                    </a:p>
                  </a:txBody>
                  <a:tcPr/>
                </a:tc>
                <a:tc>
                  <a:txBody>
                    <a:bodyPr/>
                    <a:lstStyle/>
                    <a:p>
                      <a:r>
                        <a:rPr lang="en-US" dirty="0" smtClean="0"/>
                        <a:t>59.2 </a:t>
                      </a:r>
                      <a:endParaRPr lang="en-US" dirty="0"/>
                    </a:p>
                  </a:txBody>
                  <a:tcPr/>
                </a:tc>
                <a:tc>
                  <a:txBody>
                    <a:bodyPr/>
                    <a:lstStyle/>
                    <a:p>
                      <a:r>
                        <a:rPr lang="en-US" dirty="0" smtClean="0"/>
                        <a:t>10.3 </a:t>
                      </a:r>
                      <a:endParaRPr lang="en-US" dirty="0"/>
                    </a:p>
                  </a:txBody>
                  <a:tcPr/>
                </a:tc>
                <a:tc>
                  <a:txBody>
                    <a:bodyPr/>
                    <a:lstStyle/>
                    <a:p>
                      <a:r>
                        <a:rPr lang="en-US" dirty="0" smtClean="0"/>
                        <a:t>16.3 </a:t>
                      </a:r>
                      <a:endParaRPr lang="en-US" dirty="0"/>
                    </a:p>
                  </a:txBody>
                  <a:tcPr/>
                </a:tc>
              </a:tr>
              <a:tr h="370840">
                <a:tc>
                  <a:txBody>
                    <a:bodyPr/>
                    <a:lstStyle/>
                    <a:p>
                      <a:r>
                        <a:rPr lang="en-US" dirty="0" smtClean="0"/>
                        <a:t>         FY 2011</a:t>
                      </a:r>
                    </a:p>
                  </a:txBody>
                  <a:tcPr/>
                </a:tc>
                <a:tc>
                  <a:txBody>
                    <a:bodyPr/>
                    <a:lstStyle/>
                    <a:p>
                      <a:r>
                        <a:rPr lang="en-US" dirty="0" smtClean="0"/>
                        <a:t>8.8</a:t>
                      </a:r>
                      <a:endParaRPr lang="en-US" dirty="0"/>
                    </a:p>
                  </a:txBody>
                  <a:tcPr/>
                </a:tc>
                <a:tc>
                  <a:txBody>
                    <a:bodyPr/>
                    <a:lstStyle/>
                    <a:p>
                      <a:r>
                        <a:rPr lang="en-US" dirty="0" smtClean="0"/>
                        <a:t>11.4</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r h="370840">
                <a:tc>
                  <a:txBody>
                    <a:bodyPr/>
                    <a:lstStyle/>
                    <a:p>
                      <a:r>
                        <a:rPr lang="en-US" dirty="0" smtClean="0"/>
                        <a:t>Peers</a:t>
                      </a:r>
                      <a:r>
                        <a:rPr lang="en-US" baseline="0" dirty="0" smtClean="0"/>
                        <a:t> (2010)</a:t>
                      </a:r>
                      <a:endParaRPr lang="en-US" dirty="0" smtClean="0"/>
                    </a:p>
                  </a:txBody>
                  <a:tcPr/>
                </a:tc>
                <a:tc>
                  <a:txBody>
                    <a:bodyPr/>
                    <a:lstStyle/>
                    <a:p>
                      <a:r>
                        <a:rPr lang="en-US" dirty="0" smtClean="0"/>
                        <a:t>7.7</a:t>
                      </a:r>
                      <a:endParaRPr lang="en-US" dirty="0"/>
                    </a:p>
                  </a:txBody>
                  <a:tcPr/>
                </a:tc>
                <a:tc>
                  <a:txBody>
                    <a:bodyPr/>
                    <a:lstStyle/>
                    <a:p>
                      <a:r>
                        <a:rPr lang="en-US" dirty="0" smtClean="0"/>
                        <a:t>16.1</a:t>
                      </a:r>
                      <a:endParaRPr lang="en-US" dirty="0"/>
                    </a:p>
                  </a:txBody>
                  <a:tcPr/>
                </a:tc>
                <a:tc>
                  <a:txBody>
                    <a:bodyPr/>
                    <a:lstStyle/>
                    <a:p>
                      <a:r>
                        <a:rPr lang="en-US" dirty="0" smtClean="0"/>
                        <a:t>55.5</a:t>
                      </a:r>
                      <a:endParaRPr lang="en-US" dirty="0"/>
                    </a:p>
                  </a:txBody>
                  <a:tcPr/>
                </a:tc>
                <a:tc>
                  <a:txBody>
                    <a:bodyPr/>
                    <a:lstStyle/>
                    <a:p>
                      <a:r>
                        <a:rPr lang="en-US" dirty="0" smtClean="0"/>
                        <a:t>11.3</a:t>
                      </a:r>
                      <a:endParaRPr lang="en-US" dirty="0"/>
                    </a:p>
                  </a:txBody>
                  <a:tcPr/>
                </a:tc>
                <a:tc>
                  <a:txBody>
                    <a:bodyPr/>
                    <a:lstStyle/>
                    <a:p>
                      <a:r>
                        <a:rPr lang="en-US" dirty="0" smtClean="0"/>
                        <a:t>16.2</a:t>
                      </a:r>
                      <a:endParaRPr lang="en-US" dirty="0"/>
                    </a:p>
                  </a:txBody>
                  <a:tcPr/>
                </a:tc>
              </a:tr>
            </a:tbl>
          </a:graphicData>
        </a:graphic>
      </p:graphicFrame>
      <p:sp>
        <p:nvSpPr>
          <p:cNvPr id="3" name="Content Placeholder 2"/>
          <p:cNvSpPr>
            <a:spLocks noGrp="1"/>
          </p:cNvSpPr>
          <p:nvPr>
            <p:ph idx="1"/>
          </p:nvPr>
        </p:nvSpPr>
        <p:spPr>
          <a:xfrm>
            <a:off x="304800" y="2590800"/>
            <a:ext cx="8229600" cy="4525963"/>
          </a:xfrm>
        </p:spPr>
        <p:txBody>
          <a:bodyPr/>
          <a:lstStyle/>
          <a:p>
            <a:r>
              <a:rPr lang="en-US" sz="2000" b="1" dirty="0" smtClean="0"/>
              <a:t>Student Transfer and Completer Percentages</a:t>
            </a:r>
            <a:endParaRPr lang="en-US" sz="2000" b="1" dirty="0"/>
          </a:p>
        </p:txBody>
      </p:sp>
    </p:spTree>
    <p:extLst>
      <p:ext uri="{BB962C8B-B14F-4D97-AF65-F5344CB8AC3E}">
        <p14:creationId xmlns:p14="http://schemas.microsoft.com/office/powerpoint/2010/main" val="11792582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Success Data from THECB</a:t>
            </a:r>
            <a:br>
              <a:rPr lang="en-US" dirty="0" smtClean="0"/>
            </a:br>
            <a:r>
              <a:rPr lang="en-US" dirty="0" smtClean="0"/>
              <a:t>Tarrant College Trinity Campus, 2011</a:t>
            </a:r>
            <a:r>
              <a:rPr lang="en-US" dirty="0"/>
              <a:t/>
            </a:r>
            <a:br>
              <a:rPr lang="en-US" dirty="0"/>
            </a:br>
            <a:r>
              <a:rPr lang="en-US" sz="4000" dirty="0" smtClean="0"/>
              <a:t>Percent of Students Transferred or Employed with Peer Comparison</a:t>
            </a:r>
            <a:r>
              <a:rPr lang="en-US" sz="4000" b="1" dirty="0" smtClean="0"/>
              <a:t/>
            </a:r>
            <a:br>
              <a:rPr lang="en-US" sz="4000" b="1" dirty="0" smtClean="0"/>
            </a:br>
            <a:endParaRPr lang="en-US" sz="4000" b="1" dirty="0"/>
          </a:p>
        </p:txBody>
      </p:sp>
      <p:graphicFrame>
        <p:nvGraphicFramePr>
          <p:cNvPr id="2" name="Table 1"/>
          <p:cNvGraphicFramePr>
            <a:graphicFrameLocks noGrp="1"/>
          </p:cNvGraphicFramePr>
          <p:nvPr>
            <p:extLst>
              <p:ext uri="{D42A27DB-BD31-4B8C-83A1-F6EECF244321}">
                <p14:modId xmlns:p14="http://schemas.microsoft.com/office/powerpoint/2010/main" val="998233890"/>
              </p:ext>
            </p:extLst>
          </p:nvPr>
        </p:nvGraphicFramePr>
        <p:xfrm>
          <a:off x="457200" y="3124201"/>
          <a:ext cx="8153400" cy="2103119"/>
        </p:xfrm>
        <a:graphic>
          <a:graphicData uri="http://schemas.openxmlformats.org/drawingml/2006/table">
            <a:tbl>
              <a:tblPr firstRow="1" bandRow="1">
                <a:tableStyleId>{5C22544A-7EE6-4342-B048-85BDC9FD1C3A}</a:tableStyleId>
              </a:tblPr>
              <a:tblGrid>
                <a:gridCol w="1524000"/>
                <a:gridCol w="1295400"/>
                <a:gridCol w="1447800"/>
                <a:gridCol w="1371600"/>
                <a:gridCol w="1295400"/>
                <a:gridCol w="1219200"/>
              </a:tblGrid>
              <a:tr h="990599">
                <a:tc>
                  <a:txBody>
                    <a:bodyPr/>
                    <a:lstStyle/>
                    <a:p>
                      <a:endParaRPr lang="en-US" dirty="0"/>
                    </a:p>
                  </a:txBody>
                  <a:tcPr/>
                </a:tc>
                <a:tc>
                  <a:txBody>
                    <a:bodyPr/>
                    <a:lstStyle/>
                    <a:p>
                      <a:r>
                        <a:rPr lang="en-US" dirty="0" smtClean="0"/>
                        <a:t>Transferred with &lt; 30 SCH</a:t>
                      </a:r>
                      <a:endParaRPr lang="en-US" dirty="0"/>
                    </a:p>
                  </a:txBody>
                  <a:tcPr/>
                </a:tc>
                <a:tc>
                  <a:txBody>
                    <a:bodyPr/>
                    <a:lstStyle/>
                    <a:p>
                      <a:r>
                        <a:rPr lang="en-US" dirty="0" smtClean="0"/>
                        <a:t>Transferred</a:t>
                      </a:r>
                      <a:r>
                        <a:rPr lang="en-US" baseline="0" dirty="0" smtClean="0"/>
                        <a:t> with &gt; 30 SCH</a:t>
                      </a:r>
                      <a:endParaRPr lang="en-US" dirty="0"/>
                    </a:p>
                  </a:txBody>
                  <a:tcPr/>
                </a:tc>
                <a:tc>
                  <a:txBody>
                    <a:bodyPr/>
                    <a:lstStyle/>
                    <a:p>
                      <a:r>
                        <a:rPr lang="en-US" baseline="0" dirty="0" smtClean="0"/>
                        <a:t> Employed</a:t>
                      </a:r>
                      <a:endParaRPr lang="en-US" dirty="0"/>
                    </a:p>
                  </a:txBody>
                  <a:tcPr/>
                </a:tc>
                <a:tc>
                  <a:txBody>
                    <a:bodyPr/>
                    <a:lstStyle/>
                    <a:p>
                      <a:r>
                        <a:rPr lang="en-US" dirty="0" smtClean="0"/>
                        <a:t>Still</a:t>
                      </a:r>
                    </a:p>
                    <a:p>
                      <a:r>
                        <a:rPr lang="en-US" dirty="0" smtClean="0"/>
                        <a:t>Enrolled</a:t>
                      </a:r>
                      <a:endParaRPr lang="en-US" dirty="0"/>
                    </a:p>
                  </a:txBody>
                  <a:tcPr/>
                </a:tc>
                <a:tc>
                  <a:txBody>
                    <a:bodyPr/>
                    <a:lstStyle/>
                    <a:p>
                      <a:r>
                        <a:rPr lang="en-US" dirty="0" smtClean="0"/>
                        <a:t>Enrolled &amp; Employed</a:t>
                      </a:r>
                      <a:endParaRPr lang="en-US" dirty="0"/>
                    </a:p>
                  </a:txBody>
                  <a:tcPr/>
                </a:tc>
              </a:tr>
              <a:tr h="370840">
                <a:tc>
                  <a:txBody>
                    <a:bodyPr/>
                    <a:lstStyle/>
                    <a:p>
                      <a:r>
                        <a:rPr lang="en-US" dirty="0" smtClean="0"/>
                        <a:t>         FY 2010</a:t>
                      </a:r>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43.2 </a:t>
                      </a:r>
                      <a:endParaRPr lang="en-US" dirty="0"/>
                    </a:p>
                  </a:txBody>
                  <a:tcPr/>
                </a:tc>
                <a:tc>
                  <a:txBody>
                    <a:bodyPr/>
                    <a:lstStyle/>
                    <a:p>
                      <a:r>
                        <a:rPr lang="en-US" dirty="0" smtClean="0"/>
                        <a:t>9.9 </a:t>
                      </a:r>
                      <a:endParaRPr lang="en-US" dirty="0"/>
                    </a:p>
                  </a:txBody>
                  <a:tcPr/>
                </a:tc>
                <a:tc>
                  <a:txBody>
                    <a:bodyPr/>
                    <a:lstStyle/>
                    <a:p>
                      <a:r>
                        <a:rPr lang="en-US" dirty="0" smtClean="0"/>
                        <a:t>25.9 </a:t>
                      </a:r>
                      <a:endParaRPr lang="en-US" dirty="0"/>
                    </a:p>
                  </a:txBody>
                  <a:tcPr/>
                </a:tc>
              </a:tr>
              <a:tr h="370840">
                <a:tc>
                  <a:txBody>
                    <a:bodyPr/>
                    <a:lstStyle/>
                    <a:p>
                      <a:r>
                        <a:rPr lang="en-US" dirty="0" smtClean="0"/>
                        <a:t>         FY 2011</a:t>
                      </a:r>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r h="370840">
                <a:tc>
                  <a:txBody>
                    <a:bodyPr/>
                    <a:lstStyle/>
                    <a:p>
                      <a:r>
                        <a:rPr lang="en-US" dirty="0" smtClean="0"/>
                        <a:t>Peers</a:t>
                      </a:r>
                      <a:r>
                        <a:rPr lang="en-US" baseline="0" dirty="0" smtClean="0"/>
                        <a:t> (2010)</a:t>
                      </a:r>
                      <a:endParaRPr lang="en-US" dirty="0" smtClean="0"/>
                    </a:p>
                  </a:txBody>
                  <a:tcPr/>
                </a:tc>
                <a:tc>
                  <a:txBody>
                    <a:bodyPr/>
                    <a:lstStyle/>
                    <a:p>
                      <a:r>
                        <a:rPr lang="en-US" dirty="0" smtClean="0"/>
                        <a:t>7.7</a:t>
                      </a:r>
                      <a:endParaRPr lang="en-US" dirty="0"/>
                    </a:p>
                  </a:txBody>
                  <a:tcPr/>
                </a:tc>
                <a:tc>
                  <a:txBody>
                    <a:bodyPr/>
                    <a:lstStyle/>
                    <a:p>
                      <a:r>
                        <a:rPr lang="en-US" dirty="0" smtClean="0"/>
                        <a:t>16.1</a:t>
                      </a:r>
                      <a:endParaRPr lang="en-US" dirty="0"/>
                    </a:p>
                  </a:txBody>
                  <a:tcPr/>
                </a:tc>
                <a:tc>
                  <a:txBody>
                    <a:bodyPr/>
                    <a:lstStyle/>
                    <a:p>
                      <a:r>
                        <a:rPr lang="en-US" dirty="0" smtClean="0"/>
                        <a:t>55.5</a:t>
                      </a:r>
                      <a:endParaRPr lang="en-US" dirty="0"/>
                    </a:p>
                  </a:txBody>
                  <a:tcPr/>
                </a:tc>
                <a:tc>
                  <a:txBody>
                    <a:bodyPr/>
                    <a:lstStyle/>
                    <a:p>
                      <a:r>
                        <a:rPr lang="en-US" dirty="0" smtClean="0"/>
                        <a:t>11.3</a:t>
                      </a:r>
                      <a:endParaRPr lang="en-US" dirty="0"/>
                    </a:p>
                  </a:txBody>
                  <a:tcPr/>
                </a:tc>
                <a:tc>
                  <a:txBody>
                    <a:bodyPr/>
                    <a:lstStyle/>
                    <a:p>
                      <a:r>
                        <a:rPr lang="en-US" dirty="0" smtClean="0"/>
                        <a:t>16.2</a:t>
                      </a:r>
                      <a:endParaRPr lang="en-US" dirty="0"/>
                    </a:p>
                  </a:txBody>
                  <a:tcPr/>
                </a:tc>
              </a:tr>
            </a:tbl>
          </a:graphicData>
        </a:graphic>
      </p:graphicFrame>
      <p:sp>
        <p:nvSpPr>
          <p:cNvPr id="3" name="Content Placeholder 2"/>
          <p:cNvSpPr>
            <a:spLocks noGrp="1"/>
          </p:cNvSpPr>
          <p:nvPr>
            <p:ph idx="1"/>
          </p:nvPr>
        </p:nvSpPr>
        <p:spPr>
          <a:xfrm>
            <a:off x="304800" y="2590800"/>
            <a:ext cx="8229600" cy="4525963"/>
          </a:xfrm>
        </p:spPr>
        <p:txBody>
          <a:bodyPr/>
          <a:lstStyle/>
          <a:p>
            <a:r>
              <a:rPr lang="en-US" sz="2000" b="1" dirty="0" smtClean="0"/>
              <a:t>Student Transfer and Completer Percentages</a:t>
            </a:r>
            <a:endParaRPr lang="en-US" sz="2000" b="1" dirty="0"/>
          </a:p>
        </p:txBody>
      </p:sp>
    </p:spTree>
    <p:extLst>
      <p:ext uri="{BB962C8B-B14F-4D97-AF65-F5344CB8AC3E}">
        <p14:creationId xmlns:p14="http://schemas.microsoft.com/office/powerpoint/2010/main" val="1545691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ESC Region 16</a:t>
            </a:r>
            <a:endParaRPr lang="en-US" dirty="0"/>
          </a:p>
        </p:txBody>
      </p:sp>
      <p:pic>
        <p:nvPicPr>
          <p:cNvPr id="7" name="Picture 6"/>
          <p:cNvPicPr/>
          <p:nvPr/>
        </p:nvPicPr>
        <p:blipFill rotWithShape="1">
          <a:blip r:embed="rId2">
            <a:extLst>
              <a:ext uri="{BEBA8EAE-BF5A-486C-A8C5-ECC9F3942E4B}">
                <a14:imgProps xmlns:a14="http://schemas.microsoft.com/office/drawing/2010/main">
                  <a14:imgLayer r:embed="rId3">
                    <a14:imgEffect>
                      <a14:sharpenSoften amount="25000"/>
                    </a14:imgEffect>
                  </a14:imgLayer>
                </a14:imgProps>
              </a:ext>
            </a:extLst>
          </a:blip>
          <a:srcRect l="19448" t="19739" r="27577" b="7112"/>
          <a:stretch/>
        </p:blipFill>
        <p:spPr bwMode="auto">
          <a:xfrm>
            <a:off x="1509713" y="1447800"/>
            <a:ext cx="5729287" cy="4495800"/>
          </a:xfrm>
          <a:prstGeom prst="ellipse">
            <a:avLst/>
          </a:prstGeom>
          <a:ln>
            <a:noFill/>
          </a:ln>
          <a:effectLst>
            <a:softEdge rad="112500"/>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56874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Success Data from THECB</a:t>
            </a:r>
            <a:br>
              <a:rPr lang="en-US" dirty="0" smtClean="0"/>
            </a:br>
            <a:r>
              <a:rPr lang="en-US" dirty="0" smtClean="0"/>
              <a:t>University of North Texas, 2011</a:t>
            </a:r>
            <a:r>
              <a:rPr lang="en-US" dirty="0"/>
              <a:t/>
            </a:r>
            <a:br>
              <a:rPr lang="en-US" dirty="0"/>
            </a:br>
            <a:r>
              <a:rPr lang="en-US" sz="2200" b="1" dirty="0" smtClean="0"/>
              <a:t>Graduation and Persistence Rate of Fall 2004 Cohort</a:t>
            </a:r>
            <a:endParaRPr lang="en-US" sz="2200" b="1" dirty="0"/>
          </a:p>
        </p:txBody>
      </p:sp>
      <p:graphicFrame>
        <p:nvGraphicFramePr>
          <p:cNvPr id="2" name="Table 1"/>
          <p:cNvGraphicFramePr>
            <a:graphicFrameLocks noGrp="1"/>
          </p:cNvGraphicFramePr>
          <p:nvPr>
            <p:extLst>
              <p:ext uri="{D42A27DB-BD31-4B8C-83A1-F6EECF244321}">
                <p14:modId xmlns:p14="http://schemas.microsoft.com/office/powerpoint/2010/main" val="3417154409"/>
              </p:ext>
            </p:extLst>
          </p:nvPr>
        </p:nvGraphicFramePr>
        <p:xfrm>
          <a:off x="609600" y="3505200"/>
          <a:ext cx="5791200" cy="1920240"/>
        </p:xfrm>
        <a:graphic>
          <a:graphicData uri="http://schemas.openxmlformats.org/drawingml/2006/table">
            <a:tbl>
              <a:tblPr firstRow="1" bandRow="1">
                <a:tableStyleId>{5C22544A-7EE6-4342-B048-85BDC9FD1C3A}</a:tableStyleId>
              </a:tblPr>
              <a:tblGrid>
                <a:gridCol w="1828800"/>
                <a:gridCol w="990600"/>
                <a:gridCol w="1447800"/>
                <a:gridCol w="1524000"/>
              </a:tblGrid>
              <a:tr h="594360">
                <a:tc>
                  <a:txBody>
                    <a:bodyPr/>
                    <a:lstStyle/>
                    <a:p>
                      <a:endParaRPr lang="en-US" dirty="0"/>
                    </a:p>
                  </a:txBody>
                  <a:tcPr/>
                </a:tc>
                <a:tc>
                  <a:txBody>
                    <a:bodyPr/>
                    <a:lstStyle/>
                    <a:p>
                      <a:r>
                        <a:rPr lang="en-US" dirty="0" smtClean="0"/>
                        <a:t>N</a:t>
                      </a:r>
                      <a:r>
                        <a:rPr lang="en-US" baseline="0" dirty="0" smtClean="0"/>
                        <a:t> Grads</a:t>
                      </a:r>
                      <a:endParaRPr lang="en-US" dirty="0"/>
                    </a:p>
                  </a:txBody>
                  <a:tcPr/>
                </a:tc>
                <a:tc>
                  <a:txBody>
                    <a:bodyPr/>
                    <a:lstStyle/>
                    <a:p>
                      <a:r>
                        <a:rPr lang="en-US" dirty="0" smtClean="0"/>
                        <a:t>Graduation</a:t>
                      </a:r>
                      <a:r>
                        <a:rPr lang="en-US" baseline="0" dirty="0" smtClean="0"/>
                        <a:t> rate</a:t>
                      </a:r>
                      <a:endParaRPr lang="en-US" dirty="0"/>
                    </a:p>
                  </a:txBody>
                  <a:tcPr/>
                </a:tc>
                <a:tc>
                  <a:txBody>
                    <a:bodyPr/>
                    <a:lstStyle/>
                    <a:p>
                      <a:r>
                        <a:rPr lang="en-US" baseline="0" dirty="0" smtClean="0"/>
                        <a:t>Persistence rate</a:t>
                      </a:r>
                      <a:endParaRPr lang="en-US" dirty="0"/>
                    </a:p>
                  </a:txBody>
                  <a:tcPr/>
                </a:tc>
              </a:tr>
              <a:tr h="370840">
                <a:tc>
                  <a:txBody>
                    <a:bodyPr/>
                    <a:lstStyle/>
                    <a:p>
                      <a:r>
                        <a:rPr lang="en-US" dirty="0" smtClean="0"/>
                        <a:t>Full-time students</a:t>
                      </a:r>
                    </a:p>
                  </a:txBody>
                  <a:tcPr/>
                </a:tc>
                <a:tc>
                  <a:txBody>
                    <a:bodyPr/>
                    <a:lstStyle/>
                    <a:p>
                      <a:r>
                        <a:rPr lang="en-US" dirty="0" smtClean="0"/>
                        <a:t>1,844</a:t>
                      </a:r>
                      <a:endParaRPr lang="en-US" dirty="0"/>
                    </a:p>
                  </a:txBody>
                  <a:tcPr/>
                </a:tc>
                <a:tc>
                  <a:txBody>
                    <a:bodyPr/>
                    <a:lstStyle/>
                    <a:p>
                      <a:r>
                        <a:rPr lang="en-US" dirty="0" smtClean="0"/>
                        <a:t>57.4</a:t>
                      </a:r>
                      <a:endParaRPr lang="en-US" dirty="0"/>
                    </a:p>
                  </a:txBody>
                  <a:tcPr/>
                </a:tc>
                <a:tc>
                  <a:txBody>
                    <a:bodyPr/>
                    <a:lstStyle/>
                    <a:p>
                      <a:r>
                        <a:rPr lang="en-US" dirty="0" smtClean="0"/>
                        <a:t>13.2</a:t>
                      </a:r>
                      <a:endParaRPr lang="en-US" dirty="0"/>
                    </a:p>
                  </a:txBody>
                  <a:tcPr/>
                </a:tc>
              </a:tr>
              <a:tr h="370840">
                <a:tc>
                  <a:txBody>
                    <a:bodyPr/>
                    <a:lstStyle/>
                    <a:p>
                      <a:r>
                        <a:rPr lang="en-US" dirty="0" smtClean="0"/>
                        <a:t>Part-time students</a:t>
                      </a:r>
                    </a:p>
                  </a:txBody>
                  <a:tcPr/>
                </a:tc>
                <a:tc>
                  <a:txBody>
                    <a:bodyPr/>
                    <a:lstStyle/>
                    <a:p>
                      <a:r>
                        <a:rPr lang="en-US" dirty="0" smtClean="0"/>
                        <a:t>      55</a:t>
                      </a:r>
                      <a:endParaRPr lang="en-US" dirty="0"/>
                    </a:p>
                  </a:txBody>
                  <a:tcPr/>
                </a:tc>
                <a:tc>
                  <a:txBody>
                    <a:bodyPr/>
                    <a:lstStyle/>
                    <a:p>
                      <a:r>
                        <a:rPr lang="en-US" dirty="0" smtClean="0"/>
                        <a:t>38.2</a:t>
                      </a:r>
                      <a:endParaRPr lang="en-US" dirty="0"/>
                    </a:p>
                  </a:txBody>
                  <a:tcPr/>
                </a:tc>
                <a:tc>
                  <a:txBody>
                    <a:bodyPr/>
                    <a:lstStyle/>
                    <a:p>
                      <a:r>
                        <a:rPr lang="en-US" dirty="0" smtClean="0"/>
                        <a:t>13.9</a:t>
                      </a:r>
                      <a:endParaRPr lang="en-US" dirty="0"/>
                    </a:p>
                  </a:txBody>
                  <a:tcPr/>
                </a:tc>
              </a:tr>
            </a:tbl>
          </a:graphicData>
        </a:graphic>
      </p:graphicFrame>
      <p:sp>
        <p:nvSpPr>
          <p:cNvPr id="3" name="Content Placeholder 2"/>
          <p:cNvSpPr>
            <a:spLocks noGrp="1"/>
          </p:cNvSpPr>
          <p:nvPr>
            <p:ph idx="1"/>
          </p:nvPr>
        </p:nvSpPr>
        <p:spPr>
          <a:xfrm>
            <a:off x="533400" y="2743200"/>
            <a:ext cx="8229600" cy="4525963"/>
          </a:xfrm>
        </p:spPr>
        <p:txBody>
          <a:bodyPr>
            <a:normAutofit/>
          </a:bodyPr>
          <a:lstStyle/>
          <a:p>
            <a:r>
              <a:rPr lang="en-US" sz="2000" b="1" dirty="0" smtClean="0"/>
              <a:t>Six-year graduation rates for  full and part-time stude</a:t>
            </a:r>
            <a:r>
              <a:rPr lang="en-US" sz="2000" dirty="0" smtClean="0"/>
              <a:t>nts</a:t>
            </a:r>
            <a:endParaRPr lang="en-US" sz="2000" dirty="0"/>
          </a:p>
        </p:txBody>
      </p:sp>
    </p:spTree>
    <p:extLst>
      <p:ext uri="{BB962C8B-B14F-4D97-AF65-F5344CB8AC3E}">
        <p14:creationId xmlns:p14="http://schemas.microsoft.com/office/powerpoint/2010/main" val="928285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Data Sources</a:t>
            </a:r>
            <a:endParaRPr lang="en-US" dirty="0"/>
          </a:p>
        </p:txBody>
      </p:sp>
      <p:sp>
        <p:nvSpPr>
          <p:cNvPr id="3" name="Content Placeholder 2"/>
          <p:cNvSpPr>
            <a:spLocks noGrp="1"/>
          </p:cNvSpPr>
          <p:nvPr>
            <p:ph idx="1"/>
          </p:nvPr>
        </p:nvSpPr>
        <p:spPr/>
        <p:txBody>
          <a:bodyPr>
            <a:normAutofit/>
          </a:bodyPr>
          <a:lstStyle/>
          <a:p>
            <a:pPr marL="0" indent="0" algn="ctr">
              <a:buNone/>
            </a:pPr>
            <a:r>
              <a:rPr lang="en-US" dirty="0"/>
              <a:t>	</a:t>
            </a:r>
            <a:endParaRPr lang="en-US" dirty="0" smtClean="0"/>
          </a:p>
          <a:p>
            <a:r>
              <a:rPr lang="en-US" dirty="0" smtClean="0">
                <a:solidFill>
                  <a:srgbClr val="FF0000"/>
                </a:solidFill>
              </a:rPr>
              <a:t>High school data are from the Texas Education Agency, Testing and Accountability, AEIS.  </a:t>
            </a:r>
            <a:endParaRPr lang="en-US" dirty="0">
              <a:solidFill>
                <a:srgbClr val="FF0000"/>
              </a:solidFill>
            </a:endParaRPr>
          </a:p>
          <a:p>
            <a:r>
              <a:rPr lang="en-US" dirty="0" smtClean="0">
                <a:solidFill>
                  <a:srgbClr val="FF0000"/>
                </a:solidFill>
              </a:rPr>
              <a:t>K-12 and higher education data are from the Texas Higher Education Coordinating Board, Data Resources and Tools.  </a:t>
            </a:r>
          </a:p>
        </p:txBody>
      </p:sp>
    </p:spTree>
    <p:extLst>
      <p:ext uri="{BB962C8B-B14F-4D97-AF65-F5344CB8AC3E}">
        <p14:creationId xmlns:p14="http://schemas.microsoft.com/office/powerpoint/2010/main" val="22909545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can I go for help with local data?</a:t>
            </a:r>
            <a:endParaRPr lang="en-US" dirty="0"/>
          </a:p>
        </p:txBody>
      </p:sp>
      <p:sp>
        <p:nvSpPr>
          <p:cNvPr id="3" name="Content Placeholder 2"/>
          <p:cNvSpPr>
            <a:spLocks noGrp="1"/>
          </p:cNvSpPr>
          <p:nvPr>
            <p:ph idx="1"/>
          </p:nvPr>
        </p:nvSpPr>
        <p:spPr/>
        <p:txBody>
          <a:bodyPr>
            <a:normAutofit/>
          </a:bodyPr>
          <a:lstStyle/>
          <a:p>
            <a:pPr marL="0" indent="0" algn="ctr">
              <a:buNone/>
            </a:pPr>
            <a:r>
              <a:rPr lang="en-US" u="sng" dirty="0" smtClean="0">
                <a:solidFill>
                  <a:schemeClr val="bg1"/>
                </a:solidFill>
              </a:rPr>
              <a:t>Consult your local expert!</a:t>
            </a:r>
          </a:p>
          <a:p>
            <a:pPr lvl="1">
              <a:buFont typeface="Arial" pitchFamily="34" charset="0"/>
              <a:buChar char="•"/>
            </a:pPr>
            <a:r>
              <a:rPr lang="en-US" sz="3200" dirty="0" smtClean="0"/>
              <a:t>Each Independent School District (ISD) and Institution of Higher Education (IHE) has an employee who is responsible for providing data to TEA or THECB or the governing board and accreditors of the IHE.  We refer to this individual or department as the Institutional Research officer.</a:t>
            </a:r>
          </a:p>
        </p:txBody>
      </p:sp>
    </p:spTree>
    <p:extLst>
      <p:ext uri="{BB962C8B-B14F-4D97-AF65-F5344CB8AC3E}">
        <p14:creationId xmlns:p14="http://schemas.microsoft.com/office/powerpoint/2010/main" val="36811685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can I go for help with local data?</a:t>
            </a:r>
            <a:endParaRPr lang="en-US" dirty="0"/>
          </a:p>
        </p:txBody>
      </p:sp>
      <p:sp>
        <p:nvSpPr>
          <p:cNvPr id="3" name="Content Placeholder 2"/>
          <p:cNvSpPr>
            <a:spLocks noGrp="1"/>
          </p:cNvSpPr>
          <p:nvPr>
            <p:ph idx="1"/>
          </p:nvPr>
        </p:nvSpPr>
        <p:spPr/>
        <p:txBody>
          <a:bodyPr>
            <a:normAutofit fontScale="92500"/>
          </a:bodyPr>
          <a:lstStyle/>
          <a:p>
            <a:pPr marL="0" indent="0" algn="ctr">
              <a:buNone/>
            </a:pPr>
            <a:r>
              <a:rPr lang="en-US" u="sng" dirty="0" smtClean="0">
                <a:solidFill>
                  <a:schemeClr val="bg1"/>
                </a:solidFill>
              </a:rPr>
              <a:t>The following Institutional Research Officers consulted in preparation of the slides that follow:</a:t>
            </a:r>
            <a:endParaRPr lang="en-US" u="sng" dirty="0" smtClean="0"/>
          </a:p>
          <a:p>
            <a:pPr lvl="1">
              <a:buFont typeface="Arial" pitchFamily="34" charset="0"/>
              <a:buChar char="•"/>
            </a:pPr>
            <a:r>
              <a:rPr lang="en-US" sz="3200" dirty="0" smtClean="0"/>
              <a:t>Anne Rusher, Director, Accountability and Data Quality, Fort Worth ISD</a:t>
            </a:r>
          </a:p>
          <a:p>
            <a:pPr lvl="1">
              <a:buFont typeface="Arial" pitchFamily="34" charset="0"/>
              <a:buChar char="•"/>
            </a:pPr>
            <a:r>
              <a:rPr lang="en-US" sz="3200" dirty="0" smtClean="0"/>
              <a:t>Terri Day, Executive Director, Institutional Research and Planning, Tarrant College District</a:t>
            </a:r>
          </a:p>
          <a:p>
            <a:pPr lvl="1">
              <a:buFont typeface="Arial" pitchFamily="34" charset="0"/>
              <a:buChar char="•"/>
            </a:pPr>
            <a:r>
              <a:rPr lang="en-US" sz="3200" dirty="0" smtClean="0"/>
              <a:t>Mary Barton, Director, Institutional Research, University of North Texas</a:t>
            </a:r>
          </a:p>
        </p:txBody>
      </p:sp>
    </p:spTree>
    <p:extLst>
      <p:ext uri="{BB962C8B-B14F-4D97-AF65-F5344CB8AC3E}">
        <p14:creationId xmlns:p14="http://schemas.microsoft.com/office/powerpoint/2010/main" val="330462952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Suggestions from the experts</a:t>
            </a:r>
            <a:endParaRPr lang="en-US" dirty="0"/>
          </a:p>
        </p:txBody>
      </p:sp>
      <p:sp>
        <p:nvSpPr>
          <p:cNvPr id="3" name="Content Placeholder 2"/>
          <p:cNvSpPr>
            <a:spLocks noGrp="1"/>
          </p:cNvSpPr>
          <p:nvPr>
            <p:ph idx="1"/>
          </p:nvPr>
        </p:nvSpPr>
        <p:spPr/>
        <p:txBody>
          <a:bodyPr>
            <a:normAutofit/>
          </a:bodyPr>
          <a:lstStyle/>
          <a:p>
            <a:pPr marL="0" indent="0" algn="ctr">
              <a:buNone/>
            </a:pPr>
            <a:r>
              <a:rPr lang="en-US" u="sng" dirty="0" smtClean="0">
                <a:solidFill>
                  <a:schemeClr val="bg1"/>
                </a:solidFill>
              </a:rPr>
              <a:t>An example of local data collection and sharing.</a:t>
            </a:r>
          </a:p>
          <a:p>
            <a:pPr marL="0" indent="0">
              <a:buNone/>
            </a:pPr>
            <a:r>
              <a:rPr lang="en-US" sz="2400" dirty="0" smtClean="0">
                <a:solidFill>
                  <a:srgbClr val="000000"/>
                </a:solidFill>
              </a:rPr>
              <a:t>A chemistry vertical alignment team asks what grades were earned in the introductory college chemistry course by students from one school district.  </a:t>
            </a:r>
          </a:p>
          <a:p>
            <a:r>
              <a:rPr lang="en-US" sz="2400" dirty="0" smtClean="0">
                <a:solidFill>
                  <a:srgbClr val="000000"/>
                </a:solidFill>
              </a:rPr>
              <a:t>UNT and TCD would provide group data if &gt; 5 students; no names would be provided unless students had given prior informed consent (due to FERPA).</a:t>
            </a:r>
          </a:p>
          <a:p>
            <a:r>
              <a:rPr lang="en-US" sz="2400" dirty="0" smtClean="0">
                <a:solidFill>
                  <a:srgbClr val="000000"/>
                </a:solidFill>
              </a:rPr>
              <a:t>Would want several weeks notice </a:t>
            </a:r>
          </a:p>
          <a:p>
            <a:r>
              <a:rPr lang="en-US" sz="2400" dirty="0" smtClean="0">
                <a:solidFill>
                  <a:srgbClr val="000000"/>
                </a:solidFill>
              </a:rPr>
              <a:t>Other data might also be of interest, i.e., retention, developmental education, ethnicity (Achieving the Dream)</a:t>
            </a:r>
          </a:p>
          <a:p>
            <a:endParaRPr lang="en-US" sz="2400" dirty="0" smtClean="0">
              <a:solidFill>
                <a:srgbClr val="000000"/>
              </a:solidFill>
            </a:endParaRPr>
          </a:p>
          <a:p>
            <a:pPr marL="0" indent="0" algn="ctr">
              <a:buNone/>
            </a:pPr>
            <a:endParaRPr lang="en-US" sz="2400" u="sng" dirty="0" smtClean="0">
              <a:solidFill>
                <a:srgbClr val="000000"/>
              </a:solidFill>
            </a:endParaRPr>
          </a:p>
        </p:txBody>
      </p:sp>
    </p:spTree>
    <p:extLst>
      <p:ext uri="{BB962C8B-B14F-4D97-AF65-F5344CB8AC3E}">
        <p14:creationId xmlns:p14="http://schemas.microsoft.com/office/powerpoint/2010/main" val="17424653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Suggestions from the experts</a:t>
            </a:r>
            <a:endParaRPr lang="en-US" dirty="0"/>
          </a:p>
        </p:txBody>
      </p:sp>
      <p:sp>
        <p:nvSpPr>
          <p:cNvPr id="3" name="Content Placeholder 2"/>
          <p:cNvSpPr>
            <a:spLocks noGrp="1"/>
          </p:cNvSpPr>
          <p:nvPr>
            <p:ph idx="1"/>
          </p:nvPr>
        </p:nvSpPr>
        <p:spPr/>
        <p:txBody>
          <a:bodyPr>
            <a:normAutofit fontScale="92500" lnSpcReduction="10000"/>
          </a:bodyPr>
          <a:lstStyle/>
          <a:p>
            <a:pPr marL="0" indent="0" algn="ctr">
              <a:buNone/>
            </a:pPr>
            <a:r>
              <a:rPr lang="en-US" u="sng" dirty="0" smtClean="0">
                <a:solidFill>
                  <a:schemeClr val="bg1"/>
                </a:solidFill>
              </a:rPr>
              <a:t>An example of local data collection and sharing.</a:t>
            </a:r>
          </a:p>
          <a:p>
            <a:pPr marL="0" indent="0">
              <a:buNone/>
            </a:pPr>
            <a:r>
              <a:rPr lang="en-US" sz="2400" dirty="0" smtClean="0">
                <a:solidFill>
                  <a:srgbClr val="000000"/>
                </a:solidFill>
              </a:rPr>
              <a:t>A chemistry vertical alignment team asks what grades were earned in the introductory college chemistry course by students from one school district who had completed high school chemistry with and without Algebra II .  </a:t>
            </a:r>
          </a:p>
          <a:p>
            <a:r>
              <a:rPr lang="en-US" sz="2400" dirty="0" smtClean="0">
                <a:solidFill>
                  <a:srgbClr val="000000"/>
                </a:solidFill>
              </a:rPr>
              <a:t>ISD could provide high school transcript data and would share group data with IHE through an MOU.</a:t>
            </a:r>
          </a:p>
          <a:p>
            <a:r>
              <a:rPr lang="en-US" sz="2400" dirty="0" smtClean="0">
                <a:solidFill>
                  <a:srgbClr val="000000"/>
                </a:solidFill>
              </a:rPr>
              <a:t>Would want several weeks notice</a:t>
            </a:r>
          </a:p>
          <a:p>
            <a:r>
              <a:rPr lang="en-US" sz="2400" dirty="0" smtClean="0">
                <a:solidFill>
                  <a:srgbClr val="000000"/>
                </a:solidFill>
              </a:rPr>
              <a:t>Other data might also be of interest, i.e., grades earned in chemistry and algebra, data on number of course attempts, EOC results, attendance, disciplinary data</a:t>
            </a:r>
          </a:p>
          <a:p>
            <a:r>
              <a:rPr lang="en-US" sz="2400" dirty="0" smtClean="0">
                <a:solidFill>
                  <a:srgbClr val="000000"/>
                </a:solidFill>
              </a:rPr>
              <a:t>FWISD administers an annual student survey with potentially relevant questions.</a:t>
            </a:r>
          </a:p>
          <a:p>
            <a:endParaRPr lang="en-US" sz="2400" dirty="0" smtClean="0">
              <a:solidFill>
                <a:srgbClr val="000000"/>
              </a:solidFill>
            </a:endParaRPr>
          </a:p>
          <a:p>
            <a:pPr marL="0" indent="0" algn="ctr">
              <a:buNone/>
            </a:pPr>
            <a:endParaRPr lang="en-US" u="sng" dirty="0" smtClean="0">
              <a:solidFill>
                <a:srgbClr val="000000"/>
              </a:solidFill>
            </a:endParaRPr>
          </a:p>
        </p:txBody>
      </p:sp>
    </p:spTree>
    <p:extLst>
      <p:ext uri="{BB962C8B-B14F-4D97-AF65-F5344CB8AC3E}">
        <p14:creationId xmlns:p14="http://schemas.microsoft.com/office/powerpoint/2010/main" val="5673792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Suggestions for Collecting Data through IR </a:t>
            </a:r>
            <a:endParaRPr lang="en-US" dirty="0"/>
          </a:p>
        </p:txBody>
      </p:sp>
      <p:sp>
        <p:nvSpPr>
          <p:cNvPr id="3" name="Content Placeholder 2"/>
          <p:cNvSpPr>
            <a:spLocks noGrp="1"/>
          </p:cNvSpPr>
          <p:nvPr>
            <p:ph idx="1"/>
          </p:nvPr>
        </p:nvSpPr>
        <p:spPr/>
        <p:txBody>
          <a:bodyPr>
            <a:normAutofit/>
          </a:bodyPr>
          <a:lstStyle/>
          <a:p>
            <a:r>
              <a:rPr lang="en-US" dirty="0" smtClean="0">
                <a:solidFill>
                  <a:srgbClr val="000000"/>
                </a:solidFill>
              </a:rPr>
              <a:t>Know what data you want in detail.  Refine your request, and provide a spreadsheet.</a:t>
            </a:r>
          </a:p>
          <a:p>
            <a:r>
              <a:rPr lang="en-US" dirty="0" smtClean="0">
                <a:solidFill>
                  <a:srgbClr val="000000"/>
                </a:solidFill>
              </a:rPr>
              <a:t>Institutional Research has busy times of year.</a:t>
            </a:r>
          </a:p>
          <a:p>
            <a:r>
              <a:rPr lang="en-US" dirty="0" smtClean="0">
                <a:solidFill>
                  <a:srgbClr val="000000"/>
                </a:solidFill>
              </a:rPr>
              <a:t>Seeking data across institutions may require MOU and involvement of Sponsored Research.</a:t>
            </a:r>
          </a:p>
          <a:p>
            <a:r>
              <a:rPr lang="en-US" dirty="0" smtClean="0">
                <a:solidFill>
                  <a:srgbClr val="000000"/>
                </a:solidFill>
              </a:rPr>
              <a:t>Be clear about how the data will help you.</a:t>
            </a:r>
          </a:p>
          <a:p>
            <a:endParaRPr lang="en-US" dirty="0" smtClean="0">
              <a:solidFill>
                <a:srgbClr val="000000"/>
              </a:solidFill>
            </a:endParaRPr>
          </a:p>
          <a:p>
            <a:endParaRPr lang="en-US" u="sng" dirty="0" smtClean="0">
              <a:solidFill>
                <a:schemeClr val="bg1"/>
              </a:solidFill>
            </a:endParaRPr>
          </a:p>
          <a:p>
            <a:pPr marL="0" indent="0">
              <a:buNone/>
            </a:pPr>
            <a:endParaRPr lang="en-US" u="sng" dirty="0" smtClean="0">
              <a:solidFill>
                <a:schemeClr val="bg1"/>
              </a:solidFill>
            </a:endParaRPr>
          </a:p>
          <a:p>
            <a:pPr marL="0" indent="0" algn="ctr">
              <a:buNone/>
            </a:pPr>
            <a:endParaRPr lang="en-US" u="sng" dirty="0" smtClean="0"/>
          </a:p>
        </p:txBody>
      </p:sp>
    </p:spTree>
    <p:extLst>
      <p:ext uri="{BB962C8B-B14F-4D97-AF65-F5344CB8AC3E}">
        <p14:creationId xmlns:p14="http://schemas.microsoft.com/office/powerpoint/2010/main" val="33283028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Considerations for Local</a:t>
            </a:r>
            <a:br>
              <a:rPr lang="en-US" dirty="0" smtClean="0"/>
            </a:br>
            <a:r>
              <a:rPr lang="en-US" dirty="0" smtClean="0"/>
              <a:t>Data Collection</a:t>
            </a:r>
            <a:endParaRPr lang="en-US" dirty="0"/>
          </a:p>
        </p:txBody>
      </p:sp>
      <p:sp>
        <p:nvSpPr>
          <p:cNvPr id="3" name="Content Placeholder 2"/>
          <p:cNvSpPr>
            <a:spLocks noGrp="1"/>
          </p:cNvSpPr>
          <p:nvPr>
            <p:ph idx="1"/>
          </p:nvPr>
        </p:nvSpPr>
        <p:spPr/>
        <p:txBody>
          <a:bodyPr>
            <a:normAutofit/>
          </a:bodyPr>
          <a:lstStyle/>
          <a:p>
            <a:r>
              <a:rPr lang="en-US" dirty="0" smtClean="0">
                <a:solidFill>
                  <a:srgbClr val="000000"/>
                </a:solidFill>
              </a:rPr>
              <a:t>Collection of data from students requires consideration of FERPA.  Institutional Research officers recommend that you secure IRB approval and informed consent.</a:t>
            </a:r>
          </a:p>
          <a:p>
            <a:r>
              <a:rPr lang="en-US" dirty="0" smtClean="0">
                <a:solidFill>
                  <a:srgbClr val="000000"/>
                </a:solidFill>
              </a:rPr>
              <a:t>Data warehouses are constantly improving.  Be sure to ask whether the data you want are available</a:t>
            </a:r>
            <a:r>
              <a:rPr lang="en-US" dirty="0" smtClean="0">
                <a:solidFill>
                  <a:schemeClr val="bg1"/>
                </a:solidFill>
              </a:rPr>
              <a:t>.</a:t>
            </a:r>
          </a:p>
          <a:p>
            <a:endParaRPr lang="en-US" dirty="0" smtClean="0">
              <a:solidFill>
                <a:schemeClr val="bg1"/>
              </a:solidFill>
            </a:endParaRPr>
          </a:p>
          <a:p>
            <a:endParaRPr lang="en-US" dirty="0" smtClean="0">
              <a:solidFill>
                <a:schemeClr val="bg1"/>
              </a:solidFill>
            </a:endParaRPr>
          </a:p>
          <a:p>
            <a:pPr marL="0" indent="0">
              <a:buNone/>
            </a:pPr>
            <a:endParaRPr lang="en-US" u="sng" dirty="0" smtClean="0">
              <a:solidFill>
                <a:schemeClr val="bg1"/>
              </a:solidFill>
            </a:endParaRPr>
          </a:p>
          <a:p>
            <a:pPr marL="0" indent="0" algn="ctr">
              <a:buNone/>
            </a:pPr>
            <a:endParaRPr lang="en-US" u="sng" dirty="0" smtClean="0"/>
          </a:p>
        </p:txBody>
      </p:sp>
    </p:spTree>
    <p:extLst>
      <p:ext uri="{BB962C8B-B14F-4D97-AF65-F5344CB8AC3E}">
        <p14:creationId xmlns:p14="http://schemas.microsoft.com/office/powerpoint/2010/main" val="277728111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can I go for help with local data?</a:t>
            </a:r>
            <a:endParaRPr lang="en-US" dirty="0"/>
          </a:p>
        </p:txBody>
      </p:sp>
      <p:sp>
        <p:nvSpPr>
          <p:cNvPr id="3" name="Content Placeholder 2"/>
          <p:cNvSpPr>
            <a:spLocks noGrp="1"/>
          </p:cNvSpPr>
          <p:nvPr>
            <p:ph idx="1"/>
          </p:nvPr>
        </p:nvSpPr>
        <p:spPr/>
        <p:txBody>
          <a:bodyPr>
            <a:normAutofit/>
          </a:bodyPr>
          <a:lstStyle/>
          <a:p>
            <a:pPr marL="0" indent="0" algn="ctr">
              <a:buNone/>
            </a:pPr>
            <a:r>
              <a:rPr lang="en-US" u="sng" dirty="0" smtClean="0">
                <a:solidFill>
                  <a:schemeClr val="bg1"/>
                </a:solidFill>
              </a:rPr>
              <a:t>Consult your local expert!</a:t>
            </a:r>
          </a:p>
          <a:p>
            <a:pPr lvl="1">
              <a:buFont typeface="Arial" pitchFamily="34" charset="0"/>
              <a:buChar char="•"/>
            </a:pPr>
            <a:r>
              <a:rPr lang="en-US" sz="3200" dirty="0" smtClean="0"/>
              <a:t>Each Independent School District (ISD) and Institution of Higher Education (IHE) has an employee who is responsible for providing data to TEA or THECB or the governing board and accreditors of the IHE.  We urge you to locate and consult with </a:t>
            </a:r>
            <a:r>
              <a:rPr lang="en-US" sz="3200" smtClean="0"/>
              <a:t>your local  </a:t>
            </a:r>
            <a:r>
              <a:rPr lang="en-US" sz="3200" dirty="0" smtClean="0"/>
              <a:t>Institutional Research officer.</a:t>
            </a:r>
          </a:p>
        </p:txBody>
      </p:sp>
    </p:spTree>
    <p:extLst>
      <p:ext uri="{BB962C8B-B14F-4D97-AF65-F5344CB8AC3E}">
        <p14:creationId xmlns:p14="http://schemas.microsoft.com/office/powerpoint/2010/main" val="10120584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53"/>
          <p:cNvGrpSpPr/>
          <p:nvPr/>
        </p:nvGrpSpPr>
        <p:grpSpPr>
          <a:xfrm>
            <a:off x="3656330" y="1227474"/>
            <a:ext cx="1828800" cy="1838325"/>
            <a:chOff x="0" y="0"/>
            <a:chExt cx="1828800" cy="1838325"/>
          </a:xfrm>
        </p:grpSpPr>
        <p:cxnSp>
          <p:nvCxnSpPr>
            <p:cNvPr id="55" name="Straight Connector 54"/>
            <p:cNvCxnSpPr/>
            <p:nvPr/>
          </p:nvCxnSpPr>
          <p:spPr>
            <a:xfrm>
              <a:off x="0" y="638175"/>
              <a:ext cx="0" cy="1200150"/>
            </a:xfrm>
            <a:prstGeom prst="line">
              <a:avLst/>
            </a:prstGeom>
            <a:noFill/>
            <a:ln w="28575" cap="flat" cmpd="sng" algn="ctr">
              <a:solidFill>
                <a:sysClr val="windowText" lastClr="000000">
                  <a:shade val="95000"/>
                  <a:satMod val="105000"/>
                </a:sysClr>
              </a:solidFill>
              <a:prstDash val="solid"/>
            </a:ln>
            <a:effectLst/>
          </p:spPr>
        </p:cxnSp>
        <p:cxnSp>
          <p:nvCxnSpPr>
            <p:cNvPr id="56" name="Straight Connector 55"/>
            <p:cNvCxnSpPr/>
            <p:nvPr/>
          </p:nvCxnSpPr>
          <p:spPr>
            <a:xfrm>
              <a:off x="1828800" y="638175"/>
              <a:ext cx="0" cy="1200150"/>
            </a:xfrm>
            <a:prstGeom prst="line">
              <a:avLst/>
            </a:prstGeom>
            <a:noFill/>
            <a:ln w="28575" cap="flat" cmpd="sng" algn="ctr">
              <a:solidFill>
                <a:sysClr val="windowText" lastClr="000000">
                  <a:shade val="95000"/>
                  <a:satMod val="105000"/>
                </a:sysClr>
              </a:solidFill>
              <a:prstDash val="solid"/>
            </a:ln>
            <a:effectLst/>
          </p:spPr>
        </p:cxnSp>
        <p:sp>
          <p:nvSpPr>
            <p:cNvPr id="57" name="Flowchart: Decision 56"/>
            <p:cNvSpPr/>
            <p:nvPr/>
          </p:nvSpPr>
          <p:spPr>
            <a:xfrm>
              <a:off x="0" y="0"/>
              <a:ext cx="1828800" cy="1266825"/>
            </a:xfrm>
            <a:prstGeom prst="flowChartDecision">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58" name="Text Box 22"/>
            <p:cNvSpPr txBox="1"/>
            <p:nvPr/>
          </p:nvSpPr>
          <p:spPr>
            <a:xfrm>
              <a:off x="220345" y="296526"/>
              <a:ext cx="1495425" cy="7429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scene3d>
                <a:camera prst="orthographicFront"/>
                <a:lightRig rig="threePt" dir="t"/>
              </a:scene3d>
              <a:sp3d extrusionH="57150">
                <a:bevelT w="38100" h="38100"/>
              </a:sp3d>
            </a:bodyPr>
            <a:lstStyle/>
            <a:p>
              <a:pPr marL="0" marR="0">
                <a:lnSpc>
                  <a:spcPct val="115000"/>
                </a:lnSpc>
                <a:spcBef>
                  <a:spcPts val="0"/>
                </a:spcBef>
                <a:spcAft>
                  <a:spcPts val="1000"/>
                </a:spcAft>
              </a:pPr>
              <a:r>
                <a:rPr lang="en-US" sz="1600" b="1" i="1" dirty="0" smtClean="0">
                  <a:effectLst/>
                  <a:latin typeface="Calibri"/>
                  <a:ea typeface="Calibri"/>
                  <a:cs typeface="Calibri"/>
                </a:rPr>
                <a:t>Trimble Technical  High     School </a:t>
              </a:r>
              <a:endParaRPr lang="en-US" sz="1100" dirty="0">
                <a:effectLst/>
                <a:latin typeface="Calibri"/>
                <a:ea typeface="Calibri"/>
                <a:cs typeface="Times New Roman"/>
              </a:endParaRPr>
            </a:p>
          </p:txBody>
        </p:sp>
      </p:grpSp>
      <p:grpSp>
        <p:nvGrpSpPr>
          <p:cNvPr id="12" name="Group 11"/>
          <p:cNvGrpSpPr/>
          <p:nvPr/>
        </p:nvGrpSpPr>
        <p:grpSpPr>
          <a:xfrm>
            <a:off x="5279266" y="2100751"/>
            <a:ext cx="1838325" cy="2466975"/>
            <a:chOff x="0" y="0"/>
            <a:chExt cx="1838325" cy="2466975"/>
          </a:xfrm>
        </p:grpSpPr>
        <p:grpSp>
          <p:nvGrpSpPr>
            <p:cNvPr id="13" name="Group 12"/>
            <p:cNvGrpSpPr/>
            <p:nvPr/>
          </p:nvGrpSpPr>
          <p:grpSpPr>
            <a:xfrm>
              <a:off x="0" y="0"/>
              <a:ext cx="1838325" cy="2466975"/>
              <a:chOff x="0" y="0"/>
              <a:chExt cx="1838325" cy="2466975"/>
            </a:xfrm>
          </p:grpSpPr>
          <p:cxnSp>
            <p:nvCxnSpPr>
              <p:cNvPr id="15" name="Straight Connector 14"/>
              <p:cNvCxnSpPr/>
              <p:nvPr/>
            </p:nvCxnSpPr>
            <p:spPr>
              <a:xfrm>
                <a:off x="1838325" y="657225"/>
                <a:ext cx="0" cy="1200150"/>
              </a:xfrm>
              <a:prstGeom prst="line">
                <a:avLst/>
              </a:prstGeom>
              <a:noFill/>
              <a:ln w="28575" cap="flat" cmpd="sng" algn="ctr">
                <a:solidFill>
                  <a:sysClr val="windowText" lastClr="000000">
                    <a:shade val="95000"/>
                    <a:satMod val="105000"/>
                  </a:sysClr>
                </a:solidFill>
                <a:prstDash val="solid"/>
              </a:ln>
              <a:effectLst/>
            </p:spPr>
          </p:cxnSp>
          <p:sp>
            <p:nvSpPr>
              <p:cNvPr id="16" name="Flowchart: Decision 15"/>
              <p:cNvSpPr/>
              <p:nvPr/>
            </p:nvSpPr>
            <p:spPr>
              <a:xfrm>
                <a:off x="0" y="0"/>
                <a:ext cx="1828800" cy="1266825"/>
              </a:xfrm>
              <a:prstGeom prst="flowChartDecision">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cxnSp>
            <p:nvCxnSpPr>
              <p:cNvPr id="17" name="Straight Connector 16"/>
              <p:cNvCxnSpPr/>
              <p:nvPr/>
            </p:nvCxnSpPr>
            <p:spPr>
              <a:xfrm>
                <a:off x="904875" y="1266825"/>
                <a:ext cx="0" cy="1200150"/>
              </a:xfrm>
              <a:prstGeom prst="line">
                <a:avLst/>
              </a:prstGeom>
              <a:noFill/>
              <a:ln w="28575" cap="flat" cmpd="sng" algn="ctr">
                <a:solidFill>
                  <a:sysClr val="windowText" lastClr="000000">
                    <a:shade val="95000"/>
                    <a:satMod val="105000"/>
                  </a:sysClr>
                </a:solidFill>
                <a:prstDash val="solid"/>
              </a:ln>
              <a:effectLst/>
            </p:spPr>
          </p:cxnSp>
          <p:sp>
            <p:nvSpPr>
              <p:cNvPr id="18" name="Text Box 20"/>
              <p:cNvSpPr txBox="1"/>
              <p:nvPr/>
            </p:nvSpPr>
            <p:spPr>
              <a:xfrm>
                <a:off x="205864" y="248585"/>
                <a:ext cx="1495425" cy="7429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scene3d>
                  <a:camera prst="orthographicFront"/>
                  <a:lightRig rig="threePt" dir="t"/>
                </a:scene3d>
                <a:sp3d extrusionH="57150">
                  <a:bevelT w="38100" h="38100"/>
                </a:sp3d>
              </a:bodyPr>
              <a:lstStyle/>
              <a:p>
                <a:pPr marL="0" marR="0">
                  <a:lnSpc>
                    <a:spcPct val="115000"/>
                  </a:lnSpc>
                  <a:spcBef>
                    <a:spcPts val="0"/>
                  </a:spcBef>
                  <a:spcAft>
                    <a:spcPts val="1000"/>
                  </a:spcAft>
                </a:pPr>
                <a:r>
                  <a:rPr lang="en-US" sz="1600" b="1" i="1" dirty="0" smtClean="0">
                    <a:effectLst/>
                    <a:latin typeface="Calibri"/>
                    <a:ea typeface="Calibri"/>
                    <a:cs typeface="Calibri"/>
                  </a:rPr>
                  <a:t>      University of North Texas</a:t>
                </a:r>
                <a:endParaRPr lang="en-US" sz="1100" dirty="0">
                  <a:effectLst/>
                  <a:latin typeface="Calibri"/>
                  <a:ea typeface="Calibri"/>
                  <a:cs typeface="Times New Roman"/>
                </a:endParaRPr>
              </a:p>
            </p:txBody>
          </p:sp>
        </p:grpSp>
        <p:cxnSp>
          <p:nvCxnSpPr>
            <p:cNvPr id="14" name="Straight Connector 13"/>
            <p:cNvCxnSpPr/>
            <p:nvPr/>
          </p:nvCxnSpPr>
          <p:spPr>
            <a:xfrm>
              <a:off x="0" y="657225"/>
              <a:ext cx="0" cy="1200150"/>
            </a:xfrm>
            <a:prstGeom prst="line">
              <a:avLst/>
            </a:prstGeom>
            <a:noFill/>
            <a:ln w="28575" cap="flat" cmpd="sng" algn="ctr">
              <a:solidFill>
                <a:sysClr val="windowText" lastClr="000000">
                  <a:shade val="95000"/>
                  <a:satMod val="105000"/>
                </a:sysClr>
              </a:solidFill>
              <a:prstDash val="solid"/>
            </a:ln>
            <a:effectLst/>
          </p:spPr>
        </p:cxnSp>
      </p:grpSp>
      <p:grpSp>
        <p:nvGrpSpPr>
          <p:cNvPr id="26" name="Group 25"/>
          <p:cNvGrpSpPr/>
          <p:nvPr/>
        </p:nvGrpSpPr>
        <p:grpSpPr>
          <a:xfrm>
            <a:off x="4561205" y="4037089"/>
            <a:ext cx="1828800" cy="2466975"/>
            <a:chOff x="0" y="0"/>
            <a:chExt cx="1828800" cy="2466975"/>
          </a:xfrm>
        </p:grpSpPr>
        <p:sp>
          <p:nvSpPr>
            <p:cNvPr id="27" name="Flowchart: Decision 26"/>
            <p:cNvSpPr/>
            <p:nvPr/>
          </p:nvSpPr>
          <p:spPr>
            <a:xfrm>
              <a:off x="0" y="0"/>
              <a:ext cx="1828800" cy="1266825"/>
            </a:xfrm>
            <a:prstGeom prst="flowChartDecision">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cxnSp>
          <p:nvCxnSpPr>
            <p:cNvPr id="28" name="Straight Connector 27"/>
            <p:cNvCxnSpPr/>
            <p:nvPr/>
          </p:nvCxnSpPr>
          <p:spPr>
            <a:xfrm>
              <a:off x="1828800" y="619125"/>
              <a:ext cx="0" cy="1200150"/>
            </a:xfrm>
            <a:prstGeom prst="line">
              <a:avLst/>
            </a:prstGeom>
            <a:noFill/>
            <a:ln w="28575" cap="flat" cmpd="sng" algn="ctr">
              <a:solidFill>
                <a:sysClr val="windowText" lastClr="000000">
                  <a:shade val="95000"/>
                  <a:satMod val="105000"/>
                </a:sysClr>
              </a:solidFill>
              <a:prstDash val="solid"/>
            </a:ln>
            <a:effectLst/>
          </p:spPr>
        </p:cxnSp>
        <p:cxnSp>
          <p:nvCxnSpPr>
            <p:cNvPr id="29" name="Straight Connector 28"/>
            <p:cNvCxnSpPr/>
            <p:nvPr/>
          </p:nvCxnSpPr>
          <p:spPr>
            <a:xfrm>
              <a:off x="0" y="619125"/>
              <a:ext cx="0" cy="1200150"/>
            </a:xfrm>
            <a:prstGeom prst="line">
              <a:avLst/>
            </a:prstGeom>
            <a:noFill/>
            <a:ln w="28575" cap="flat" cmpd="sng" algn="ctr">
              <a:solidFill>
                <a:sysClr val="windowText" lastClr="000000">
                  <a:shade val="95000"/>
                  <a:satMod val="105000"/>
                </a:sysClr>
              </a:solidFill>
              <a:prstDash val="solid"/>
            </a:ln>
            <a:effectLst/>
          </p:spPr>
        </p:cxnSp>
        <p:cxnSp>
          <p:nvCxnSpPr>
            <p:cNvPr id="30" name="Straight Connector 29"/>
            <p:cNvCxnSpPr/>
            <p:nvPr/>
          </p:nvCxnSpPr>
          <p:spPr>
            <a:xfrm>
              <a:off x="904875" y="1266825"/>
              <a:ext cx="0" cy="1200150"/>
            </a:xfrm>
            <a:prstGeom prst="line">
              <a:avLst/>
            </a:prstGeom>
            <a:noFill/>
            <a:ln w="28575" cap="flat" cmpd="sng" algn="ctr">
              <a:solidFill>
                <a:sysClr val="windowText" lastClr="000000">
                  <a:shade val="95000"/>
                  <a:satMod val="105000"/>
                </a:sysClr>
              </a:solidFill>
              <a:prstDash val="solid"/>
            </a:ln>
            <a:effectLst/>
          </p:spPr>
        </p:cxnSp>
        <p:sp>
          <p:nvSpPr>
            <p:cNvPr id="31" name="Text Box 42"/>
            <p:cNvSpPr txBox="1"/>
            <p:nvPr/>
          </p:nvSpPr>
          <p:spPr>
            <a:xfrm>
              <a:off x="157162" y="247650"/>
              <a:ext cx="1495425" cy="7429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scene3d>
                <a:camera prst="orthographicFront"/>
                <a:lightRig rig="threePt" dir="t"/>
              </a:scene3d>
              <a:sp3d extrusionH="57150">
                <a:bevelT w="38100" h="38100"/>
              </a:sp3d>
            </a:bodyPr>
            <a:lstStyle/>
            <a:p>
              <a:pPr marL="0" marR="0" algn="ctr">
                <a:lnSpc>
                  <a:spcPct val="115000"/>
                </a:lnSpc>
                <a:spcBef>
                  <a:spcPts val="0"/>
                </a:spcBef>
                <a:spcAft>
                  <a:spcPts val="0"/>
                </a:spcAft>
              </a:pPr>
              <a:r>
                <a:rPr lang="en-US" sz="1600" b="1" i="1" dirty="0" smtClean="0">
                  <a:effectLst/>
                  <a:latin typeface="Calibri"/>
                  <a:ea typeface="Calibri"/>
                  <a:cs typeface="Calibri"/>
                </a:rPr>
                <a:t>North Texas Regional</a:t>
              </a:r>
            </a:p>
            <a:p>
              <a:pPr marL="0" marR="0" algn="ctr">
                <a:lnSpc>
                  <a:spcPct val="115000"/>
                </a:lnSpc>
                <a:spcBef>
                  <a:spcPts val="0"/>
                </a:spcBef>
                <a:spcAft>
                  <a:spcPts val="0"/>
                </a:spcAft>
              </a:pPr>
              <a:r>
                <a:rPr lang="en-US" sz="1600" b="1" i="1" dirty="0" smtClean="0">
                  <a:effectLst/>
                  <a:latin typeface="Calibri"/>
                  <a:ea typeface="Calibri"/>
                  <a:cs typeface="Calibri"/>
                </a:rPr>
                <a:t> </a:t>
              </a:r>
              <a:r>
                <a:rPr lang="en-US" sz="1600" b="1" i="1" dirty="0">
                  <a:effectLst/>
                  <a:latin typeface="Calibri"/>
                  <a:ea typeface="Calibri"/>
                  <a:cs typeface="Calibri"/>
                </a:rPr>
                <a:t>P-16</a:t>
              </a:r>
              <a:endParaRPr lang="en-US" sz="1100" dirty="0">
                <a:effectLst/>
                <a:latin typeface="Calibri"/>
                <a:ea typeface="Calibri"/>
                <a:cs typeface="Times New Roman"/>
              </a:endParaRPr>
            </a:p>
            <a:p>
              <a:pPr marL="0" marR="0" algn="ctr">
                <a:lnSpc>
                  <a:spcPct val="115000"/>
                </a:lnSpc>
                <a:spcBef>
                  <a:spcPts val="0"/>
                </a:spcBef>
                <a:spcAft>
                  <a:spcPts val="0"/>
                </a:spcAft>
              </a:pPr>
              <a:r>
                <a:rPr lang="en-US" sz="1600" b="1" i="1" dirty="0" smtClean="0">
                  <a:effectLst/>
                  <a:latin typeface="Calibri"/>
                  <a:ea typeface="Calibri"/>
                  <a:cs typeface="Calibri"/>
                </a:rPr>
                <a:t>Council </a:t>
              </a:r>
              <a:endParaRPr lang="en-US" sz="1100" dirty="0">
                <a:effectLst/>
                <a:latin typeface="Calibri"/>
                <a:ea typeface="Calibri"/>
                <a:cs typeface="Times New Roman"/>
              </a:endParaRPr>
            </a:p>
          </p:txBody>
        </p:sp>
      </p:grpSp>
      <p:sp>
        <p:nvSpPr>
          <p:cNvPr id="46" name="Text Box 40"/>
          <p:cNvSpPr txBox="1"/>
          <p:nvPr/>
        </p:nvSpPr>
        <p:spPr>
          <a:xfrm>
            <a:off x="3876675" y="2547937"/>
            <a:ext cx="1428750" cy="137160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spcAft>
                <a:spcPts val="0"/>
              </a:spcAft>
            </a:pPr>
            <a:r>
              <a:rPr lang="en-US" sz="1400" b="1" u="none" strike="noStrike" dirty="0">
                <a:effectLst/>
                <a:latin typeface="Felix Titling"/>
                <a:ea typeface="Calibri"/>
                <a:cs typeface="Times New Roman"/>
              </a:rPr>
              <a:t> </a:t>
            </a:r>
            <a:endParaRPr lang="en-US" sz="1100" dirty="0">
              <a:effectLst/>
              <a:latin typeface="Calibri"/>
              <a:ea typeface="Calibri"/>
              <a:cs typeface="Times New Roman"/>
            </a:endParaRPr>
          </a:p>
          <a:p>
            <a:pPr marL="0" marR="0" algn="ctr">
              <a:lnSpc>
                <a:spcPct val="115000"/>
              </a:lnSpc>
              <a:spcBef>
                <a:spcPts val="0"/>
              </a:spcBef>
              <a:spcAft>
                <a:spcPts val="0"/>
              </a:spcAft>
            </a:pPr>
            <a:r>
              <a:rPr lang="en-US" sz="800" b="1" u="none" strike="noStrike" dirty="0">
                <a:effectLst/>
                <a:latin typeface="Felix Titling"/>
                <a:ea typeface="Calibri"/>
                <a:cs typeface="Times New Roman"/>
              </a:rPr>
              <a:t> </a:t>
            </a:r>
            <a:endParaRPr lang="en-US" sz="1100" dirty="0">
              <a:effectLst/>
              <a:latin typeface="Calibri"/>
              <a:ea typeface="Calibri"/>
              <a:cs typeface="Times New Roman"/>
            </a:endParaRPr>
          </a:p>
          <a:p>
            <a:pPr marL="0" marR="0" algn="ctr">
              <a:lnSpc>
                <a:spcPct val="115000"/>
              </a:lnSpc>
              <a:spcBef>
                <a:spcPts val="0"/>
              </a:spcBef>
              <a:spcAft>
                <a:spcPts val="0"/>
              </a:spcAft>
            </a:pPr>
            <a:r>
              <a:rPr lang="en-US" sz="1400" b="1" i="1" u="sng" spc="300" dirty="0" smtClean="0">
                <a:effectLst>
                  <a:outerShdw blurRad="38100" dist="38100" dir="2700000" algn="tl">
                    <a:srgbClr val="000000">
                      <a:alpha val="43137"/>
                    </a:srgbClr>
                  </a:outerShdw>
                </a:effectLst>
                <a:ea typeface="Calibri"/>
                <a:cs typeface="Times New Roman"/>
              </a:rPr>
              <a:t>Scaffolding</a:t>
            </a:r>
          </a:p>
          <a:p>
            <a:pPr marL="0" marR="0" algn="ctr">
              <a:lnSpc>
                <a:spcPct val="115000"/>
              </a:lnSpc>
              <a:spcBef>
                <a:spcPts val="0"/>
              </a:spcBef>
              <a:spcAft>
                <a:spcPts val="0"/>
              </a:spcAft>
            </a:pPr>
            <a:r>
              <a:rPr lang="en-US" sz="1400" b="1" i="1" u="sng" spc="300" dirty="0" smtClean="0">
                <a:effectLst>
                  <a:outerShdw blurRad="38100" dist="38100" dir="2700000" algn="tl">
                    <a:srgbClr val="000000">
                      <a:alpha val="43137"/>
                    </a:srgbClr>
                  </a:outerShdw>
                </a:effectLst>
                <a:ea typeface="Calibri"/>
                <a:cs typeface="Times New Roman"/>
              </a:rPr>
              <a:t>Student</a:t>
            </a:r>
            <a:endParaRPr lang="en-US" sz="1100" b="1" i="1" spc="300" dirty="0">
              <a:effectLst>
                <a:outerShdw blurRad="38100" dist="38100" dir="2700000" algn="tl">
                  <a:srgbClr val="000000">
                    <a:alpha val="43137"/>
                  </a:srgbClr>
                </a:outerShdw>
              </a:effectLst>
              <a:ea typeface="Calibri"/>
              <a:cs typeface="Times New Roman"/>
            </a:endParaRPr>
          </a:p>
          <a:p>
            <a:pPr marL="0" marR="0" algn="ctr">
              <a:lnSpc>
                <a:spcPct val="115000"/>
              </a:lnSpc>
              <a:spcBef>
                <a:spcPts val="0"/>
              </a:spcBef>
              <a:spcAft>
                <a:spcPts val="0"/>
              </a:spcAft>
            </a:pPr>
            <a:r>
              <a:rPr lang="en-US" sz="1400" b="1" i="1" u="sng" spc="300" dirty="0">
                <a:effectLst>
                  <a:outerShdw blurRad="38100" dist="38100" dir="2700000" algn="tl">
                    <a:srgbClr val="000000">
                      <a:alpha val="43137"/>
                    </a:srgbClr>
                  </a:outerShdw>
                </a:effectLst>
                <a:ea typeface="Calibri"/>
                <a:cs typeface="Times New Roman"/>
              </a:rPr>
              <a:t>Success</a:t>
            </a:r>
            <a:endParaRPr lang="en-US" sz="1100" b="1" i="1" spc="300" dirty="0">
              <a:effectLst>
                <a:outerShdw blurRad="38100" dist="38100" dir="2700000" algn="tl">
                  <a:srgbClr val="000000">
                    <a:alpha val="43137"/>
                  </a:srgbClr>
                </a:outerShdw>
              </a:effectLst>
              <a:ea typeface="Calibri"/>
              <a:cs typeface="Times New Roman"/>
            </a:endParaRPr>
          </a:p>
        </p:txBody>
      </p:sp>
      <p:grpSp>
        <p:nvGrpSpPr>
          <p:cNvPr id="65" name="Group 64"/>
          <p:cNvGrpSpPr/>
          <p:nvPr/>
        </p:nvGrpSpPr>
        <p:grpSpPr>
          <a:xfrm>
            <a:off x="2045335" y="2079620"/>
            <a:ext cx="1932388" cy="2465069"/>
            <a:chOff x="0" y="0"/>
            <a:chExt cx="1933004" cy="2465680"/>
          </a:xfrm>
        </p:grpSpPr>
        <p:grpSp>
          <p:nvGrpSpPr>
            <p:cNvPr id="66" name="Group 65"/>
            <p:cNvGrpSpPr/>
            <p:nvPr/>
          </p:nvGrpSpPr>
          <p:grpSpPr>
            <a:xfrm>
              <a:off x="0" y="0"/>
              <a:ext cx="1933004" cy="2465680"/>
              <a:chOff x="0" y="0"/>
              <a:chExt cx="1933004" cy="2465680"/>
            </a:xfrm>
          </p:grpSpPr>
          <p:sp>
            <p:nvSpPr>
              <p:cNvPr id="68" name="Flowchart: Decision 67"/>
              <p:cNvSpPr/>
              <p:nvPr/>
            </p:nvSpPr>
            <p:spPr>
              <a:xfrm>
                <a:off x="0" y="0"/>
                <a:ext cx="1828800" cy="1266825"/>
              </a:xfrm>
              <a:prstGeom prst="flowChartDecision">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cxnSp>
            <p:nvCxnSpPr>
              <p:cNvPr id="69" name="Straight Connector 68"/>
              <p:cNvCxnSpPr/>
              <p:nvPr/>
            </p:nvCxnSpPr>
            <p:spPr>
              <a:xfrm>
                <a:off x="929030" y="1265530"/>
                <a:ext cx="0" cy="1200150"/>
              </a:xfrm>
              <a:prstGeom prst="line">
                <a:avLst/>
              </a:prstGeom>
              <a:noFill/>
              <a:ln w="28575" cap="flat" cmpd="sng" algn="ctr">
                <a:solidFill>
                  <a:sysClr val="windowText" lastClr="000000">
                    <a:shade val="95000"/>
                    <a:satMod val="105000"/>
                  </a:sysClr>
                </a:solidFill>
                <a:prstDash val="solid"/>
              </a:ln>
              <a:effectLst/>
            </p:spPr>
          </p:cxnSp>
          <p:cxnSp>
            <p:nvCxnSpPr>
              <p:cNvPr id="70" name="Straight Connector 69"/>
              <p:cNvCxnSpPr/>
              <p:nvPr/>
            </p:nvCxnSpPr>
            <p:spPr>
              <a:xfrm>
                <a:off x="0" y="643738"/>
                <a:ext cx="0" cy="1200150"/>
              </a:xfrm>
              <a:prstGeom prst="line">
                <a:avLst/>
              </a:prstGeom>
              <a:noFill/>
              <a:ln w="28575" cap="flat" cmpd="sng" algn="ctr">
                <a:solidFill>
                  <a:sysClr val="windowText" lastClr="000000">
                    <a:shade val="95000"/>
                    <a:satMod val="105000"/>
                  </a:sysClr>
                </a:solidFill>
                <a:prstDash val="solid"/>
              </a:ln>
              <a:effectLst/>
            </p:spPr>
          </p:cxnSp>
          <p:sp>
            <p:nvSpPr>
              <p:cNvPr id="71" name="Text Box 21"/>
              <p:cNvSpPr txBox="1"/>
              <p:nvPr/>
            </p:nvSpPr>
            <p:spPr>
              <a:xfrm>
                <a:off x="285522" y="393600"/>
                <a:ext cx="1647482" cy="7429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scene3d>
                  <a:camera prst="orthographicFront"/>
                  <a:lightRig rig="threePt" dir="t"/>
                </a:scene3d>
                <a:sp3d extrusionH="57150">
                  <a:bevelT w="38100" h="38100"/>
                </a:sp3d>
              </a:bodyPr>
              <a:lstStyle/>
              <a:p>
                <a:pPr marL="0" marR="0">
                  <a:lnSpc>
                    <a:spcPct val="115000"/>
                  </a:lnSpc>
                  <a:spcBef>
                    <a:spcPts val="0"/>
                  </a:spcBef>
                  <a:spcAft>
                    <a:spcPts val="1000"/>
                  </a:spcAft>
                </a:pPr>
                <a:r>
                  <a:rPr lang="en-US" sz="1600" b="1" i="1" dirty="0" smtClean="0">
                    <a:effectLst/>
                    <a:latin typeface="Calibri"/>
                    <a:ea typeface="Calibri"/>
                    <a:cs typeface="Calibri"/>
                  </a:rPr>
                  <a:t>Tarrant </a:t>
                </a:r>
                <a:r>
                  <a:rPr lang="en-US" sz="1600" b="1" i="1" dirty="0" smtClean="0">
                    <a:latin typeface="Calibri"/>
                    <a:ea typeface="Calibri"/>
                    <a:cs typeface="Calibri"/>
                  </a:rPr>
                  <a:t>County</a:t>
                </a:r>
                <a:r>
                  <a:rPr lang="en-US" sz="1600" b="1" i="1" dirty="0" smtClean="0">
                    <a:effectLst/>
                    <a:latin typeface="Calibri"/>
                    <a:ea typeface="Calibri"/>
                    <a:cs typeface="Calibri"/>
                  </a:rPr>
                  <a:t>                  College</a:t>
                </a:r>
                <a:endParaRPr lang="en-US" sz="1100" dirty="0">
                  <a:effectLst/>
                  <a:latin typeface="Calibri"/>
                  <a:ea typeface="Calibri"/>
                  <a:cs typeface="Times New Roman"/>
                </a:endParaRPr>
              </a:p>
            </p:txBody>
          </p:sp>
        </p:grpSp>
        <p:cxnSp>
          <p:nvCxnSpPr>
            <p:cNvPr id="67" name="Straight Connector 66"/>
            <p:cNvCxnSpPr/>
            <p:nvPr/>
          </p:nvCxnSpPr>
          <p:spPr>
            <a:xfrm>
              <a:off x="1816100" y="641350"/>
              <a:ext cx="0" cy="1199853"/>
            </a:xfrm>
            <a:prstGeom prst="line">
              <a:avLst/>
            </a:prstGeom>
            <a:noFill/>
            <a:ln w="28575" cap="flat" cmpd="sng" algn="ctr">
              <a:solidFill>
                <a:sysClr val="windowText" lastClr="000000">
                  <a:shade val="95000"/>
                  <a:satMod val="105000"/>
                </a:sysClr>
              </a:solidFill>
              <a:prstDash val="solid"/>
            </a:ln>
            <a:effectLst/>
          </p:spPr>
        </p:cxnSp>
      </p:grpSp>
      <p:grpSp>
        <p:nvGrpSpPr>
          <p:cNvPr id="59" name="Group 58"/>
          <p:cNvGrpSpPr/>
          <p:nvPr/>
        </p:nvGrpSpPr>
        <p:grpSpPr>
          <a:xfrm>
            <a:off x="2741930" y="4032326"/>
            <a:ext cx="1828800" cy="2447925"/>
            <a:chOff x="0" y="0"/>
            <a:chExt cx="1828800" cy="2447925"/>
          </a:xfrm>
        </p:grpSpPr>
        <p:sp>
          <p:nvSpPr>
            <p:cNvPr id="60" name="Flowchart: Decision 59"/>
            <p:cNvSpPr/>
            <p:nvPr/>
          </p:nvSpPr>
          <p:spPr>
            <a:xfrm>
              <a:off x="0" y="0"/>
              <a:ext cx="1828800" cy="1266825"/>
            </a:xfrm>
            <a:prstGeom prst="flowChartDecision">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cxnSp>
          <p:nvCxnSpPr>
            <p:cNvPr id="61" name="Straight Connector 60"/>
            <p:cNvCxnSpPr/>
            <p:nvPr/>
          </p:nvCxnSpPr>
          <p:spPr>
            <a:xfrm>
              <a:off x="0" y="638175"/>
              <a:ext cx="0" cy="1200150"/>
            </a:xfrm>
            <a:prstGeom prst="line">
              <a:avLst/>
            </a:prstGeom>
            <a:noFill/>
            <a:ln w="28575" cap="flat" cmpd="sng" algn="ctr">
              <a:solidFill>
                <a:sysClr val="windowText" lastClr="000000">
                  <a:shade val="95000"/>
                  <a:satMod val="105000"/>
                </a:sysClr>
              </a:solidFill>
              <a:prstDash val="solid"/>
            </a:ln>
            <a:effectLst/>
          </p:spPr>
        </p:cxnSp>
        <p:cxnSp>
          <p:nvCxnSpPr>
            <p:cNvPr id="62" name="Straight Connector 61"/>
            <p:cNvCxnSpPr/>
            <p:nvPr/>
          </p:nvCxnSpPr>
          <p:spPr>
            <a:xfrm>
              <a:off x="904875" y="1247775"/>
              <a:ext cx="0" cy="1200150"/>
            </a:xfrm>
            <a:prstGeom prst="line">
              <a:avLst/>
            </a:prstGeom>
            <a:noFill/>
            <a:ln w="28575" cap="flat" cmpd="sng" algn="ctr">
              <a:solidFill>
                <a:sysClr val="windowText" lastClr="000000">
                  <a:shade val="95000"/>
                  <a:satMod val="105000"/>
                </a:sysClr>
              </a:solidFill>
              <a:prstDash val="solid"/>
            </a:ln>
            <a:effectLst/>
          </p:spPr>
        </p:cxnSp>
        <p:sp>
          <p:nvSpPr>
            <p:cNvPr id="63" name="Text Box 41"/>
            <p:cNvSpPr txBox="1"/>
            <p:nvPr/>
          </p:nvSpPr>
          <p:spPr>
            <a:xfrm>
              <a:off x="209550" y="419100"/>
              <a:ext cx="1495425" cy="7429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scene3d>
                <a:camera prst="orthographicFront"/>
                <a:lightRig rig="threePt" dir="t"/>
              </a:scene3d>
              <a:sp3d extrusionH="57150">
                <a:bevelT w="38100" h="38100"/>
              </a:sp3d>
            </a:bodyPr>
            <a:lstStyle/>
            <a:p>
              <a:pPr marL="0" marR="0" algn="ctr">
                <a:lnSpc>
                  <a:spcPct val="115000"/>
                </a:lnSpc>
                <a:spcBef>
                  <a:spcPts val="0"/>
                </a:spcBef>
                <a:spcAft>
                  <a:spcPts val="0"/>
                </a:spcAft>
              </a:pPr>
              <a:r>
                <a:rPr lang="en-US" sz="1600" b="1" i="1" dirty="0" smtClean="0">
                  <a:effectLst/>
                  <a:latin typeface="Calibri"/>
                  <a:ea typeface="Calibri"/>
                  <a:cs typeface="Calibri"/>
                </a:rPr>
                <a:t>Region 11 ESC</a:t>
              </a:r>
              <a:endParaRPr lang="en-US" sz="1100" dirty="0">
                <a:effectLst/>
                <a:latin typeface="Calibri"/>
                <a:ea typeface="Calibri"/>
                <a:cs typeface="Times New Roman"/>
              </a:endParaRPr>
            </a:p>
          </p:txBody>
        </p:sp>
        <p:cxnSp>
          <p:nvCxnSpPr>
            <p:cNvPr id="64" name="Straight Connector 63"/>
            <p:cNvCxnSpPr/>
            <p:nvPr/>
          </p:nvCxnSpPr>
          <p:spPr>
            <a:xfrm>
              <a:off x="1828800" y="628650"/>
              <a:ext cx="0" cy="1200150"/>
            </a:xfrm>
            <a:prstGeom prst="line">
              <a:avLst/>
            </a:prstGeom>
            <a:noFill/>
            <a:ln w="28575" cap="flat" cmpd="sng" algn="ctr">
              <a:solidFill>
                <a:sysClr val="windowText" lastClr="000000">
                  <a:shade val="95000"/>
                  <a:satMod val="105000"/>
                </a:sysClr>
              </a:solidFill>
              <a:prstDash val="solid"/>
            </a:ln>
            <a:effectLst/>
          </p:spPr>
        </p:cxnSp>
      </p:grpSp>
      <p:grpSp>
        <p:nvGrpSpPr>
          <p:cNvPr id="38" name="Group 37"/>
          <p:cNvGrpSpPr/>
          <p:nvPr/>
        </p:nvGrpSpPr>
        <p:grpSpPr>
          <a:xfrm>
            <a:off x="3841970" y="2138756"/>
            <a:ext cx="1428750" cy="2531745"/>
            <a:chOff x="0" y="0"/>
            <a:chExt cx="1428750" cy="2531745"/>
          </a:xfrm>
        </p:grpSpPr>
        <p:cxnSp>
          <p:nvCxnSpPr>
            <p:cNvPr id="39" name="Straight Connector 38"/>
            <p:cNvCxnSpPr/>
            <p:nvPr/>
          </p:nvCxnSpPr>
          <p:spPr>
            <a:xfrm>
              <a:off x="0" y="628650"/>
              <a:ext cx="0" cy="1400175"/>
            </a:xfrm>
            <a:prstGeom prst="line">
              <a:avLst/>
            </a:prstGeom>
            <a:noFill/>
            <a:ln w="38100" cap="flat" cmpd="sng" algn="ctr">
              <a:solidFill>
                <a:srgbClr val="FF0000"/>
              </a:solidFill>
              <a:prstDash val="solid"/>
            </a:ln>
            <a:effectLst>
              <a:outerShdw blurRad="40000" dist="23000" dir="5400000" rotWithShape="0">
                <a:srgbClr val="000000">
                  <a:alpha val="35000"/>
                </a:srgbClr>
              </a:outerShdw>
            </a:effectLst>
          </p:spPr>
        </p:cxnSp>
        <p:grpSp>
          <p:nvGrpSpPr>
            <p:cNvPr id="40" name="Group 39"/>
            <p:cNvGrpSpPr/>
            <p:nvPr/>
          </p:nvGrpSpPr>
          <p:grpSpPr>
            <a:xfrm>
              <a:off x="0" y="0"/>
              <a:ext cx="1428750" cy="2531745"/>
              <a:chOff x="0" y="0"/>
              <a:chExt cx="1428750" cy="2531745"/>
            </a:xfrm>
          </p:grpSpPr>
          <p:cxnSp>
            <p:nvCxnSpPr>
              <p:cNvPr id="41" name="Straight Connector 40"/>
              <p:cNvCxnSpPr/>
              <p:nvPr/>
            </p:nvCxnSpPr>
            <p:spPr>
              <a:xfrm flipH="1">
                <a:off x="0" y="0"/>
                <a:ext cx="713105" cy="630555"/>
              </a:xfrm>
              <a:prstGeom prst="line">
                <a:avLst/>
              </a:prstGeom>
              <a:noFill/>
              <a:ln w="38100" cap="flat" cmpd="sng" algn="ctr">
                <a:solidFill>
                  <a:srgbClr val="FF0000"/>
                </a:solidFill>
                <a:prstDash val="solid"/>
              </a:ln>
              <a:effectLst>
                <a:outerShdw blurRad="40000" dist="23000" dir="5400000" rotWithShape="0">
                  <a:srgbClr val="000000">
                    <a:alpha val="35000"/>
                  </a:srgbClr>
                </a:outerShdw>
              </a:effectLst>
            </p:spPr>
          </p:cxnSp>
          <p:cxnSp>
            <p:nvCxnSpPr>
              <p:cNvPr id="42" name="Straight Connector 41"/>
              <p:cNvCxnSpPr/>
              <p:nvPr/>
            </p:nvCxnSpPr>
            <p:spPr>
              <a:xfrm flipH="1" flipV="1">
                <a:off x="714375" y="0"/>
                <a:ext cx="713740" cy="628015"/>
              </a:xfrm>
              <a:prstGeom prst="line">
                <a:avLst/>
              </a:prstGeom>
              <a:noFill/>
              <a:ln w="38100" cap="flat" cmpd="sng" algn="ctr">
                <a:solidFill>
                  <a:srgbClr val="FF0000"/>
                </a:solidFill>
                <a:prstDash val="solid"/>
              </a:ln>
              <a:effectLst>
                <a:outerShdw blurRad="40000" dist="23000" dir="5400000" rotWithShape="0">
                  <a:srgbClr val="000000">
                    <a:alpha val="35000"/>
                  </a:srgbClr>
                </a:outerShdw>
              </a:effectLst>
            </p:spPr>
          </p:cxnSp>
          <p:cxnSp>
            <p:nvCxnSpPr>
              <p:cNvPr id="43" name="Straight Connector 42"/>
              <p:cNvCxnSpPr/>
              <p:nvPr/>
            </p:nvCxnSpPr>
            <p:spPr>
              <a:xfrm>
                <a:off x="1428750" y="628650"/>
                <a:ext cx="0" cy="1400175"/>
              </a:xfrm>
              <a:prstGeom prst="line">
                <a:avLst/>
              </a:prstGeom>
              <a:noFill/>
              <a:ln w="38100" cap="flat" cmpd="sng" algn="ctr">
                <a:solidFill>
                  <a:srgbClr val="FF0000"/>
                </a:solidFill>
                <a:prstDash val="solid"/>
              </a:ln>
              <a:effectLst>
                <a:outerShdw blurRad="40000" dist="23000" dir="5400000" rotWithShape="0">
                  <a:srgbClr val="000000">
                    <a:alpha val="35000"/>
                  </a:srgbClr>
                </a:outerShdw>
              </a:effectLst>
            </p:spPr>
          </p:cxnSp>
          <p:cxnSp>
            <p:nvCxnSpPr>
              <p:cNvPr id="44" name="Straight Connector 43"/>
              <p:cNvCxnSpPr/>
              <p:nvPr/>
            </p:nvCxnSpPr>
            <p:spPr>
              <a:xfrm flipH="1" flipV="1">
                <a:off x="0" y="2028825"/>
                <a:ext cx="713740" cy="502920"/>
              </a:xfrm>
              <a:prstGeom prst="line">
                <a:avLst/>
              </a:prstGeom>
              <a:noFill/>
              <a:ln w="38100" cap="flat" cmpd="sng" algn="ctr">
                <a:solidFill>
                  <a:srgbClr val="FF0000"/>
                </a:solidFill>
                <a:prstDash val="solid"/>
              </a:ln>
              <a:effectLst>
                <a:outerShdw blurRad="40000" dist="23000" dir="5400000" rotWithShape="0">
                  <a:srgbClr val="000000">
                    <a:alpha val="35000"/>
                  </a:srgbClr>
                </a:outerShdw>
              </a:effectLst>
            </p:spPr>
          </p:cxnSp>
          <p:cxnSp>
            <p:nvCxnSpPr>
              <p:cNvPr id="45" name="Straight Connector 44"/>
              <p:cNvCxnSpPr/>
              <p:nvPr/>
            </p:nvCxnSpPr>
            <p:spPr>
              <a:xfrm flipH="1">
                <a:off x="714375" y="2019300"/>
                <a:ext cx="714374" cy="506730"/>
              </a:xfrm>
              <a:prstGeom prst="line">
                <a:avLst/>
              </a:prstGeom>
              <a:noFill/>
              <a:ln w="38100" cap="flat" cmpd="sng" algn="ctr">
                <a:solidFill>
                  <a:srgbClr val="FF0000"/>
                </a:solidFill>
                <a:prstDash val="solid"/>
              </a:ln>
              <a:effectLst>
                <a:outerShdw blurRad="40000" dist="23000" dir="5400000" rotWithShape="0">
                  <a:srgbClr val="000000">
                    <a:alpha val="35000"/>
                  </a:srgbClr>
                </a:outerShdw>
              </a:effectLst>
            </p:spPr>
          </p:cxnSp>
        </p:grpSp>
      </p:grpSp>
      <p:sp>
        <p:nvSpPr>
          <p:cNvPr id="49" name="Title 1"/>
          <p:cNvSpPr txBox="1">
            <a:spLocks/>
          </p:cNvSpPr>
          <p:nvPr/>
        </p:nvSpPr>
        <p:spPr>
          <a:xfrm>
            <a:off x="457200" y="-9525"/>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dirty="0" smtClean="0"/>
              <a:t>Please note: Amarillo is in Potter County. </a:t>
            </a:r>
          </a:p>
          <a:p>
            <a:r>
              <a:rPr lang="en-US" sz="1800" dirty="0" smtClean="0"/>
              <a:t>Frank Phillips College is in Hutchinson County. </a:t>
            </a:r>
          </a:p>
          <a:p>
            <a:r>
              <a:rPr lang="en-US" sz="1800" dirty="0" smtClean="0"/>
              <a:t>West Texas A&amp;M University is in Randall County.</a:t>
            </a:r>
            <a:endParaRPr lang="en-US" sz="1800" dirty="0"/>
          </a:p>
        </p:txBody>
      </p:sp>
    </p:spTree>
    <p:extLst>
      <p:ext uri="{BB962C8B-B14F-4D97-AF65-F5344CB8AC3E}">
        <p14:creationId xmlns:p14="http://schemas.microsoft.com/office/powerpoint/2010/main" val="3049546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4"/>
                                        </p:tgtEl>
                                        <p:attrNameLst>
                                          <p:attrName>style.visibility</p:attrName>
                                        </p:attrNameLst>
                                      </p:cBhvr>
                                      <p:to>
                                        <p:strVal val="visible"/>
                                      </p:to>
                                    </p:set>
                                    <p:anim calcmode="lin" valueType="num">
                                      <p:cBhvr additive="base">
                                        <p:cTn id="7" dur="500" fill="hold"/>
                                        <p:tgtEl>
                                          <p:spTgt spid="54"/>
                                        </p:tgtEl>
                                        <p:attrNameLst>
                                          <p:attrName>ppt_x</p:attrName>
                                        </p:attrNameLst>
                                      </p:cBhvr>
                                      <p:tavLst>
                                        <p:tav tm="0">
                                          <p:val>
                                            <p:strVal val="#ppt_x"/>
                                          </p:val>
                                        </p:tav>
                                        <p:tav tm="100000">
                                          <p:val>
                                            <p:strVal val="#ppt_x"/>
                                          </p:val>
                                        </p:tav>
                                      </p:tavLst>
                                    </p:anim>
                                    <p:anim calcmode="lin" valueType="num">
                                      <p:cBhvr additive="base">
                                        <p:cTn id="8"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5"/>
                                        </p:tgtEl>
                                        <p:attrNameLst>
                                          <p:attrName>style.visibility</p:attrName>
                                        </p:attrNameLst>
                                      </p:cBhvr>
                                      <p:to>
                                        <p:strVal val="visible"/>
                                      </p:to>
                                    </p:set>
                                    <p:anim calcmode="lin" valueType="num">
                                      <p:cBhvr additive="base">
                                        <p:cTn id="13" dur="500" fill="hold"/>
                                        <p:tgtEl>
                                          <p:spTgt spid="65"/>
                                        </p:tgtEl>
                                        <p:attrNameLst>
                                          <p:attrName>ppt_x</p:attrName>
                                        </p:attrNameLst>
                                      </p:cBhvr>
                                      <p:tavLst>
                                        <p:tav tm="0">
                                          <p:val>
                                            <p:strVal val="#ppt_x"/>
                                          </p:val>
                                        </p:tav>
                                        <p:tav tm="100000">
                                          <p:val>
                                            <p:strVal val="#ppt_x"/>
                                          </p:val>
                                        </p:tav>
                                      </p:tavLst>
                                    </p:anim>
                                    <p:anim calcmode="lin" valueType="num">
                                      <p:cBhvr additive="base">
                                        <p:cTn id="14" dur="500" fill="hold"/>
                                        <p:tgtEl>
                                          <p:spTgt spid="6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9"/>
                                        </p:tgtEl>
                                        <p:attrNameLst>
                                          <p:attrName>style.visibility</p:attrName>
                                        </p:attrNameLst>
                                      </p:cBhvr>
                                      <p:to>
                                        <p:strVal val="visible"/>
                                      </p:to>
                                    </p:set>
                                    <p:anim calcmode="lin" valueType="num">
                                      <p:cBhvr additive="base">
                                        <p:cTn id="25" dur="500" fill="hold"/>
                                        <p:tgtEl>
                                          <p:spTgt spid="59"/>
                                        </p:tgtEl>
                                        <p:attrNameLst>
                                          <p:attrName>ppt_x</p:attrName>
                                        </p:attrNameLst>
                                      </p:cBhvr>
                                      <p:tavLst>
                                        <p:tav tm="0">
                                          <p:val>
                                            <p:strVal val="#ppt_x"/>
                                          </p:val>
                                        </p:tav>
                                        <p:tav tm="100000">
                                          <p:val>
                                            <p:strVal val="#ppt_x"/>
                                          </p:val>
                                        </p:tav>
                                      </p:tavLst>
                                    </p:anim>
                                    <p:anim calcmode="lin" valueType="num">
                                      <p:cBhvr additive="base">
                                        <p:cTn id="26"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6"/>
                                        </p:tgtEl>
                                        <p:attrNameLst>
                                          <p:attrName>style.visibility</p:attrName>
                                        </p:attrNameLst>
                                      </p:cBhvr>
                                      <p:to>
                                        <p:strVal val="visible"/>
                                      </p:to>
                                    </p:set>
                                    <p:anim calcmode="lin" valueType="num">
                                      <p:cBhvr additive="base">
                                        <p:cTn id="31" dur="500" fill="hold"/>
                                        <p:tgtEl>
                                          <p:spTgt spid="26"/>
                                        </p:tgtEl>
                                        <p:attrNameLst>
                                          <p:attrName>ppt_x</p:attrName>
                                        </p:attrNameLst>
                                      </p:cBhvr>
                                      <p:tavLst>
                                        <p:tav tm="0">
                                          <p:val>
                                            <p:strVal val="#ppt_x"/>
                                          </p:val>
                                        </p:tav>
                                        <p:tav tm="100000">
                                          <p:val>
                                            <p:strVal val="#ppt_x"/>
                                          </p:val>
                                        </p:tav>
                                      </p:tavLst>
                                    </p:anim>
                                    <p:anim calcmode="lin" valueType="num">
                                      <p:cBhvr additive="base">
                                        <p:cTn id="3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8"/>
                                        </p:tgtEl>
                                        <p:attrNameLst>
                                          <p:attrName>style.visibility</p:attrName>
                                        </p:attrNameLst>
                                      </p:cBhvr>
                                      <p:to>
                                        <p:strVal val="visible"/>
                                      </p:to>
                                    </p:set>
                                    <p:animEffect transition="in" filter="barn(inVertical)">
                                      <p:cBhvr>
                                        <p:cTn id="37" dur="500"/>
                                        <p:tgtEl>
                                          <p:spTgt spid="38"/>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Trimble Technical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Student Body:</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1648916895"/>
              </p:ext>
            </p:extLst>
          </p:nvPr>
        </p:nvGraphicFramePr>
        <p:xfrm>
          <a:off x="1447800" y="2286000"/>
          <a:ext cx="4064000" cy="3500120"/>
        </p:xfrm>
        <a:graphic>
          <a:graphicData uri="http://schemas.openxmlformats.org/drawingml/2006/table">
            <a:tbl>
              <a:tblPr firstRow="1" bandRow="1">
                <a:tableStyleId>{5C22544A-7EE6-4342-B048-85BDC9FD1C3A}</a:tableStyleId>
              </a:tblPr>
              <a:tblGrid>
                <a:gridCol w="2895600"/>
                <a:gridCol w="1168400"/>
              </a:tblGrid>
              <a:tr h="533400">
                <a:tc>
                  <a:txBody>
                    <a:bodyPr/>
                    <a:lstStyle/>
                    <a:p>
                      <a:r>
                        <a:rPr lang="en-US" dirty="0" smtClean="0"/>
                        <a:t>Student Group</a:t>
                      </a:r>
                      <a:endParaRPr lang="en-US" dirty="0"/>
                    </a:p>
                  </a:txBody>
                  <a:tcPr/>
                </a:tc>
                <a:tc>
                  <a:txBody>
                    <a:bodyPr/>
                    <a:lstStyle/>
                    <a:p>
                      <a:r>
                        <a:rPr lang="en-US" dirty="0" smtClean="0"/>
                        <a:t>Number</a:t>
                      </a:r>
                      <a:endParaRPr lang="en-US" dirty="0"/>
                    </a:p>
                  </a:txBody>
                  <a:tcPr/>
                </a:tc>
              </a:tr>
              <a:tr h="370840">
                <a:tc>
                  <a:txBody>
                    <a:bodyPr/>
                    <a:lstStyle/>
                    <a:p>
                      <a:r>
                        <a:rPr lang="en-US" dirty="0" smtClean="0"/>
                        <a:t>TOTAL</a:t>
                      </a:r>
                      <a:endParaRPr lang="en-US" dirty="0"/>
                    </a:p>
                  </a:txBody>
                  <a:tcPr/>
                </a:tc>
                <a:tc>
                  <a:txBody>
                    <a:bodyPr/>
                    <a:lstStyle/>
                    <a:p>
                      <a:r>
                        <a:rPr lang="en-US" dirty="0" smtClean="0"/>
                        <a:t>1775</a:t>
                      </a:r>
                      <a:endParaRPr lang="en-US" dirty="0"/>
                    </a:p>
                  </a:txBody>
                  <a:tcPr/>
                </a:tc>
              </a:tr>
              <a:tr h="370840">
                <a:tc>
                  <a:txBody>
                    <a:bodyPr/>
                    <a:lstStyle/>
                    <a:p>
                      <a:r>
                        <a:rPr lang="en-US" dirty="0" smtClean="0"/>
                        <a:t>Grade 9</a:t>
                      </a:r>
                      <a:endParaRPr lang="en-US" dirty="0"/>
                    </a:p>
                  </a:txBody>
                  <a:tcPr/>
                </a:tc>
                <a:tc>
                  <a:txBody>
                    <a:bodyPr/>
                    <a:lstStyle/>
                    <a:p>
                      <a:r>
                        <a:rPr lang="en-US" dirty="0" smtClean="0"/>
                        <a:t> 420</a:t>
                      </a:r>
                      <a:endParaRPr lang="en-US" dirty="0"/>
                    </a:p>
                  </a:txBody>
                  <a:tcPr/>
                </a:tc>
              </a:tr>
              <a:tr h="370840">
                <a:tc>
                  <a:txBody>
                    <a:bodyPr/>
                    <a:lstStyle/>
                    <a:p>
                      <a:r>
                        <a:rPr lang="en-US" dirty="0" smtClean="0"/>
                        <a:t>Grade 10</a:t>
                      </a:r>
                      <a:endParaRPr lang="en-US" dirty="0"/>
                    </a:p>
                  </a:txBody>
                  <a:tcPr/>
                </a:tc>
                <a:tc>
                  <a:txBody>
                    <a:bodyPr/>
                    <a:lstStyle/>
                    <a:p>
                      <a:r>
                        <a:rPr lang="en-US" dirty="0" smtClean="0"/>
                        <a:t> 421</a:t>
                      </a:r>
                      <a:endParaRPr lang="en-US" dirty="0"/>
                    </a:p>
                  </a:txBody>
                  <a:tcPr/>
                </a:tc>
              </a:tr>
              <a:tr h="370840">
                <a:tc>
                  <a:txBody>
                    <a:bodyPr/>
                    <a:lstStyle/>
                    <a:p>
                      <a:r>
                        <a:rPr lang="en-US" dirty="0" smtClean="0"/>
                        <a:t>Grade 11</a:t>
                      </a:r>
                      <a:endParaRPr lang="en-US" dirty="0"/>
                    </a:p>
                  </a:txBody>
                  <a:tcPr/>
                </a:tc>
                <a:tc>
                  <a:txBody>
                    <a:bodyPr/>
                    <a:lstStyle/>
                    <a:p>
                      <a:r>
                        <a:rPr lang="en-US" dirty="0" smtClean="0"/>
                        <a:t> 480</a:t>
                      </a:r>
                      <a:endParaRPr lang="en-US" dirty="0"/>
                    </a:p>
                  </a:txBody>
                  <a:tcPr/>
                </a:tc>
              </a:tr>
              <a:tr h="370840">
                <a:tc>
                  <a:txBody>
                    <a:bodyPr/>
                    <a:lstStyle/>
                    <a:p>
                      <a:r>
                        <a:rPr lang="en-US" dirty="0" smtClean="0"/>
                        <a:t>Grade 12</a:t>
                      </a:r>
                      <a:endParaRPr lang="en-US" dirty="0"/>
                    </a:p>
                  </a:txBody>
                  <a:tcPr/>
                </a:tc>
                <a:tc>
                  <a:txBody>
                    <a:bodyPr/>
                    <a:lstStyle/>
                    <a:p>
                      <a:r>
                        <a:rPr lang="en-US" dirty="0" smtClean="0"/>
                        <a:t> 454</a:t>
                      </a:r>
                      <a:endParaRPr lang="en-US" dirty="0"/>
                    </a:p>
                  </a:txBody>
                  <a:tcPr/>
                </a:tc>
              </a:tr>
              <a:tr h="370840">
                <a:tc>
                  <a:txBody>
                    <a:bodyPr/>
                    <a:lstStyle/>
                    <a:p>
                      <a:r>
                        <a:rPr lang="en-US" dirty="0" smtClean="0"/>
                        <a:t>Graduating class</a:t>
                      </a:r>
                      <a:endParaRPr lang="en-US" dirty="0"/>
                    </a:p>
                  </a:txBody>
                  <a:tcPr/>
                </a:tc>
                <a:tc>
                  <a:txBody>
                    <a:bodyPr/>
                    <a:lstStyle/>
                    <a:p>
                      <a:r>
                        <a:rPr lang="en-US" dirty="0" smtClean="0"/>
                        <a:t> 409</a:t>
                      </a:r>
                      <a:endParaRPr lang="en-US" dirty="0"/>
                    </a:p>
                  </a:txBody>
                  <a:tcPr/>
                </a:tc>
              </a:tr>
              <a:tr h="370840">
                <a:tc>
                  <a:txBody>
                    <a:bodyPr/>
                    <a:lstStyle/>
                    <a:p>
                      <a:r>
                        <a:rPr lang="en-US" dirty="0" smtClean="0"/>
                        <a:t>% Minimum curriculum</a:t>
                      </a:r>
                      <a:endParaRPr lang="en-US" dirty="0"/>
                    </a:p>
                  </a:txBody>
                  <a:tcPr/>
                </a:tc>
                <a:tc>
                  <a:txBody>
                    <a:bodyPr/>
                    <a:lstStyle/>
                    <a:p>
                      <a:r>
                        <a:rPr lang="en-US" dirty="0" smtClean="0"/>
                        <a:t>  </a:t>
                      </a:r>
                      <a:r>
                        <a:rPr lang="en-US" baseline="0" dirty="0" smtClean="0"/>
                        <a:t>  </a:t>
                      </a:r>
                      <a:r>
                        <a:rPr lang="en-US" dirty="0" smtClean="0"/>
                        <a:t>4.9*</a:t>
                      </a:r>
                      <a:endParaRPr lang="en-US" dirty="0"/>
                    </a:p>
                  </a:txBody>
                  <a:tcPr/>
                </a:tc>
              </a:tr>
              <a:tr h="370840">
                <a:tc>
                  <a:txBody>
                    <a:bodyPr/>
                    <a:lstStyle/>
                    <a:p>
                      <a:r>
                        <a:rPr lang="en-US" dirty="0" smtClean="0"/>
                        <a:t>% Recommended curriculum</a:t>
                      </a:r>
                      <a:endParaRPr lang="en-US" dirty="0"/>
                    </a:p>
                  </a:txBody>
                  <a:tcPr/>
                </a:tc>
                <a:tc>
                  <a:txBody>
                    <a:bodyPr/>
                    <a:lstStyle/>
                    <a:p>
                      <a:r>
                        <a:rPr lang="en-US" dirty="0" smtClean="0"/>
                        <a:t>  95.1*</a:t>
                      </a:r>
                      <a:endParaRPr lang="en-US" dirty="0"/>
                    </a:p>
                  </a:txBody>
                  <a:tcPr/>
                </a:tc>
              </a:tr>
            </a:tbl>
          </a:graphicData>
        </a:graphic>
      </p:graphicFrame>
      <p:sp>
        <p:nvSpPr>
          <p:cNvPr id="7" name="TextBox 6"/>
          <p:cNvSpPr txBox="1"/>
          <p:nvPr/>
        </p:nvSpPr>
        <p:spPr>
          <a:xfrm>
            <a:off x="5943600" y="4724400"/>
            <a:ext cx="2362200" cy="923330"/>
          </a:xfrm>
          <a:prstGeom prst="rect">
            <a:avLst/>
          </a:prstGeom>
          <a:noFill/>
        </p:spPr>
        <p:txBody>
          <a:bodyPr wrap="square" rtlCol="0">
            <a:spAutoFit/>
          </a:bodyPr>
          <a:lstStyle/>
          <a:p>
            <a:r>
              <a:rPr lang="en-US" dirty="0" smtClean="0"/>
              <a:t>*State Comparison:</a:t>
            </a:r>
          </a:p>
          <a:p>
            <a:r>
              <a:rPr lang="en-US" dirty="0" smtClean="0"/>
              <a:t>Minimum   17.2%</a:t>
            </a:r>
          </a:p>
          <a:p>
            <a:r>
              <a:rPr lang="en-US" dirty="0" smtClean="0"/>
              <a:t>Recommended   82.8%</a:t>
            </a:r>
            <a:endParaRPr lang="en-US" dirty="0"/>
          </a:p>
        </p:txBody>
      </p:sp>
    </p:spTree>
    <p:extLst>
      <p:ext uri="{BB962C8B-B14F-4D97-AF65-F5344CB8AC3E}">
        <p14:creationId xmlns:p14="http://schemas.microsoft.com/office/powerpoint/2010/main" val="7214644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Trimble Technical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Ethnicity of Student Body in Percentages:</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3134960259"/>
              </p:ext>
            </p:extLst>
          </p:nvPr>
        </p:nvGraphicFramePr>
        <p:xfrm>
          <a:off x="1447800" y="2286000"/>
          <a:ext cx="4800600" cy="3129280"/>
        </p:xfrm>
        <a:graphic>
          <a:graphicData uri="http://schemas.openxmlformats.org/drawingml/2006/table">
            <a:tbl>
              <a:tblPr firstRow="1" bandRow="1">
                <a:tableStyleId>{5C22544A-7EE6-4342-B048-85BDC9FD1C3A}</a:tableStyleId>
              </a:tblPr>
              <a:tblGrid>
                <a:gridCol w="2514600"/>
                <a:gridCol w="2286000"/>
              </a:tblGrid>
              <a:tr h="533400">
                <a:tc>
                  <a:txBody>
                    <a:bodyPr/>
                    <a:lstStyle/>
                    <a:p>
                      <a:r>
                        <a:rPr lang="en-US" dirty="0" smtClean="0"/>
                        <a:t>Ethnic  Group</a:t>
                      </a:r>
                      <a:endParaRPr lang="en-US" dirty="0"/>
                    </a:p>
                  </a:txBody>
                  <a:tcPr/>
                </a:tc>
                <a:tc>
                  <a:txBody>
                    <a:bodyPr/>
                    <a:lstStyle/>
                    <a:p>
                      <a:r>
                        <a:rPr lang="en-US" dirty="0" smtClean="0"/>
                        <a:t>Percentage</a:t>
                      </a:r>
                      <a:r>
                        <a:rPr lang="en-US" baseline="0" dirty="0" smtClean="0"/>
                        <a:t> </a:t>
                      </a:r>
                      <a:endParaRPr lang="en-US" dirty="0"/>
                    </a:p>
                  </a:txBody>
                  <a:tcPr/>
                </a:tc>
              </a:tr>
              <a:tr h="370840">
                <a:tc>
                  <a:txBody>
                    <a:bodyPr/>
                    <a:lstStyle/>
                    <a:p>
                      <a:r>
                        <a:rPr lang="en-US" dirty="0" smtClean="0"/>
                        <a:t>African American</a:t>
                      </a:r>
                      <a:endParaRPr lang="en-US" dirty="0"/>
                    </a:p>
                  </a:txBody>
                  <a:tcPr/>
                </a:tc>
                <a:tc>
                  <a:txBody>
                    <a:bodyPr/>
                    <a:lstStyle/>
                    <a:p>
                      <a:r>
                        <a:rPr lang="en-US" dirty="0" smtClean="0"/>
                        <a:t> 20.0</a:t>
                      </a:r>
                      <a:endParaRPr lang="en-US" dirty="0"/>
                    </a:p>
                  </a:txBody>
                  <a:tcPr/>
                </a:tc>
              </a:tr>
              <a:tr h="370840">
                <a:tc>
                  <a:txBody>
                    <a:bodyPr/>
                    <a:lstStyle/>
                    <a:p>
                      <a:r>
                        <a:rPr lang="en-US" dirty="0" smtClean="0"/>
                        <a:t>Hispanic</a:t>
                      </a:r>
                      <a:endParaRPr lang="en-US" dirty="0"/>
                    </a:p>
                  </a:txBody>
                  <a:tcPr/>
                </a:tc>
                <a:tc>
                  <a:txBody>
                    <a:bodyPr/>
                    <a:lstStyle/>
                    <a:p>
                      <a:r>
                        <a:rPr lang="en-US" dirty="0" smtClean="0"/>
                        <a:t> 76.6</a:t>
                      </a:r>
                      <a:endParaRPr lang="en-US" dirty="0"/>
                    </a:p>
                  </a:txBody>
                  <a:tcPr/>
                </a:tc>
              </a:tr>
              <a:tr h="370840">
                <a:tc>
                  <a:txBody>
                    <a:bodyPr/>
                    <a:lstStyle/>
                    <a:p>
                      <a:r>
                        <a:rPr lang="en-US" dirty="0" smtClean="0"/>
                        <a:t>White</a:t>
                      </a:r>
                      <a:endParaRPr lang="en-US" dirty="0"/>
                    </a:p>
                  </a:txBody>
                  <a:tcPr/>
                </a:tc>
                <a:tc>
                  <a:txBody>
                    <a:bodyPr/>
                    <a:lstStyle/>
                    <a:p>
                      <a:r>
                        <a:rPr lang="en-US" dirty="0" smtClean="0"/>
                        <a:t>  1.7</a:t>
                      </a:r>
                      <a:endParaRPr lang="en-US" dirty="0"/>
                    </a:p>
                  </a:txBody>
                  <a:tcPr/>
                </a:tc>
              </a:tr>
              <a:tr h="370840">
                <a:tc>
                  <a:txBody>
                    <a:bodyPr/>
                    <a:lstStyle/>
                    <a:p>
                      <a:r>
                        <a:rPr lang="en-US" dirty="0" smtClean="0"/>
                        <a:t>American Indian</a:t>
                      </a:r>
                      <a:endParaRPr lang="en-US" dirty="0"/>
                    </a:p>
                  </a:txBody>
                  <a:tcPr/>
                </a:tc>
                <a:tc>
                  <a:txBody>
                    <a:bodyPr/>
                    <a:lstStyle/>
                    <a:p>
                      <a:r>
                        <a:rPr lang="en-US" dirty="0" smtClean="0"/>
                        <a:t>  0.1</a:t>
                      </a:r>
                      <a:endParaRPr lang="en-US" dirty="0"/>
                    </a:p>
                  </a:txBody>
                  <a:tcPr/>
                </a:tc>
              </a:tr>
              <a:tr h="370840">
                <a:tc>
                  <a:txBody>
                    <a:bodyPr/>
                    <a:lstStyle/>
                    <a:p>
                      <a:r>
                        <a:rPr lang="en-US" dirty="0" smtClean="0"/>
                        <a:t>Asian</a:t>
                      </a:r>
                      <a:endParaRPr lang="en-US" dirty="0"/>
                    </a:p>
                  </a:txBody>
                  <a:tcPr/>
                </a:tc>
                <a:tc>
                  <a:txBody>
                    <a:bodyPr/>
                    <a:lstStyle/>
                    <a:p>
                      <a:r>
                        <a:rPr lang="en-US" dirty="0" smtClean="0"/>
                        <a:t>  1.1</a:t>
                      </a:r>
                      <a:endParaRPr lang="en-US" dirty="0"/>
                    </a:p>
                  </a:txBody>
                  <a:tcPr/>
                </a:tc>
              </a:tr>
              <a:tr h="370840">
                <a:tc>
                  <a:txBody>
                    <a:bodyPr/>
                    <a:lstStyle/>
                    <a:p>
                      <a:r>
                        <a:rPr lang="en-US" dirty="0" smtClean="0"/>
                        <a:t>Pacific Islander </a:t>
                      </a:r>
                      <a:endParaRPr lang="en-US" dirty="0"/>
                    </a:p>
                  </a:txBody>
                  <a:tcPr/>
                </a:tc>
                <a:tc>
                  <a:txBody>
                    <a:bodyPr/>
                    <a:lstStyle/>
                    <a:p>
                      <a:r>
                        <a:rPr lang="en-US" dirty="0" smtClean="0"/>
                        <a:t>  0.0</a:t>
                      </a:r>
                      <a:endParaRPr lang="en-US" dirty="0"/>
                    </a:p>
                  </a:txBody>
                  <a:tcPr/>
                </a:tc>
              </a:tr>
              <a:tr h="370840">
                <a:tc>
                  <a:txBody>
                    <a:bodyPr/>
                    <a:lstStyle/>
                    <a:p>
                      <a:r>
                        <a:rPr lang="en-US" dirty="0" smtClean="0"/>
                        <a:t>2 or more races</a:t>
                      </a:r>
                      <a:endParaRPr lang="en-US" dirty="0"/>
                    </a:p>
                  </a:txBody>
                  <a:tcPr/>
                </a:tc>
                <a:tc>
                  <a:txBody>
                    <a:bodyPr/>
                    <a:lstStyle/>
                    <a:p>
                      <a:r>
                        <a:rPr lang="en-US" dirty="0" smtClean="0"/>
                        <a:t>  0.4</a:t>
                      </a:r>
                      <a:endParaRPr lang="en-US" dirty="0"/>
                    </a:p>
                  </a:txBody>
                  <a:tcPr/>
                </a:tc>
              </a:tr>
            </a:tbl>
          </a:graphicData>
        </a:graphic>
      </p:graphicFrame>
    </p:spTree>
    <p:extLst>
      <p:ext uri="{BB962C8B-B14F-4D97-AF65-F5344CB8AC3E}">
        <p14:creationId xmlns:p14="http://schemas.microsoft.com/office/powerpoint/2010/main" val="29656735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Trimble Technical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Other Descriptors of Student Body in Percentages:</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3412103456"/>
              </p:ext>
            </p:extLst>
          </p:nvPr>
        </p:nvGraphicFramePr>
        <p:xfrm>
          <a:off x="1447800" y="2286000"/>
          <a:ext cx="4800600" cy="2387600"/>
        </p:xfrm>
        <a:graphic>
          <a:graphicData uri="http://schemas.openxmlformats.org/drawingml/2006/table">
            <a:tbl>
              <a:tblPr firstRow="1" bandRow="1">
                <a:tableStyleId>{5C22544A-7EE6-4342-B048-85BDC9FD1C3A}</a:tableStyleId>
              </a:tblPr>
              <a:tblGrid>
                <a:gridCol w="3200400"/>
                <a:gridCol w="1600200"/>
              </a:tblGrid>
              <a:tr h="533400">
                <a:tc>
                  <a:txBody>
                    <a:bodyPr/>
                    <a:lstStyle/>
                    <a:p>
                      <a:r>
                        <a:rPr lang="en-US" dirty="0" smtClean="0"/>
                        <a:t>Demographic</a:t>
                      </a:r>
                      <a:r>
                        <a:rPr lang="en-US" baseline="0" dirty="0" smtClean="0"/>
                        <a:t>  groups</a:t>
                      </a:r>
                      <a:endParaRPr lang="en-US" dirty="0"/>
                    </a:p>
                  </a:txBody>
                  <a:tcPr/>
                </a:tc>
                <a:tc>
                  <a:txBody>
                    <a:bodyPr/>
                    <a:lstStyle/>
                    <a:p>
                      <a:r>
                        <a:rPr lang="en-US" dirty="0" smtClean="0"/>
                        <a:t>Percentage</a:t>
                      </a:r>
                      <a:endParaRPr lang="en-US" dirty="0"/>
                    </a:p>
                  </a:txBody>
                  <a:tcPr/>
                </a:tc>
              </a:tr>
              <a:tr h="370840">
                <a:tc>
                  <a:txBody>
                    <a:bodyPr/>
                    <a:lstStyle/>
                    <a:p>
                      <a:r>
                        <a:rPr lang="en-US" dirty="0" smtClean="0"/>
                        <a:t>Economically disadvantaged</a:t>
                      </a:r>
                      <a:endParaRPr lang="en-US" dirty="0"/>
                    </a:p>
                  </a:txBody>
                  <a:tcPr/>
                </a:tc>
                <a:tc>
                  <a:txBody>
                    <a:bodyPr/>
                    <a:lstStyle/>
                    <a:p>
                      <a:r>
                        <a:rPr lang="en-US" dirty="0" smtClean="0"/>
                        <a:t>  74.8</a:t>
                      </a:r>
                      <a:endParaRPr lang="en-US" dirty="0"/>
                    </a:p>
                  </a:txBody>
                  <a:tcPr/>
                </a:tc>
              </a:tr>
              <a:tr h="370840">
                <a:tc>
                  <a:txBody>
                    <a:bodyPr/>
                    <a:lstStyle/>
                    <a:p>
                      <a:r>
                        <a:rPr lang="en-US" dirty="0" smtClean="0"/>
                        <a:t>Limited English</a:t>
                      </a:r>
                      <a:r>
                        <a:rPr lang="en-US" baseline="0" dirty="0" smtClean="0"/>
                        <a:t> Proficient (LEP)</a:t>
                      </a:r>
                      <a:endParaRPr lang="en-US" dirty="0"/>
                    </a:p>
                  </a:txBody>
                  <a:tcPr/>
                </a:tc>
                <a:tc>
                  <a:txBody>
                    <a:bodyPr/>
                    <a:lstStyle/>
                    <a:p>
                      <a:r>
                        <a:rPr lang="en-US" dirty="0" smtClean="0"/>
                        <a:t>    0.8 </a:t>
                      </a:r>
                      <a:endParaRPr lang="en-US" dirty="0"/>
                    </a:p>
                  </a:txBody>
                  <a:tcPr/>
                </a:tc>
              </a:tr>
              <a:tr h="370840">
                <a:tc>
                  <a:txBody>
                    <a:bodyPr/>
                    <a:lstStyle/>
                    <a:p>
                      <a:r>
                        <a:rPr lang="en-US" dirty="0" smtClean="0"/>
                        <a:t>With</a:t>
                      </a:r>
                      <a:r>
                        <a:rPr lang="en-US" baseline="0" dirty="0" smtClean="0"/>
                        <a:t> disciplinary placements</a:t>
                      </a:r>
                      <a:endParaRPr lang="en-US" dirty="0"/>
                    </a:p>
                  </a:txBody>
                  <a:tcPr/>
                </a:tc>
                <a:tc>
                  <a:txBody>
                    <a:bodyPr/>
                    <a:lstStyle/>
                    <a:p>
                      <a:r>
                        <a:rPr lang="en-US" dirty="0" smtClean="0"/>
                        <a:t>    1.2</a:t>
                      </a:r>
                      <a:endParaRPr lang="en-US" dirty="0"/>
                    </a:p>
                  </a:txBody>
                  <a:tcPr/>
                </a:tc>
              </a:tr>
              <a:tr h="370840">
                <a:tc>
                  <a:txBody>
                    <a:bodyPr/>
                    <a:lstStyle/>
                    <a:p>
                      <a:r>
                        <a:rPr lang="en-US" dirty="0" smtClean="0"/>
                        <a:t>At risk*</a:t>
                      </a:r>
                      <a:endParaRPr lang="en-US" dirty="0"/>
                    </a:p>
                  </a:txBody>
                  <a:tcPr/>
                </a:tc>
                <a:tc>
                  <a:txBody>
                    <a:bodyPr/>
                    <a:lstStyle/>
                    <a:p>
                      <a:r>
                        <a:rPr lang="en-US" dirty="0" smtClean="0"/>
                        <a:t>  32.6</a:t>
                      </a:r>
                      <a:endParaRPr lang="en-US" dirty="0"/>
                    </a:p>
                  </a:txBody>
                  <a:tcPr/>
                </a:tc>
              </a:tr>
              <a:tr h="370840">
                <a:tc>
                  <a:txBody>
                    <a:bodyPr/>
                    <a:lstStyle/>
                    <a:p>
                      <a:r>
                        <a:rPr lang="en-US" dirty="0" smtClean="0"/>
                        <a:t>Mobility (2009-10)</a:t>
                      </a:r>
                      <a:endParaRPr lang="en-US" dirty="0"/>
                    </a:p>
                  </a:txBody>
                  <a:tcPr/>
                </a:tc>
                <a:tc>
                  <a:txBody>
                    <a:bodyPr/>
                    <a:lstStyle/>
                    <a:p>
                      <a:r>
                        <a:rPr lang="en-US" dirty="0" smtClean="0"/>
                        <a:t>    4.3</a:t>
                      </a:r>
                      <a:endParaRPr lang="en-US" dirty="0"/>
                    </a:p>
                  </a:txBody>
                  <a:tcPr/>
                </a:tc>
              </a:tr>
            </a:tbl>
          </a:graphicData>
        </a:graphic>
      </p:graphicFrame>
      <p:sp>
        <p:nvSpPr>
          <p:cNvPr id="5" name="TextBox 4"/>
          <p:cNvSpPr txBox="1"/>
          <p:nvPr/>
        </p:nvSpPr>
        <p:spPr>
          <a:xfrm>
            <a:off x="1524000" y="4876800"/>
            <a:ext cx="5975931" cy="646331"/>
          </a:xfrm>
          <a:prstGeom prst="rect">
            <a:avLst/>
          </a:prstGeom>
          <a:noFill/>
        </p:spPr>
        <p:txBody>
          <a:bodyPr wrap="square" rtlCol="0">
            <a:spAutoFit/>
          </a:bodyPr>
          <a:lstStyle/>
          <a:p>
            <a:r>
              <a:rPr lang="en-US" dirty="0" smtClean="0"/>
              <a:t>*At risk of dropping out of school based on performance and status indicators listed in the AEIS Glossary.</a:t>
            </a:r>
            <a:endParaRPr lang="en-US" dirty="0"/>
          </a:p>
        </p:txBody>
      </p:sp>
    </p:spTree>
    <p:extLst>
      <p:ext uri="{BB962C8B-B14F-4D97-AF65-F5344CB8AC3E}">
        <p14:creationId xmlns:p14="http://schemas.microsoft.com/office/powerpoint/2010/main" val="29732623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Trimble Technical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Percent  Enrolled in Advanced Course/Dual Enrollment:</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2706369119"/>
              </p:ext>
            </p:extLst>
          </p:nvPr>
        </p:nvGraphicFramePr>
        <p:xfrm>
          <a:off x="533400" y="2667000"/>
          <a:ext cx="7924800" cy="1416676"/>
        </p:xfrm>
        <a:graphic>
          <a:graphicData uri="http://schemas.openxmlformats.org/drawingml/2006/table">
            <a:tbl>
              <a:tblPr firstRow="1" bandRow="1">
                <a:tableStyleId>{5C22544A-7EE6-4342-B048-85BDC9FD1C3A}</a:tableStyleId>
              </a:tblPr>
              <a:tblGrid>
                <a:gridCol w="1066800"/>
                <a:gridCol w="685800"/>
                <a:gridCol w="1143000"/>
                <a:gridCol w="990600"/>
                <a:gridCol w="762000"/>
                <a:gridCol w="838200"/>
                <a:gridCol w="762000"/>
                <a:gridCol w="838200"/>
                <a:gridCol w="838200"/>
              </a:tblGrid>
              <a:tr h="558511">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88298">
                <a:tc>
                  <a:txBody>
                    <a:bodyPr/>
                    <a:lstStyle/>
                    <a:p>
                      <a:r>
                        <a:rPr lang="en-US" dirty="0" smtClean="0"/>
                        <a:t>2009-10</a:t>
                      </a:r>
                      <a:endParaRPr lang="en-US" dirty="0"/>
                    </a:p>
                  </a:txBody>
                  <a:tcPr/>
                </a:tc>
                <a:tc>
                  <a:txBody>
                    <a:bodyPr/>
                    <a:lstStyle/>
                    <a:p>
                      <a:r>
                        <a:rPr lang="en-US" dirty="0" smtClean="0"/>
                        <a:t>31.3</a:t>
                      </a:r>
                      <a:endParaRPr lang="en-US" dirty="0"/>
                    </a:p>
                  </a:txBody>
                  <a:tcPr/>
                </a:tc>
                <a:tc>
                  <a:txBody>
                    <a:bodyPr/>
                    <a:lstStyle/>
                    <a:p>
                      <a:r>
                        <a:rPr lang="en-US" dirty="0" smtClean="0"/>
                        <a:t>23.1</a:t>
                      </a:r>
                      <a:endParaRPr lang="en-US" dirty="0"/>
                    </a:p>
                  </a:txBody>
                  <a:tcPr/>
                </a:tc>
                <a:tc>
                  <a:txBody>
                    <a:bodyPr/>
                    <a:lstStyle/>
                    <a:p>
                      <a:r>
                        <a:rPr lang="en-US" dirty="0" smtClean="0"/>
                        <a:t>33.2</a:t>
                      </a:r>
                      <a:endParaRPr lang="en-US" dirty="0"/>
                    </a:p>
                  </a:txBody>
                  <a:tcPr/>
                </a:tc>
                <a:tc>
                  <a:txBody>
                    <a:bodyPr/>
                    <a:lstStyle/>
                    <a:p>
                      <a:r>
                        <a:rPr lang="en-US" dirty="0" smtClean="0"/>
                        <a:t>32.1</a:t>
                      </a:r>
                      <a:endParaRPr lang="en-US" dirty="0"/>
                    </a:p>
                  </a:txBody>
                  <a:tcPr/>
                </a:tc>
                <a:tc>
                  <a:txBody>
                    <a:bodyPr/>
                    <a:lstStyle/>
                    <a:p>
                      <a:r>
                        <a:rPr lang="en-US" dirty="0" smtClean="0"/>
                        <a:t>   *</a:t>
                      </a:r>
                      <a:endParaRPr lang="en-US" dirty="0"/>
                    </a:p>
                  </a:txBody>
                  <a:tcPr/>
                </a:tc>
                <a:tc>
                  <a:txBody>
                    <a:bodyPr/>
                    <a:lstStyle/>
                    <a:p>
                      <a:r>
                        <a:rPr lang="en-US" dirty="0" smtClean="0"/>
                        <a:t>27.8</a:t>
                      </a:r>
                      <a:endParaRPr lang="en-US" dirty="0"/>
                    </a:p>
                  </a:txBody>
                  <a:tcPr/>
                </a:tc>
                <a:tc>
                  <a:txBody>
                    <a:bodyPr/>
                    <a:lstStyle/>
                    <a:p>
                      <a:r>
                        <a:rPr lang="en-US" dirty="0" smtClean="0"/>
                        <a:t>*</a:t>
                      </a:r>
                      <a:endParaRPr lang="en-US" dirty="0"/>
                    </a:p>
                  </a:txBody>
                  <a:tcPr/>
                </a:tc>
                <a:tc>
                  <a:txBody>
                    <a:bodyPr/>
                    <a:lstStyle/>
                    <a:p>
                      <a:r>
                        <a:rPr lang="en-US" dirty="0" smtClean="0"/>
                        <a:t>37.5</a:t>
                      </a:r>
                      <a:endParaRPr lang="en-US" dirty="0"/>
                    </a:p>
                  </a:txBody>
                  <a:tcPr/>
                </a:tc>
              </a:tr>
              <a:tr h="388298">
                <a:tc>
                  <a:txBody>
                    <a:bodyPr/>
                    <a:lstStyle/>
                    <a:p>
                      <a:r>
                        <a:rPr lang="en-US" dirty="0" smtClean="0"/>
                        <a:t>2008-09</a:t>
                      </a:r>
                      <a:endParaRPr lang="en-US" dirty="0"/>
                    </a:p>
                  </a:txBody>
                  <a:tcPr/>
                </a:tc>
                <a:tc>
                  <a:txBody>
                    <a:bodyPr/>
                    <a:lstStyle/>
                    <a:p>
                      <a:r>
                        <a:rPr lang="en-US" dirty="0" smtClean="0"/>
                        <a:t>27.4</a:t>
                      </a:r>
                      <a:endParaRPr lang="en-US" dirty="0"/>
                    </a:p>
                  </a:txBody>
                  <a:tcPr/>
                </a:tc>
                <a:tc>
                  <a:txBody>
                    <a:bodyPr/>
                    <a:lstStyle/>
                    <a:p>
                      <a:r>
                        <a:rPr lang="en-US" dirty="0" smtClean="0"/>
                        <a:t>22.1</a:t>
                      </a:r>
                      <a:endParaRPr lang="en-US" dirty="0"/>
                    </a:p>
                  </a:txBody>
                  <a:tcPr/>
                </a:tc>
                <a:tc>
                  <a:txBody>
                    <a:bodyPr/>
                    <a:lstStyle/>
                    <a:p>
                      <a:r>
                        <a:rPr lang="en-US" dirty="0" smtClean="0"/>
                        <a:t>28.3</a:t>
                      </a:r>
                      <a:endParaRPr lang="en-US" dirty="0"/>
                    </a:p>
                  </a:txBody>
                  <a:tcPr/>
                </a:tc>
                <a:tc>
                  <a:txBody>
                    <a:bodyPr/>
                    <a:lstStyle/>
                    <a:p>
                      <a:r>
                        <a:rPr lang="en-US" dirty="0" smtClean="0"/>
                        <a:t> 47.4</a:t>
                      </a:r>
                      <a:endParaRPr lang="en-US" dirty="0"/>
                    </a:p>
                  </a:txBody>
                  <a:tcPr/>
                </a:tc>
                <a:tc>
                  <a:txBody>
                    <a:bodyPr/>
                    <a:lstStyle/>
                    <a:p>
                      <a:r>
                        <a:rPr lang="en-US" dirty="0" smtClean="0"/>
                        <a:t>   *</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bl>
          </a:graphicData>
        </a:graphic>
      </p:graphicFrame>
    </p:spTree>
    <p:extLst>
      <p:ext uri="{BB962C8B-B14F-4D97-AF65-F5344CB8AC3E}">
        <p14:creationId xmlns:p14="http://schemas.microsoft.com/office/powerpoint/2010/main" val="29732623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Polytechnic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AP/IB </a:t>
            </a:r>
            <a:r>
              <a:rPr lang="en-US" dirty="0"/>
              <a:t>Percentage Tested</a:t>
            </a:r>
          </a:p>
          <a:p>
            <a:pPr lvl="1"/>
            <a:r>
              <a:rPr lang="en-US" dirty="0"/>
              <a:t>IP </a:t>
            </a:r>
            <a:r>
              <a:rPr lang="en-US" dirty="0" err="1"/>
              <a:t>PercenAP</a:t>
            </a:r>
            <a:r>
              <a:rPr lang="en-US" dirty="0"/>
              <a:t>/IP Percentage Tested</a:t>
            </a:r>
          </a:p>
          <a:p>
            <a:pPr lvl="1"/>
            <a:r>
              <a:rPr lang="en-US" dirty="0" err="1" smtClean="0"/>
              <a:t>tage</a:t>
            </a:r>
            <a:r>
              <a:rPr lang="en-US" dirty="0"/>
              <a:t> </a:t>
            </a:r>
            <a:r>
              <a:rPr lang="en-US" dirty="0" err="1"/>
              <a:t>TestedAP</a:t>
            </a:r>
            <a:r>
              <a:rPr lang="en-US" dirty="0"/>
              <a:t>/IP Percentage Tested</a:t>
            </a:r>
          </a:p>
          <a:p>
            <a:pPr lvl="1"/>
            <a:r>
              <a:rPr lang="en-US" dirty="0"/>
              <a:t>AP/IP Percentage Tested</a:t>
            </a:r>
          </a:p>
          <a:p>
            <a:pPr lvl="1">
              <a:buFont typeface="Arial" pitchFamily="34" charset="0"/>
              <a:buChar char="•"/>
            </a:pPr>
            <a:r>
              <a:rPr lang="en-US" dirty="0" smtClean="0"/>
              <a:t>AP/IB Percent Examinees Met or Exceeded Criteria</a:t>
            </a: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77012382"/>
              </p:ext>
            </p:extLst>
          </p:nvPr>
        </p:nvGraphicFramePr>
        <p:xfrm>
          <a:off x="533400" y="2209799"/>
          <a:ext cx="7924800" cy="1371600"/>
        </p:xfrm>
        <a:graphic>
          <a:graphicData uri="http://schemas.openxmlformats.org/drawingml/2006/table">
            <a:tbl>
              <a:tblPr firstRow="1" bandRow="1">
                <a:tableStyleId>{5C22544A-7EE6-4342-B048-85BDC9FD1C3A}</a:tableStyleId>
              </a:tblPr>
              <a:tblGrid>
                <a:gridCol w="1066800"/>
                <a:gridCol w="685800"/>
                <a:gridCol w="1143000"/>
                <a:gridCol w="990600"/>
                <a:gridCol w="762000"/>
                <a:gridCol w="838200"/>
                <a:gridCol w="762000"/>
                <a:gridCol w="838200"/>
                <a:gridCol w="838200"/>
              </a:tblGrid>
              <a:tr h="609600">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09379">
                <a:tc>
                  <a:txBody>
                    <a:bodyPr/>
                    <a:lstStyle/>
                    <a:p>
                      <a:r>
                        <a:rPr lang="en-US" dirty="0" smtClean="0"/>
                        <a:t>2009-10</a:t>
                      </a:r>
                      <a:endParaRPr lang="en-US" dirty="0"/>
                    </a:p>
                  </a:txBody>
                  <a:tcPr/>
                </a:tc>
                <a:tc>
                  <a:txBody>
                    <a:bodyPr/>
                    <a:lstStyle/>
                    <a:p>
                      <a:r>
                        <a:rPr lang="en-US" dirty="0" smtClean="0"/>
                        <a:t>24.0</a:t>
                      </a:r>
                      <a:endParaRPr lang="en-US" dirty="0"/>
                    </a:p>
                  </a:txBody>
                  <a:tcPr/>
                </a:tc>
                <a:tc>
                  <a:txBody>
                    <a:bodyPr/>
                    <a:lstStyle/>
                    <a:p>
                      <a:r>
                        <a:rPr lang="en-US" dirty="0" smtClean="0"/>
                        <a:t>20.6</a:t>
                      </a:r>
                      <a:endParaRPr lang="en-US" dirty="0"/>
                    </a:p>
                  </a:txBody>
                  <a:tcPr/>
                </a:tc>
                <a:tc>
                  <a:txBody>
                    <a:bodyPr/>
                    <a:lstStyle/>
                    <a:p>
                      <a:r>
                        <a:rPr lang="en-US" dirty="0" smtClean="0"/>
                        <a:t>24.6</a:t>
                      </a:r>
                      <a:endParaRPr lang="en-US" dirty="0"/>
                    </a:p>
                  </a:txBody>
                  <a:tcPr/>
                </a:tc>
                <a:tc>
                  <a:txBody>
                    <a:bodyPr/>
                    <a:lstStyle/>
                    <a:p>
                      <a:r>
                        <a:rPr lang="en-US" dirty="0" smtClean="0"/>
                        <a:t> 33.3</a:t>
                      </a:r>
                      <a:endParaRPr lang="en-US" dirty="0"/>
                    </a:p>
                  </a:txBody>
                  <a:tcPr/>
                </a:tc>
                <a:tc>
                  <a:txBody>
                    <a:bodyPr/>
                    <a:lstStyle/>
                    <a:p>
                      <a:r>
                        <a:rPr lang="en-US" dirty="0" smtClean="0"/>
                        <a:t>     *</a:t>
                      </a:r>
                      <a:endParaRPr lang="en-US" dirty="0"/>
                    </a:p>
                  </a:txBody>
                  <a:tcPr/>
                </a:tc>
                <a:tc>
                  <a:txBody>
                    <a:bodyPr/>
                    <a:lstStyle/>
                    <a:p>
                      <a:r>
                        <a:rPr lang="en-US" dirty="0" smtClean="0"/>
                        <a:t>11.1</a:t>
                      </a:r>
                      <a:endParaRPr lang="en-US" dirty="0"/>
                    </a:p>
                  </a:txBody>
                  <a:tcPr/>
                </a:tc>
                <a:tc>
                  <a:txBody>
                    <a:bodyPr/>
                    <a:lstStyle/>
                    <a:p>
                      <a:r>
                        <a:rPr lang="en-US" dirty="0" smtClean="0"/>
                        <a:t>   _</a:t>
                      </a:r>
                      <a:endParaRPr lang="en-US" dirty="0"/>
                    </a:p>
                  </a:txBody>
                  <a:tcPr/>
                </a:tc>
                <a:tc>
                  <a:txBody>
                    <a:bodyPr/>
                    <a:lstStyle/>
                    <a:p>
                      <a:r>
                        <a:rPr lang="en-US" dirty="0" smtClean="0"/>
                        <a:t>   *</a:t>
                      </a:r>
                      <a:endParaRPr lang="en-US" dirty="0"/>
                    </a:p>
                  </a:txBody>
                  <a:tcPr/>
                </a:tc>
              </a:tr>
              <a:tr h="309379">
                <a:tc>
                  <a:txBody>
                    <a:bodyPr/>
                    <a:lstStyle/>
                    <a:p>
                      <a:r>
                        <a:rPr lang="en-US" dirty="0" smtClean="0"/>
                        <a:t>2008-09</a:t>
                      </a:r>
                      <a:endParaRPr lang="en-US" dirty="0"/>
                    </a:p>
                  </a:txBody>
                  <a:tcPr/>
                </a:tc>
                <a:tc>
                  <a:txBody>
                    <a:bodyPr/>
                    <a:lstStyle/>
                    <a:p>
                      <a:r>
                        <a:rPr lang="en-US" dirty="0" smtClean="0"/>
                        <a:t>26.8</a:t>
                      </a:r>
                      <a:endParaRPr lang="en-US" dirty="0"/>
                    </a:p>
                  </a:txBody>
                  <a:tcPr/>
                </a:tc>
                <a:tc>
                  <a:txBody>
                    <a:bodyPr/>
                    <a:lstStyle/>
                    <a:p>
                      <a:r>
                        <a:rPr lang="en-US" dirty="0" smtClean="0"/>
                        <a:t>20.2</a:t>
                      </a:r>
                      <a:endParaRPr lang="en-US" dirty="0"/>
                    </a:p>
                  </a:txBody>
                  <a:tcPr/>
                </a:tc>
                <a:tc>
                  <a:txBody>
                    <a:bodyPr/>
                    <a:lstStyle/>
                    <a:p>
                      <a:r>
                        <a:rPr lang="en-US" dirty="0" smtClean="0"/>
                        <a:t>28.1</a:t>
                      </a:r>
                      <a:endParaRPr lang="en-US" dirty="0"/>
                    </a:p>
                  </a:txBody>
                  <a:tcPr/>
                </a:tc>
                <a:tc>
                  <a:txBody>
                    <a:bodyPr/>
                    <a:lstStyle/>
                    <a:p>
                      <a:r>
                        <a:rPr lang="en-US" dirty="0" smtClean="0"/>
                        <a:t>34.8</a:t>
                      </a:r>
                      <a:endParaRPr lang="en-US" dirty="0"/>
                    </a:p>
                  </a:txBody>
                  <a:tcPr/>
                </a:tc>
                <a:tc>
                  <a:txBody>
                    <a:bodyPr/>
                    <a:lstStyle/>
                    <a:p>
                      <a:r>
                        <a:rPr lang="en-US" dirty="0" smtClean="0"/>
                        <a:t>     _</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314949530"/>
              </p:ext>
            </p:extLst>
          </p:nvPr>
        </p:nvGraphicFramePr>
        <p:xfrm>
          <a:off x="609600" y="4191000"/>
          <a:ext cx="7848600" cy="1417320"/>
        </p:xfrm>
        <a:graphic>
          <a:graphicData uri="http://schemas.openxmlformats.org/drawingml/2006/table">
            <a:tbl>
              <a:tblPr firstRow="1" bandRow="1">
                <a:tableStyleId>{5C22544A-7EE6-4342-B048-85BDC9FD1C3A}</a:tableStyleId>
              </a:tblPr>
              <a:tblGrid>
                <a:gridCol w="990600"/>
                <a:gridCol w="685800"/>
                <a:gridCol w="1219200"/>
                <a:gridCol w="990600"/>
                <a:gridCol w="762000"/>
                <a:gridCol w="838200"/>
                <a:gridCol w="762000"/>
                <a:gridCol w="838200"/>
                <a:gridCol w="762000"/>
              </a:tblGrid>
              <a:tr h="685800">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54479">
                <a:tc>
                  <a:txBody>
                    <a:bodyPr/>
                    <a:lstStyle/>
                    <a:p>
                      <a:r>
                        <a:rPr lang="en-US" dirty="0" smtClean="0"/>
                        <a:t>2009-10</a:t>
                      </a:r>
                      <a:endParaRPr lang="en-US" dirty="0"/>
                    </a:p>
                  </a:txBody>
                  <a:tcPr/>
                </a:tc>
                <a:tc>
                  <a:txBody>
                    <a:bodyPr/>
                    <a:lstStyle/>
                    <a:p>
                      <a:r>
                        <a:rPr lang="en-US" dirty="0" smtClean="0"/>
                        <a:t>19.0</a:t>
                      </a:r>
                      <a:endParaRPr lang="en-US" dirty="0"/>
                    </a:p>
                  </a:txBody>
                  <a:tcPr/>
                </a:tc>
                <a:tc>
                  <a:txBody>
                    <a:bodyPr/>
                    <a:lstStyle/>
                    <a:p>
                      <a:r>
                        <a:rPr lang="en-US" dirty="0" smtClean="0"/>
                        <a:t>6.3</a:t>
                      </a:r>
                      <a:endParaRPr lang="en-US" dirty="0"/>
                    </a:p>
                  </a:txBody>
                  <a:tcPr/>
                </a:tc>
                <a:tc>
                  <a:txBody>
                    <a:bodyPr/>
                    <a:lstStyle/>
                    <a:p>
                      <a:r>
                        <a:rPr lang="en-US" dirty="0" smtClean="0"/>
                        <a:t>20.9</a:t>
                      </a:r>
                      <a:endParaRPr lang="en-US" dirty="0"/>
                    </a:p>
                  </a:txBody>
                  <a:tcPr/>
                </a:tc>
                <a:tc>
                  <a:txBody>
                    <a:bodyPr/>
                    <a:lstStyle/>
                    <a:p>
                      <a:r>
                        <a:rPr lang="en-US" dirty="0" smtClean="0"/>
                        <a:t>    *</a:t>
                      </a:r>
                      <a:endParaRPr lang="en-US" dirty="0"/>
                    </a:p>
                  </a:txBody>
                  <a:tcPr/>
                </a:tc>
                <a:tc>
                  <a:txBody>
                    <a:bodyPr/>
                    <a:lstStyle/>
                    <a:p>
                      <a:r>
                        <a:rPr lang="en-US" dirty="0" smtClean="0"/>
                        <a:t>-</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a:t>
                      </a:r>
                      <a:endParaRPr lang="en-US" dirty="0"/>
                    </a:p>
                  </a:txBody>
                  <a:tcPr/>
                </a:tc>
              </a:tr>
              <a:tr h="349624">
                <a:tc>
                  <a:txBody>
                    <a:bodyPr/>
                    <a:lstStyle/>
                    <a:p>
                      <a:r>
                        <a:rPr lang="en-US" dirty="0" smtClean="0"/>
                        <a:t>2008-09</a:t>
                      </a:r>
                      <a:endParaRPr lang="en-US" dirty="0"/>
                    </a:p>
                  </a:txBody>
                  <a:tcPr/>
                </a:tc>
                <a:tc>
                  <a:txBody>
                    <a:bodyPr/>
                    <a:lstStyle/>
                    <a:p>
                      <a:r>
                        <a:rPr lang="en-US" dirty="0" smtClean="0"/>
                        <a:t>22.1</a:t>
                      </a:r>
                      <a:endParaRPr lang="en-US" dirty="0"/>
                    </a:p>
                  </a:txBody>
                  <a:tcPr/>
                </a:tc>
                <a:tc>
                  <a:txBody>
                    <a:bodyPr/>
                    <a:lstStyle/>
                    <a:p>
                      <a:r>
                        <a:rPr lang="en-US" dirty="0" smtClean="0"/>
                        <a:t>5.9</a:t>
                      </a:r>
                      <a:endParaRPr lang="en-US" dirty="0"/>
                    </a:p>
                  </a:txBody>
                  <a:tcPr/>
                </a:tc>
                <a:tc>
                  <a:txBody>
                    <a:bodyPr/>
                    <a:lstStyle/>
                    <a:p>
                      <a:r>
                        <a:rPr lang="en-US" dirty="0" smtClean="0"/>
                        <a:t>24.3</a:t>
                      </a:r>
                      <a:endParaRPr lang="en-US" dirty="0"/>
                    </a:p>
                  </a:txBody>
                  <a:tcPr/>
                </a:tc>
                <a:tc>
                  <a:txBody>
                    <a:bodyPr/>
                    <a:lstStyle/>
                    <a:p>
                      <a:r>
                        <a:rPr lang="en-US" dirty="0" smtClean="0"/>
                        <a:t>  25.6</a:t>
                      </a:r>
                      <a:endParaRPr lang="en-US" dirty="0"/>
                    </a:p>
                  </a:txBody>
                  <a:tcPr/>
                </a:tc>
                <a:tc>
                  <a:txBody>
                    <a:bodyPr/>
                    <a:lstStyle/>
                    <a:p>
                      <a:r>
                        <a:rPr lang="en-US" dirty="0" smtClean="0"/>
                        <a:t>-</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bl>
          </a:graphicData>
        </a:graphic>
      </p:graphicFrame>
    </p:spTree>
    <p:extLst>
      <p:ext uri="{BB962C8B-B14F-4D97-AF65-F5344CB8AC3E}">
        <p14:creationId xmlns:p14="http://schemas.microsoft.com/office/powerpoint/2010/main" val="36647018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292934"/>
      </a:dk1>
      <a:lt1>
        <a:srgbClr val="F2F2F2"/>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2167</TotalTime>
  <Words>3200</Words>
  <Application>Microsoft Office PowerPoint</Application>
  <PresentationFormat>On-screen Show (4:3)</PresentationFormat>
  <Paragraphs>1562</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 Module 2:  Studying Local Data for Region 11 Fort Worth Partners </vt:lpstr>
      <vt:lpstr>Purposes of AVATAR Module 2</vt:lpstr>
      <vt:lpstr>ESC Region 16</vt:lpstr>
      <vt:lpstr>PowerPoint Presentation</vt:lpstr>
      <vt:lpstr>AEIS Data from TEA Trimble Technical High School, 2010-11</vt:lpstr>
      <vt:lpstr>AEIS Data from TEA Trimble Technical High School, 2010-11</vt:lpstr>
      <vt:lpstr>AEIS Data from TEA Trimble Technical High School, 2010-11</vt:lpstr>
      <vt:lpstr>AEIS Data from TEA Trimble Technical High School, 2010-11</vt:lpstr>
      <vt:lpstr>AEIS Data from TEA Polytechnic High School, 2010-11</vt:lpstr>
      <vt:lpstr>AEIS Data from TEA Trimble Technical High School, 2010-11</vt:lpstr>
      <vt:lpstr>AEIS Data from TEA Trimble Technical High School, 2010-11</vt:lpstr>
      <vt:lpstr>P-16 Data from THECB Trimble Technical High School, 2011</vt:lpstr>
      <vt:lpstr>P-16 Data from THECB Trimble Technical High School, 2011</vt:lpstr>
      <vt:lpstr>Participation Data from THECB Tarrant College Canpuses, 2011 University of North  Texas, 2011</vt:lpstr>
      <vt:lpstr>Online Institutional Resumes: THECB Tarrant County Colleges, 2011 University of North Texas, 2011</vt:lpstr>
      <vt:lpstr>P-16 Data from THECB Tarrant County Campuses, 2011 University of North Texas, 2011</vt:lpstr>
      <vt:lpstr>Participation Data from THECB Tarrant County South Campus, 2011 Developmental Education, Fall 2008 Cohort Tracked for 2 years </vt:lpstr>
      <vt:lpstr>Student Migration Data from THECB Tarrant County South Campus, 2011 Fall 2010 to Fall 2011 </vt:lpstr>
      <vt:lpstr>Student Migration Data from THECB Tarrant County Trinity River Campus, 2011 Fall 2010 to Fall 2011 </vt:lpstr>
      <vt:lpstr>Academic Performance of Transfer Students from Tarrant County South Campus, 2011 Developmental Education vs. No Developmental Education, Fall 2009 </vt:lpstr>
      <vt:lpstr>Academic Performance of Transfer Students from Tarrant County South Campus, 2011 Core Curriculum and Field of Study Transfers, Fall 2009 </vt:lpstr>
      <vt:lpstr>Academic Performance of Transfer Students from Tarrant County South Campus, 2011 Academic or Technical Associate Degrees, Fall 2009 </vt:lpstr>
      <vt:lpstr>Academic Performance of Transfer Students to University of North Texas, 2011 Developmental Education vs. No Developmental Education, Fall 2009 </vt:lpstr>
      <vt:lpstr>Academic Performance of Transfer Students to University of North Texas, 2011 Developmental Education vs. No Developmental Education, Fall 2009 </vt:lpstr>
      <vt:lpstr>Academic Performance of Transfer Students to University of North Texas, 2011 Core Curriculum Completed Prior to Transfer, Fall 2009 </vt:lpstr>
      <vt:lpstr>Academic Performance of Transfer Students to University of North Texas, 2011 Earned Associate of Arts Degree Prior to Transfer, Fall 2009 </vt:lpstr>
      <vt:lpstr>Success Data from THECB University of North Texas, 2011 Developmental Education, Fall 2009 Cohort Tracked for 1 year </vt:lpstr>
      <vt:lpstr>  Success Data from THECB Tarrant College South Campus, 2011 Percent of Students Transferred or Employed with Peer Comparison </vt:lpstr>
      <vt:lpstr>  Success Data from THECB Tarrant College Trinity Campus, 2011 Percent of Students Transferred or Employed with Peer Comparison </vt:lpstr>
      <vt:lpstr>  Success Data from THECB University of North Texas, 2011 Graduation and Persistence Rate of Fall 2004 Cohort</vt:lpstr>
      <vt:lpstr>Data Sources</vt:lpstr>
      <vt:lpstr>Where can I go for help with local data?</vt:lpstr>
      <vt:lpstr>Where can I go for help with local data?</vt:lpstr>
      <vt:lpstr>Suggestions from the experts</vt:lpstr>
      <vt:lpstr>Suggestions from the experts</vt:lpstr>
      <vt:lpstr>Suggestions for Collecting Data through IR </vt:lpstr>
      <vt:lpstr>Considerations for Local Data Collection</vt:lpstr>
      <vt:lpstr>Where can I go for help with local data?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Smith, Jeremy</dc:creator>
  <cp:lastModifiedBy>Quinn, Kerry</cp:lastModifiedBy>
  <cp:revision>204</cp:revision>
  <cp:lastPrinted>2012-06-28T18:16:06Z</cp:lastPrinted>
  <dcterms:created xsi:type="dcterms:W3CDTF">2012-06-25T20:11:14Z</dcterms:created>
  <dcterms:modified xsi:type="dcterms:W3CDTF">2012-09-19T18:05:02Z</dcterms:modified>
</cp:coreProperties>
</file>