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drawings/drawing3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7" r:id="rId3"/>
    <p:sldId id="262" r:id="rId4"/>
    <p:sldId id="263" r:id="rId5"/>
    <p:sldId id="265" r:id="rId6"/>
    <p:sldId id="266" r:id="rId7"/>
    <p:sldId id="268" r:id="rId8"/>
    <p:sldId id="271" r:id="rId9"/>
    <p:sldId id="258" r:id="rId10"/>
    <p:sldId id="269" r:id="rId11"/>
    <p:sldId id="270" r:id="rId12"/>
    <p:sldId id="272" r:id="rId13"/>
    <p:sldId id="273" r:id="rId14"/>
    <p:sldId id="282" r:id="rId15"/>
    <p:sldId id="275" r:id="rId16"/>
    <p:sldId id="260" r:id="rId17"/>
    <p:sldId id="259" r:id="rId18"/>
    <p:sldId id="278" r:id="rId19"/>
    <p:sldId id="283" r:id="rId20"/>
    <p:sldId id="280" r:id="rId21"/>
    <p:sldId id="281" r:id="rId22"/>
    <p:sldId id="28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4770" autoAdjust="0"/>
  </p:normalViewPr>
  <p:slideViewPr>
    <p:cSldViewPr snapToGrid="0">
      <p:cViewPr varScale="1">
        <p:scale>
          <a:sx n="75" d="100"/>
          <a:sy n="75" d="100"/>
        </p:scale>
        <p:origin x="19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34</c:v>
                </c:pt>
                <c:pt idx="1">
                  <c:v>46.3</c:v>
                </c:pt>
                <c:pt idx="2">
                  <c:v>41</c:v>
                </c:pt>
                <c:pt idx="3">
                  <c:v>41.6</c:v>
                </c:pt>
                <c:pt idx="4">
                  <c:v>41.9</c:v>
                </c:pt>
                <c:pt idx="5">
                  <c:v>39.200000000000003</c:v>
                </c:pt>
                <c:pt idx="6">
                  <c:v>32.9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414704"/>
        <c:axId val="150415096"/>
      </c:barChart>
      <c:catAx>
        <c:axId val="150414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50415096"/>
        <c:crosses val="autoZero"/>
        <c:auto val="1"/>
        <c:lblAlgn val="ctr"/>
        <c:lblOffset val="100"/>
        <c:noMultiLvlLbl val="0"/>
      </c:catAx>
      <c:valAx>
        <c:axId val="150415096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50414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Community Colleges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669811</c:v>
                </c:pt>
                <c:pt idx="1">
                  <c:v>721962</c:v>
                </c:pt>
                <c:pt idx="2">
                  <c:v>732681</c:v>
                </c:pt>
                <c:pt idx="3">
                  <c:v>712980</c:v>
                </c:pt>
                <c:pt idx="4">
                  <c:v>700840</c:v>
                </c:pt>
                <c:pt idx="5">
                  <c:v>693791</c:v>
                </c:pt>
                <c:pt idx="6">
                  <c:v>700894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Public Universities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532226</c:v>
                </c:pt>
                <c:pt idx="1">
                  <c:v>557550</c:v>
                </c:pt>
                <c:pt idx="2">
                  <c:v>568938</c:v>
                </c:pt>
                <c:pt idx="3">
                  <c:v>576693</c:v>
                </c:pt>
                <c:pt idx="4">
                  <c:v>584785</c:v>
                </c:pt>
                <c:pt idx="5">
                  <c:v>603598</c:v>
                </c:pt>
                <c:pt idx="6">
                  <c:v>619175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Independent Schools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117343</c:v>
                </c:pt>
                <c:pt idx="1">
                  <c:v>119954</c:v>
                </c:pt>
                <c:pt idx="2">
                  <c:v>121172</c:v>
                </c:pt>
                <c:pt idx="3">
                  <c:v>122194</c:v>
                </c:pt>
                <c:pt idx="4">
                  <c:v>121833</c:v>
                </c:pt>
                <c:pt idx="5">
                  <c:v>121957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Health-Related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21354</c:v>
                </c:pt>
                <c:pt idx="1">
                  <c:v>22935</c:v>
                </c:pt>
                <c:pt idx="2">
                  <c:v>23903</c:v>
                </c:pt>
                <c:pt idx="3">
                  <c:v>24562</c:v>
                </c:pt>
                <c:pt idx="4">
                  <c:v>25188</c:v>
                </c:pt>
                <c:pt idx="5">
                  <c:v>23035</c:v>
                </c:pt>
                <c:pt idx="6">
                  <c:v>23523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State/Technical Colleges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Sheet1!$F$2:$F$8</c:f>
              <c:numCache>
                <c:formatCode>General</c:formatCode>
                <c:ptCount val="7"/>
                <c:pt idx="0">
                  <c:v>23034</c:v>
                </c:pt>
                <c:pt idx="1">
                  <c:v>21290</c:v>
                </c:pt>
                <c:pt idx="2">
                  <c:v>20307</c:v>
                </c:pt>
                <c:pt idx="3">
                  <c:v>19132</c:v>
                </c:pt>
                <c:pt idx="4">
                  <c:v>19792</c:v>
                </c:pt>
                <c:pt idx="5">
                  <c:v>18687</c:v>
                </c:pt>
                <c:pt idx="6">
                  <c:v>17655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759744"/>
        <c:axId val="220760136"/>
      </c:barChart>
      <c:catAx>
        <c:axId val="22075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800"/>
            </a:pPr>
            <a:endParaRPr lang="en-US"/>
          </a:p>
        </c:txPr>
        <c:crossAx val="220760136"/>
        <c:crosses val="autoZero"/>
        <c:auto val="1"/>
        <c:lblAlgn val="ctr"/>
        <c:lblOffset val="100"/>
        <c:noMultiLvlLbl val="0"/>
      </c:catAx>
      <c:valAx>
        <c:axId val="220760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2075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485111476056328"/>
          <c:w val="1"/>
          <c:h val="0.1576370302651736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800"/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4-year Institution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26.119646727744804</c:v>
                </c:pt>
                <c:pt idx="1">
                  <c:v>22.335025380710661</c:v>
                </c:pt>
                <c:pt idx="2">
                  <c:v>13.548387096774196</c:v>
                </c:pt>
                <c:pt idx="3">
                  <c:v>15.566037735849056</c:v>
                </c:pt>
                <c:pt idx="4">
                  <c:v>14.519906323185012</c:v>
                </c:pt>
                <c:pt idx="5">
                  <c:v>15</c:v>
                </c:pt>
                <c:pt idx="6">
                  <c:v>19.475655430711612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2-year Institution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31.360995549455804</c:v>
                </c:pt>
                <c:pt idx="1">
                  <c:v>39.593908629441628</c:v>
                </c:pt>
                <c:pt idx="2">
                  <c:v>30.967741935483872</c:v>
                </c:pt>
                <c:pt idx="3">
                  <c:v>46.698113207547173</c:v>
                </c:pt>
                <c:pt idx="4">
                  <c:v>44.028103044496483</c:v>
                </c:pt>
                <c:pt idx="5">
                  <c:v>36.153846153846153</c:v>
                </c:pt>
                <c:pt idx="6">
                  <c:v>42.059925093632963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Attending College/University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57.480642277200609</c:v>
                </c:pt>
                <c:pt idx="1">
                  <c:v>61.92893401015229</c:v>
                </c:pt>
                <c:pt idx="2">
                  <c:v>44.516129032258064</c:v>
                </c:pt>
                <c:pt idx="3">
                  <c:v>62.264150943396231</c:v>
                </c:pt>
                <c:pt idx="4">
                  <c:v>58.548009367681495</c:v>
                </c:pt>
                <c:pt idx="5">
                  <c:v>51.153846153846153</c:v>
                </c:pt>
                <c:pt idx="6">
                  <c:v>61.535580524344574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449752"/>
        <c:axId val="220450144"/>
      </c:barChart>
      <c:catAx>
        <c:axId val="220449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0450144"/>
        <c:crosses val="autoZero"/>
        <c:auto val="1"/>
        <c:lblAlgn val="ctr"/>
        <c:lblOffset val="100"/>
        <c:noMultiLvlLbl val="0"/>
      </c:catAx>
      <c:valAx>
        <c:axId val="220450144"/>
        <c:scaling>
          <c:orientation val="minMax"/>
          <c:max val="10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crossAx val="22044975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38.622087848339568</c:v>
                </c:pt>
                <c:pt idx="1">
                  <c:v>17.109111361079865</c:v>
                </c:pt>
                <c:pt idx="2">
                  <c:v>22.485137441874155</c:v>
                </c:pt>
                <c:pt idx="3">
                  <c:v>14.760651755895152</c:v>
                </c:pt>
                <c:pt idx="4">
                  <c:v>20.078627180899908</c:v>
                </c:pt>
                <c:pt idx="5">
                  <c:v>20.838292807345692</c:v>
                </c:pt>
                <c:pt idx="6">
                  <c:v>25.160511171084575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415880"/>
        <c:axId val="150416272"/>
      </c:barChart>
      <c:catAx>
        <c:axId val="150415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50416272"/>
        <c:crosses val="autoZero"/>
        <c:auto val="1"/>
        <c:lblAlgn val="ctr"/>
        <c:lblOffset val="100"/>
        <c:noMultiLvlLbl val="0"/>
      </c:catAx>
      <c:valAx>
        <c:axId val="150416272"/>
        <c:scaling>
          <c:orientation val="minMax"/>
          <c:max val="100"/>
          <c:min val="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50415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34.700000000000003</c:v>
                </c:pt>
                <c:pt idx="1">
                  <c:v>14.5</c:v>
                </c:pt>
                <c:pt idx="2">
                  <c:v>16.399999999999999</c:v>
                </c:pt>
                <c:pt idx="3">
                  <c:v>11.9</c:v>
                </c:pt>
                <c:pt idx="4">
                  <c:v>15.5</c:v>
                </c:pt>
                <c:pt idx="5">
                  <c:v>18.899999999999999</c:v>
                </c:pt>
                <c:pt idx="6">
                  <c:v>19.3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417056"/>
        <c:axId val="150417448"/>
      </c:barChart>
      <c:catAx>
        <c:axId val="15041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50417448"/>
        <c:crosses val="autoZero"/>
        <c:auto val="1"/>
        <c:lblAlgn val="ctr"/>
        <c:lblOffset val="100"/>
        <c:noMultiLvlLbl val="0"/>
      </c:catAx>
      <c:valAx>
        <c:axId val="150417448"/>
        <c:scaling>
          <c:orientation val="minMax"/>
          <c:max val="100"/>
          <c:min val="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50417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Sheet1!$A$2:$A$153</c:f>
              <c:strCache>
                <c:ptCount val="147"/>
                <c:pt idx="0">
                  <c:v>Jan-2004</c:v>
                </c:pt>
                <c:pt idx="1">
                  <c:v>Feb-2004</c:v>
                </c:pt>
                <c:pt idx="2">
                  <c:v>Mar-2004</c:v>
                </c:pt>
                <c:pt idx="3">
                  <c:v>Apr-2004</c:v>
                </c:pt>
                <c:pt idx="4">
                  <c:v>May-2004</c:v>
                </c:pt>
                <c:pt idx="5">
                  <c:v>Jun-2004</c:v>
                </c:pt>
                <c:pt idx="6">
                  <c:v>Jul-2004</c:v>
                </c:pt>
                <c:pt idx="7">
                  <c:v>Aug-2004</c:v>
                </c:pt>
                <c:pt idx="8">
                  <c:v>Sep-2004</c:v>
                </c:pt>
                <c:pt idx="9">
                  <c:v>Oct-2004</c:v>
                </c:pt>
                <c:pt idx="10">
                  <c:v>Nov-2004</c:v>
                </c:pt>
                <c:pt idx="11">
                  <c:v>Dec-2004</c:v>
                </c:pt>
                <c:pt idx="12">
                  <c:v>Jan-2005</c:v>
                </c:pt>
                <c:pt idx="13">
                  <c:v>Feb-2005</c:v>
                </c:pt>
                <c:pt idx="14">
                  <c:v>Mar-2005</c:v>
                </c:pt>
                <c:pt idx="15">
                  <c:v>Apr-2005</c:v>
                </c:pt>
                <c:pt idx="16">
                  <c:v>May-2005</c:v>
                </c:pt>
                <c:pt idx="17">
                  <c:v>Jun-2005</c:v>
                </c:pt>
                <c:pt idx="18">
                  <c:v>Jul-2005</c:v>
                </c:pt>
                <c:pt idx="19">
                  <c:v>Aug-2005</c:v>
                </c:pt>
                <c:pt idx="20">
                  <c:v>Sep-2005</c:v>
                </c:pt>
                <c:pt idx="21">
                  <c:v>Oct-2005</c:v>
                </c:pt>
                <c:pt idx="22">
                  <c:v>Nov-2005</c:v>
                </c:pt>
                <c:pt idx="23">
                  <c:v>Dec-2005</c:v>
                </c:pt>
                <c:pt idx="24">
                  <c:v>Jan-2006</c:v>
                </c:pt>
                <c:pt idx="25">
                  <c:v>Feb-2006</c:v>
                </c:pt>
                <c:pt idx="26">
                  <c:v>Mar-2006</c:v>
                </c:pt>
                <c:pt idx="27">
                  <c:v>Apr-2006</c:v>
                </c:pt>
                <c:pt idx="28">
                  <c:v>May-2006</c:v>
                </c:pt>
                <c:pt idx="29">
                  <c:v>Jun-2006</c:v>
                </c:pt>
                <c:pt idx="30">
                  <c:v>Jul-2006</c:v>
                </c:pt>
                <c:pt idx="31">
                  <c:v>Aug-2006</c:v>
                </c:pt>
                <c:pt idx="32">
                  <c:v>Sep-2006</c:v>
                </c:pt>
                <c:pt idx="33">
                  <c:v>Oct-2006</c:v>
                </c:pt>
                <c:pt idx="34">
                  <c:v>Nov-2006</c:v>
                </c:pt>
                <c:pt idx="35">
                  <c:v>Dec-2006</c:v>
                </c:pt>
                <c:pt idx="36">
                  <c:v>Jan-2007</c:v>
                </c:pt>
                <c:pt idx="37">
                  <c:v>Feb-2007</c:v>
                </c:pt>
                <c:pt idx="38">
                  <c:v>Mar-2007</c:v>
                </c:pt>
                <c:pt idx="39">
                  <c:v>Apr-2007</c:v>
                </c:pt>
                <c:pt idx="40">
                  <c:v>May-2007</c:v>
                </c:pt>
                <c:pt idx="41">
                  <c:v>Jun-2007</c:v>
                </c:pt>
                <c:pt idx="42">
                  <c:v>Jul-2007</c:v>
                </c:pt>
                <c:pt idx="43">
                  <c:v>Aug-2007</c:v>
                </c:pt>
                <c:pt idx="44">
                  <c:v>Sep-2007</c:v>
                </c:pt>
                <c:pt idx="45">
                  <c:v>Oct-2007</c:v>
                </c:pt>
                <c:pt idx="46">
                  <c:v>Nov-2007</c:v>
                </c:pt>
                <c:pt idx="47">
                  <c:v>Dec-2007</c:v>
                </c:pt>
                <c:pt idx="48">
                  <c:v>Jan-2008</c:v>
                </c:pt>
                <c:pt idx="49">
                  <c:v>Feb-2008</c:v>
                </c:pt>
                <c:pt idx="50">
                  <c:v>Mar-2008</c:v>
                </c:pt>
                <c:pt idx="51">
                  <c:v>Apr-2008</c:v>
                </c:pt>
                <c:pt idx="52">
                  <c:v>May-2008</c:v>
                </c:pt>
                <c:pt idx="53">
                  <c:v>Jun-2008</c:v>
                </c:pt>
                <c:pt idx="54">
                  <c:v>Jul-2008</c:v>
                </c:pt>
                <c:pt idx="55">
                  <c:v>Aug-2008</c:v>
                </c:pt>
                <c:pt idx="56">
                  <c:v>Sep-2008</c:v>
                </c:pt>
                <c:pt idx="57">
                  <c:v>Oct-2008</c:v>
                </c:pt>
                <c:pt idx="58">
                  <c:v>Nov-2008</c:v>
                </c:pt>
                <c:pt idx="59">
                  <c:v>Dec-2008</c:v>
                </c:pt>
                <c:pt idx="60">
                  <c:v>Jan-2009</c:v>
                </c:pt>
                <c:pt idx="61">
                  <c:v>Feb-2009</c:v>
                </c:pt>
                <c:pt idx="62">
                  <c:v>Mar-2009</c:v>
                </c:pt>
                <c:pt idx="63">
                  <c:v>Apr-2009</c:v>
                </c:pt>
                <c:pt idx="64">
                  <c:v>May-2009</c:v>
                </c:pt>
                <c:pt idx="65">
                  <c:v>Jun-2009</c:v>
                </c:pt>
                <c:pt idx="66">
                  <c:v>Jul-2009</c:v>
                </c:pt>
                <c:pt idx="67">
                  <c:v>Aug-2009</c:v>
                </c:pt>
                <c:pt idx="68">
                  <c:v>Sep-2009</c:v>
                </c:pt>
                <c:pt idx="69">
                  <c:v>Oct-2009</c:v>
                </c:pt>
                <c:pt idx="70">
                  <c:v>Nov-2009</c:v>
                </c:pt>
                <c:pt idx="71">
                  <c:v>Dec-2009</c:v>
                </c:pt>
                <c:pt idx="72">
                  <c:v>Jan-2010</c:v>
                </c:pt>
                <c:pt idx="73">
                  <c:v>Feb-2010</c:v>
                </c:pt>
                <c:pt idx="74">
                  <c:v>Mar-2010</c:v>
                </c:pt>
                <c:pt idx="75">
                  <c:v>Apr-2010</c:v>
                </c:pt>
                <c:pt idx="76">
                  <c:v>May-2010</c:v>
                </c:pt>
                <c:pt idx="77">
                  <c:v>Jun-2010</c:v>
                </c:pt>
                <c:pt idx="78">
                  <c:v>Jul-2010</c:v>
                </c:pt>
                <c:pt idx="79">
                  <c:v>Aug-2010</c:v>
                </c:pt>
                <c:pt idx="80">
                  <c:v>Sep-2010</c:v>
                </c:pt>
                <c:pt idx="81">
                  <c:v>Oct-2010</c:v>
                </c:pt>
                <c:pt idx="82">
                  <c:v>Nov-2010</c:v>
                </c:pt>
                <c:pt idx="83">
                  <c:v>Dec-2010</c:v>
                </c:pt>
                <c:pt idx="84">
                  <c:v>Jan-2011</c:v>
                </c:pt>
                <c:pt idx="85">
                  <c:v>Feb-2011</c:v>
                </c:pt>
                <c:pt idx="86">
                  <c:v>Mar-2011</c:v>
                </c:pt>
                <c:pt idx="87">
                  <c:v>Apr-2011</c:v>
                </c:pt>
                <c:pt idx="88">
                  <c:v>May-2011</c:v>
                </c:pt>
                <c:pt idx="89">
                  <c:v>Jun-2011</c:v>
                </c:pt>
                <c:pt idx="90">
                  <c:v>Jul-2011</c:v>
                </c:pt>
                <c:pt idx="91">
                  <c:v>Aug-2011</c:v>
                </c:pt>
                <c:pt idx="92">
                  <c:v>Sep-2011</c:v>
                </c:pt>
                <c:pt idx="93">
                  <c:v>Oct-2011</c:v>
                </c:pt>
                <c:pt idx="94">
                  <c:v>Nov-2011</c:v>
                </c:pt>
                <c:pt idx="95">
                  <c:v>Dec-2011</c:v>
                </c:pt>
                <c:pt idx="96">
                  <c:v>Jan-2012</c:v>
                </c:pt>
                <c:pt idx="97">
                  <c:v>Feb-2012</c:v>
                </c:pt>
                <c:pt idx="98">
                  <c:v>Mar-2012</c:v>
                </c:pt>
                <c:pt idx="99">
                  <c:v>Apr-2012</c:v>
                </c:pt>
                <c:pt idx="100">
                  <c:v>May-2012</c:v>
                </c:pt>
                <c:pt idx="101">
                  <c:v>Jun-2012</c:v>
                </c:pt>
                <c:pt idx="102">
                  <c:v>Jul-2012</c:v>
                </c:pt>
                <c:pt idx="103">
                  <c:v>Aug-2012</c:v>
                </c:pt>
                <c:pt idx="104">
                  <c:v>Sep-2012</c:v>
                </c:pt>
                <c:pt idx="105">
                  <c:v>Oct-2012</c:v>
                </c:pt>
                <c:pt idx="106">
                  <c:v>Nov-2012</c:v>
                </c:pt>
                <c:pt idx="107">
                  <c:v>Dec-2012</c:v>
                </c:pt>
                <c:pt idx="108">
                  <c:v>Jan-2013</c:v>
                </c:pt>
                <c:pt idx="109">
                  <c:v>Feb-2013</c:v>
                </c:pt>
                <c:pt idx="110">
                  <c:v>Mar-2013</c:v>
                </c:pt>
                <c:pt idx="111">
                  <c:v>Apr-2013</c:v>
                </c:pt>
                <c:pt idx="112">
                  <c:v>May-2013</c:v>
                </c:pt>
                <c:pt idx="113">
                  <c:v>Jun-2013</c:v>
                </c:pt>
                <c:pt idx="114">
                  <c:v>Jul-2013</c:v>
                </c:pt>
                <c:pt idx="115">
                  <c:v>Aug-2013</c:v>
                </c:pt>
                <c:pt idx="116">
                  <c:v>Sep-2013</c:v>
                </c:pt>
                <c:pt idx="117">
                  <c:v>Oct-2013</c:v>
                </c:pt>
                <c:pt idx="118">
                  <c:v>Nov-2013</c:v>
                </c:pt>
                <c:pt idx="119">
                  <c:v>Dec-2013</c:v>
                </c:pt>
                <c:pt idx="120">
                  <c:v>Jan-2014</c:v>
                </c:pt>
                <c:pt idx="121">
                  <c:v>Feb-2014</c:v>
                </c:pt>
                <c:pt idx="122">
                  <c:v>Mar-2014</c:v>
                </c:pt>
                <c:pt idx="123">
                  <c:v>Apr-2014</c:v>
                </c:pt>
                <c:pt idx="124">
                  <c:v>May-2014</c:v>
                </c:pt>
                <c:pt idx="125">
                  <c:v>Jun-2014</c:v>
                </c:pt>
                <c:pt idx="126">
                  <c:v>Jul-2014</c:v>
                </c:pt>
                <c:pt idx="127">
                  <c:v>Aug-2014</c:v>
                </c:pt>
                <c:pt idx="128">
                  <c:v>Sep-2014</c:v>
                </c:pt>
                <c:pt idx="129">
                  <c:v>Oct-2014</c:v>
                </c:pt>
                <c:pt idx="130">
                  <c:v>Nov-2014</c:v>
                </c:pt>
                <c:pt idx="131">
                  <c:v>Dec-2014</c:v>
                </c:pt>
                <c:pt idx="132">
                  <c:v>Jan-2015</c:v>
                </c:pt>
                <c:pt idx="133">
                  <c:v>Feb-2015</c:v>
                </c:pt>
                <c:pt idx="134">
                  <c:v>Mar-2015</c:v>
                </c:pt>
                <c:pt idx="135">
                  <c:v>Apr-2015</c:v>
                </c:pt>
                <c:pt idx="136">
                  <c:v>May-2015</c:v>
                </c:pt>
                <c:pt idx="137">
                  <c:v>Jun-2015</c:v>
                </c:pt>
                <c:pt idx="138">
                  <c:v>Jul-2015</c:v>
                </c:pt>
                <c:pt idx="139">
                  <c:v>Aug-2015</c:v>
                </c:pt>
                <c:pt idx="140">
                  <c:v>Sep-2015</c:v>
                </c:pt>
                <c:pt idx="141">
                  <c:v>Oct-2015</c:v>
                </c:pt>
                <c:pt idx="142">
                  <c:v>Nov-2015</c:v>
                </c:pt>
                <c:pt idx="143">
                  <c:v>Dec-2015</c:v>
                </c:pt>
                <c:pt idx="144">
                  <c:v>Jan-2016</c:v>
                </c:pt>
                <c:pt idx="145">
                  <c:v>Feb-2016</c:v>
                </c:pt>
                <c:pt idx="146">
                  <c:v>Mar-2016</c:v>
                </c:pt>
              </c:strCache>
            </c:strRef>
          </c:cat>
          <c:val>
            <c:numRef>
              <c:f>Sheet1!$B$2:$B$153</c:f>
              <c:numCache>
                <c:formatCode>#0.0</c:formatCode>
                <c:ptCount val="152"/>
                <c:pt idx="0" formatCode="General">
                  <c:v>5.7</c:v>
                </c:pt>
                <c:pt idx="1">
                  <c:v>5.6</c:v>
                </c:pt>
                <c:pt idx="2">
                  <c:v>5.8</c:v>
                </c:pt>
                <c:pt idx="3">
                  <c:v>5.6</c:v>
                </c:pt>
                <c:pt idx="4">
                  <c:v>5.6</c:v>
                </c:pt>
                <c:pt idx="5">
                  <c:v>5.6</c:v>
                </c:pt>
                <c:pt idx="6">
                  <c:v>5.5</c:v>
                </c:pt>
                <c:pt idx="7">
                  <c:v>5.4</c:v>
                </c:pt>
                <c:pt idx="8">
                  <c:v>5.4</c:v>
                </c:pt>
                <c:pt idx="9">
                  <c:v>5.5</c:v>
                </c:pt>
                <c:pt idx="10">
                  <c:v>5.4</c:v>
                </c:pt>
                <c:pt idx="11">
                  <c:v>5.4</c:v>
                </c:pt>
                <c:pt idx="12">
                  <c:v>5.3</c:v>
                </c:pt>
                <c:pt idx="13">
                  <c:v>5.4</c:v>
                </c:pt>
                <c:pt idx="14">
                  <c:v>5.2</c:v>
                </c:pt>
                <c:pt idx="15">
                  <c:v>5.2</c:v>
                </c:pt>
                <c:pt idx="16">
                  <c:v>5.0999999999999996</c:v>
                </c:pt>
                <c:pt idx="17">
                  <c:v>5</c:v>
                </c:pt>
                <c:pt idx="18">
                  <c:v>5</c:v>
                </c:pt>
                <c:pt idx="19">
                  <c:v>4.9000000000000004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4.9000000000000004</c:v>
                </c:pt>
                <c:pt idx="24">
                  <c:v>4.7</c:v>
                </c:pt>
                <c:pt idx="25">
                  <c:v>4.8</c:v>
                </c:pt>
                <c:pt idx="26">
                  <c:v>4.7</c:v>
                </c:pt>
                <c:pt idx="27">
                  <c:v>4.7</c:v>
                </c:pt>
                <c:pt idx="28">
                  <c:v>4.5999999999999996</c:v>
                </c:pt>
                <c:pt idx="29">
                  <c:v>4.5999999999999996</c:v>
                </c:pt>
                <c:pt idx="30">
                  <c:v>4.7</c:v>
                </c:pt>
                <c:pt idx="31">
                  <c:v>4.7</c:v>
                </c:pt>
                <c:pt idx="32">
                  <c:v>4.5</c:v>
                </c:pt>
                <c:pt idx="33">
                  <c:v>4.4000000000000004</c:v>
                </c:pt>
                <c:pt idx="34">
                  <c:v>4.5</c:v>
                </c:pt>
                <c:pt idx="35">
                  <c:v>4.4000000000000004</c:v>
                </c:pt>
                <c:pt idx="36">
                  <c:v>4.5999999999999996</c:v>
                </c:pt>
                <c:pt idx="37">
                  <c:v>4.5</c:v>
                </c:pt>
                <c:pt idx="38">
                  <c:v>4.4000000000000004</c:v>
                </c:pt>
                <c:pt idx="39">
                  <c:v>4.5</c:v>
                </c:pt>
                <c:pt idx="40">
                  <c:v>4.4000000000000004</c:v>
                </c:pt>
                <c:pt idx="41">
                  <c:v>4.5999999999999996</c:v>
                </c:pt>
                <c:pt idx="42">
                  <c:v>4.7</c:v>
                </c:pt>
                <c:pt idx="43">
                  <c:v>4.5999999999999996</c:v>
                </c:pt>
                <c:pt idx="44">
                  <c:v>4.7</c:v>
                </c:pt>
                <c:pt idx="45">
                  <c:v>4.7</c:v>
                </c:pt>
                <c:pt idx="46">
                  <c:v>4.7</c:v>
                </c:pt>
                <c:pt idx="47">
                  <c:v>5</c:v>
                </c:pt>
                <c:pt idx="48">
                  <c:v>5</c:v>
                </c:pt>
                <c:pt idx="49">
                  <c:v>4.9000000000000004</c:v>
                </c:pt>
                <c:pt idx="50">
                  <c:v>5.0999999999999996</c:v>
                </c:pt>
                <c:pt idx="51">
                  <c:v>5</c:v>
                </c:pt>
                <c:pt idx="52">
                  <c:v>5.4</c:v>
                </c:pt>
                <c:pt idx="53">
                  <c:v>5.6</c:v>
                </c:pt>
                <c:pt idx="54">
                  <c:v>5.8</c:v>
                </c:pt>
                <c:pt idx="55">
                  <c:v>6.1</c:v>
                </c:pt>
                <c:pt idx="56">
                  <c:v>6.1</c:v>
                </c:pt>
                <c:pt idx="57">
                  <c:v>6.5</c:v>
                </c:pt>
                <c:pt idx="58">
                  <c:v>6.8</c:v>
                </c:pt>
                <c:pt idx="59">
                  <c:v>7.3</c:v>
                </c:pt>
                <c:pt idx="60">
                  <c:v>7.8</c:v>
                </c:pt>
                <c:pt idx="61">
                  <c:v>8.3000000000000007</c:v>
                </c:pt>
                <c:pt idx="62">
                  <c:v>8.6999999999999993</c:v>
                </c:pt>
                <c:pt idx="63">
                  <c:v>9</c:v>
                </c:pt>
                <c:pt idx="64">
                  <c:v>9.4</c:v>
                </c:pt>
                <c:pt idx="65">
                  <c:v>9.5</c:v>
                </c:pt>
                <c:pt idx="66">
                  <c:v>9.5</c:v>
                </c:pt>
                <c:pt idx="67">
                  <c:v>9.6</c:v>
                </c:pt>
                <c:pt idx="68">
                  <c:v>9.8000000000000007</c:v>
                </c:pt>
                <c:pt idx="69">
                  <c:v>10</c:v>
                </c:pt>
                <c:pt idx="70">
                  <c:v>9.9</c:v>
                </c:pt>
                <c:pt idx="71">
                  <c:v>9.9</c:v>
                </c:pt>
                <c:pt idx="72">
                  <c:v>9.6999999999999993</c:v>
                </c:pt>
                <c:pt idx="73">
                  <c:v>9.8000000000000007</c:v>
                </c:pt>
                <c:pt idx="74">
                  <c:v>9.9</c:v>
                </c:pt>
                <c:pt idx="75">
                  <c:v>9.9</c:v>
                </c:pt>
                <c:pt idx="76">
                  <c:v>9.6</c:v>
                </c:pt>
                <c:pt idx="77">
                  <c:v>9.4</c:v>
                </c:pt>
                <c:pt idx="78">
                  <c:v>9.5</c:v>
                </c:pt>
                <c:pt idx="79">
                  <c:v>9.5</c:v>
                </c:pt>
                <c:pt idx="80">
                  <c:v>9.5</c:v>
                </c:pt>
                <c:pt idx="81">
                  <c:v>9.5</c:v>
                </c:pt>
                <c:pt idx="82">
                  <c:v>9.8000000000000007</c:v>
                </c:pt>
                <c:pt idx="83">
                  <c:v>9.4</c:v>
                </c:pt>
                <c:pt idx="84">
                  <c:v>9.1</c:v>
                </c:pt>
                <c:pt idx="85">
                  <c:v>9</c:v>
                </c:pt>
                <c:pt idx="86">
                  <c:v>9</c:v>
                </c:pt>
                <c:pt idx="87">
                  <c:v>9.1</c:v>
                </c:pt>
                <c:pt idx="88">
                  <c:v>9</c:v>
                </c:pt>
                <c:pt idx="89">
                  <c:v>9.1</c:v>
                </c:pt>
                <c:pt idx="90">
                  <c:v>9</c:v>
                </c:pt>
                <c:pt idx="91">
                  <c:v>9</c:v>
                </c:pt>
                <c:pt idx="92">
                  <c:v>9</c:v>
                </c:pt>
                <c:pt idx="93">
                  <c:v>8.8000000000000007</c:v>
                </c:pt>
                <c:pt idx="94">
                  <c:v>8.6</c:v>
                </c:pt>
                <c:pt idx="95">
                  <c:v>8.5</c:v>
                </c:pt>
                <c:pt idx="96">
                  <c:v>8.1999999999999993</c:v>
                </c:pt>
                <c:pt idx="97">
                  <c:v>8.3000000000000007</c:v>
                </c:pt>
                <c:pt idx="98">
                  <c:v>8.1999999999999993</c:v>
                </c:pt>
                <c:pt idx="99">
                  <c:v>8.1999999999999993</c:v>
                </c:pt>
                <c:pt idx="100">
                  <c:v>8.1999999999999993</c:v>
                </c:pt>
                <c:pt idx="101">
                  <c:v>8.1999999999999993</c:v>
                </c:pt>
                <c:pt idx="102">
                  <c:v>8.1999999999999993</c:v>
                </c:pt>
                <c:pt idx="103">
                  <c:v>8.1</c:v>
                </c:pt>
                <c:pt idx="104">
                  <c:v>7.8</c:v>
                </c:pt>
                <c:pt idx="105">
                  <c:v>7.8</c:v>
                </c:pt>
                <c:pt idx="106">
                  <c:v>7.8</c:v>
                </c:pt>
                <c:pt idx="107">
                  <c:v>7.9</c:v>
                </c:pt>
                <c:pt idx="108">
                  <c:v>7.9</c:v>
                </c:pt>
                <c:pt idx="109">
                  <c:v>7.7</c:v>
                </c:pt>
                <c:pt idx="110">
                  <c:v>7.5</c:v>
                </c:pt>
                <c:pt idx="111">
                  <c:v>7.5</c:v>
                </c:pt>
                <c:pt idx="112">
                  <c:v>7.5</c:v>
                </c:pt>
                <c:pt idx="113">
                  <c:v>7.5</c:v>
                </c:pt>
                <c:pt idx="114">
                  <c:v>7.3</c:v>
                </c:pt>
                <c:pt idx="115">
                  <c:v>7.2</c:v>
                </c:pt>
                <c:pt idx="116">
                  <c:v>7.2</c:v>
                </c:pt>
                <c:pt idx="117">
                  <c:v>7.2</c:v>
                </c:pt>
                <c:pt idx="118">
                  <c:v>7</c:v>
                </c:pt>
                <c:pt idx="119">
                  <c:v>6.7</c:v>
                </c:pt>
                <c:pt idx="120">
                  <c:v>6.6</c:v>
                </c:pt>
                <c:pt idx="121">
                  <c:v>6.7</c:v>
                </c:pt>
                <c:pt idx="122">
                  <c:v>6.7</c:v>
                </c:pt>
                <c:pt idx="123">
                  <c:v>6.3</c:v>
                </c:pt>
                <c:pt idx="124">
                  <c:v>6.3</c:v>
                </c:pt>
                <c:pt idx="125">
                  <c:v>6.1</c:v>
                </c:pt>
                <c:pt idx="126">
                  <c:v>6.2</c:v>
                </c:pt>
                <c:pt idx="127">
                  <c:v>6.2</c:v>
                </c:pt>
                <c:pt idx="128">
                  <c:v>6</c:v>
                </c:pt>
                <c:pt idx="129" formatCode="General">
                  <c:v>5.7</c:v>
                </c:pt>
                <c:pt idx="130" formatCode="General">
                  <c:v>5.8</c:v>
                </c:pt>
                <c:pt idx="131" formatCode="General">
                  <c:v>5.6</c:v>
                </c:pt>
                <c:pt idx="132" formatCode="General">
                  <c:v>5.7</c:v>
                </c:pt>
                <c:pt idx="133" formatCode="General">
                  <c:v>5.5</c:v>
                </c:pt>
                <c:pt idx="134" formatCode="General">
                  <c:v>5.5</c:v>
                </c:pt>
                <c:pt idx="135" formatCode="General">
                  <c:v>5.4</c:v>
                </c:pt>
                <c:pt idx="136" formatCode="General">
                  <c:v>5.5</c:v>
                </c:pt>
                <c:pt idx="137" formatCode="General">
                  <c:v>5.3</c:v>
                </c:pt>
                <c:pt idx="138" formatCode="General">
                  <c:v>5.3</c:v>
                </c:pt>
                <c:pt idx="139" formatCode="General">
                  <c:v>5.0999999999999996</c:v>
                </c:pt>
                <c:pt idx="140" formatCode="General">
                  <c:v>5.0999999999999996</c:v>
                </c:pt>
                <c:pt idx="141" formatCode="General">
                  <c:v>5</c:v>
                </c:pt>
                <c:pt idx="142" formatCode="General">
                  <c:v>5</c:v>
                </c:pt>
                <c:pt idx="143" formatCode="General">
                  <c:v>5</c:v>
                </c:pt>
                <c:pt idx="144" formatCode="General">
                  <c:v>4.9000000000000004</c:v>
                </c:pt>
                <c:pt idx="145" formatCode="General">
                  <c:v>4.9000000000000004</c:v>
                </c:pt>
                <c:pt idx="146" formatCode="General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Texas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Sheet1!$A$2:$A$153</c:f>
              <c:strCache>
                <c:ptCount val="147"/>
                <c:pt idx="0">
                  <c:v>Jan-2004</c:v>
                </c:pt>
                <c:pt idx="1">
                  <c:v>Feb-2004</c:v>
                </c:pt>
                <c:pt idx="2">
                  <c:v>Mar-2004</c:v>
                </c:pt>
                <c:pt idx="3">
                  <c:v>Apr-2004</c:v>
                </c:pt>
                <c:pt idx="4">
                  <c:v>May-2004</c:v>
                </c:pt>
                <c:pt idx="5">
                  <c:v>Jun-2004</c:v>
                </c:pt>
                <c:pt idx="6">
                  <c:v>Jul-2004</c:v>
                </c:pt>
                <c:pt idx="7">
                  <c:v>Aug-2004</c:v>
                </c:pt>
                <c:pt idx="8">
                  <c:v>Sep-2004</c:v>
                </c:pt>
                <c:pt idx="9">
                  <c:v>Oct-2004</c:v>
                </c:pt>
                <c:pt idx="10">
                  <c:v>Nov-2004</c:v>
                </c:pt>
                <c:pt idx="11">
                  <c:v>Dec-2004</c:v>
                </c:pt>
                <c:pt idx="12">
                  <c:v>Jan-2005</c:v>
                </c:pt>
                <c:pt idx="13">
                  <c:v>Feb-2005</c:v>
                </c:pt>
                <c:pt idx="14">
                  <c:v>Mar-2005</c:v>
                </c:pt>
                <c:pt idx="15">
                  <c:v>Apr-2005</c:v>
                </c:pt>
                <c:pt idx="16">
                  <c:v>May-2005</c:v>
                </c:pt>
                <c:pt idx="17">
                  <c:v>Jun-2005</c:v>
                </c:pt>
                <c:pt idx="18">
                  <c:v>Jul-2005</c:v>
                </c:pt>
                <c:pt idx="19">
                  <c:v>Aug-2005</c:v>
                </c:pt>
                <c:pt idx="20">
                  <c:v>Sep-2005</c:v>
                </c:pt>
                <c:pt idx="21">
                  <c:v>Oct-2005</c:v>
                </c:pt>
                <c:pt idx="22">
                  <c:v>Nov-2005</c:v>
                </c:pt>
                <c:pt idx="23">
                  <c:v>Dec-2005</c:v>
                </c:pt>
                <c:pt idx="24">
                  <c:v>Jan-2006</c:v>
                </c:pt>
                <c:pt idx="25">
                  <c:v>Feb-2006</c:v>
                </c:pt>
                <c:pt idx="26">
                  <c:v>Mar-2006</c:v>
                </c:pt>
                <c:pt idx="27">
                  <c:v>Apr-2006</c:v>
                </c:pt>
                <c:pt idx="28">
                  <c:v>May-2006</c:v>
                </c:pt>
                <c:pt idx="29">
                  <c:v>Jun-2006</c:v>
                </c:pt>
                <c:pt idx="30">
                  <c:v>Jul-2006</c:v>
                </c:pt>
                <c:pt idx="31">
                  <c:v>Aug-2006</c:v>
                </c:pt>
                <c:pt idx="32">
                  <c:v>Sep-2006</c:v>
                </c:pt>
                <c:pt idx="33">
                  <c:v>Oct-2006</c:v>
                </c:pt>
                <c:pt idx="34">
                  <c:v>Nov-2006</c:v>
                </c:pt>
                <c:pt idx="35">
                  <c:v>Dec-2006</c:v>
                </c:pt>
                <c:pt idx="36">
                  <c:v>Jan-2007</c:v>
                </c:pt>
                <c:pt idx="37">
                  <c:v>Feb-2007</c:v>
                </c:pt>
                <c:pt idx="38">
                  <c:v>Mar-2007</c:v>
                </c:pt>
                <c:pt idx="39">
                  <c:v>Apr-2007</c:v>
                </c:pt>
                <c:pt idx="40">
                  <c:v>May-2007</c:v>
                </c:pt>
                <c:pt idx="41">
                  <c:v>Jun-2007</c:v>
                </c:pt>
                <c:pt idx="42">
                  <c:v>Jul-2007</c:v>
                </c:pt>
                <c:pt idx="43">
                  <c:v>Aug-2007</c:v>
                </c:pt>
                <c:pt idx="44">
                  <c:v>Sep-2007</c:v>
                </c:pt>
                <c:pt idx="45">
                  <c:v>Oct-2007</c:v>
                </c:pt>
                <c:pt idx="46">
                  <c:v>Nov-2007</c:v>
                </c:pt>
                <c:pt idx="47">
                  <c:v>Dec-2007</c:v>
                </c:pt>
                <c:pt idx="48">
                  <c:v>Jan-2008</c:v>
                </c:pt>
                <c:pt idx="49">
                  <c:v>Feb-2008</c:v>
                </c:pt>
                <c:pt idx="50">
                  <c:v>Mar-2008</c:v>
                </c:pt>
                <c:pt idx="51">
                  <c:v>Apr-2008</c:v>
                </c:pt>
                <c:pt idx="52">
                  <c:v>May-2008</c:v>
                </c:pt>
                <c:pt idx="53">
                  <c:v>Jun-2008</c:v>
                </c:pt>
                <c:pt idx="54">
                  <c:v>Jul-2008</c:v>
                </c:pt>
                <c:pt idx="55">
                  <c:v>Aug-2008</c:v>
                </c:pt>
                <c:pt idx="56">
                  <c:v>Sep-2008</c:v>
                </c:pt>
                <c:pt idx="57">
                  <c:v>Oct-2008</c:v>
                </c:pt>
                <c:pt idx="58">
                  <c:v>Nov-2008</c:v>
                </c:pt>
                <c:pt idx="59">
                  <c:v>Dec-2008</c:v>
                </c:pt>
                <c:pt idx="60">
                  <c:v>Jan-2009</c:v>
                </c:pt>
                <c:pt idx="61">
                  <c:v>Feb-2009</c:v>
                </c:pt>
                <c:pt idx="62">
                  <c:v>Mar-2009</c:v>
                </c:pt>
                <c:pt idx="63">
                  <c:v>Apr-2009</c:v>
                </c:pt>
                <c:pt idx="64">
                  <c:v>May-2009</c:v>
                </c:pt>
                <c:pt idx="65">
                  <c:v>Jun-2009</c:v>
                </c:pt>
                <c:pt idx="66">
                  <c:v>Jul-2009</c:v>
                </c:pt>
                <c:pt idx="67">
                  <c:v>Aug-2009</c:v>
                </c:pt>
                <c:pt idx="68">
                  <c:v>Sep-2009</c:v>
                </c:pt>
                <c:pt idx="69">
                  <c:v>Oct-2009</c:v>
                </c:pt>
                <c:pt idx="70">
                  <c:v>Nov-2009</c:v>
                </c:pt>
                <c:pt idx="71">
                  <c:v>Dec-2009</c:v>
                </c:pt>
                <c:pt idx="72">
                  <c:v>Jan-2010</c:v>
                </c:pt>
                <c:pt idx="73">
                  <c:v>Feb-2010</c:v>
                </c:pt>
                <c:pt idx="74">
                  <c:v>Mar-2010</c:v>
                </c:pt>
                <c:pt idx="75">
                  <c:v>Apr-2010</c:v>
                </c:pt>
                <c:pt idx="76">
                  <c:v>May-2010</c:v>
                </c:pt>
                <c:pt idx="77">
                  <c:v>Jun-2010</c:v>
                </c:pt>
                <c:pt idx="78">
                  <c:v>Jul-2010</c:v>
                </c:pt>
                <c:pt idx="79">
                  <c:v>Aug-2010</c:v>
                </c:pt>
                <c:pt idx="80">
                  <c:v>Sep-2010</c:v>
                </c:pt>
                <c:pt idx="81">
                  <c:v>Oct-2010</c:v>
                </c:pt>
                <c:pt idx="82">
                  <c:v>Nov-2010</c:v>
                </c:pt>
                <c:pt idx="83">
                  <c:v>Dec-2010</c:v>
                </c:pt>
                <c:pt idx="84">
                  <c:v>Jan-2011</c:v>
                </c:pt>
                <c:pt idx="85">
                  <c:v>Feb-2011</c:v>
                </c:pt>
                <c:pt idx="86">
                  <c:v>Mar-2011</c:v>
                </c:pt>
                <c:pt idx="87">
                  <c:v>Apr-2011</c:v>
                </c:pt>
                <c:pt idx="88">
                  <c:v>May-2011</c:v>
                </c:pt>
                <c:pt idx="89">
                  <c:v>Jun-2011</c:v>
                </c:pt>
                <c:pt idx="90">
                  <c:v>Jul-2011</c:v>
                </c:pt>
                <c:pt idx="91">
                  <c:v>Aug-2011</c:v>
                </c:pt>
                <c:pt idx="92">
                  <c:v>Sep-2011</c:v>
                </c:pt>
                <c:pt idx="93">
                  <c:v>Oct-2011</c:v>
                </c:pt>
                <c:pt idx="94">
                  <c:v>Nov-2011</c:v>
                </c:pt>
                <c:pt idx="95">
                  <c:v>Dec-2011</c:v>
                </c:pt>
                <c:pt idx="96">
                  <c:v>Jan-2012</c:v>
                </c:pt>
                <c:pt idx="97">
                  <c:v>Feb-2012</c:v>
                </c:pt>
                <c:pt idx="98">
                  <c:v>Mar-2012</c:v>
                </c:pt>
                <c:pt idx="99">
                  <c:v>Apr-2012</c:v>
                </c:pt>
                <c:pt idx="100">
                  <c:v>May-2012</c:v>
                </c:pt>
                <c:pt idx="101">
                  <c:v>Jun-2012</c:v>
                </c:pt>
                <c:pt idx="102">
                  <c:v>Jul-2012</c:v>
                </c:pt>
                <c:pt idx="103">
                  <c:v>Aug-2012</c:v>
                </c:pt>
                <c:pt idx="104">
                  <c:v>Sep-2012</c:v>
                </c:pt>
                <c:pt idx="105">
                  <c:v>Oct-2012</c:v>
                </c:pt>
                <c:pt idx="106">
                  <c:v>Nov-2012</c:v>
                </c:pt>
                <c:pt idx="107">
                  <c:v>Dec-2012</c:v>
                </c:pt>
                <c:pt idx="108">
                  <c:v>Jan-2013</c:v>
                </c:pt>
                <c:pt idx="109">
                  <c:v>Feb-2013</c:v>
                </c:pt>
                <c:pt idx="110">
                  <c:v>Mar-2013</c:v>
                </c:pt>
                <c:pt idx="111">
                  <c:v>Apr-2013</c:v>
                </c:pt>
                <c:pt idx="112">
                  <c:v>May-2013</c:v>
                </c:pt>
                <c:pt idx="113">
                  <c:v>Jun-2013</c:v>
                </c:pt>
                <c:pt idx="114">
                  <c:v>Jul-2013</c:v>
                </c:pt>
                <c:pt idx="115">
                  <c:v>Aug-2013</c:v>
                </c:pt>
                <c:pt idx="116">
                  <c:v>Sep-2013</c:v>
                </c:pt>
                <c:pt idx="117">
                  <c:v>Oct-2013</c:v>
                </c:pt>
                <c:pt idx="118">
                  <c:v>Nov-2013</c:v>
                </c:pt>
                <c:pt idx="119">
                  <c:v>Dec-2013</c:v>
                </c:pt>
                <c:pt idx="120">
                  <c:v>Jan-2014</c:v>
                </c:pt>
                <c:pt idx="121">
                  <c:v>Feb-2014</c:v>
                </c:pt>
                <c:pt idx="122">
                  <c:v>Mar-2014</c:v>
                </c:pt>
                <c:pt idx="123">
                  <c:v>Apr-2014</c:v>
                </c:pt>
                <c:pt idx="124">
                  <c:v>May-2014</c:v>
                </c:pt>
                <c:pt idx="125">
                  <c:v>Jun-2014</c:v>
                </c:pt>
                <c:pt idx="126">
                  <c:v>Jul-2014</c:v>
                </c:pt>
                <c:pt idx="127">
                  <c:v>Aug-2014</c:v>
                </c:pt>
                <c:pt idx="128">
                  <c:v>Sep-2014</c:v>
                </c:pt>
                <c:pt idx="129">
                  <c:v>Oct-2014</c:v>
                </c:pt>
                <c:pt idx="130">
                  <c:v>Nov-2014</c:v>
                </c:pt>
                <c:pt idx="131">
                  <c:v>Dec-2014</c:v>
                </c:pt>
                <c:pt idx="132">
                  <c:v>Jan-2015</c:v>
                </c:pt>
                <c:pt idx="133">
                  <c:v>Feb-2015</c:v>
                </c:pt>
                <c:pt idx="134">
                  <c:v>Mar-2015</c:v>
                </c:pt>
                <c:pt idx="135">
                  <c:v>Apr-2015</c:v>
                </c:pt>
                <c:pt idx="136">
                  <c:v>May-2015</c:v>
                </c:pt>
                <c:pt idx="137">
                  <c:v>Jun-2015</c:v>
                </c:pt>
                <c:pt idx="138">
                  <c:v>Jul-2015</c:v>
                </c:pt>
                <c:pt idx="139">
                  <c:v>Aug-2015</c:v>
                </c:pt>
                <c:pt idx="140">
                  <c:v>Sep-2015</c:v>
                </c:pt>
                <c:pt idx="141">
                  <c:v>Oct-2015</c:v>
                </c:pt>
                <c:pt idx="142">
                  <c:v>Nov-2015</c:v>
                </c:pt>
                <c:pt idx="143">
                  <c:v>Dec-2015</c:v>
                </c:pt>
                <c:pt idx="144">
                  <c:v>Jan-2016</c:v>
                </c:pt>
                <c:pt idx="145">
                  <c:v>Feb-2016</c:v>
                </c:pt>
                <c:pt idx="146">
                  <c:v>Mar-2016</c:v>
                </c:pt>
              </c:strCache>
            </c:strRef>
          </c:cat>
          <c:val>
            <c:numRef>
              <c:f>Sheet1!$C$2:$C$153</c:f>
              <c:numCache>
                <c:formatCode>#0.0</c:formatCode>
                <c:ptCount val="152"/>
                <c:pt idx="0">
                  <c:v>6.3</c:v>
                </c:pt>
                <c:pt idx="1">
                  <c:v>6.2</c:v>
                </c:pt>
                <c:pt idx="2">
                  <c:v>6.2</c:v>
                </c:pt>
                <c:pt idx="3">
                  <c:v>6.1</c:v>
                </c:pt>
                <c:pt idx="4">
                  <c:v>6.1</c:v>
                </c:pt>
                <c:pt idx="5">
                  <c:v>6</c:v>
                </c:pt>
                <c:pt idx="6">
                  <c:v>6</c:v>
                </c:pt>
                <c:pt idx="7">
                  <c:v>5.9</c:v>
                </c:pt>
                <c:pt idx="8">
                  <c:v>5.9</c:v>
                </c:pt>
                <c:pt idx="9">
                  <c:v>5.9</c:v>
                </c:pt>
                <c:pt idx="10">
                  <c:v>5.8</c:v>
                </c:pt>
                <c:pt idx="11">
                  <c:v>5.8</c:v>
                </c:pt>
                <c:pt idx="12">
                  <c:v>5.7</c:v>
                </c:pt>
                <c:pt idx="13">
                  <c:v>5.6</c:v>
                </c:pt>
                <c:pt idx="14">
                  <c:v>5.5</c:v>
                </c:pt>
                <c:pt idx="15">
                  <c:v>5.5</c:v>
                </c:pt>
                <c:pt idx="16">
                  <c:v>5.4</c:v>
                </c:pt>
                <c:pt idx="17">
                  <c:v>5.3</c:v>
                </c:pt>
                <c:pt idx="18">
                  <c:v>5.3</c:v>
                </c:pt>
                <c:pt idx="19">
                  <c:v>5.3</c:v>
                </c:pt>
                <c:pt idx="20">
                  <c:v>5.3</c:v>
                </c:pt>
                <c:pt idx="21">
                  <c:v>5.2</c:v>
                </c:pt>
                <c:pt idx="22">
                  <c:v>5.2</c:v>
                </c:pt>
                <c:pt idx="23">
                  <c:v>5.2</c:v>
                </c:pt>
                <c:pt idx="24">
                  <c:v>5.0999999999999996</c:v>
                </c:pt>
                <c:pt idx="25">
                  <c:v>5.0999999999999996</c:v>
                </c:pt>
                <c:pt idx="26">
                  <c:v>5.0999999999999996</c:v>
                </c:pt>
                <c:pt idx="27">
                  <c:v>5.0999999999999996</c:v>
                </c:pt>
                <c:pt idx="28">
                  <c:v>5.0999999999999996</c:v>
                </c:pt>
                <c:pt idx="29">
                  <c:v>5</c:v>
                </c:pt>
                <c:pt idx="30">
                  <c:v>5</c:v>
                </c:pt>
                <c:pt idx="31">
                  <c:v>4.9000000000000004</c:v>
                </c:pt>
                <c:pt idx="32">
                  <c:v>4.8</c:v>
                </c:pt>
                <c:pt idx="33">
                  <c:v>4.7</c:v>
                </c:pt>
                <c:pt idx="34">
                  <c:v>4.5999999999999996</c:v>
                </c:pt>
                <c:pt idx="35">
                  <c:v>4.5</c:v>
                </c:pt>
                <c:pt idx="36">
                  <c:v>4.5</c:v>
                </c:pt>
                <c:pt idx="37">
                  <c:v>4.4000000000000004</c:v>
                </c:pt>
                <c:pt idx="38">
                  <c:v>4.3</c:v>
                </c:pt>
                <c:pt idx="39">
                  <c:v>4.3</c:v>
                </c:pt>
                <c:pt idx="40">
                  <c:v>4.3</c:v>
                </c:pt>
                <c:pt idx="41">
                  <c:v>4.3</c:v>
                </c:pt>
                <c:pt idx="42">
                  <c:v>4.3</c:v>
                </c:pt>
                <c:pt idx="43">
                  <c:v>4.3</c:v>
                </c:pt>
                <c:pt idx="44">
                  <c:v>4.3</c:v>
                </c:pt>
                <c:pt idx="45">
                  <c:v>4.4000000000000004</c:v>
                </c:pt>
                <c:pt idx="46">
                  <c:v>4.4000000000000004</c:v>
                </c:pt>
                <c:pt idx="47">
                  <c:v>4.4000000000000004</c:v>
                </c:pt>
                <c:pt idx="48">
                  <c:v>4.4000000000000004</c:v>
                </c:pt>
                <c:pt idx="49">
                  <c:v>4.3</c:v>
                </c:pt>
                <c:pt idx="50">
                  <c:v>4.4000000000000004</c:v>
                </c:pt>
                <c:pt idx="51">
                  <c:v>4.4000000000000004</c:v>
                </c:pt>
                <c:pt idx="52">
                  <c:v>4.5999999999999996</c:v>
                </c:pt>
                <c:pt idx="53">
                  <c:v>4.7</c:v>
                </c:pt>
                <c:pt idx="54">
                  <c:v>4.9000000000000004</c:v>
                </c:pt>
                <c:pt idx="55">
                  <c:v>5.0999999999999996</c:v>
                </c:pt>
                <c:pt idx="56">
                  <c:v>5.2</c:v>
                </c:pt>
                <c:pt idx="57">
                  <c:v>5.5</c:v>
                </c:pt>
                <c:pt idx="58">
                  <c:v>5.7</c:v>
                </c:pt>
                <c:pt idx="59">
                  <c:v>6</c:v>
                </c:pt>
                <c:pt idx="60">
                  <c:v>6.3</c:v>
                </c:pt>
                <c:pt idx="61">
                  <c:v>6.6</c:v>
                </c:pt>
                <c:pt idx="62">
                  <c:v>6.8</c:v>
                </c:pt>
                <c:pt idx="63">
                  <c:v>7.1</c:v>
                </c:pt>
                <c:pt idx="64">
                  <c:v>7.4</c:v>
                </c:pt>
                <c:pt idx="65">
                  <c:v>7.6</c:v>
                </c:pt>
                <c:pt idx="66">
                  <c:v>7.8</c:v>
                </c:pt>
                <c:pt idx="67">
                  <c:v>8</c:v>
                </c:pt>
                <c:pt idx="68">
                  <c:v>8</c:v>
                </c:pt>
                <c:pt idx="69">
                  <c:v>8.1</c:v>
                </c:pt>
                <c:pt idx="70">
                  <c:v>8.1</c:v>
                </c:pt>
                <c:pt idx="71">
                  <c:v>8.1999999999999993</c:v>
                </c:pt>
                <c:pt idx="72">
                  <c:v>8.1999999999999993</c:v>
                </c:pt>
                <c:pt idx="73">
                  <c:v>8.1999999999999993</c:v>
                </c:pt>
                <c:pt idx="74">
                  <c:v>8.3000000000000007</c:v>
                </c:pt>
                <c:pt idx="75">
                  <c:v>8.1999999999999993</c:v>
                </c:pt>
                <c:pt idx="76">
                  <c:v>8.1999999999999993</c:v>
                </c:pt>
                <c:pt idx="77">
                  <c:v>8.1</c:v>
                </c:pt>
                <c:pt idx="78">
                  <c:v>8.1</c:v>
                </c:pt>
                <c:pt idx="79">
                  <c:v>8.1</c:v>
                </c:pt>
                <c:pt idx="80">
                  <c:v>8.1999999999999993</c:v>
                </c:pt>
                <c:pt idx="81">
                  <c:v>8.1999999999999993</c:v>
                </c:pt>
                <c:pt idx="82">
                  <c:v>8.1999999999999993</c:v>
                </c:pt>
                <c:pt idx="83">
                  <c:v>8.1999999999999993</c:v>
                </c:pt>
                <c:pt idx="84">
                  <c:v>8.1</c:v>
                </c:pt>
                <c:pt idx="85">
                  <c:v>8.1</c:v>
                </c:pt>
                <c:pt idx="86">
                  <c:v>8</c:v>
                </c:pt>
                <c:pt idx="87">
                  <c:v>8</c:v>
                </c:pt>
                <c:pt idx="88">
                  <c:v>8.1</c:v>
                </c:pt>
                <c:pt idx="89">
                  <c:v>8.1</c:v>
                </c:pt>
                <c:pt idx="90">
                  <c:v>8.1</c:v>
                </c:pt>
                <c:pt idx="91">
                  <c:v>8.1</c:v>
                </c:pt>
                <c:pt idx="92">
                  <c:v>8</c:v>
                </c:pt>
                <c:pt idx="93">
                  <c:v>7.8</c:v>
                </c:pt>
                <c:pt idx="94">
                  <c:v>7.5</c:v>
                </c:pt>
                <c:pt idx="95">
                  <c:v>7.4</c:v>
                </c:pt>
                <c:pt idx="96">
                  <c:v>7.2</c:v>
                </c:pt>
                <c:pt idx="97">
                  <c:v>7.1</c:v>
                </c:pt>
                <c:pt idx="98">
                  <c:v>7</c:v>
                </c:pt>
                <c:pt idx="99">
                  <c:v>7</c:v>
                </c:pt>
                <c:pt idx="100">
                  <c:v>7</c:v>
                </c:pt>
                <c:pt idx="101">
                  <c:v>7</c:v>
                </c:pt>
                <c:pt idx="102">
                  <c:v>7</c:v>
                </c:pt>
                <c:pt idx="103">
                  <c:v>6.8</c:v>
                </c:pt>
                <c:pt idx="104">
                  <c:v>6.6</c:v>
                </c:pt>
                <c:pt idx="105">
                  <c:v>6.6</c:v>
                </c:pt>
                <c:pt idx="106">
                  <c:v>6.5</c:v>
                </c:pt>
                <c:pt idx="107">
                  <c:v>6.5</c:v>
                </c:pt>
                <c:pt idx="108">
                  <c:v>6.5</c:v>
                </c:pt>
                <c:pt idx="109">
                  <c:v>6.5</c:v>
                </c:pt>
                <c:pt idx="110">
                  <c:v>6.4</c:v>
                </c:pt>
                <c:pt idx="111">
                  <c:v>6.4</c:v>
                </c:pt>
                <c:pt idx="112">
                  <c:v>6.4</c:v>
                </c:pt>
                <c:pt idx="113">
                  <c:v>6.4</c:v>
                </c:pt>
                <c:pt idx="114">
                  <c:v>6.4</c:v>
                </c:pt>
                <c:pt idx="115">
                  <c:v>6.4</c:v>
                </c:pt>
                <c:pt idx="116">
                  <c:v>6.3</c:v>
                </c:pt>
                <c:pt idx="117">
                  <c:v>6.2</c:v>
                </c:pt>
                <c:pt idx="118">
                  <c:v>6.1</c:v>
                </c:pt>
                <c:pt idx="119">
                  <c:v>6</c:v>
                </c:pt>
                <c:pt idx="120">
                  <c:v>5.7</c:v>
                </c:pt>
                <c:pt idx="121">
                  <c:v>5.7</c:v>
                </c:pt>
                <c:pt idx="122">
                  <c:v>5.5</c:v>
                </c:pt>
                <c:pt idx="123">
                  <c:v>5.2</c:v>
                </c:pt>
                <c:pt idx="124">
                  <c:v>5.0999999999999996</c:v>
                </c:pt>
                <c:pt idx="125">
                  <c:v>5.0999999999999996</c:v>
                </c:pt>
                <c:pt idx="126">
                  <c:v>5</c:v>
                </c:pt>
                <c:pt idx="127">
                  <c:v>4.9000000000000004</c:v>
                </c:pt>
                <c:pt idx="128">
                  <c:v>4.8</c:v>
                </c:pt>
                <c:pt idx="129" formatCode="General">
                  <c:v>4.7</c:v>
                </c:pt>
                <c:pt idx="130" formatCode="General">
                  <c:v>4.5999999999999996</c:v>
                </c:pt>
                <c:pt idx="131" formatCode="General">
                  <c:v>4.5</c:v>
                </c:pt>
                <c:pt idx="132" formatCode="General">
                  <c:v>4.4000000000000004</c:v>
                </c:pt>
                <c:pt idx="133" formatCode="General">
                  <c:v>4.4000000000000004</c:v>
                </c:pt>
                <c:pt idx="134" formatCode="General">
                  <c:v>4.4000000000000004</c:v>
                </c:pt>
                <c:pt idx="135" formatCode="General">
                  <c:v>4.4000000000000004</c:v>
                </c:pt>
                <c:pt idx="136" formatCode="General">
                  <c:v>4.4000000000000004</c:v>
                </c:pt>
                <c:pt idx="137" formatCode="General">
                  <c:v>4.4000000000000004</c:v>
                </c:pt>
                <c:pt idx="138" formatCode="General">
                  <c:v>4.4000000000000004</c:v>
                </c:pt>
                <c:pt idx="139" formatCode="General">
                  <c:v>4.4000000000000004</c:v>
                </c:pt>
                <c:pt idx="140" formatCode="General">
                  <c:v>4.5</c:v>
                </c:pt>
                <c:pt idx="141" formatCode="General">
                  <c:v>4.5</c:v>
                </c:pt>
                <c:pt idx="142" formatCode="General">
                  <c:v>4.5999999999999996</c:v>
                </c:pt>
                <c:pt idx="143" formatCode="General">
                  <c:v>4.5999999999999996</c:v>
                </c:pt>
                <c:pt idx="144" formatCode="General">
                  <c:v>4.5</c:v>
                </c:pt>
                <c:pt idx="145" formatCode="General">
                  <c:v>4.3</c:v>
                </c:pt>
                <c:pt idx="146" formatCode="General">
                  <c:v>4.3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Waco MSA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Sheet1!$A$2:$A$153</c:f>
              <c:strCache>
                <c:ptCount val="147"/>
                <c:pt idx="0">
                  <c:v>Jan-2004</c:v>
                </c:pt>
                <c:pt idx="1">
                  <c:v>Feb-2004</c:v>
                </c:pt>
                <c:pt idx="2">
                  <c:v>Mar-2004</c:v>
                </c:pt>
                <c:pt idx="3">
                  <c:v>Apr-2004</c:v>
                </c:pt>
                <c:pt idx="4">
                  <c:v>May-2004</c:v>
                </c:pt>
                <c:pt idx="5">
                  <c:v>Jun-2004</c:v>
                </c:pt>
                <c:pt idx="6">
                  <c:v>Jul-2004</c:v>
                </c:pt>
                <c:pt idx="7">
                  <c:v>Aug-2004</c:v>
                </c:pt>
                <c:pt idx="8">
                  <c:v>Sep-2004</c:v>
                </c:pt>
                <c:pt idx="9">
                  <c:v>Oct-2004</c:v>
                </c:pt>
                <c:pt idx="10">
                  <c:v>Nov-2004</c:v>
                </c:pt>
                <c:pt idx="11">
                  <c:v>Dec-2004</c:v>
                </c:pt>
                <c:pt idx="12">
                  <c:v>Jan-2005</c:v>
                </c:pt>
                <c:pt idx="13">
                  <c:v>Feb-2005</c:v>
                </c:pt>
                <c:pt idx="14">
                  <c:v>Mar-2005</c:v>
                </c:pt>
                <c:pt idx="15">
                  <c:v>Apr-2005</c:v>
                </c:pt>
                <c:pt idx="16">
                  <c:v>May-2005</c:v>
                </c:pt>
                <c:pt idx="17">
                  <c:v>Jun-2005</c:v>
                </c:pt>
                <c:pt idx="18">
                  <c:v>Jul-2005</c:v>
                </c:pt>
                <c:pt idx="19">
                  <c:v>Aug-2005</c:v>
                </c:pt>
                <c:pt idx="20">
                  <c:v>Sep-2005</c:v>
                </c:pt>
                <c:pt idx="21">
                  <c:v>Oct-2005</c:v>
                </c:pt>
                <c:pt idx="22">
                  <c:v>Nov-2005</c:v>
                </c:pt>
                <c:pt idx="23">
                  <c:v>Dec-2005</c:v>
                </c:pt>
                <c:pt idx="24">
                  <c:v>Jan-2006</c:v>
                </c:pt>
                <c:pt idx="25">
                  <c:v>Feb-2006</c:v>
                </c:pt>
                <c:pt idx="26">
                  <c:v>Mar-2006</c:v>
                </c:pt>
                <c:pt idx="27">
                  <c:v>Apr-2006</c:v>
                </c:pt>
                <c:pt idx="28">
                  <c:v>May-2006</c:v>
                </c:pt>
                <c:pt idx="29">
                  <c:v>Jun-2006</c:v>
                </c:pt>
                <c:pt idx="30">
                  <c:v>Jul-2006</c:v>
                </c:pt>
                <c:pt idx="31">
                  <c:v>Aug-2006</c:v>
                </c:pt>
                <c:pt idx="32">
                  <c:v>Sep-2006</c:v>
                </c:pt>
                <c:pt idx="33">
                  <c:v>Oct-2006</c:v>
                </c:pt>
                <c:pt idx="34">
                  <c:v>Nov-2006</c:v>
                </c:pt>
                <c:pt idx="35">
                  <c:v>Dec-2006</c:v>
                </c:pt>
                <c:pt idx="36">
                  <c:v>Jan-2007</c:v>
                </c:pt>
                <c:pt idx="37">
                  <c:v>Feb-2007</c:v>
                </c:pt>
                <c:pt idx="38">
                  <c:v>Mar-2007</c:v>
                </c:pt>
                <c:pt idx="39">
                  <c:v>Apr-2007</c:v>
                </c:pt>
                <c:pt idx="40">
                  <c:v>May-2007</c:v>
                </c:pt>
                <c:pt idx="41">
                  <c:v>Jun-2007</c:v>
                </c:pt>
                <c:pt idx="42">
                  <c:v>Jul-2007</c:v>
                </c:pt>
                <c:pt idx="43">
                  <c:v>Aug-2007</c:v>
                </c:pt>
                <c:pt idx="44">
                  <c:v>Sep-2007</c:v>
                </c:pt>
                <c:pt idx="45">
                  <c:v>Oct-2007</c:v>
                </c:pt>
                <c:pt idx="46">
                  <c:v>Nov-2007</c:v>
                </c:pt>
                <c:pt idx="47">
                  <c:v>Dec-2007</c:v>
                </c:pt>
                <c:pt idx="48">
                  <c:v>Jan-2008</c:v>
                </c:pt>
                <c:pt idx="49">
                  <c:v>Feb-2008</c:v>
                </c:pt>
                <c:pt idx="50">
                  <c:v>Mar-2008</c:v>
                </c:pt>
                <c:pt idx="51">
                  <c:v>Apr-2008</c:v>
                </c:pt>
                <c:pt idx="52">
                  <c:v>May-2008</c:v>
                </c:pt>
                <c:pt idx="53">
                  <c:v>Jun-2008</c:v>
                </c:pt>
                <c:pt idx="54">
                  <c:v>Jul-2008</c:v>
                </c:pt>
                <c:pt idx="55">
                  <c:v>Aug-2008</c:v>
                </c:pt>
                <c:pt idx="56">
                  <c:v>Sep-2008</c:v>
                </c:pt>
                <c:pt idx="57">
                  <c:v>Oct-2008</c:v>
                </c:pt>
                <c:pt idx="58">
                  <c:v>Nov-2008</c:v>
                </c:pt>
                <c:pt idx="59">
                  <c:v>Dec-2008</c:v>
                </c:pt>
                <c:pt idx="60">
                  <c:v>Jan-2009</c:v>
                </c:pt>
                <c:pt idx="61">
                  <c:v>Feb-2009</c:v>
                </c:pt>
                <c:pt idx="62">
                  <c:v>Mar-2009</c:v>
                </c:pt>
                <c:pt idx="63">
                  <c:v>Apr-2009</c:v>
                </c:pt>
                <c:pt idx="64">
                  <c:v>May-2009</c:v>
                </c:pt>
                <c:pt idx="65">
                  <c:v>Jun-2009</c:v>
                </c:pt>
                <c:pt idx="66">
                  <c:v>Jul-2009</c:v>
                </c:pt>
                <c:pt idx="67">
                  <c:v>Aug-2009</c:v>
                </c:pt>
                <c:pt idx="68">
                  <c:v>Sep-2009</c:v>
                </c:pt>
                <c:pt idx="69">
                  <c:v>Oct-2009</c:v>
                </c:pt>
                <c:pt idx="70">
                  <c:v>Nov-2009</c:v>
                </c:pt>
                <c:pt idx="71">
                  <c:v>Dec-2009</c:v>
                </c:pt>
                <c:pt idx="72">
                  <c:v>Jan-2010</c:v>
                </c:pt>
                <c:pt idx="73">
                  <c:v>Feb-2010</c:v>
                </c:pt>
                <c:pt idx="74">
                  <c:v>Mar-2010</c:v>
                </c:pt>
                <c:pt idx="75">
                  <c:v>Apr-2010</c:v>
                </c:pt>
                <c:pt idx="76">
                  <c:v>May-2010</c:v>
                </c:pt>
                <c:pt idx="77">
                  <c:v>Jun-2010</c:v>
                </c:pt>
                <c:pt idx="78">
                  <c:v>Jul-2010</c:v>
                </c:pt>
                <c:pt idx="79">
                  <c:v>Aug-2010</c:v>
                </c:pt>
                <c:pt idx="80">
                  <c:v>Sep-2010</c:v>
                </c:pt>
                <c:pt idx="81">
                  <c:v>Oct-2010</c:v>
                </c:pt>
                <c:pt idx="82">
                  <c:v>Nov-2010</c:v>
                </c:pt>
                <c:pt idx="83">
                  <c:v>Dec-2010</c:v>
                </c:pt>
                <c:pt idx="84">
                  <c:v>Jan-2011</c:v>
                </c:pt>
                <c:pt idx="85">
                  <c:v>Feb-2011</c:v>
                </c:pt>
                <c:pt idx="86">
                  <c:v>Mar-2011</c:v>
                </c:pt>
                <c:pt idx="87">
                  <c:v>Apr-2011</c:v>
                </c:pt>
                <c:pt idx="88">
                  <c:v>May-2011</c:v>
                </c:pt>
                <c:pt idx="89">
                  <c:v>Jun-2011</c:v>
                </c:pt>
                <c:pt idx="90">
                  <c:v>Jul-2011</c:v>
                </c:pt>
                <c:pt idx="91">
                  <c:v>Aug-2011</c:v>
                </c:pt>
                <c:pt idx="92">
                  <c:v>Sep-2011</c:v>
                </c:pt>
                <c:pt idx="93">
                  <c:v>Oct-2011</c:v>
                </c:pt>
                <c:pt idx="94">
                  <c:v>Nov-2011</c:v>
                </c:pt>
                <c:pt idx="95">
                  <c:v>Dec-2011</c:v>
                </c:pt>
                <c:pt idx="96">
                  <c:v>Jan-2012</c:v>
                </c:pt>
                <c:pt idx="97">
                  <c:v>Feb-2012</c:v>
                </c:pt>
                <c:pt idx="98">
                  <c:v>Mar-2012</c:v>
                </c:pt>
                <c:pt idx="99">
                  <c:v>Apr-2012</c:v>
                </c:pt>
                <c:pt idx="100">
                  <c:v>May-2012</c:v>
                </c:pt>
                <c:pt idx="101">
                  <c:v>Jun-2012</c:v>
                </c:pt>
                <c:pt idx="102">
                  <c:v>Jul-2012</c:v>
                </c:pt>
                <c:pt idx="103">
                  <c:v>Aug-2012</c:v>
                </c:pt>
                <c:pt idx="104">
                  <c:v>Sep-2012</c:v>
                </c:pt>
                <c:pt idx="105">
                  <c:v>Oct-2012</c:v>
                </c:pt>
                <c:pt idx="106">
                  <c:v>Nov-2012</c:v>
                </c:pt>
                <c:pt idx="107">
                  <c:v>Dec-2012</c:v>
                </c:pt>
                <c:pt idx="108">
                  <c:v>Jan-2013</c:v>
                </c:pt>
                <c:pt idx="109">
                  <c:v>Feb-2013</c:v>
                </c:pt>
                <c:pt idx="110">
                  <c:v>Mar-2013</c:v>
                </c:pt>
                <c:pt idx="111">
                  <c:v>Apr-2013</c:v>
                </c:pt>
                <c:pt idx="112">
                  <c:v>May-2013</c:v>
                </c:pt>
                <c:pt idx="113">
                  <c:v>Jun-2013</c:v>
                </c:pt>
                <c:pt idx="114">
                  <c:v>Jul-2013</c:v>
                </c:pt>
                <c:pt idx="115">
                  <c:v>Aug-2013</c:v>
                </c:pt>
                <c:pt idx="116">
                  <c:v>Sep-2013</c:v>
                </c:pt>
                <c:pt idx="117">
                  <c:v>Oct-2013</c:v>
                </c:pt>
                <c:pt idx="118">
                  <c:v>Nov-2013</c:v>
                </c:pt>
                <c:pt idx="119">
                  <c:v>Dec-2013</c:v>
                </c:pt>
                <c:pt idx="120">
                  <c:v>Jan-2014</c:v>
                </c:pt>
                <c:pt idx="121">
                  <c:v>Feb-2014</c:v>
                </c:pt>
                <c:pt idx="122">
                  <c:v>Mar-2014</c:v>
                </c:pt>
                <c:pt idx="123">
                  <c:v>Apr-2014</c:v>
                </c:pt>
                <c:pt idx="124">
                  <c:v>May-2014</c:v>
                </c:pt>
                <c:pt idx="125">
                  <c:v>Jun-2014</c:v>
                </c:pt>
                <c:pt idx="126">
                  <c:v>Jul-2014</c:v>
                </c:pt>
                <c:pt idx="127">
                  <c:v>Aug-2014</c:v>
                </c:pt>
                <c:pt idx="128">
                  <c:v>Sep-2014</c:v>
                </c:pt>
                <c:pt idx="129">
                  <c:v>Oct-2014</c:v>
                </c:pt>
                <c:pt idx="130">
                  <c:v>Nov-2014</c:v>
                </c:pt>
                <c:pt idx="131">
                  <c:v>Dec-2014</c:v>
                </c:pt>
                <c:pt idx="132">
                  <c:v>Jan-2015</c:v>
                </c:pt>
                <c:pt idx="133">
                  <c:v>Feb-2015</c:v>
                </c:pt>
                <c:pt idx="134">
                  <c:v>Mar-2015</c:v>
                </c:pt>
                <c:pt idx="135">
                  <c:v>Apr-2015</c:v>
                </c:pt>
                <c:pt idx="136">
                  <c:v>May-2015</c:v>
                </c:pt>
                <c:pt idx="137">
                  <c:v>Jun-2015</c:v>
                </c:pt>
                <c:pt idx="138">
                  <c:v>Jul-2015</c:v>
                </c:pt>
                <c:pt idx="139">
                  <c:v>Aug-2015</c:v>
                </c:pt>
                <c:pt idx="140">
                  <c:v>Sep-2015</c:v>
                </c:pt>
                <c:pt idx="141">
                  <c:v>Oct-2015</c:v>
                </c:pt>
                <c:pt idx="142">
                  <c:v>Nov-2015</c:v>
                </c:pt>
                <c:pt idx="143">
                  <c:v>Dec-2015</c:v>
                </c:pt>
                <c:pt idx="144">
                  <c:v>Jan-2016</c:v>
                </c:pt>
                <c:pt idx="145">
                  <c:v>Feb-2016</c:v>
                </c:pt>
                <c:pt idx="146">
                  <c:v>Mar-2016</c:v>
                </c:pt>
              </c:strCache>
            </c:strRef>
          </c:cat>
          <c:val>
            <c:numRef>
              <c:f>Sheet1!$D$2:$D$153</c:f>
              <c:numCache>
                <c:formatCode>#0.0</c:formatCode>
                <c:ptCount val="152"/>
                <c:pt idx="0">
                  <c:v>5.9</c:v>
                </c:pt>
                <c:pt idx="1">
                  <c:v>5.4</c:v>
                </c:pt>
                <c:pt idx="2">
                  <c:v>5.6</c:v>
                </c:pt>
                <c:pt idx="3">
                  <c:v>5</c:v>
                </c:pt>
                <c:pt idx="4">
                  <c:v>5.2</c:v>
                </c:pt>
                <c:pt idx="5">
                  <c:v>6</c:v>
                </c:pt>
                <c:pt idx="6">
                  <c:v>5.8</c:v>
                </c:pt>
                <c:pt idx="7">
                  <c:v>5.4</c:v>
                </c:pt>
                <c:pt idx="8">
                  <c:v>5</c:v>
                </c:pt>
                <c:pt idx="9">
                  <c:v>5</c:v>
                </c:pt>
                <c:pt idx="10">
                  <c:v>5.2</c:v>
                </c:pt>
                <c:pt idx="11">
                  <c:v>5</c:v>
                </c:pt>
                <c:pt idx="12">
                  <c:v>5.3</c:v>
                </c:pt>
                <c:pt idx="13">
                  <c:v>5.2</c:v>
                </c:pt>
                <c:pt idx="14">
                  <c:v>4.9000000000000004</c:v>
                </c:pt>
                <c:pt idx="15">
                  <c:v>4.8</c:v>
                </c:pt>
                <c:pt idx="16">
                  <c:v>4.9000000000000004</c:v>
                </c:pt>
                <c:pt idx="17">
                  <c:v>5.6</c:v>
                </c:pt>
                <c:pt idx="18">
                  <c:v>5.5</c:v>
                </c:pt>
                <c:pt idx="19">
                  <c:v>5.2</c:v>
                </c:pt>
                <c:pt idx="20">
                  <c:v>4.8</c:v>
                </c:pt>
                <c:pt idx="21">
                  <c:v>4.5999999999999996</c:v>
                </c:pt>
                <c:pt idx="22">
                  <c:v>4.7</c:v>
                </c:pt>
                <c:pt idx="23">
                  <c:v>4.5</c:v>
                </c:pt>
                <c:pt idx="24">
                  <c:v>4.9000000000000004</c:v>
                </c:pt>
                <c:pt idx="25">
                  <c:v>4.9000000000000004</c:v>
                </c:pt>
                <c:pt idx="26">
                  <c:v>4.9000000000000004</c:v>
                </c:pt>
                <c:pt idx="27">
                  <c:v>4.8</c:v>
                </c:pt>
                <c:pt idx="28">
                  <c:v>4.8</c:v>
                </c:pt>
                <c:pt idx="29">
                  <c:v>5.6</c:v>
                </c:pt>
                <c:pt idx="30">
                  <c:v>5.5</c:v>
                </c:pt>
                <c:pt idx="31">
                  <c:v>5.0999999999999996</c:v>
                </c:pt>
                <c:pt idx="32">
                  <c:v>4.5999999999999996</c:v>
                </c:pt>
                <c:pt idx="33">
                  <c:v>4.3</c:v>
                </c:pt>
                <c:pt idx="34">
                  <c:v>4.3</c:v>
                </c:pt>
                <c:pt idx="35">
                  <c:v>3.9</c:v>
                </c:pt>
                <c:pt idx="36">
                  <c:v>4.4000000000000004</c:v>
                </c:pt>
                <c:pt idx="37">
                  <c:v>4.3</c:v>
                </c:pt>
                <c:pt idx="38">
                  <c:v>4.0999999999999996</c:v>
                </c:pt>
                <c:pt idx="39">
                  <c:v>3.8</c:v>
                </c:pt>
                <c:pt idx="40">
                  <c:v>3.8</c:v>
                </c:pt>
                <c:pt idx="41">
                  <c:v>4.8</c:v>
                </c:pt>
                <c:pt idx="42">
                  <c:v>4.9000000000000004</c:v>
                </c:pt>
                <c:pt idx="43">
                  <c:v>4.4000000000000004</c:v>
                </c:pt>
                <c:pt idx="44">
                  <c:v>4.3</c:v>
                </c:pt>
                <c:pt idx="45">
                  <c:v>4.0999999999999996</c:v>
                </c:pt>
                <c:pt idx="46">
                  <c:v>4.2</c:v>
                </c:pt>
                <c:pt idx="47">
                  <c:v>4.0999999999999996</c:v>
                </c:pt>
                <c:pt idx="48">
                  <c:v>4.5999999999999996</c:v>
                </c:pt>
                <c:pt idx="49">
                  <c:v>4.0999999999999996</c:v>
                </c:pt>
                <c:pt idx="50">
                  <c:v>4.0999999999999996</c:v>
                </c:pt>
                <c:pt idx="51">
                  <c:v>3.6</c:v>
                </c:pt>
                <c:pt idx="52">
                  <c:v>4.0999999999999996</c:v>
                </c:pt>
                <c:pt idx="53">
                  <c:v>5</c:v>
                </c:pt>
                <c:pt idx="54">
                  <c:v>5.0999999999999996</c:v>
                </c:pt>
                <c:pt idx="55">
                  <c:v>5.0999999999999996</c:v>
                </c:pt>
                <c:pt idx="56">
                  <c:v>4.8</c:v>
                </c:pt>
                <c:pt idx="57">
                  <c:v>4.5999999999999996</c:v>
                </c:pt>
                <c:pt idx="58">
                  <c:v>4.9000000000000004</c:v>
                </c:pt>
                <c:pt idx="59">
                  <c:v>5</c:v>
                </c:pt>
                <c:pt idx="60">
                  <c:v>6</c:v>
                </c:pt>
                <c:pt idx="61">
                  <c:v>6</c:v>
                </c:pt>
                <c:pt idx="62">
                  <c:v>6.2</c:v>
                </c:pt>
                <c:pt idx="63">
                  <c:v>5.8</c:v>
                </c:pt>
                <c:pt idx="64">
                  <c:v>6.3</c:v>
                </c:pt>
                <c:pt idx="65">
                  <c:v>7.4</c:v>
                </c:pt>
                <c:pt idx="66">
                  <c:v>7.3</c:v>
                </c:pt>
                <c:pt idx="67">
                  <c:v>7.3</c:v>
                </c:pt>
                <c:pt idx="68">
                  <c:v>7.1</c:v>
                </c:pt>
                <c:pt idx="69">
                  <c:v>6.8</c:v>
                </c:pt>
                <c:pt idx="70">
                  <c:v>7</c:v>
                </c:pt>
                <c:pt idx="71">
                  <c:v>6.9</c:v>
                </c:pt>
                <c:pt idx="72">
                  <c:v>7.4</c:v>
                </c:pt>
                <c:pt idx="73">
                  <c:v>7.1</c:v>
                </c:pt>
                <c:pt idx="74">
                  <c:v>7.3</c:v>
                </c:pt>
                <c:pt idx="75">
                  <c:v>6.9</c:v>
                </c:pt>
                <c:pt idx="76">
                  <c:v>6.8</c:v>
                </c:pt>
                <c:pt idx="77">
                  <c:v>7.4</c:v>
                </c:pt>
                <c:pt idx="78">
                  <c:v>7.5</c:v>
                </c:pt>
                <c:pt idx="79">
                  <c:v>7.4</c:v>
                </c:pt>
                <c:pt idx="80">
                  <c:v>7</c:v>
                </c:pt>
                <c:pt idx="81">
                  <c:v>7.1</c:v>
                </c:pt>
                <c:pt idx="82">
                  <c:v>7.4</c:v>
                </c:pt>
                <c:pt idx="83">
                  <c:v>7</c:v>
                </c:pt>
                <c:pt idx="84">
                  <c:v>7.5</c:v>
                </c:pt>
                <c:pt idx="85">
                  <c:v>7.4</c:v>
                </c:pt>
                <c:pt idx="86">
                  <c:v>7.3</c:v>
                </c:pt>
                <c:pt idx="87">
                  <c:v>7</c:v>
                </c:pt>
                <c:pt idx="88">
                  <c:v>7.2</c:v>
                </c:pt>
                <c:pt idx="89">
                  <c:v>8.1999999999999993</c:v>
                </c:pt>
                <c:pt idx="90">
                  <c:v>8.1</c:v>
                </c:pt>
                <c:pt idx="91">
                  <c:v>7.9</c:v>
                </c:pt>
                <c:pt idx="92">
                  <c:v>7.6</c:v>
                </c:pt>
                <c:pt idx="93">
                  <c:v>7.2</c:v>
                </c:pt>
                <c:pt idx="94">
                  <c:v>6.8</c:v>
                </c:pt>
                <c:pt idx="95">
                  <c:v>6.7</c:v>
                </c:pt>
                <c:pt idx="96">
                  <c:v>7.1</c:v>
                </c:pt>
                <c:pt idx="97">
                  <c:v>6.9</c:v>
                </c:pt>
                <c:pt idx="98">
                  <c:v>6.7</c:v>
                </c:pt>
                <c:pt idx="99">
                  <c:v>6.2</c:v>
                </c:pt>
                <c:pt idx="100">
                  <c:v>6.6</c:v>
                </c:pt>
                <c:pt idx="101">
                  <c:v>7.3</c:v>
                </c:pt>
                <c:pt idx="102">
                  <c:v>7.3</c:v>
                </c:pt>
                <c:pt idx="103">
                  <c:v>6.7</c:v>
                </c:pt>
                <c:pt idx="104">
                  <c:v>6.1</c:v>
                </c:pt>
                <c:pt idx="105">
                  <c:v>6</c:v>
                </c:pt>
                <c:pt idx="106">
                  <c:v>5.9</c:v>
                </c:pt>
                <c:pt idx="107">
                  <c:v>5.9</c:v>
                </c:pt>
                <c:pt idx="108">
                  <c:v>6.6</c:v>
                </c:pt>
                <c:pt idx="109">
                  <c:v>6.2</c:v>
                </c:pt>
                <c:pt idx="110">
                  <c:v>6.1</c:v>
                </c:pt>
                <c:pt idx="111">
                  <c:v>5.7</c:v>
                </c:pt>
                <c:pt idx="112">
                  <c:v>6.1</c:v>
                </c:pt>
                <c:pt idx="113">
                  <c:v>6.9</c:v>
                </c:pt>
                <c:pt idx="114">
                  <c:v>6.7</c:v>
                </c:pt>
                <c:pt idx="115">
                  <c:v>6.2</c:v>
                </c:pt>
                <c:pt idx="116">
                  <c:v>6</c:v>
                </c:pt>
                <c:pt idx="117">
                  <c:v>5.8</c:v>
                </c:pt>
                <c:pt idx="118">
                  <c:v>5.5</c:v>
                </c:pt>
                <c:pt idx="119">
                  <c:v>5.2</c:v>
                </c:pt>
                <c:pt idx="120">
                  <c:v>5.3</c:v>
                </c:pt>
                <c:pt idx="121">
                  <c:v>5.6</c:v>
                </c:pt>
                <c:pt idx="122">
                  <c:v>5.0999999999999996</c:v>
                </c:pt>
                <c:pt idx="123">
                  <c:v>4.4000000000000004</c:v>
                </c:pt>
                <c:pt idx="124">
                  <c:v>5</c:v>
                </c:pt>
                <c:pt idx="125">
                  <c:v>5.6</c:v>
                </c:pt>
                <c:pt idx="126">
                  <c:v>5.8</c:v>
                </c:pt>
                <c:pt idx="127">
                  <c:v>5.5</c:v>
                </c:pt>
                <c:pt idx="128">
                  <c:v>5</c:v>
                </c:pt>
                <c:pt idx="129" formatCode="General">
                  <c:v>4.5999999999999996</c:v>
                </c:pt>
                <c:pt idx="130" formatCode="General">
                  <c:v>4.4000000000000004</c:v>
                </c:pt>
                <c:pt idx="131" formatCode="General">
                  <c:v>4</c:v>
                </c:pt>
                <c:pt idx="132" formatCode="General">
                  <c:v>4.5</c:v>
                </c:pt>
                <c:pt idx="133" formatCode="General">
                  <c:v>4.2</c:v>
                </c:pt>
                <c:pt idx="134" formatCode="General">
                  <c:v>4</c:v>
                </c:pt>
                <c:pt idx="135" formatCode="General">
                  <c:v>3.7</c:v>
                </c:pt>
                <c:pt idx="136" formatCode="General">
                  <c:v>4</c:v>
                </c:pt>
                <c:pt idx="137" formatCode="General">
                  <c:v>4.5</c:v>
                </c:pt>
                <c:pt idx="138" formatCode="General">
                  <c:v>4.5999999999999996</c:v>
                </c:pt>
                <c:pt idx="139" formatCode="General">
                  <c:v>4.2</c:v>
                </c:pt>
                <c:pt idx="140" formatCode="General">
                  <c:v>4.0999999999999996</c:v>
                </c:pt>
                <c:pt idx="141" formatCode="General">
                  <c:v>4</c:v>
                </c:pt>
                <c:pt idx="142" formatCode="General">
                  <c:v>3.9</c:v>
                </c:pt>
                <c:pt idx="143" formatCode="General">
                  <c:v>3.7</c:v>
                </c:pt>
                <c:pt idx="144" formatCode="General">
                  <c:v>3.9</c:v>
                </c:pt>
                <c:pt idx="145" formatCode="General">
                  <c:v>3.8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0725592"/>
        <c:axId val="147344288"/>
      </c:lineChart>
      <c:catAx>
        <c:axId val="150725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800"/>
            </a:pPr>
            <a:endParaRPr lang="en-US"/>
          </a:p>
        </c:txPr>
        <c:crossAx val="147344288"/>
        <c:crosses val="autoZero"/>
        <c:auto val="1"/>
        <c:lblAlgn val="ctr"/>
        <c:lblOffset val="100"/>
        <c:noMultiLvlLbl val="0"/>
      </c:catAx>
      <c:valAx>
        <c:axId val="147344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\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2400"/>
            </a:pPr>
            <a:endParaRPr lang="en-US"/>
          </a:p>
        </c:txPr>
        <c:crossAx val="150725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>
                  <c:v>53067</c:v>
                </c:pt>
                <c:pt idx="1">
                  <c:v>44397</c:v>
                </c:pt>
                <c:pt idx="2">
                  <c:v>35491</c:v>
                </c:pt>
                <c:pt idx="3">
                  <c:v>46526</c:v>
                </c:pt>
                <c:pt idx="4">
                  <c:v>41521</c:v>
                </c:pt>
                <c:pt idx="5">
                  <c:v>37256</c:v>
                </c:pt>
                <c:pt idx="6">
                  <c:v>43488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144448"/>
        <c:axId val="220144840"/>
      </c:barChart>
      <c:catAx>
        <c:axId val="220144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220144840"/>
        <c:crosses val="autoZero"/>
        <c:auto val="1"/>
        <c:lblAlgn val="ctr"/>
        <c:lblOffset val="100"/>
        <c:noMultiLvlLbl val="0"/>
      </c:catAx>
      <c:valAx>
        <c:axId val="22014484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220144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17.2</c:v>
                </c:pt>
                <c:pt idx="1">
                  <c:v>15</c:v>
                </c:pt>
                <c:pt idx="2">
                  <c:v>23.7</c:v>
                </c:pt>
                <c:pt idx="3">
                  <c:v>16.7</c:v>
                </c:pt>
                <c:pt idx="4">
                  <c:v>21.8</c:v>
                </c:pt>
                <c:pt idx="5">
                  <c:v>19.600000000000001</c:v>
                </c:pt>
                <c:pt idx="6">
                  <c:v>19.7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145232"/>
        <c:axId val="220145624"/>
      </c:barChart>
      <c:catAx>
        <c:axId val="220145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0145624"/>
        <c:crosses val="autoZero"/>
        <c:auto val="1"/>
        <c:lblAlgn val="ctr"/>
        <c:lblOffset val="100"/>
        <c:noMultiLvlLbl val="0"/>
      </c:catAx>
      <c:valAx>
        <c:axId val="220145624"/>
        <c:scaling>
          <c:orientation val="minMax"/>
          <c:max val="10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crossAx val="220145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27.1</c:v>
                </c:pt>
                <c:pt idx="1">
                  <c:v>15.4</c:v>
                </c:pt>
                <c:pt idx="2">
                  <c:v>11.4</c:v>
                </c:pt>
                <c:pt idx="3">
                  <c:v>12.1</c:v>
                </c:pt>
                <c:pt idx="4">
                  <c:v>14.6</c:v>
                </c:pt>
                <c:pt idx="5">
                  <c:v>13.6</c:v>
                </c:pt>
                <c:pt idx="6">
                  <c:v>22.1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146408"/>
        <c:axId val="220146800"/>
      </c:barChart>
      <c:catAx>
        <c:axId val="220146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0146800"/>
        <c:crosses val="autoZero"/>
        <c:auto val="1"/>
        <c:lblAlgn val="ctr"/>
        <c:lblOffset val="100"/>
        <c:noMultiLvlLbl val="0"/>
      </c:catAx>
      <c:valAx>
        <c:axId val="220146800"/>
        <c:scaling>
          <c:orientation val="minMax"/>
          <c:max val="5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crossAx val="220146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Two or More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0.77</c:v>
                </c:pt>
                <c:pt idx="1">
                  <c:v>0.77</c:v>
                </c:pt>
                <c:pt idx="2">
                  <c:v>0.81</c:v>
                </c:pt>
                <c:pt idx="3">
                  <c:v>0.72</c:v>
                </c:pt>
                <c:pt idx="4">
                  <c:v>0.78</c:v>
                </c:pt>
                <c:pt idx="5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XII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Two or More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0.75</c:v>
                </c:pt>
                <c:pt idx="1">
                  <c:v>0.76</c:v>
                </c:pt>
                <c:pt idx="2">
                  <c:v>0.77</c:v>
                </c:pt>
                <c:pt idx="3">
                  <c:v>0.69</c:v>
                </c:pt>
                <c:pt idx="4">
                  <c:v>0.76</c:v>
                </c:pt>
                <c:pt idx="5">
                  <c:v>0.75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Region XII - Economically Disadvantaged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Two or More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0.67</c:v>
                </c:pt>
                <c:pt idx="1">
                  <c:v>0.69</c:v>
                </c:pt>
                <c:pt idx="2">
                  <c:v>0.7</c:v>
                </c:pt>
                <c:pt idx="3">
                  <c:v>0.6</c:v>
                </c:pt>
                <c:pt idx="4">
                  <c:v>0.68</c:v>
                </c:pt>
                <c:pt idx="5">
                  <c:v>0.66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757392"/>
        <c:axId val="220757784"/>
      </c:barChart>
      <c:catAx>
        <c:axId val="220757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20757784"/>
        <c:crosses val="autoZero"/>
        <c:auto val="1"/>
        <c:lblAlgn val="ctr"/>
        <c:lblOffset val="100"/>
        <c:noMultiLvlLbl val="0"/>
      </c:catAx>
      <c:valAx>
        <c:axId val="220757784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2075739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Two or More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0.41</c:v>
                </c:pt>
                <c:pt idx="1">
                  <c:v>0.46</c:v>
                </c:pt>
                <c:pt idx="2">
                  <c:v>0.48</c:v>
                </c:pt>
                <c:pt idx="3">
                  <c:v>0.34</c:v>
                </c:pt>
                <c:pt idx="4">
                  <c:v>0.44</c:v>
                </c:pt>
                <c:pt idx="5">
                  <c:v>0.44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XII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Two or More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0.37</c:v>
                </c:pt>
                <c:pt idx="1">
                  <c:v>0.43</c:v>
                </c:pt>
                <c:pt idx="2">
                  <c:v>0.43</c:v>
                </c:pt>
                <c:pt idx="3">
                  <c:v>0.28000000000000003</c:v>
                </c:pt>
                <c:pt idx="4">
                  <c:v>0.4</c:v>
                </c:pt>
                <c:pt idx="5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Region XII - Economically Disadvantaged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Two or More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0.26</c:v>
                </c:pt>
                <c:pt idx="1">
                  <c:v>0.31</c:v>
                </c:pt>
                <c:pt idx="2">
                  <c:v>0.32</c:v>
                </c:pt>
                <c:pt idx="3">
                  <c:v>0.19</c:v>
                </c:pt>
                <c:pt idx="4">
                  <c:v>0.28999999999999998</c:v>
                </c:pt>
                <c:pt idx="5">
                  <c:v>0.28999999999999998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758568"/>
        <c:axId val="220758960"/>
      </c:barChart>
      <c:catAx>
        <c:axId val="220758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20758960"/>
        <c:crosses val="autoZero"/>
        <c:auto val="1"/>
        <c:lblAlgn val="ctr"/>
        <c:lblOffset val="100"/>
        <c:noMultiLvlLbl val="0"/>
      </c:catAx>
      <c:valAx>
        <c:axId val="220758960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2075856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0.14337</cdr:x>
      <cdr:y>0.77699</cdr:y>
    </cdr:from>
    <cdr:to>
      <cdr:x>0.17423</cdr:x>
      <cdr:y>0.81624</cdr:y>
    </cdr:to>
    <cdr:sp macro="" textlink="">
      <cdr:nvSpPr>
        <cdr:cNvPr id="2" name="Left-Right Arrow 1"/>
        <cdr:cNvSpPr/>
      </cdr:nvSpPr>
      <cdr:spPr>
        <a:xfrm xmlns:a="http://schemas.openxmlformats.org/drawingml/2006/main">
          <a:off x="1558587" y="3493170"/>
          <a:ext cx="335496" cy="176463"/>
        </a:xfrm>
        <a:prstGeom xmlns:a="http://schemas.openxmlformats.org/drawingml/2006/main" prst="leftRightArrow">
          <a:avLst/>
        </a:prstGeom>
        <a:solidFill xmlns:a="http://schemas.openxmlformats.org/drawingml/2006/main">
          <a:srgbClr val="FFFF00"/>
        </a:solidFill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0.13158</cdr:x>
      <cdr:y>0.71633</cdr:y>
    </cdr:from>
    <cdr:to>
      <cdr:x>0.15519</cdr:x>
      <cdr:y>0.79483</cdr:y>
    </cdr:to>
    <cdr:sp macro="" textlink="">
      <cdr:nvSpPr>
        <cdr:cNvPr id="2" name="Up Arrow 1"/>
        <cdr:cNvSpPr/>
      </cdr:nvSpPr>
      <cdr:spPr>
        <a:xfrm xmlns:a="http://schemas.openxmlformats.org/drawingml/2006/main">
          <a:off x="1430421" y="3220454"/>
          <a:ext cx="256674" cy="352926"/>
        </a:xfrm>
        <a:prstGeom xmlns:a="http://schemas.openxmlformats.org/drawingml/2006/main" prst="upArrow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0.94245</cdr:x>
      <cdr:y>0.57449</cdr:y>
    </cdr:from>
    <cdr:to>
      <cdr:x>0.96311</cdr:x>
      <cdr:y>0.65299</cdr:y>
    </cdr:to>
    <cdr:sp macro="" textlink="">
      <cdr:nvSpPr>
        <cdr:cNvPr id="2" name="Down Arrow 1"/>
        <cdr:cNvSpPr/>
      </cdr:nvSpPr>
      <cdr:spPr>
        <a:xfrm xmlns:a="http://schemas.openxmlformats.org/drawingml/2006/main">
          <a:off x="10245558" y="2582780"/>
          <a:ext cx="224589" cy="352926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43C25-6655-4A20-AAFF-95CAF1B44752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86D14-A91E-4D2F-82C3-4C0FCEA6A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Since 2014: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Bosque, Freestone, Hill slight recovery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Falls dropping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Limestone flat</a:t>
            </a:r>
          </a:p>
          <a:p>
            <a:r>
              <a:rPr lang="en-US" dirty="0" smtClean="0"/>
              <a:t>McLennan</a:t>
            </a:r>
            <a:r>
              <a:rPr lang="en-US" baseline="0" dirty="0" smtClean="0"/>
              <a:t> continues growth</a:t>
            </a:r>
          </a:p>
          <a:p>
            <a:endParaRPr lang="en-US" baseline="0" dirty="0" smtClean="0"/>
          </a:p>
          <a:p>
            <a:r>
              <a:rPr lang="en-US" baseline="0" dirty="0" smtClean="0"/>
              <a:t>Texas added &gt; 1M in last 18 months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10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Statewide goal of 60%</a:t>
            </a:r>
            <a:r>
              <a:rPr lang="en-US" baseline="0" dirty="0" smtClean="0"/>
              <a:t> (!)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248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69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32% of local HS grads enrolled at MCC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43% of those enrolled in at least one developmental course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69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78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3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94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We'll</a:t>
            </a:r>
            <a:r>
              <a:rPr lang="en-US" baseline="0" dirty="0" smtClean="0"/>
              <a:t> see what happens with the effect of oil prices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912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6F899-AF27-4B0A-B16B-9C5B2EC5F4B0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28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Counties in service area tend to be older than state</a:t>
            </a:r>
            <a:r>
              <a:rPr lang="en-US" baseline="0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Median age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% over 18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Gap is growing over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74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Main ethnicity</a:t>
            </a:r>
            <a:r>
              <a:rPr lang="en-US" baseline="0" dirty="0" smtClean="0"/>
              <a:t> change is Hispanic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13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%</a:t>
            </a:r>
            <a:r>
              <a:rPr lang="en-US" baseline="0" dirty="0" smtClean="0"/>
              <a:t> non-English speakers at home also growing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Primarily Spanish in central Texas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Houston has at least 145 different languages spoken…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29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16+,</a:t>
            </a:r>
            <a:r>
              <a:rPr lang="en-US" baseline="0" dirty="0" smtClean="0"/>
              <a:t>  not in school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Almost 500K more employed in Texas than in 2013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Freestone, Hill, Limestone, McLennan had significant drops in the labor force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Contributed to drop in unemployment rate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Same data source, may reflect a change in models used at the Census Bureau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Latest estimate for Waco MSA </a:t>
            </a:r>
          </a:p>
          <a:p>
            <a:r>
              <a:rPr lang="en-US" dirty="0" smtClean="0"/>
              <a:t>–</a:t>
            </a:r>
            <a:r>
              <a:rPr lang="en-US" baseline="0" dirty="0" smtClean="0"/>
              <a:t> Feb 2016 </a:t>
            </a:r>
          </a:p>
          <a:p>
            <a:r>
              <a:rPr lang="en-US" dirty="0" smtClean="0"/>
              <a:t>–</a:t>
            </a:r>
            <a:r>
              <a:rPr lang="en-US" baseline="0" dirty="0" smtClean="0"/>
              <a:t> 3.8%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8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increasing</a:t>
            </a:r>
            <a:r>
              <a:rPr lang="en-US" baseline="0" dirty="0" smtClean="0"/>
              <a:t> except Limestone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18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6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9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2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9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1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0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2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8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5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47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8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9B88D99-94A9-4CF4-9DB1-7210E4D4BD17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588B9FB-465F-48D0-A1CE-81C9C7ADC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6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5700" y="1122363"/>
            <a:ext cx="10020300" cy="2387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Heart of Texas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Area Profile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Heart of Texas P-20 Summit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April 19, 2016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93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Household Income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5160936"/>
              </p:ext>
            </p:extLst>
          </p:nvPr>
        </p:nvGraphicFramePr>
        <p:xfrm>
          <a:off x="812800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45480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solidFill>
                  <a:schemeClr val="bg1"/>
                </a:solidFill>
              </a:rPr>
              <a:t>Source: U.S. Census Bureau – 2014 Small Area Income and Poverty Estimates</a:t>
            </a:r>
          </a:p>
        </p:txBody>
      </p:sp>
      <p:sp>
        <p:nvSpPr>
          <p:cNvPr id="3" name="Down Arrow 2"/>
          <p:cNvSpPr/>
          <p:nvPr/>
        </p:nvSpPr>
        <p:spPr>
          <a:xfrm>
            <a:off x="9336506" y="3368844"/>
            <a:ext cx="320842" cy="56147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4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of Persons Below Poverty Level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85303128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45480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2014 Small Area Income and Poverty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3785937" y="5001127"/>
            <a:ext cx="256674" cy="352926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5189613" y="5001127"/>
            <a:ext cx="256674" cy="352926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6545179" y="5001127"/>
            <a:ext cx="256674" cy="352926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7972926" y="5001127"/>
            <a:ext cx="256674" cy="352926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9352547" y="5001127"/>
            <a:ext cx="256674" cy="352926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10748211" y="4985085"/>
            <a:ext cx="224589" cy="352926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Educational Attainment</a:t>
            </a:r>
          </a:p>
          <a:p>
            <a:r>
              <a:rPr lang="en-US" dirty="0" smtClean="0"/>
              <a:t>Public School Outcomes</a:t>
            </a:r>
          </a:p>
          <a:p>
            <a:r>
              <a:rPr lang="en-US" dirty="0" smtClean="0"/>
              <a:t>College Readiness and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9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with Bachelor's Degree or Higher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8439764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8167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Texas </a:t>
            </a:r>
            <a:r>
              <a:rPr lang="en-US" sz="1100" i="1" dirty="0" err="1" smtClean="0">
                <a:solidFill>
                  <a:schemeClr val="bg1"/>
                </a:solidFill>
              </a:rPr>
              <a:t>Quickfacts</a:t>
            </a:r>
            <a:endParaRPr lang="en-US" sz="1100" i="1" dirty="0">
              <a:solidFill>
                <a:schemeClr val="bg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117432" y="4820654"/>
            <a:ext cx="224589" cy="35292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6513095" y="4820654"/>
            <a:ext cx="224589" cy="35292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9304421" y="4820654"/>
            <a:ext cx="256674" cy="352926"/>
          </a:xfrm>
          <a:prstGeom prst="up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10716126" y="4820654"/>
            <a:ext cx="256674" cy="352926"/>
          </a:xfrm>
          <a:prstGeom prst="up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7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2015 STAAR </a:t>
            </a:r>
            <a:br>
              <a:rPr lang="en-US" dirty="0" smtClean="0"/>
            </a:br>
            <a:r>
              <a:rPr lang="en-US" dirty="0" smtClean="0"/>
              <a:t>All Grades, % Satisfactory or Above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12786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295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bg1"/>
                </a:solidFill>
              </a:rPr>
              <a:t>Source: TEA Texas Academic Performance Report 2014-15 Region Performance</a:t>
            </a:r>
          </a:p>
        </p:txBody>
      </p:sp>
    </p:spTree>
    <p:extLst>
      <p:ext uri="{BB962C8B-B14F-4D97-AF65-F5344CB8AC3E}">
        <p14:creationId xmlns:p14="http://schemas.microsoft.com/office/powerpoint/2010/main" val="10743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2015 STAAR </a:t>
            </a:r>
            <a:br>
              <a:rPr lang="en-US" dirty="0" smtClean="0"/>
            </a:br>
            <a:r>
              <a:rPr lang="en-US" dirty="0" smtClean="0"/>
              <a:t>All Grades, % at Postsecondary Readiness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6211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295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</a:t>
            </a:r>
            <a:r>
              <a:rPr lang="en-US" sz="1100" i="1" dirty="0">
                <a:solidFill>
                  <a:schemeClr val="bg1"/>
                </a:solidFill>
              </a:rPr>
              <a:t>TEA Texas Academic Performance </a:t>
            </a:r>
            <a:r>
              <a:rPr lang="en-US" sz="1100" i="1" dirty="0" smtClean="0">
                <a:solidFill>
                  <a:schemeClr val="bg1"/>
                </a:solidFill>
              </a:rPr>
              <a:t>Report 2014-15 </a:t>
            </a:r>
            <a:r>
              <a:rPr lang="en-US" sz="1100" i="1" dirty="0">
                <a:solidFill>
                  <a:schemeClr val="bg1"/>
                </a:solidFill>
              </a:rPr>
              <a:t>Region Performance</a:t>
            </a:r>
          </a:p>
        </p:txBody>
      </p:sp>
    </p:spTree>
    <p:extLst>
      <p:ext uri="{BB962C8B-B14F-4D97-AF65-F5344CB8AC3E}">
        <p14:creationId xmlns:p14="http://schemas.microsoft.com/office/powerpoint/2010/main" val="205233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Institutions of Higher Education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416" y="4746635"/>
            <a:ext cx="2347163" cy="10745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0" y="2024408"/>
            <a:ext cx="555056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Baylor University (</a:t>
            </a:r>
            <a:r>
              <a:rPr lang="en-US" sz="2400" dirty="0" smtClean="0">
                <a:solidFill>
                  <a:schemeClr val="bg1"/>
                </a:solidFill>
              </a:rPr>
              <a:t>16,787)</a:t>
            </a:r>
            <a:endParaRPr lang="en-US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McLennan Community College (8,305)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University Center (1,155)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Hill College (4,089)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TSTC Waco (3,790)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t="13201" r="9153"/>
          <a:stretch>
            <a:fillRect/>
          </a:stretch>
        </p:blipFill>
        <p:spPr bwMode="auto">
          <a:xfrm>
            <a:off x="381000" y="1385991"/>
            <a:ext cx="5715000" cy="5117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197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Statewide Fall Enrollment 2009-2015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953933"/>
              </p:ext>
            </p:extLst>
          </p:nvPr>
        </p:nvGraphicFramePr>
        <p:xfrm>
          <a:off x="449179" y="1825625"/>
          <a:ext cx="1134176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4119" y="6391276"/>
            <a:ext cx="4743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Source:  txhighereddata.org, tacc.org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2013-14 HS Grads Enrolled in Texas Higher Education, Fall 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1005627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0449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 THECB Report – 2013-14 </a:t>
            </a:r>
            <a:r>
              <a:rPr lang="en-US" sz="1100" i="1" dirty="0">
                <a:solidFill>
                  <a:schemeClr val="bg1"/>
                </a:solidFill>
              </a:rPr>
              <a:t>High School Graduates Enrolled in Higher Education</a:t>
            </a:r>
          </a:p>
        </p:txBody>
      </p:sp>
      <p:sp>
        <p:nvSpPr>
          <p:cNvPr id="6" name="Down Arrow 5"/>
          <p:cNvSpPr/>
          <p:nvPr/>
        </p:nvSpPr>
        <p:spPr>
          <a:xfrm>
            <a:off x="5518485" y="4182980"/>
            <a:ext cx="224589" cy="35292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6890076" y="4182980"/>
            <a:ext cx="256674" cy="352926"/>
          </a:xfrm>
          <a:prstGeom prst="up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9681411" y="4182980"/>
            <a:ext cx="224589" cy="35292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2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Dual Credit Expansion</a:t>
            </a:r>
          </a:p>
          <a:p>
            <a:r>
              <a:rPr lang="en-US" dirty="0" smtClean="0"/>
              <a:t>HB5 Endorsements &amp; Higher Ed Pathways</a:t>
            </a:r>
          </a:p>
          <a:p>
            <a:r>
              <a:rPr lang="en-US" dirty="0" smtClean="0"/>
              <a:t>Closing the Gaps → TX 60x30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41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Population</a:t>
            </a:r>
          </a:p>
          <a:p>
            <a:r>
              <a:rPr lang="en-US" sz="3600" dirty="0" smtClean="0"/>
              <a:t>Age</a:t>
            </a:r>
          </a:p>
          <a:p>
            <a:r>
              <a:rPr lang="en-US" sz="3600" dirty="0" smtClean="0"/>
              <a:t>Ethnicity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4765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Rural areas are losing population relative to state, getting older</a:t>
            </a:r>
          </a:p>
          <a:p>
            <a:pPr lvl="1"/>
            <a:r>
              <a:rPr lang="en-US" dirty="0" smtClean="0"/>
              <a:t>Entire area getting more diverse, mirroring state trends</a:t>
            </a:r>
          </a:p>
          <a:p>
            <a:endParaRPr lang="en-US" dirty="0" smtClean="0"/>
          </a:p>
          <a:p>
            <a:r>
              <a:rPr lang="en-US" dirty="0" smtClean="0"/>
              <a:t>Median Family Income lags behind state</a:t>
            </a:r>
          </a:p>
          <a:p>
            <a:pPr lvl="1"/>
            <a:r>
              <a:rPr lang="en-US" dirty="0" smtClean="0"/>
              <a:t>Higher levels of poverty in Falls, Limestone, McLennan counties</a:t>
            </a:r>
          </a:p>
          <a:p>
            <a:pPr>
              <a:buNone/>
            </a:pPr>
            <a:endParaRPr lang="en-US" u="sng" dirty="0" smtClean="0"/>
          </a:p>
          <a:p>
            <a:r>
              <a:rPr lang="en-US" dirty="0" smtClean="0"/>
              <a:t>Economic recovery (in Texas) is finally complete </a:t>
            </a:r>
          </a:p>
          <a:p>
            <a:pPr lvl="1"/>
            <a:r>
              <a:rPr lang="en-US" dirty="0" smtClean="0"/>
              <a:t>Unemployment at or below 2007 levels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1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Low educational attainment relative to the State</a:t>
            </a:r>
          </a:p>
          <a:p>
            <a:endParaRPr lang="en-US" dirty="0" smtClean="0"/>
          </a:p>
          <a:p>
            <a:r>
              <a:rPr lang="en-US" dirty="0" smtClean="0"/>
              <a:t>Mismatch Between Standards and College Preparedness</a:t>
            </a:r>
          </a:p>
          <a:p>
            <a:pPr lvl="1"/>
            <a:r>
              <a:rPr lang="en-US" dirty="0" smtClean="0"/>
              <a:t>Only around 40% of college-bound graduates are prepared for college level work</a:t>
            </a:r>
          </a:p>
          <a:p>
            <a:pPr lvl="1"/>
            <a:r>
              <a:rPr lang="en-US" dirty="0" smtClean="0"/>
              <a:t>Under-prepared Students in Mathematics, Writing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licdn.com/mpr/mpr/p/7/005/046/04f/314802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96599" y="0"/>
            <a:ext cx="1618519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4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152400"/>
            <a:ext cx="10871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HOTCOG – Service Area and Total Population</a:t>
            </a:r>
            <a:endParaRPr lang="en-US" dirty="0"/>
          </a:p>
        </p:txBody>
      </p:sp>
      <p:pic>
        <p:nvPicPr>
          <p:cNvPr id="1026" name="Picture 2" descr="http://upload.wikimedia.org/wikipedia/en/3/30/HOTCO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3262" y="1066800"/>
            <a:ext cx="6388101" cy="56072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04799" y="1828800"/>
            <a:ext cx="525846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Bosque – 17,891  </a:t>
            </a:r>
            <a:r>
              <a:rPr lang="en-US" sz="3200" dirty="0" smtClean="0">
                <a:solidFill>
                  <a:srgbClr val="FF0000"/>
                </a:solidFill>
              </a:rPr>
              <a:t>↓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Falls – 17,142 </a:t>
            </a:r>
            <a:r>
              <a:rPr lang="en-US" sz="3200" dirty="0">
                <a:solidFill>
                  <a:srgbClr val="FF0000"/>
                </a:solidFill>
              </a:rPr>
              <a:t>↓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Freestone – 19,691 </a:t>
            </a:r>
            <a:r>
              <a:rPr lang="en-US" sz="3200" dirty="0" smtClean="0">
                <a:solidFill>
                  <a:srgbClr val="FF0000"/>
                </a:solidFill>
              </a:rPr>
              <a:t>↓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Hill – 34,855 </a:t>
            </a:r>
            <a:r>
              <a:rPr lang="en-US" sz="3200" dirty="0">
                <a:solidFill>
                  <a:srgbClr val="FF0000"/>
                </a:solidFill>
              </a:rPr>
              <a:t>↓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Limestone – 23,320 </a:t>
            </a:r>
            <a:r>
              <a:rPr lang="en-US" sz="3200" dirty="0">
                <a:solidFill>
                  <a:srgbClr val="FF0000"/>
                </a:solidFill>
              </a:rPr>
              <a:t>↓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McLennan – 245,671  </a:t>
            </a:r>
            <a:r>
              <a:rPr lang="en-US" sz="3200" dirty="0" smtClean="0">
                <a:solidFill>
                  <a:srgbClr val="00B050"/>
                </a:solidFill>
              </a:rPr>
              <a:t>↑</a:t>
            </a:r>
          </a:p>
          <a:p>
            <a:pPr>
              <a:buFont typeface="Arial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Texas – 27,469,114 </a:t>
            </a:r>
            <a:r>
              <a:rPr lang="en-US" sz="3200" dirty="0" smtClean="0">
                <a:solidFill>
                  <a:srgbClr val="00B050"/>
                </a:solidFill>
              </a:rPr>
              <a:t>↑↑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600" y="6412468"/>
            <a:ext cx="40591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2015 Estimates (% Change since 2010)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0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Median 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6679646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398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2014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0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Ethnicity:  Percent Hispanic or Latino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42490273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398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2014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4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Percent Home Language Other than English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22899750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799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2014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79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&amp; Workforce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Labor force</a:t>
            </a:r>
          </a:p>
          <a:p>
            <a:r>
              <a:rPr lang="en-US" dirty="0" smtClean="0"/>
              <a:t>Unemployment</a:t>
            </a:r>
          </a:p>
          <a:p>
            <a:r>
              <a:rPr lang="en-US" dirty="0" smtClean="0"/>
              <a:t>Median Family Income</a:t>
            </a:r>
          </a:p>
          <a:p>
            <a:r>
              <a:rPr lang="en-US" dirty="0" smtClean="0"/>
              <a:t>Poverty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1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Labor Force &amp; Unemployment Rate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79184267"/>
              </p:ext>
            </p:extLst>
          </p:nvPr>
        </p:nvGraphicFramePr>
        <p:xfrm>
          <a:off x="817033" y="1600202"/>
          <a:ext cx="10380357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0119"/>
                <a:gridCol w="3460119"/>
                <a:gridCol w="3460119"/>
              </a:tblGrid>
              <a:tr h="918409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Number</a:t>
                      </a:r>
                      <a:r>
                        <a:rPr lang="en-US" sz="2800" baseline="0" dirty="0" smtClean="0"/>
                        <a:t> in </a:t>
                      </a:r>
                    </a:p>
                    <a:p>
                      <a:pPr algn="ctr"/>
                      <a:r>
                        <a:rPr lang="en-US" sz="2800" baseline="0" dirty="0" smtClean="0"/>
                        <a:t>Labor Force 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/>
                        <a:t>Percent </a:t>
                      </a:r>
                    </a:p>
                    <a:p>
                      <a:pPr algn="ctr"/>
                      <a:r>
                        <a:rPr lang="en-US" sz="2800" smtClean="0"/>
                        <a:t>Unemployed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Texas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          13,273,740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4.3%   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↓</a:t>
                      </a:r>
                      <a:endParaRPr lang="en-US" sz="2800" dirty="0">
                        <a:solidFill>
                          <a:srgbClr val="00B050"/>
                        </a:solidFill>
                      </a:endParaRPr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Bosque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                    8,057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4.5%   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Falls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                    6,454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4.3%   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Freestone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                    7,452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↓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5.4%  </a:t>
                      </a:r>
                      <a:r>
                        <a:rPr lang="en-US" sz="2800" dirty="0" smtClean="0">
                          <a:solidFill>
                            <a:srgbClr val="FFFF00"/>
                          </a:solidFill>
                        </a:rPr>
                        <a:t>↔</a:t>
                      </a:r>
                      <a:r>
                        <a:rPr lang="en-US" sz="2800" dirty="0" smtClean="0"/>
                        <a:t>      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Hill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                  15,584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↓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4.6%  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Limestone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                    8,596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5.1%  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McLennan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                112,492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4.1%  </a:t>
                      </a: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↓</a:t>
                      </a:r>
                      <a:endParaRPr lang="en-US" sz="2800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1" y="6412468"/>
            <a:ext cx="57246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Bureau of Labor Statistics – 2016 Local Area Unemployment Statistics	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Unemployment Rate 2004-2016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216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2852" y="6360194"/>
            <a:ext cx="5010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solidFill>
                  <a:schemeClr val="bg1"/>
                </a:solidFill>
              </a:rPr>
              <a:t>Source:  US Bureau of Labor Statistics http://www.bls.gov/eag/eag.us.htm</a:t>
            </a:r>
            <a:endParaRPr lang="en-US" sz="1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6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</TotalTime>
  <Words>654</Words>
  <Application>Microsoft Office PowerPoint</Application>
  <PresentationFormat>Widescreen</PresentationFormat>
  <Paragraphs>151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Heart of Texas  Area Profile</vt:lpstr>
      <vt:lpstr>Demographic Highlights</vt:lpstr>
      <vt:lpstr>HOTCOG – Service Area and Total Population</vt:lpstr>
      <vt:lpstr>Median Age</vt:lpstr>
      <vt:lpstr>Ethnicity:  Percent Hispanic or Latino</vt:lpstr>
      <vt:lpstr>Percent Home Language Other than English</vt:lpstr>
      <vt:lpstr>Economic &amp; Workforce Data</vt:lpstr>
      <vt:lpstr>Labor Force &amp; Unemployment Rate</vt:lpstr>
      <vt:lpstr>Unemployment Rate 2004-2016</vt:lpstr>
      <vt:lpstr>Median Household Income</vt:lpstr>
      <vt:lpstr>Percent of Persons Below Poverty Level</vt:lpstr>
      <vt:lpstr>Education Data</vt:lpstr>
      <vt:lpstr>Percent with Bachelor's Degree or Higher</vt:lpstr>
      <vt:lpstr>2015 STAAR  All Grades, % Satisfactory or Above</vt:lpstr>
      <vt:lpstr>2015 STAAR  All Grades, % at Postsecondary Readiness</vt:lpstr>
      <vt:lpstr>Texas Institutions of Higher Education</vt:lpstr>
      <vt:lpstr>Statewide Fall Enrollment 2009-2015</vt:lpstr>
      <vt:lpstr>2013-14 HS Grads Enrolled in Texas Higher Education, Fall 2014</vt:lpstr>
      <vt:lpstr>Major Changes</vt:lpstr>
      <vt:lpstr>Final Thoughts</vt:lpstr>
      <vt:lpstr>Conclusions</vt:lpstr>
      <vt:lpstr>PowerPoint Presentation</vt:lpstr>
    </vt:vector>
  </TitlesOfParts>
  <Company>McLennan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Higher Education  Central Texas</dc:title>
  <dc:creator>Phillip Rhodes</dc:creator>
  <cp:lastModifiedBy>Basey, Melodie</cp:lastModifiedBy>
  <cp:revision>64</cp:revision>
  <dcterms:created xsi:type="dcterms:W3CDTF">2014-11-27T16:54:38Z</dcterms:created>
  <dcterms:modified xsi:type="dcterms:W3CDTF">2016-06-20T18:48:46Z</dcterms:modified>
</cp:coreProperties>
</file>