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notesSlides/notesSlide14.xml" ContentType="application/vnd.openxmlformats-officedocument.presentationml.notesSlide+xml"/>
  <Override PartName="/ppt/charts/chart13.xml" ContentType="application/vnd.openxmlformats-officedocument.drawingml.chart+xml"/>
  <Override PartName="/ppt/notesSlides/notesSlide15.xml" ContentType="application/vnd.openxmlformats-officedocument.presentationml.notesSlide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2.xml" ContentType="application/vnd.ms-office.chartstyle+xml"/>
  <Override PartName="/ppt/charts/colors2.xml" ContentType="application/vnd.ms-office.chartcolorstyle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67" r:id="rId3"/>
    <p:sldId id="262" r:id="rId4"/>
    <p:sldId id="263" r:id="rId5"/>
    <p:sldId id="264" r:id="rId6"/>
    <p:sldId id="265" r:id="rId7"/>
    <p:sldId id="266" r:id="rId8"/>
    <p:sldId id="268" r:id="rId9"/>
    <p:sldId id="271" r:id="rId10"/>
    <p:sldId id="258" r:id="rId11"/>
    <p:sldId id="269" r:id="rId12"/>
    <p:sldId id="270" r:id="rId13"/>
    <p:sldId id="272" r:id="rId14"/>
    <p:sldId id="273" r:id="rId15"/>
    <p:sldId id="275" r:id="rId16"/>
    <p:sldId id="276" r:id="rId17"/>
    <p:sldId id="277" r:id="rId18"/>
    <p:sldId id="260" r:id="rId19"/>
    <p:sldId id="259" r:id="rId20"/>
    <p:sldId id="278" r:id="rId21"/>
    <p:sldId id="279" r:id="rId22"/>
    <p:sldId id="280" r:id="rId23"/>
    <p:sldId id="28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4770" autoAdjust="0"/>
  </p:normalViewPr>
  <p:slideViewPr>
    <p:cSldViewPr snapToGrid="0">
      <p:cViewPr varScale="1">
        <p:scale>
          <a:sx n="59" d="100"/>
          <a:sy n="59" d="100"/>
        </p:scale>
        <p:origin x="-84" y="-4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2266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solidFill>
                  <a:schemeClr val="bg1"/>
                </a:solidFill>
              </a:ln>
            </c:spPr>
          </c:dPt>
          <c:dLbls>
            <c:numFmt formatCode="#,##0.0" sourceLinked="0"/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Texas</c:v>
                </c:pt>
                <c:pt idx="1">
                  <c:v>Bosque</c:v>
                </c:pt>
                <c:pt idx="2">
                  <c:v>Falls </c:v>
                </c:pt>
                <c:pt idx="3">
                  <c:v>Freestone</c:v>
                </c:pt>
                <c:pt idx="4">
                  <c:v>Hill </c:v>
                </c:pt>
                <c:pt idx="5">
                  <c:v>Limestone</c:v>
                </c:pt>
                <c:pt idx="6">
                  <c:v>McLennan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33.6</c:v>
                </c:pt>
                <c:pt idx="1">
                  <c:v>45.6</c:v>
                </c:pt>
                <c:pt idx="2">
                  <c:v>40</c:v>
                </c:pt>
                <c:pt idx="3">
                  <c:v>41.4</c:v>
                </c:pt>
                <c:pt idx="4">
                  <c:v>41.6</c:v>
                </c:pt>
                <c:pt idx="5">
                  <c:v>39.200000000000003</c:v>
                </c:pt>
                <c:pt idx="6">
                  <c:v>32.9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64384"/>
        <c:axId val="8066176"/>
      </c:barChart>
      <c:catAx>
        <c:axId val="80643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8066176"/>
        <c:crosses val="autoZero"/>
        <c:auto val="1"/>
        <c:lblAlgn val="ctr"/>
        <c:lblOffset val="100"/>
        <c:noMultiLvlLbl val="0"/>
      </c:catAx>
      <c:valAx>
        <c:axId val="8066176"/>
        <c:scaling>
          <c:orientation val="minMax"/>
          <c:max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80643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Texas Phase-in 1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ELA Reading I</c:v>
                </c:pt>
                <c:pt idx="1">
                  <c:v>ELA Reading II</c:v>
                </c:pt>
                <c:pt idx="2">
                  <c:v>ELA Reading III</c:v>
                </c:pt>
                <c:pt idx="3">
                  <c:v>Algebra I</c:v>
                </c:pt>
                <c:pt idx="4">
                  <c:v>Geometry</c:v>
                </c:pt>
                <c:pt idx="5">
                  <c:v>Algebra II</c:v>
                </c:pt>
                <c:pt idx="6">
                  <c:v>ELA Writing I</c:v>
                </c:pt>
                <c:pt idx="7">
                  <c:v>ELA Writing II</c:v>
                </c:pt>
                <c:pt idx="8">
                  <c:v>ELA Writing III</c:v>
                </c:pt>
                <c:pt idx="9">
                  <c:v>Biology</c:v>
                </c:pt>
                <c:pt idx="10">
                  <c:v>Chemistry</c:v>
                </c:pt>
                <c:pt idx="11">
                  <c:v>Physics</c:v>
                </c:pt>
                <c:pt idx="12">
                  <c:v>World Geography</c:v>
                </c:pt>
                <c:pt idx="13">
                  <c:v>World History</c:v>
                </c:pt>
                <c:pt idx="14">
                  <c:v>US  History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0.69</c:v>
                </c:pt>
                <c:pt idx="1">
                  <c:v>0.79</c:v>
                </c:pt>
                <c:pt idx="2">
                  <c:v>0.83</c:v>
                </c:pt>
                <c:pt idx="3">
                  <c:v>0.78</c:v>
                </c:pt>
                <c:pt idx="4">
                  <c:v>0.85</c:v>
                </c:pt>
                <c:pt idx="5">
                  <c:v>0.97</c:v>
                </c:pt>
                <c:pt idx="6">
                  <c:v>0.55000000000000004</c:v>
                </c:pt>
                <c:pt idx="7">
                  <c:v>0.55000000000000004</c:v>
                </c:pt>
                <c:pt idx="8">
                  <c:v>0.75</c:v>
                </c:pt>
                <c:pt idx="9">
                  <c:v>0.84</c:v>
                </c:pt>
                <c:pt idx="10">
                  <c:v>0.84</c:v>
                </c:pt>
                <c:pt idx="11">
                  <c:v>0.82</c:v>
                </c:pt>
                <c:pt idx="12">
                  <c:v>0.75</c:v>
                </c:pt>
                <c:pt idx="13">
                  <c:v>0.71</c:v>
                </c:pt>
                <c:pt idx="14">
                  <c:v>0.72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Region 12 Phase-in 1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ELA Reading I</c:v>
                </c:pt>
                <c:pt idx="1">
                  <c:v>ELA Reading II</c:v>
                </c:pt>
                <c:pt idx="2">
                  <c:v>ELA Reading III</c:v>
                </c:pt>
                <c:pt idx="3">
                  <c:v>Algebra I</c:v>
                </c:pt>
                <c:pt idx="4">
                  <c:v>Geometry</c:v>
                </c:pt>
                <c:pt idx="5">
                  <c:v>Algebra II</c:v>
                </c:pt>
                <c:pt idx="6">
                  <c:v>ELA Writing I</c:v>
                </c:pt>
                <c:pt idx="7">
                  <c:v>ELA Writing II</c:v>
                </c:pt>
                <c:pt idx="8">
                  <c:v>ELA Writing III</c:v>
                </c:pt>
                <c:pt idx="9">
                  <c:v>Biology</c:v>
                </c:pt>
                <c:pt idx="10">
                  <c:v>Chemistry</c:v>
                </c:pt>
                <c:pt idx="11">
                  <c:v>Physics</c:v>
                </c:pt>
                <c:pt idx="12">
                  <c:v>World Geography</c:v>
                </c:pt>
                <c:pt idx="13">
                  <c:v>World History</c:v>
                </c:pt>
                <c:pt idx="14">
                  <c:v>US  History</c:v>
                </c:pt>
              </c:strCache>
            </c:str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0.68</c:v>
                </c:pt>
                <c:pt idx="1">
                  <c:v>0.79</c:v>
                </c:pt>
                <c:pt idx="2">
                  <c:v>0.65</c:v>
                </c:pt>
                <c:pt idx="3">
                  <c:v>0.77</c:v>
                </c:pt>
                <c:pt idx="4">
                  <c:v>0.84</c:v>
                </c:pt>
                <c:pt idx="5">
                  <c:v>0.98</c:v>
                </c:pt>
                <c:pt idx="6">
                  <c:v>0.54</c:v>
                </c:pt>
                <c:pt idx="7">
                  <c:v>0.54</c:v>
                </c:pt>
                <c:pt idx="8">
                  <c:v>0.45</c:v>
                </c:pt>
                <c:pt idx="9">
                  <c:v>0.84</c:v>
                </c:pt>
                <c:pt idx="10">
                  <c:v>0.82</c:v>
                </c:pt>
                <c:pt idx="11">
                  <c:v>0.85</c:v>
                </c:pt>
                <c:pt idx="12">
                  <c:v>0.75</c:v>
                </c:pt>
                <c:pt idx="13">
                  <c:v>0.68</c:v>
                </c:pt>
                <c:pt idx="14">
                  <c:v>0.7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9475328"/>
        <c:axId val="69731072"/>
      </c:barChart>
      <c:catAx>
        <c:axId val="694753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69731072"/>
        <c:crosses val="autoZero"/>
        <c:auto val="1"/>
        <c:lblAlgn val="ctr"/>
        <c:lblOffset val="100"/>
        <c:noMultiLvlLbl val="0"/>
      </c:catAx>
      <c:valAx>
        <c:axId val="69731072"/>
        <c:scaling>
          <c:orientation val="minMax"/>
          <c:max val="1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6947532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24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Texas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English</c:v>
                </c:pt>
                <c:pt idx="1">
                  <c:v>Mathematics</c:v>
                </c:pt>
                <c:pt idx="2">
                  <c:v>Science</c:v>
                </c:pt>
                <c:pt idx="3">
                  <c:v>Social Studies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0.95</c:v>
                </c:pt>
                <c:pt idx="1">
                  <c:v>0.89</c:v>
                </c:pt>
                <c:pt idx="2">
                  <c:v>0.95</c:v>
                </c:pt>
                <c:pt idx="3">
                  <c:v>0.98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Region 12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English</c:v>
                </c:pt>
                <c:pt idx="1">
                  <c:v>Mathematics</c:v>
                </c:pt>
                <c:pt idx="2">
                  <c:v>Science</c:v>
                </c:pt>
                <c:pt idx="3">
                  <c:v>Social Studies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0.95</c:v>
                </c:pt>
                <c:pt idx="1">
                  <c:v>0.88</c:v>
                </c:pt>
                <c:pt idx="2">
                  <c:v>0.94</c:v>
                </c:pt>
                <c:pt idx="3">
                  <c:v>0.98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676736"/>
        <c:axId val="100678656"/>
      </c:barChart>
      <c:catAx>
        <c:axId val="1006767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00678656"/>
        <c:crosses val="autoZero"/>
        <c:auto val="1"/>
        <c:lblAlgn val="ctr"/>
        <c:lblOffset val="100"/>
        <c:noMultiLvlLbl val="0"/>
      </c:catAx>
      <c:valAx>
        <c:axId val="100678656"/>
        <c:scaling>
          <c:orientation val="minMax"/>
          <c:max val="1"/>
          <c:min val="0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10067673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24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Community Colleges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669811</c:v>
                </c:pt>
                <c:pt idx="1">
                  <c:v>721962</c:v>
                </c:pt>
                <c:pt idx="2">
                  <c:v>732681</c:v>
                </c:pt>
                <c:pt idx="3">
                  <c:v>712980</c:v>
                </c:pt>
                <c:pt idx="4">
                  <c:v>700840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Public Universities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532226</c:v>
                </c:pt>
                <c:pt idx="1">
                  <c:v>557550</c:v>
                </c:pt>
                <c:pt idx="2">
                  <c:v>568938</c:v>
                </c:pt>
                <c:pt idx="3">
                  <c:v>576693</c:v>
                </c:pt>
                <c:pt idx="4">
                  <c:v>584785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Independent Schools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117343</c:v>
                </c:pt>
                <c:pt idx="1">
                  <c:v>119954</c:v>
                </c:pt>
                <c:pt idx="2">
                  <c:v>121172</c:v>
                </c:pt>
                <c:pt idx="3">
                  <c:v>122194</c:v>
                </c:pt>
                <c:pt idx="4">
                  <c:v>121833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Health-Related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21354</c:v>
                </c:pt>
                <c:pt idx="1">
                  <c:v>22935</c:v>
                </c:pt>
                <c:pt idx="2">
                  <c:v>23903</c:v>
                </c:pt>
                <c:pt idx="3">
                  <c:v>24562</c:v>
                </c:pt>
                <c:pt idx="4">
                  <c:v>25188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State/Technical Colleges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Sheet1!$F$2:$F$6</c:f>
              <c:numCache>
                <c:formatCode>General</c:formatCode>
                <c:ptCount val="5"/>
                <c:pt idx="0">
                  <c:v>23034</c:v>
                </c:pt>
                <c:pt idx="1">
                  <c:v>21290</c:v>
                </c:pt>
                <c:pt idx="2">
                  <c:v>20307</c:v>
                </c:pt>
                <c:pt idx="3">
                  <c:v>19132</c:v>
                </c:pt>
                <c:pt idx="4">
                  <c:v>19792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148160"/>
        <c:axId val="99149696"/>
      </c:barChart>
      <c:catAx>
        <c:axId val="99148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800"/>
            </a:pPr>
            <a:endParaRPr lang="en-US"/>
          </a:p>
        </c:txPr>
        <c:crossAx val="99149696"/>
        <c:crosses val="autoZero"/>
        <c:auto val="1"/>
        <c:lblAlgn val="ctr"/>
        <c:lblOffset val="100"/>
        <c:noMultiLvlLbl val="0"/>
      </c:catAx>
      <c:valAx>
        <c:axId val="99149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99148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2485111476056328"/>
          <c:w val="1"/>
          <c:h val="0.15763703026517362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1800"/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4-year Institution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</c:dPt>
          <c:dLbls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Texas</c:v>
                </c:pt>
                <c:pt idx="1">
                  <c:v>Bosque</c:v>
                </c:pt>
                <c:pt idx="2">
                  <c:v>Falls </c:v>
                </c:pt>
                <c:pt idx="3">
                  <c:v>Freestone</c:v>
                </c:pt>
                <c:pt idx="4">
                  <c:v>Hill </c:v>
                </c:pt>
                <c:pt idx="5">
                  <c:v>Limestone</c:v>
                </c:pt>
                <c:pt idx="6">
                  <c:v>McLennan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25.22792821115652</c:v>
                </c:pt>
                <c:pt idx="1">
                  <c:v>22.388059701492537</c:v>
                </c:pt>
                <c:pt idx="2">
                  <c:v>15.950920245398773</c:v>
                </c:pt>
                <c:pt idx="3">
                  <c:v>17.156862745098039</c:v>
                </c:pt>
                <c:pt idx="4">
                  <c:v>15.151515151515152</c:v>
                </c:pt>
                <c:pt idx="5">
                  <c:v>12.692307692307692</c:v>
                </c:pt>
                <c:pt idx="6">
                  <c:v>18.376068376068378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2-year Institution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dLbls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Texas</c:v>
                </c:pt>
                <c:pt idx="1">
                  <c:v>Bosque</c:v>
                </c:pt>
                <c:pt idx="2">
                  <c:v>Falls </c:v>
                </c:pt>
                <c:pt idx="3">
                  <c:v>Freestone</c:v>
                </c:pt>
                <c:pt idx="4">
                  <c:v>Hill </c:v>
                </c:pt>
                <c:pt idx="5">
                  <c:v>Limestone</c:v>
                </c:pt>
                <c:pt idx="6">
                  <c:v>McLennan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32.11600759988518</c:v>
                </c:pt>
                <c:pt idx="1">
                  <c:v>38.308457711442784</c:v>
                </c:pt>
                <c:pt idx="2">
                  <c:v>43.558282208588956</c:v>
                </c:pt>
                <c:pt idx="3">
                  <c:v>34.313725490196077</c:v>
                </c:pt>
                <c:pt idx="4">
                  <c:v>45.959595959595958</c:v>
                </c:pt>
                <c:pt idx="5">
                  <c:v>43.46153846153846</c:v>
                </c:pt>
                <c:pt idx="6">
                  <c:v>48.666127728375102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 Attending College/University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dLbls>
            <c:numFmt formatCode="#,##0.0" sourceLinked="0"/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Texas</c:v>
                </c:pt>
                <c:pt idx="1">
                  <c:v>Bosque</c:v>
                </c:pt>
                <c:pt idx="2">
                  <c:v>Falls </c:v>
                </c:pt>
                <c:pt idx="3">
                  <c:v>Freestone</c:v>
                </c:pt>
                <c:pt idx="4">
                  <c:v>Hill </c:v>
                </c:pt>
                <c:pt idx="5">
                  <c:v>Limestone</c:v>
                </c:pt>
                <c:pt idx="6">
                  <c:v>McLennan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57.343935811041703</c:v>
                </c:pt>
                <c:pt idx="1">
                  <c:v>60.696517412935322</c:v>
                </c:pt>
                <c:pt idx="2">
                  <c:v>59.509202453987726</c:v>
                </c:pt>
                <c:pt idx="3">
                  <c:v>51.470588235294116</c:v>
                </c:pt>
                <c:pt idx="4">
                  <c:v>61.111111111111114</c:v>
                </c:pt>
                <c:pt idx="5">
                  <c:v>56.153846153846153</c:v>
                </c:pt>
                <c:pt idx="6">
                  <c:v>67.042196104443477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3715584"/>
        <c:axId val="103717120"/>
      </c:barChart>
      <c:catAx>
        <c:axId val="103715584"/>
        <c:scaling>
          <c:orientation val="minMax"/>
        </c:scaling>
        <c:delete val="0"/>
        <c:axPos val="b"/>
        <c:majorTickMark val="out"/>
        <c:minorTickMark val="none"/>
        <c:tickLblPos val="nextTo"/>
        <c:crossAx val="103717120"/>
        <c:crosses val="autoZero"/>
        <c:auto val="1"/>
        <c:lblAlgn val="ctr"/>
        <c:lblOffset val="100"/>
        <c:noMultiLvlLbl val="0"/>
      </c:catAx>
      <c:valAx>
        <c:axId val="103717120"/>
        <c:scaling>
          <c:orientation val="minMax"/>
          <c:max val="100"/>
        </c:scaling>
        <c:delete val="0"/>
        <c:axPos val="l"/>
        <c:majorGridlines/>
        <c:numFmt formatCode="0\%" sourceLinked="0"/>
        <c:majorTickMark val="out"/>
        <c:minorTickMark val="none"/>
        <c:tickLblPos val="nextTo"/>
        <c:crossAx val="10371558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24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dLbls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Math</c:v>
                </c:pt>
                <c:pt idx="1">
                  <c:v>Reading</c:v>
                </c:pt>
                <c:pt idx="2">
                  <c:v>Writing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70.70063694267516</c:v>
                </c:pt>
                <c:pt idx="1">
                  <c:v>50.636942675159233</c:v>
                </c:pt>
                <c:pt idx="2">
                  <c:v>48.407643312101911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20032"/>
        <c:axId val="60023552"/>
      </c:barChart>
      <c:catAx>
        <c:axId val="62200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0023552"/>
        <c:crosses val="autoZero"/>
        <c:auto val="1"/>
        <c:lblAlgn val="ctr"/>
        <c:lblOffset val="100"/>
        <c:noMultiLvlLbl val="0"/>
      </c:catAx>
      <c:valAx>
        <c:axId val="60023552"/>
        <c:scaling>
          <c:orientation val="minMax"/>
          <c:max val="100"/>
        </c:scaling>
        <c:delete val="0"/>
        <c:axPos val="l"/>
        <c:majorGridlines/>
        <c:numFmt formatCode="0\%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2200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solidFill>
                  <a:schemeClr val="bg1"/>
                </a:solidFill>
              </a:ln>
            </c:spPr>
          </c:dPt>
          <c:dLbls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Texas</c:v>
                </c:pt>
                <c:pt idx="1">
                  <c:v>Bosque</c:v>
                </c:pt>
                <c:pt idx="2">
                  <c:v>Falls </c:v>
                </c:pt>
                <c:pt idx="3">
                  <c:v>Freestone</c:v>
                </c:pt>
                <c:pt idx="4">
                  <c:v>Hill </c:v>
                </c:pt>
                <c:pt idx="5">
                  <c:v>Limestone</c:v>
                </c:pt>
                <c:pt idx="6">
                  <c:v>McLennan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73.400000000000006</c:v>
                </c:pt>
                <c:pt idx="1">
                  <c:v>78.2</c:v>
                </c:pt>
                <c:pt idx="2">
                  <c:v>79</c:v>
                </c:pt>
                <c:pt idx="3">
                  <c:v>77.099999999999994</c:v>
                </c:pt>
                <c:pt idx="4">
                  <c:v>76</c:v>
                </c:pt>
                <c:pt idx="5">
                  <c:v>76.8</c:v>
                </c:pt>
                <c:pt idx="6">
                  <c:v>75.2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356672"/>
        <c:axId val="61403520"/>
      </c:barChart>
      <c:catAx>
        <c:axId val="613566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1403520"/>
        <c:crosses val="autoZero"/>
        <c:auto val="1"/>
        <c:lblAlgn val="ctr"/>
        <c:lblOffset val="100"/>
        <c:noMultiLvlLbl val="0"/>
      </c:catAx>
      <c:valAx>
        <c:axId val="61403520"/>
        <c:scaling>
          <c:orientation val="minMax"/>
          <c:max val="1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13566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solidFill>
                  <a:schemeClr val="bg1"/>
                </a:solidFill>
              </a:ln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Texas</c:v>
                </c:pt>
                <c:pt idx="1">
                  <c:v>Bosque</c:v>
                </c:pt>
                <c:pt idx="2">
                  <c:v>Falls </c:v>
                </c:pt>
                <c:pt idx="3">
                  <c:v>Freestone</c:v>
                </c:pt>
                <c:pt idx="4">
                  <c:v>Hill </c:v>
                </c:pt>
                <c:pt idx="5">
                  <c:v>Limestone</c:v>
                </c:pt>
                <c:pt idx="6">
                  <c:v>McLennan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38.4</c:v>
                </c:pt>
                <c:pt idx="1">
                  <c:v>16.7</c:v>
                </c:pt>
                <c:pt idx="2">
                  <c:v>22.2</c:v>
                </c:pt>
                <c:pt idx="3">
                  <c:v>14.6</c:v>
                </c:pt>
                <c:pt idx="4">
                  <c:v>19.399999999999999</c:v>
                </c:pt>
                <c:pt idx="5">
                  <c:v>20.399999999999999</c:v>
                </c:pt>
                <c:pt idx="6">
                  <c:v>24.8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880192"/>
        <c:axId val="61881728"/>
      </c:barChart>
      <c:catAx>
        <c:axId val="618801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1881728"/>
        <c:crosses val="autoZero"/>
        <c:auto val="1"/>
        <c:lblAlgn val="ctr"/>
        <c:lblOffset val="100"/>
        <c:noMultiLvlLbl val="0"/>
      </c:catAx>
      <c:valAx>
        <c:axId val="61881728"/>
        <c:scaling>
          <c:orientation val="minMax"/>
          <c:max val="100"/>
          <c:min val="0"/>
        </c:scaling>
        <c:delete val="0"/>
        <c:axPos val="l"/>
        <c:majorGridlines/>
        <c:numFmt formatCode="0\%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18801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solidFill>
                  <a:schemeClr val="bg1"/>
                </a:solidFill>
              </a:ln>
            </c:spPr>
          </c:dPt>
          <c:dLbls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Texas</c:v>
                </c:pt>
                <c:pt idx="1">
                  <c:v>Bosque</c:v>
                </c:pt>
                <c:pt idx="2">
                  <c:v>Falls </c:v>
                </c:pt>
                <c:pt idx="3">
                  <c:v>Freestone</c:v>
                </c:pt>
                <c:pt idx="4">
                  <c:v>Hill </c:v>
                </c:pt>
                <c:pt idx="5">
                  <c:v>Limestone</c:v>
                </c:pt>
                <c:pt idx="6">
                  <c:v>McLennan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34.6</c:v>
                </c:pt>
                <c:pt idx="1">
                  <c:v>12.9</c:v>
                </c:pt>
                <c:pt idx="2">
                  <c:v>16.600000000000001</c:v>
                </c:pt>
                <c:pt idx="3">
                  <c:v>11.4</c:v>
                </c:pt>
                <c:pt idx="4">
                  <c:v>15.3</c:v>
                </c:pt>
                <c:pt idx="5">
                  <c:v>17.600000000000001</c:v>
                </c:pt>
                <c:pt idx="6">
                  <c:v>18.8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04992"/>
        <c:axId val="61606528"/>
      </c:barChart>
      <c:catAx>
        <c:axId val="616049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1606528"/>
        <c:crosses val="autoZero"/>
        <c:auto val="1"/>
        <c:lblAlgn val="ctr"/>
        <c:lblOffset val="100"/>
        <c:noMultiLvlLbl val="0"/>
      </c:catAx>
      <c:valAx>
        <c:axId val="61606528"/>
        <c:scaling>
          <c:orientation val="minMax"/>
          <c:max val="100"/>
          <c:min val="0"/>
        </c:scaling>
        <c:delete val="0"/>
        <c:axPos val="l"/>
        <c:majorGridlines/>
        <c:numFmt formatCode="0\%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16049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U.S.</c:v>
                </c:pt>
              </c:strCache>
            </c:strRef>
          </c:tx>
          <c:spPr>
            <a:ln w="508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Sheet1!$A$2:$A$130</c:f>
              <c:strCache>
                <c:ptCount val="129"/>
                <c:pt idx="0">
                  <c:v>Jan-2004</c:v>
                </c:pt>
                <c:pt idx="1">
                  <c:v>Feb-2004</c:v>
                </c:pt>
                <c:pt idx="2">
                  <c:v>Mar-2004</c:v>
                </c:pt>
                <c:pt idx="3">
                  <c:v>Apr-2004</c:v>
                </c:pt>
                <c:pt idx="4">
                  <c:v>May-2004</c:v>
                </c:pt>
                <c:pt idx="5">
                  <c:v>Jun-2004</c:v>
                </c:pt>
                <c:pt idx="6">
                  <c:v>Jul-2004</c:v>
                </c:pt>
                <c:pt idx="7">
                  <c:v>Aug-2004</c:v>
                </c:pt>
                <c:pt idx="8">
                  <c:v>Sep-2004</c:v>
                </c:pt>
                <c:pt idx="9">
                  <c:v>Oct-2004</c:v>
                </c:pt>
                <c:pt idx="10">
                  <c:v>Nov-2004</c:v>
                </c:pt>
                <c:pt idx="11">
                  <c:v>Dec-2004</c:v>
                </c:pt>
                <c:pt idx="12">
                  <c:v>Jan-2005</c:v>
                </c:pt>
                <c:pt idx="13">
                  <c:v>Feb-2005</c:v>
                </c:pt>
                <c:pt idx="14">
                  <c:v>Mar-2005</c:v>
                </c:pt>
                <c:pt idx="15">
                  <c:v>Apr-2005</c:v>
                </c:pt>
                <c:pt idx="16">
                  <c:v>May-2005</c:v>
                </c:pt>
                <c:pt idx="17">
                  <c:v>Jun-2005</c:v>
                </c:pt>
                <c:pt idx="18">
                  <c:v>Jul-2005</c:v>
                </c:pt>
                <c:pt idx="19">
                  <c:v>Aug-2005</c:v>
                </c:pt>
                <c:pt idx="20">
                  <c:v>Sep-2005</c:v>
                </c:pt>
                <c:pt idx="21">
                  <c:v>Oct-2005</c:v>
                </c:pt>
                <c:pt idx="22">
                  <c:v>Nov-2005</c:v>
                </c:pt>
                <c:pt idx="23">
                  <c:v>Dec-2005</c:v>
                </c:pt>
                <c:pt idx="24">
                  <c:v>Jan-2006</c:v>
                </c:pt>
                <c:pt idx="25">
                  <c:v>Feb-2006</c:v>
                </c:pt>
                <c:pt idx="26">
                  <c:v>Mar-2006</c:v>
                </c:pt>
                <c:pt idx="27">
                  <c:v>Apr-2006</c:v>
                </c:pt>
                <c:pt idx="28">
                  <c:v>May-2006</c:v>
                </c:pt>
                <c:pt idx="29">
                  <c:v>Jun-2006</c:v>
                </c:pt>
                <c:pt idx="30">
                  <c:v>Jul-2006</c:v>
                </c:pt>
                <c:pt idx="31">
                  <c:v>Aug-2006</c:v>
                </c:pt>
                <c:pt idx="32">
                  <c:v>Sep-2006</c:v>
                </c:pt>
                <c:pt idx="33">
                  <c:v>Oct-2006</c:v>
                </c:pt>
                <c:pt idx="34">
                  <c:v>Nov-2006</c:v>
                </c:pt>
                <c:pt idx="35">
                  <c:v>Dec-2006</c:v>
                </c:pt>
                <c:pt idx="36">
                  <c:v>Jan-2007</c:v>
                </c:pt>
                <c:pt idx="37">
                  <c:v>Feb-2007</c:v>
                </c:pt>
                <c:pt idx="38">
                  <c:v>Mar-2007</c:v>
                </c:pt>
                <c:pt idx="39">
                  <c:v>Apr-2007</c:v>
                </c:pt>
                <c:pt idx="40">
                  <c:v>May-2007</c:v>
                </c:pt>
                <c:pt idx="41">
                  <c:v>Jun-2007</c:v>
                </c:pt>
                <c:pt idx="42">
                  <c:v>Jul-2007</c:v>
                </c:pt>
                <c:pt idx="43">
                  <c:v>Aug-2007</c:v>
                </c:pt>
                <c:pt idx="44">
                  <c:v>Sep-2007</c:v>
                </c:pt>
                <c:pt idx="45">
                  <c:v>Oct-2007</c:v>
                </c:pt>
                <c:pt idx="46">
                  <c:v>Nov-2007</c:v>
                </c:pt>
                <c:pt idx="47">
                  <c:v>Dec-2007</c:v>
                </c:pt>
                <c:pt idx="48">
                  <c:v>Jan-2008</c:v>
                </c:pt>
                <c:pt idx="49">
                  <c:v>Feb-2008</c:v>
                </c:pt>
                <c:pt idx="50">
                  <c:v>Mar-2008</c:v>
                </c:pt>
                <c:pt idx="51">
                  <c:v>Apr-2008</c:v>
                </c:pt>
                <c:pt idx="52">
                  <c:v>May-2008</c:v>
                </c:pt>
                <c:pt idx="53">
                  <c:v>Jun-2008</c:v>
                </c:pt>
                <c:pt idx="54">
                  <c:v>Jul-2008</c:v>
                </c:pt>
                <c:pt idx="55">
                  <c:v>Aug-2008</c:v>
                </c:pt>
                <c:pt idx="56">
                  <c:v>Sep-2008</c:v>
                </c:pt>
                <c:pt idx="57">
                  <c:v>Oct-2008</c:v>
                </c:pt>
                <c:pt idx="58">
                  <c:v>Nov-2008</c:v>
                </c:pt>
                <c:pt idx="59">
                  <c:v>Dec-2008</c:v>
                </c:pt>
                <c:pt idx="60">
                  <c:v>Jan-2009</c:v>
                </c:pt>
                <c:pt idx="61">
                  <c:v>Feb-2009</c:v>
                </c:pt>
                <c:pt idx="62">
                  <c:v>Mar-2009</c:v>
                </c:pt>
                <c:pt idx="63">
                  <c:v>Apr-2009</c:v>
                </c:pt>
                <c:pt idx="64">
                  <c:v>May-2009</c:v>
                </c:pt>
                <c:pt idx="65">
                  <c:v>Jun-2009</c:v>
                </c:pt>
                <c:pt idx="66">
                  <c:v>Jul-2009</c:v>
                </c:pt>
                <c:pt idx="67">
                  <c:v>Aug-2009</c:v>
                </c:pt>
                <c:pt idx="68">
                  <c:v>Sep-2009</c:v>
                </c:pt>
                <c:pt idx="69">
                  <c:v>Oct-2009</c:v>
                </c:pt>
                <c:pt idx="70">
                  <c:v>Nov-2009</c:v>
                </c:pt>
                <c:pt idx="71">
                  <c:v>Dec-2009</c:v>
                </c:pt>
                <c:pt idx="72">
                  <c:v>Jan-2010</c:v>
                </c:pt>
                <c:pt idx="73">
                  <c:v>Feb-2010</c:v>
                </c:pt>
                <c:pt idx="74">
                  <c:v>Mar-2010</c:v>
                </c:pt>
                <c:pt idx="75">
                  <c:v>Apr-2010</c:v>
                </c:pt>
                <c:pt idx="76">
                  <c:v>May-2010</c:v>
                </c:pt>
                <c:pt idx="77">
                  <c:v>Jun-2010</c:v>
                </c:pt>
                <c:pt idx="78">
                  <c:v>Jul-2010</c:v>
                </c:pt>
                <c:pt idx="79">
                  <c:v>Aug-2010</c:v>
                </c:pt>
                <c:pt idx="80">
                  <c:v>Sep-2010</c:v>
                </c:pt>
                <c:pt idx="81">
                  <c:v>Oct-2010</c:v>
                </c:pt>
                <c:pt idx="82">
                  <c:v>Nov-2010</c:v>
                </c:pt>
                <c:pt idx="83">
                  <c:v>Dec-2010</c:v>
                </c:pt>
                <c:pt idx="84">
                  <c:v>Jan-2011</c:v>
                </c:pt>
                <c:pt idx="85">
                  <c:v>Feb-2011</c:v>
                </c:pt>
                <c:pt idx="86">
                  <c:v>Mar-2011</c:v>
                </c:pt>
                <c:pt idx="87">
                  <c:v>Apr-2011</c:v>
                </c:pt>
                <c:pt idx="88">
                  <c:v>May-2011</c:v>
                </c:pt>
                <c:pt idx="89">
                  <c:v>Jun-2011</c:v>
                </c:pt>
                <c:pt idx="90">
                  <c:v>Jul-2011</c:v>
                </c:pt>
                <c:pt idx="91">
                  <c:v>Aug-2011</c:v>
                </c:pt>
                <c:pt idx="92">
                  <c:v>Sep-2011</c:v>
                </c:pt>
                <c:pt idx="93">
                  <c:v>Oct-2011</c:v>
                </c:pt>
                <c:pt idx="94">
                  <c:v>Nov-2011</c:v>
                </c:pt>
                <c:pt idx="95">
                  <c:v>Dec-2011</c:v>
                </c:pt>
                <c:pt idx="96">
                  <c:v>Jan-2012</c:v>
                </c:pt>
                <c:pt idx="97">
                  <c:v>Feb-2012</c:v>
                </c:pt>
                <c:pt idx="98">
                  <c:v>Mar-2012</c:v>
                </c:pt>
                <c:pt idx="99">
                  <c:v>Apr-2012</c:v>
                </c:pt>
                <c:pt idx="100">
                  <c:v>May-2012</c:v>
                </c:pt>
                <c:pt idx="101">
                  <c:v>Jun-2012</c:v>
                </c:pt>
                <c:pt idx="102">
                  <c:v>Jul-2012</c:v>
                </c:pt>
                <c:pt idx="103">
                  <c:v>Aug-2012</c:v>
                </c:pt>
                <c:pt idx="104">
                  <c:v>Sep-2012</c:v>
                </c:pt>
                <c:pt idx="105">
                  <c:v>Oct-2012</c:v>
                </c:pt>
                <c:pt idx="106">
                  <c:v>Nov-2012</c:v>
                </c:pt>
                <c:pt idx="107">
                  <c:v>Dec-2012</c:v>
                </c:pt>
                <c:pt idx="108">
                  <c:v>Jan-2013</c:v>
                </c:pt>
                <c:pt idx="109">
                  <c:v>Feb-2013</c:v>
                </c:pt>
                <c:pt idx="110">
                  <c:v>Mar-2013</c:v>
                </c:pt>
                <c:pt idx="111">
                  <c:v>Apr-2013</c:v>
                </c:pt>
                <c:pt idx="112">
                  <c:v>May-2013</c:v>
                </c:pt>
                <c:pt idx="113">
                  <c:v>Jun-2013</c:v>
                </c:pt>
                <c:pt idx="114">
                  <c:v>Jul-2013</c:v>
                </c:pt>
                <c:pt idx="115">
                  <c:v>Aug-2013</c:v>
                </c:pt>
                <c:pt idx="116">
                  <c:v>Sep-2013</c:v>
                </c:pt>
                <c:pt idx="117">
                  <c:v>Oct-2013</c:v>
                </c:pt>
                <c:pt idx="118">
                  <c:v>Nov-2013</c:v>
                </c:pt>
                <c:pt idx="119">
                  <c:v>Dec-2013</c:v>
                </c:pt>
                <c:pt idx="120">
                  <c:v>Jan-2014</c:v>
                </c:pt>
                <c:pt idx="121">
                  <c:v>Feb-2014</c:v>
                </c:pt>
                <c:pt idx="122">
                  <c:v>Mar-2014</c:v>
                </c:pt>
                <c:pt idx="123">
                  <c:v>Apr-2014</c:v>
                </c:pt>
                <c:pt idx="124">
                  <c:v>May-2014</c:v>
                </c:pt>
                <c:pt idx="125">
                  <c:v>Jun-2014</c:v>
                </c:pt>
                <c:pt idx="126">
                  <c:v>Jul-2014</c:v>
                </c:pt>
                <c:pt idx="127">
                  <c:v>Aug-2014</c:v>
                </c:pt>
                <c:pt idx="128">
                  <c:v>Sep-2014</c:v>
                </c:pt>
              </c:strCache>
            </c:strRef>
          </c:cat>
          <c:val>
            <c:numRef>
              <c:f>Sheet1!$B$2:$B$130</c:f>
              <c:numCache>
                <c:formatCode>#0.0</c:formatCode>
                <c:ptCount val="129"/>
                <c:pt idx="0" formatCode="General">
                  <c:v>5.7</c:v>
                </c:pt>
                <c:pt idx="1">
                  <c:v>5.6</c:v>
                </c:pt>
                <c:pt idx="2">
                  <c:v>5.8</c:v>
                </c:pt>
                <c:pt idx="3">
                  <c:v>5.6</c:v>
                </c:pt>
                <c:pt idx="4">
                  <c:v>5.6</c:v>
                </c:pt>
                <c:pt idx="5">
                  <c:v>5.6</c:v>
                </c:pt>
                <c:pt idx="6">
                  <c:v>5.5</c:v>
                </c:pt>
                <c:pt idx="7">
                  <c:v>5.4</c:v>
                </c:pt>
                <c:pt idx="8">
                  <c:v>5.4</c:v>
                </c:pt>
                <c:pt idx="9">
                  <c:v>5.5</c:v>
                </c:pt>
                <c:pt idx="10">
                  <c:v>5.4</c:v>
                </c:pt>
                <c:pt idx="11">
                  <c:v>5.4</c:v>
                </c:pt>
                <c:pt idx="12">
                  <c:v>5.3</c:v>
                </c:pt>
                <c:pt idx="13">
                  <c:v>5.4</c:v>
                </c:pt>
                <c:pt idx="14">
                  <c:v>5.2</c:v>
                </c:pt>
                <c:pt idx="15">
                  <c:v>5.2</c:v>
                </c:pt>
                <c:pt idx="16">
                  <c:v>5.0999999999999996</c:v>
                </c:pt>
                <c:pt idx="17">
                  <c:v>5</c:v>
                </c:pt>
                <c:pt idx="18">
                  <c:v>5</c:v>
                </c:pt>
                <c:pt idx="19">
                  <c:v>4.9000000000000004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4.9000000000000004</c:v>
                </c:pt>
                <c:pt idx="24">
                  <c:v>4.7</c:v>
                </c:pt>
                <c:pt idx="25">
                  <c:v>4.8</c:v>
                </c:pt>
                <c:pt idx="26">
                  <c:v>4.7</c:v>
                </c:pt>
                <c:pt idx="27">
                  <c:v>4.7</c:v>
                </c:pt>
                <c:pt idx="28">
                  <c:v>4.5999999999999996</c:v>
                </c:pt>
                <c:pt idx="29">
                  <c:v>4.5999999999999996</c:v>
                </c:pt>
                <c:pt idx="30">
                  <c:v>4.7</c:v>
                </c:pt>
                <c:pt idx="31">
                  <c:v>4.7</c:v>
                </c:pt>
                <c:pt idx="32">
                  <c:v>4.5</c:v>
                </c:pt>
                <c:pt idx="33">
                  <c:v>4.4000000000000004</c:v>
                </c:pt>
                <c:pt idx="34">
                  <c:v>4.5</c:v>
                </c:pt>
                <c:pt idx="35">
                  <c:v>4.4000000000000004</c:v>
                </c:pt>
                <c:pt idx="36">
                  <c:v>4.5999999999999996</c:v>
                </c:pt>
                <c:pt idx="37">
                  <c:v>4.5</c:v>
                </c:pt>
                <c:pt idx="38">
                  <c:v>4.4000000000000004</c:v>
                </c:pt>
                <c:pt idx="39">
                  <c:v>4.5</c:v>
                </c:pt>
                <c:pt idx="40">
                  <c:v>4.4000000000000004</c:v>
                </c:pt>
                <c:pt idx="41">
                  <c:v>4.5999999999999996</c:v>
                </c:pt>
                <c:pt idx="42">
                  <c:v>4.7</c:v>
                </c:pt>
                <c:pt idx="43">
                  <c:v>4.5999999999999996</c:v>
                </c:pt>
                <c:pt idx="44">
                  <c:v>4.7</c:v>
                </c:pt>
                <c:pt idx="45">
                  <c:v>4.7</c:v>
                </c:pt>
                <c:pt idx="46">
                  <c:v>4.7</c:v>
                </c:pt>
                <c:pt idx="47">
                  <c:v>5</c:v>
                </c:pt>
                <c:pt idx="48">
                  <c:v>5</c:v>
                </c:pt>
                <c:pt idx="49">
                  <c:v>4.9000000000000004</c:v>
                </c:pt>
                <c:pt idx="50">
                  <c:v>5.0999999999999996</c:v>
                </c:pt>
                <c:pt idx="51">
                  <c:v>5</c:v>
                </c:pt>
                <c:pt idx="52">
                  <c:v>5.4</c:v>
                </c:pt>
                <c:pt idx="53">
                  <c:v>5.6</c:v>
                </c:pt>
                <c:pt idx="54">
                  <c:v>5.8</c:v>
                </c:pt>
                <c:pt idx="55">
                  <c:v>6.1</c:v>
                </c:pt>
                <c:pt idx="56">
                  <c:v>6.1</c:v>
                </c:pt>
                <c:pt idx="57">
                  <c:v>6.5</c:v>
                </c:pt>
                <c:pt idx="58">
                  <c:v>6.8</c:v>
                </c:pt>
                <c:pt idx="59">
                  <c:v>7.3</c:v>
                </c:pt>
                <c:pt idx="60">
                  <c:v>7.8</c:v>
                </c:pt>
                <c:pt idx="61">
                  <c:v>8.3000000000000007</c:v>
                </c:pt>
                <c:pt idx="62">
                  <c:v>8.6999999999999993</c:v>
                </c:pt>
                <c:pt idx="63">
                  <c:v>9</c:v>
                </c:pt>
                <c:pt idx="64">
                  <c:v>9.4</c:v>
                </c:pt>
                <c:pt idx="65">
                  <c:v>9.5</c:v>
                </c:pt>
                <c:pt idx="66">
                  <c:v>9.5</c:v>
                </c:pt>
                <c:pt idx="67">
                  <c:v>9.6</c:v>
                </c:pt>
                <c:pt idx="68">
                  <c:v>9.8000000000000007</c:v>
                </c:pt>
                <c:pt idx="69">
                  <c:v>10</c:v>
                </c:pt>
                <c:pt idx="70">
                  <c:v>9.9</c:v>
                </c:pt>
                <c:pt idx="71">
                  <c:v>9.9</c:v>
                </c:pt>
                <c:pt idx="72">
                  <c:v>9.6999999999999993</c:v>
                </c:pt>
                <c:pt idx="73">
                  <c:v>9.8000000000000007</c:v>
                </c:pt>
                <c:pt idx="74">
                  <c:v>9.9</c:v>
                </c:pt>
                <c:pt idx="75">
                  <c:v>9.9</c:v>
                </c:pt>
                <c:pt idx="76">
                  <c:v>9.6</c:v>
                </c:pt>
                <c:pt idx="77">
                  <c:v>9.4</c:v>
                </c:pt>
                <c:pt idx="78">
                  <c:v>9.5</c:v>
                </c:pt>
                <c:pt idx="79">
                  <c:v>9.5</c:v>
                </c:pt>
                <c:pt idx="80">
                  <c:v>9.5</c:v>
                </c:pt>
                <c:pt idx="81">
                  <c:v>9.5</c:v>
                </c:pt>
                <c:pt idx="82">
                  <c:v>9.8000000000000007</c:v>
                </c:pt>
                <c:pt idx="83">
                  <c:v>9.4</c:v>
                </c:pt>
                <c:pt idx="84">
                  <c:v>9.1</c:v>
                </c:pt>
                <c:pt idx="85">
                  <c:v>9</c:v>
                </c:pt>
                <c:pt idx="86">
                  <c:v>9</c:v>
                </c:pt>
                <c:pt idx="87">
                  <c:v>9.1</c:v>
                </c:pt>
                <c:pt idx="88">
                  <c:v>9</c:v>
                </c:pt>
                <c:pt idx="89">
                  <c:v>9.1</c:v>
                </c:pt>
                <c:pt idx="90">
                  <c:v>9</c:v>
                </c:pt>
                <c:pt idx="91">
                  <c:v>9</c:v>
                </c:pt>
                <c:pt idx="92">
                  <c:v>9</c:v>
                </c:pt>
                <c:pt idx="93">
                  <c:v>8.8000000000000007</c:v>
                </c:pt>
                <c:pt idx="94">
                  <c:v>8.6</c:v>
                </c:pt>
                <c:pt idx="95">
                  <c:v>8.5</c:v>
                </c:pt>
                <c:pt idx="96">
                  <c:v>8.1999999999999993</c:v>
                </c:pt>
                <c:pt idx="97">
                  <c:v>8.3000000000000007</c:v>
                </c:pt>
                <c:pt idx="98">
                  <c:v>8.1999999999999993</c:v>
                </c:pt>
                <c:pt idx="99">
                  <c:v>8.1999999999999993</c:v>
                </c:pt>
                <c:pt idx="100">
                  <c:v>8.1999999999999993</c:v>
                </c:pt>
                <c:pt idx="101">
                  <c:v>8.1999999999999993</c:v>
                </c:pt>
                <c:pt idx="102">
                  <c:v>8.1999999999999993</c:v>
                </c:pt>
                <c:pt idx="103">
                  <c:v>8.1</c:v>
                </c:pt>
                <c:pt idx="104">
                  <c:v>7.8</c:v>
                </c:pt>
                <c:pt idx="105">
                  <c:v>7.8</c:v>
                </c:pt>
                <c:pt idx="106">
                  <c:v>7.8</c:v>
                </c:pt>
                <c:pt idx="107">
                  <c:v>7.9</c:v>
                </c:pt>
                <c:pt idx="108">
                  <c:v>7.9</c:v>
                </c:pt>
                <c:pt idx="109">
                  <c:v>7.7</c:v>
                </c:pt>
                <c:pt idx="110">
                  <c:v>7.5</c:v>
                </c:pt>
                <c:pt idx="111">
                  <c:v>7.5</c:v>
                </c:pt>
                <c:pt idx="112">
                  <c:v>7.5</c:v>
                </c:pt>
                <c:pt idx="113">
                  <c:v>7.5</c:v>
                </c:pt>
                <c:pt idx="114">
                  <c:v>7.3</c:v>
                </c:pt>
                <c:pt idx="115">
                  <c:v>7.2</c:v>
                </c:pt>
                <c:pt idx="116">
                  <c:v>7.2</c:v>
                </c:pt>
                <c:pt idx="117">
                  <c:v>7.2</c:v>
                </c:pt>
                <c:pt idx="118">
                  <c:v>7</c:v>
                </c:pt>
                <c:pt idx="119">
                  <c:v>6.7</c:v>
                </c:pt>
                <c:pt idx="120">
                  <c:v>6.6</c:v>
                </c:pt>
                <c:pt idx="121">
                  <c:v>6.7</c:v>
                </c:pt>
                <c:pt idx="122">
                  <c:v>6.7</c:v>
                </c:pt>
                <c:pt idx="123">
                  <c:v>6.3</c:v>
                </c:pt>
                <c:pt idx="124">
                  <c:v>6.3</c:v>
                </c:pt>
                <c:pt idx="125">
                  <c:v>6.1</c:v>
                </c:pt>
                <c:pt idx="126">
                  <c:v>6.2</c:v>
                </c:pt>
                <c:pt idx="127">
                  <c:v>6.1</c:v>
                </c:pt>
                <c:pt idx="128">
                  <c:v>5.9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Texas</c:v>
                </c:pt>
              </c:strCache>
            </c:strRef>
          </c:tx>
          <c:spPr>
            <a:ln w="508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Sheet1!$A$2:$A$130</c:f>
              <c:strCache>
                <c:ptCount val="129"/>
                <c:pt idx="0">
                  <c:v>Jan-2004</c:v>
                </c:pt>
                <c:pt idx="1">
                  <c:v>Feb-2004</c:v>
                </c:pt>
                <c:pt idx="2">
                  <c:v>Mar-2004</c:v>
                </c:pt>
                <c:pt idx="3">
                  <c:v>Apr-2004</c:v>
                </c:pt>
                <c:pt idx="4">
                  <c:v>May-2004</c:v>
                </c:pt>
                <c:pt idx="5">
                  <c:v>Jun-2004</c:v>
                </c:pt>
                <c:pt idx="6">
                  <c:v>Jul-2004</c:v>
                </c:pt>
                <c:pt idx="7">
                  <c:v>Aug-2004</c:v>
                </c:pt>
                <c:pt idx="8">
                  <c:v>Sep-2004</c:v>
                </c:pt>
                <c:pt idx="9">
                  <c:v>Oct-2004</c:v>
                </c:pt>
                <c:pt idx="10">
                  <c:v>Nov-2004</c:v>
                </c:pt>
                <c:pt idx="11">
                  <c:v>Dec-2004</c:v>
                </c:pt>
                <c:pt idx="12">
                  <c:v>Jan-2005</c:v>
                </c:pt>
                <c:pt idx="13">
                  <c:v>Feb-2005</c:v>
                </c:pt>
                <c:pt idx="14">
                  <c:v>Mar-2005</c:v>
                </c:pt>
                <c:pt idx="15">
                  <c:v>Apr-2005</c:v>
                </c:pt>
                <c:pt idx="16">
                  <c:v>May-2005</c:v>
                </c:pt>
                <c:pt idx="17">
                  <c:v>Jun-2005</c:v>
                </c:pt>
                <c:pt idx="18">
                  <c:v>Jul-2005</c:v>
                </c:pt>
                <c:pt idx="19">
                  <c:v>Aug-2005</c:v>
                </c:pt>
                <c:pt idx="20">
                  <c:v>Sep-2005</c:v>
                </c:pt>
                <c:pt idx="21">
                  <c:v>Oct-2005</c:v>
                </c:pt>
                <c:pt idx="22">
                  <c:v>Nov-2005</c:v>
                </c:pt>
                <c:pt idx="23">
                  <c:v>Dec-2005</c:v>
                </c:pt>
                <c:pt idx="24">
                  <c:v>Jan-2006</c:v>
                </c:pt>
                <c:pt idx="25">
                  <c:v>Feb-2006</c:v>
                </c:pt>
                <c:pt idx="26">
                  <c:v>Mar-2006</c:v>
                </c:pt>
                <c:pt idx="27">
                  <c:v>Apr-2006</c:v>
                </c:pt>
                <c:pt idx="28">
                  <c:v>May-2006</c:v>
                </c:pt>
                <c:pt idx="29">
                  <c:v>Jun-2006</c:v>
                </c:pt>
                <c:pt idx="30">
                  <c:v>Jul-2006</c:v>
                </c:pt>
                <c:pt idx="31">
                  <c:v>Aug-2006</c:v>
                </c:pt>
                <c:pt idx="32">
                  <c:v>Sep-2006</c:v>
                </c:pt>
                <c:pt idx="33">
                  <c:v>Oct-2006</c:v>
                </c:pt>
                <c:pt idx="34">
                  <c:v>Nov-2006</c:v>
                </c:pt>
                <c:pt idx="35">
                  <c:v>Dec-2006</c:v>
                </c:pt>
                <c:pt idx="36">
                  <c:v>Jan-2007</c:v>
                </c:pt>
                <c:pt idx="37">
                  <c:v>Feb-2007</c:v>
                </c:pt>
                <c:pt idx="38">
                  <c:v>Mar-2007</c:v>
                </c:pt>
                <c:pt idx="39">
                  <c:v>Apr-2007</c:v>
                </c:pt>
                <c:pt idx="40">
                  <c:v>May-2007</c:v>
                </c:pt>
                <c:pt idx="41">
                  <c:v>Jun-2007</c:v>
                </c:pt>
                <c:pt idx="42">
                  <c:v>Jul-2007</c:v>
                </c:pt>
                <c:pt idx="43">
                  <c:v>Aug-2007</c:v>
                </c:pt>
                <c:pt idx="44">
                  <c:v>Sep-2007</c:v>
                </c:pt>
                <c:pt idx="45">
                  <c:v>Oct-2007</c:v>
                </c:pt>
                <c:pt idx="46">
                  <c:v>Nov-2007</c:v>
                </c:pt>
                <c:pt idx="47">
                  <c:v>Dec-2007</c:v>
                </c:pt>
                <c:pt idx="48">
                  <c:v>Jan-2008</c:v>
                </c:pt>
                <c:pt idx="49">
                  <c:v>Feb-2008</c:v>
                </c:pt>
                <c:pt idx="50">
                  <c:v>Mar-2008</c:v>
                </c:pt>
                <c:pt idx="51">
                  <c:v>Apr-2008</c:v>
                </c:pt>
                <c:pt idx="52">
                  <c:v>May-2008</c:v>
                </c:pt>
                <c:pt idx="53">
                  <c:v>Jun-2008</c:v>
                </c:pt>
                <c:pt idx="54">
                  <c:v>Jul-2008</c:v>
                </c:pt>
                <c:pt idx="55">
                  <c:v>Aug-2008</c:v>
                </c:pt>
                <c:pt idx="56">
                  <c:v>Sep-2008</c:v>
                </c:pt>
                <c:pt idx="57">
                  <c:v>Oct-2008</c:v>
                </c:pt>
                <c:pt idx="58">
                  <c:v>Nov-2008</c:v>
                </c:pt>
                <c:pt idx="59">
                  <c:v>Dec-2008</c:v>
                </c:pt>
                <c:pt idx="60">
                  <c:v>Jan-2009</c:v>
                </c:pt>
                <c:pt idx="61">
                  <c:v>Feb-2009</c:v>
                </c:pt>
                <c:pt idx="62">
                  <c:v>Mar-2009</c:v>
                </c:pt>
                <c:pt idx="63">
                  <c:v>Apr-2009</c:v>
                </c:pt>
                <c:pt idx="64">
                  <c:v>May-2009</c:v>
                </c:pt>
                <c:pt idx="65">
                  <c:v>Jun-2009</c:v>
                </c:pt>
                <c:pt idx="66">
                  <c:v>Jul-2009</c:v>
                </c:pt>
                <c:pt idx="67">
                  <c:v>Aug-2009</c:v>
                </c:pt>
                <c:pt idx="68">
                  <c:v>Sep-2009</c:v>
                </c:pt>
                <c:pt idx="69">
                  <c:v>Oct-2009</c:v>
                </c:pt>
                <c:pt idx="70">
                  <c:v>Nov-2009</c:v>
                </c:pt>
                <c:pt idx="71">
                  <c:v>Dec-2009</c:v>
                </c:pt>
                <c:pt idx="72">
                  <c:v>Jan-2010</c:v>
                </c:pt>
                <c:pt idx="73">
                  <c:v>Feb-2010</c:v>
                </c:pt>
                <c:pt idx="74">
                  <c:v>Mar-2010</c:v>
                </c:pt>
                <c:pt idx="75">
                  <c:v>Apr-2010</c:v>
                </c:pt>
                <c:pt idx="76">
                  <c:v>May-2010</c:v>
                </c:pt>
                <c:pt idx="77">
                  <c:v>Jun-2010</c:v>
                </c:pt>
                <c:pt idx="78">
                  <c:v>Jul-2010</c:v>
                </c:pt>
                <c:pt idx="79">
                  <c:v>Aug-2010</c:v>
                </c:pt>
                <c:pt idx="80">
                  <c:v>Sep-2010</c:v>
                </c:pt>
                <c:pt idx="81">
                  <c:v>Oct-2010</c:v>
                </c:pt>
                <c:pt idx="82">
                  <c:v>Nov-2010</c:v>
                </c:pt>
                <c:pt idx="83">
                  <c:v>Dec-2010</c:v>
                </c:pt>
                <c:pt idx="84">
                  <c:v>Jan-2011</c:v>
                </c:pt>
                <c:pt idx="85">
                  <c:v>Feb-2011</c:v>
                </c:pt>
                <c:pt idx="86">
                  <c:v>Mar-2011</c:v>
                </c:pt>
                <c:pt idx="87">
                  <c:v>Apr-2011</c:v>
                </c:pt>
                <c:pt idx="88">
                  <c:v>May-2011</c:v>
                </c:pt>
                <c:pt idx="89">
                  <c:v>Jun-2011</c:v>
                </c:pt>
                <c:pt idx="90">
                  <c:v>Jul-2011</c:v>
                </c:pt>
                <c:pt idx="91">
                  <c:v>Aug-2011</c:v>
                </c:pt>
                <c:pt idx="92">
                  <c:v>Sep-2011</c:v>
                </c:pt>
                <c:pt idx="93">
                  <c:v>Oct-2011</c:v>
                </c:pt>
                <c:pt idx="94">
                  <c:v>Nov-2011</c:v>
                </c:pt>
                <c:pt idx="95">
                  <c:v>Dec-2011</c:v>
                </c:pt>
                <c:pt idx="96">
                  <c:v>Jan-2012</c:v>
                </c:pt>
                <c:pt idx="97">
                  <c:v>Feb-2012</c:v>
                </c:pt>
                <c:pt idx="98">
                  <c:v>Mar-2012</c:v>
                </c:pt>
                <c:pt idx="99">
                  <c:v>Apr-2012</c:v>
                </c:pt>
                <c:pt idx="100">
                  <c:v>May-2012</c:v>
                </c:pt>
                <c:pt idx="101">
                  <c:v>Jun-2012</c:v>
                </c:pt>
                <c:pt idx="102">
                  <c:v>Jul-2012</c:v>
                </c:pt>
                <c:pt idx="103">
                  <c:v>Aug-2012</c:v>
                </c:pt>
                <c:pt idx="104">
                  <c:v>Sep-2012</c:v>
                </c:pt>
                <c:pt idx="105">
                  <c:v>Oct-2012</c:v>
                </c:pt>
                <c:pt idx="106">
                  <c:v>Nov-2012</c:v>
                </c:pt>
                <c:pt idx="107">
                  <c:v>Dec-2012</c:v>
                </c:pt>
                <c:pt idx="108">
                  <c:v>Jan-2013</c:v>
                </c:pt>
                <c:pt idx="109">
                  <c:v>Feb-2013</c:v>
                </c:pt>
                <c:pt idx="110">
                  <c:v>Mar-2013</c:v>
                </c:pt>
                <c:pt idx="111">
                  <c:v>Apr-2013</c:v>
                </c:pt>
                <c:pt idx="112">
                  <c:v>May-2013</c:v>
                </c:pt>
                <c:pt idx="113">
                  <c:v>Jun-2013</c:v>
                </c:pt>
                <c:pt idx="114">
                  <c:v>Jul-2013</c:v>
                </c:pt>
                <c:pt idx="115">
                  <c:v>Aug-2013</c:v>
                </c:pt>
                <c:pt idx="116">
                  <c:v>Sep-2013</c:v>
                </c:pt>
                <c:pt idx="117">
                  <c:v>Oct-2013</c:v>
                </c:pt>
                <c:pt idx="118">
                  <c:v>Nov-2013</c:v>
                </c:pt>
                <c:pt idx="119">
                  <c:v>Dec-2013</c:v>
                </c:pt>
                <c:pt idx="120">
                  <c:v>Jan-2014</c:v>
                </c:pt>
                <c:pt idx="121">
                  <c:v>Feb-2014</c:v>
                </c:pt>
                <c:pt idx="122">
                  <c:v>Mar-2014</c:v>
                </c:pt>
                <c:pt idx="123">
                  <c:v>Apr-2014</c:v>
                </c:pt>
                <c:pt idx="124">
                  <c:v>May-2014</c:v>
                </c:pt>
                <c:pt idx="125">
                  <c:v>Jun-2014</c:v>
                </c:pt>
                <c:pt idx="126">
                  <c:v>Jul-2014</c:v>
                </c:pt>
                <c:pt idx="127">
                  <c:v>Aug-2014</c:v>
                </c:pt>
                <c:pt idx="128">
                  <c:v>Sep-2014</c:v>
                </c:pt>
              </c:strCache>
            </c:strRef>
          </c:cat>
          <c:val>
            <c:numRef>
              <c:f>Sheet1!$C$2:$C$130</c:f>
              <c:numCache>
                <c:formatCode>#0.0</c:formatCode>
                <c:ptCount val="129"/>
                <c:pt idx="0">
                  <c:v>6.3</c:v>
                </c:pt>
                <c:pt idx="1">
                  <c:v>6.2</c:v>
                </c:pt>
                <c:pt idx="2">
                  <c:v>6.2</c:v>
                </c:pt>
                <c:pt idx="3">
                  <c:v>6.1</c:v>
                </c:pt>
                <c:pt idx="4">
                  <c:v>6.1</c:v>
                </c:pt>
                <c:pt idx="5">
                  <c:v>6</c:v>
                </c:pt>
                <c:pt idx="6">
                  <c:v>6</c:v>
                </c:pt>
                <c:pt idx="7">
                  <c:v>5.9</c:v>
                </c:pt>
                <c:pt idx="8">
                  <c:v>5.9</c:v>
                </c:pt>
                <c:pt idx="9">
                  <c:v>5.9</c:v>
                </c:pt>
                <c:pt idx="10">
                  <c:v>5.8</c:v>
                </c:pt>
                <c:pt idx="11">
                  <c:v>5.8</c:v>
                </c:pt>
                <c:pt idx="12">
                  <c:v>5.7</c:v>
                </c:pt>
                <c:pt idx="13">
                  <c:v>5.6</c:v>
                </c:pt>
                <c:pt idx="14">
                  <c:v>5.5</c:v>
                </c:pt>
                <c:pt idx="15">
                  <c:v>5.5</c:v>
                </c:pt>
                <c:pt idx="16">
                  <c:v>5.4</c:v>
                </c:pt>
                <c:pt idx="17">
                  <c:v>5.3</c:v>
                </c:pt>
                <c:pt idx="18">
                  <c:v>5.3</c:v>
                </c:pt>
                <c:pt idx="19">
                  <c:v>5.3</c:v>
                </c:pt>
                <c:pt idx="20">
                  <c:v>5.3</c:v>
                </c:pt>
                <c:pt idx="21">
                  <c:v>5.2</c:v>
                </c:pt>
                <c:pt idx="22">
                  <c:v>5.2</c:v>
                </c:pt>
                <c:pt idx="23">
                  <c:v>5.2</c:v>
                </c:pt>
                <c:pt idx="24">
                  <c:v>5.0999999999999996</c:v>
                </c:pt>
                <c:pt idx="25">
                  <c:v>5.0999999999999996</c:v>
                </c:pt>
                <c:pt idx="26">
                  <c:v>5.0999999999999996</c:v>
                </c:pt>
                <c:pt idx="27">
                  <c:v>5.0999999999999996</c:v>
                </c:pt>
                <c:pt idx="28">
                  <c:v>5.0999999999999996</c:v>
                </c:pt>
                <c:pt idx="29">
                  <c:v>5</c:v>
                </c:pt>
                <c:pt idx="30">
                  <c:v>5</c:v>
                </c:pt>
                <c:pt idx="31">
                  <c:v>4.9000000000000004</c:v>
                </c:pt>
                <c:pt idx="32">
                  <c:v>4.8</c:v>
                </c:pt>
                <c:pt idx="33">
                  <c:v>4.7</c:v>
                </c:pt>
                <c:pt idx="34">
                  <c:v>4.5999999999999996</c:v>
                </c:pt>
                <c:pt idx="35">
                  <c:v>4.5</c:v>
                </c:pt>
                <c:pt idx="36">
                  <c:v>4.5</c:v>
                </c:pt>
                <c:pt idx="37">
                  <c:v>4.4000000000000004</c:v>
                </c:pt>
                <c:pt idx="38">
                  <c:v>4.3</c:v>
                </c:pt>
                <c:pt idx="39">
                  <c:v>4.3</c:v>
                </c:pt>
                <c:pt idx="40">
                  <c:v>4.3</c:v>
                </c:pt>
                <c:pt idx="41">
                  <c:v>4.3</c:v>
                </c:pt>
                <c:pt idx="42">
                  <c:v>4.3</c:v>
                </c:pt>
                <c:pt idx="43">
                  <c:v>4.3</c:v>
                </c:pt>
                <c:pt idx="44">
                  <c:v>4.3</c:v>
                </c:pt>
                <c:pt idx="45">
                  <c:v>4.4000000000000004</c:v>
                </c:pt>
                <c:pt idx="46">
                  <c:v>4.4000000000000004</c:v>
                </c:pt>
                <c:pt idx="47">
                  <c:v>4.4000000000000004</c:v>
                </c:pt>
                <c:pt idx="48">
                  <c:v>4.4000000000000004</c:v>
                </c:pt>
                <c:pt idx="49">
                  <c:v>4.3</c:v>
                </c:pt>
                <c:pt idx="50">
                  <c:v>4.4000000000000004</c:v>
                </c:pt>
                <c:pt idx="51">
                  <c:v>4.4000000000000004</c:v>
                </c:pt>
                <c:pt idx="52">
                  <c:v>4.5999999999999996</c:v>
                </c:pt>
                <c:pt idx="53">
                  <c:v>4.7</c:v>
                </c:pt>
                <c:pt idx="54">
                  <c:v>4.9000000000000004</c:v>
                </c:pt>
                <c:pt idx="55">
                  <c:v>5.0999999999999996</c:v>
                </c:pt>
                <c:pt idx="56">
                  <c:v>5.2</c:v>
                </c:pt>
                <c:pt idx="57">
                  <c:v>5.5</c:v>
                </c:pt>
                <c:pt idx="58">
                  <c:v>5.7</c:v>
                </c:pt>
                <c:pt idx="59">
                  <c:v>6</c:v>
                </c:pt>
                <c:pt idx="60">
                  <c:v>6.3</c:v>
                </c:pt>
                <c:pt idx="61">
                  <c:v>6.6</c:v>
                </c:pt>
                <c:pt idx="62">
                  <c:v>6.8</c:v>
                </c:pt>
                <c:pt idx="63">
                  <c:v>7.1</c:v>
                </c:pt>
                <c:pt idx="64">
                  <c:v>7.4</c:v>
                </c:pt>
                <c:pt idx="65">
                  <c:v>7.6</c:v>
                </c:pt>
                <c:pt idx="66">
                  <c:v>7.8</c:v>
                </c:pt>
                <c:pt idx="67">
                  <c:v>8</c:v>
                </c:pt>
                <c:pt idx="68">
                  <c:v>8</c:v>
                </c:pt>
                <c:pt idx="69">
                  <c:v>8.1</c:v>
                </c:pt>
                <c:pt idx="70">
                  <c:v>8.1</c:v>
                </c:pt>
                <c:pt idx="71">
                  <c:v>8.1999999999999993</c:v>
                </c:pt>
                <c:pt idx="72">
                  <c:v>8.1999999999999993</c:v>
                </c:pt>
                <c:pt idx="73">
                  <c:v>8.1999999999999993</c:v>
                </c:pt>
                <c:pt idx="74">
                  <c:v>8.3000000000000007</c:v>
                </c:pt>
                <c:pt idx="75">
                  <c:v>8.1999999999999993</c:v>
                </c:pt>
                <c:pt idx="76">
                  <c:v>8.1999999999999993</c:v>
                </c:pt>
                <c:pt idx="77">
                  <c:v>8.1</c:v>
                </c:pt>
                <c:pt idx="78">
                  <c:v>8.1</c:v>
                </c:pt>
                <c:pt idx="79">
                  <c:v>8.1</c:v>
                </c:pt>
                <c:pt idx="80">
                  <c:v>8.1999999999999993</c:v>
                </c:pt>
                <c:pt idx="81">
                  <c:v>8.1999999999999993</c:v>
                </c:pt>
                <c:pt idx="82">
                  <c:v>8.1999999999999993</c:v>
                </c:pt>
                <c:pt idx="83">
                  <c:v>8.1999999999999993</c:v>
                </c:pt>
                <c:pt idx="84">
                  <c:v>8.1</c:v>
                </c:pt>
                <c:pt idx="85">
                  <c:v>8.1</c:v>
                </c:pt>
                <c:pt idx="86">
                  <c:v>8</c:v>
                </c:pt>
                <c:pt idx="87">
                  <c:v>8</c:v>
                </c:pt>
                <c:pt idx="88">
                  <c:v>8.1</c:v>
                </c:pt>
                <c:pt idx="89">
                  <c:v>8.1</c:v>
                </c:pt>
                <c:pt idx="90">
                  <c:v>8.1</c:v>
                </c:pt>
                <c:pt idx="91">
                  <c:v>8.1</c:v>
                </c:pt>
                <c:pt idx="92">
                  <c:v>8</c:v>
                </c:pt>
                <c:pt idx="93">
                  <c:v>7.8</c:v>
                </c:pt>
                <c:pt idx="94">
                  <c:v>7.5</c:v>
                </c:pt>
                <c:pt idx="95">
                  <c:v>7.4</c:v>
                </c:pt>
                <c:pt idx="96">
                  <c:v>7.2</c:v>
                </c:pt>
                <c:pt idx="97">
                  <c:v>7.1</c:v>
                </c:pt>
                <c:pt idx="98">
                  <c:v>7</c:v>
                </c:pt>
                <c:pt idx="99">
                  <c:v>7</c:v>
                </c:pt>
                <c:pt idx="100">
                  <c:v>7</c:v>
                </c:pt>
                <c:pt idx="101">
                  <c:v>7</c:v>
                </c:pt>
                <c:pt idx="102">
                  <c:v>7</c:v>
                </c:pt>
                <c:pt idx="103">
                  <c:v>6.8</c:v>
                </c:pt>
                <c:pt idx="104">
                  <c:v>6.6</c:v>
                </c:pt>
                <c:pt idx="105">
                  <c:v>6.6</c:v>
                </c:pt>
                <c:pt idx="106">
                  <c:v>6.5</c:v>
                </c:pt>
                <c:pt idx="107">
                  <c:v>6.5</c:v>
                </c:pt>
                <c:pt idx="108">
                  <c:v>6.5</c:v>
                </c:pt>
                <c:pt idx="109">
                  <c:v>6.5</c:v>
                </c:pt>
                <c:pt idx="110">
                  <c:v>6.4</c:v>
                </c:pt>
                <c:pt idx="111">
                  <c:v>6.4</c:v>
                </c:pt>
                <c:pt idx="112">
                  <c:v>6.4</c:v>
                </c:pt>
                <c:pt idx="113">
                  <c:v>6.4</c:v>
                </c:pt>
                <c:pt idx="114">
                  <c:v>6.4</c:v>
                </c:pt>
                <c:pt idx="115">
                  <c:v>6.4</c:v>
                </c:pt>
                <c:pt idx="116">
                  <c:v>6.3</c:v>
                </c:pt>
                <c:pt idx="117">
                  <c:v>6.2</c:v>
                </c:pt>
                <c:pt idx="118">
                  <c:v>6.1</c:v>
                </c:pt>
                <c:pt idx="119">
                  <c:v>6</c:v>
                </c:pt>
                <c:pt idx="120">
                  <c:v>5.7</c:v>
                </c:pt>
                <c:pt idx="121">
                  <c:v>5.7</c:v>
                </c:pt>
                <c:pt idx="122">
                  <c:v>5.5</c:v>
                </c:pt>
                <c:pt idx="123">
                  <c:v>5.2</c:v>
                </c:pt>
                <c:pt idx="124">
                  <c:v>5.0999999999999996</c:v>
                </c:pt>
                <c:pt idx="125">
                  <c:v>5.0999999999999996</c:v>
                </c:pt>
                <c:pt idx="126">
                  <c:v>5.0999999999999996</c:v>
                </c:pt>
                <c:pt idx="127">
                  <c:v>5.3</c:v>
                </c:pt>
                <c:pt idx="128">
                  <c:v>5.2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Waco MSA</c:v>
                </c:pt>
              </c:strCache>
            </c:strRef>
          </c:tx>
          <c:spPr>
            <a:ln w="508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Sheet1!$A$2:$A$130</c:f>
              <c:strCache>
                <c:ptCount val="129"/>
                <c:pt idx="0">
                  <c:v>Jan-2004</c:v>
                </c:pt>
                <c:pt idx="1">
                  <c:v>Feb-2004</c:v>
                </c:pt>
                <c:pt idx="2">
                  <c:v>Mar-2004</c:v>
                </c:pt>
                <c:pt idx="3">
                  <c:v>Apr-2004</c:v>
                </c:pt>
                <c:pt idx="4">
                  <c:v>May-2004</c:v>
                </c:pt>
                <c:pt idx="5">
                  <c:v>Jun-2004</c:v>
                </c:pt>
                <c:pt idx="6">
                  <c:v>Jul-2004</c:v>
                </c:pt>
                <c:pt idx="7">
                  <c:v>Aug-2004</c:v>
                </c:pt>
                <c:pt idx="8">
                  <c:v>Sep-2004</c:v>
                </c:pt>
                <c:pt idx="9">
                  <c:v>Oct-2004</c:v>
                </c:pt>
                <c:pt idx="10">
                  <c:v>Nov-2004</c:v>
                </c:pt>
                <c:pt idx="11">
                  <c:v>Dec-2004</c:v>
                </c:pt>
                <c:pt idx="12">
                  <c:v>Jan-2005</c:v>
                </c:pt>
                <c:pt idx="13">
                  <c:v>Feb-2005</c:v>
                </c:pt>
                <c:pt idx="14">
                  <c:v>Mar-2005</c:v>
                </c:pt>
                <c:pt idx="15">
                  <c:v>Apr-2005</c:v>
                </c:pt>
                <c:pt idx="16">
                  <c:v>May-2005</c:v>
                </c:pt>
                <c:pt idx="17">
                  <c:v>Jun-2005</c:v>
                </c:pt>
                <c:pt idx="18">
                  <c:v>Jul-2005</c:v>
                </c:pt>
                <c:pt idx="19">
                  <c:v>Aug-2005</c:v>
                </c:pt>
                <c:pt idx="20">
                  <c:v>Sep-2005</c:v>
                </c:pt>
                <c:pt idx="21">
                  <c:v>Oct-2005</c:v>
                </c:pt>
                <c:pt idx="22">
                  <c:v>Nov-2005</c:v>
                </c:pt>
                <c:pt idx="23">
                  <c:v>Dec-2005</c:v>
                </c:pt>
                <c:pt idx="24">
                  <c:v>Jan-2006</c:v>
                </c:pt>
                <c:pt idx="25">
                  <c:v>Feb-2006</c:v>
                </c:pt>
                <c:pt idx="26">
                  <c:v>Mar-2006</c:v>
                </c:pt>
                <c:pt idx="27">
                  <c:v>Apr-2006</c:v>
                </c:pt>
                <c:pt idx="28">
                  <c:v>May-2006</c:v>
                </c:pt>
                <c:pt idx="29">
                  <c:v>Jun-2006</c:v>
                </c:pt>
                <c:pt idx="30">
                  <c:v>Jul-2006</c:v>
                </c:pt>
                <c:pt idx="31">
                  <c:v>Aug-2006</c:v>
                </c:pt>
                <c:pt idx="32">
                  <c:v>Sep-2006</c:v>
                </c:pt>
                <c:pt idx="33">
                  <c:v>Oct-2006</c:v>
                </c:pt>
                <c:pt idx="34">
                  <c:v>Nov-2006</c:v>
                </c:pt>
                <c:pt idx="35">
                  <c:v>Dec-2006</c:v>
                </c:pt>
                <c:pt idx="36">
                  <c:v>Jan-2007</c:v>
                </c:pt>
                <c:pt idx="37">
                  <c:v>Feb-2007</c:v>
                </c:pt>
                <c:pt idx="38">
                  <c:v>Mar-2007</c:v>
                </c:pt>
                <c:pt idx="39">
                  <c:v>Apr-2007</c:v>
                </c:pt>
                <c:pt idx="40">
                  <c:v>May-2007</c:v>
                </c:pt>
                <c:pt idx="41">
                  <c:v>Jun-2007</c:v>
                </c:pt>
                <c:pt idx="42">
                  <c:v>Jul-2007</c:v>
                </c:pt>
                <c:pt idx="43">
                  <c:v>Aug-2007</c:v>
                </c:pt>
                <c:pt idx="44">
                  <c:v>Sep-2007</c:v>
                </c:pt>
                <c:pt idx="45">
                  <c:v>Oct-2007</c:v>
                </c:pt>
                <c:pt idx="46">
                  <c:v>Nov-2007</c:v>
                </c:pt>
                <c:pt idx="47">
                  <c:v>Dec-2007</c:v>
                </c:pt>
                <c:pt idx="48">
                  <c:v>Jan-2008</c:v>
                </c:pt>
                <c:pt idx="49">
                  <c:v>Feb-2008</c:v>
                </c:pt>
                <c:pt idx="50">
                  <c:v>Mar-2008</c:v>
                </c:pt>
                <c:pt idx="51">
                  <c:v>Apr-2008</c:v>
                </c:pt>
                <c:pt idx="52">
                  <c:v>May-2008</c:v>
                </c:pt>
                <c:pt idx="53">
                  <c:v>Jun-2008</c:v>
                </c:pt>
                <c:pt idx="54">
                  <c:v>Jul-2008</c:v>
                </c:pt>
                <c:pt idx="55">
                  <c:v>Aug-2008</c:v>
                </c:pt>
                <c:pt idx="56">
                  <c:v>Sep-2008</c:v>
                </c:pt>
                <c:pt idx="57">
                  <c:v>Oct-2008</c:v>
                </c:pt>
                <c:pt idx="58">
                  <c:v>Nov-2008</c:v>
                </c:pt>
                <c:pt idx="59">
                  <c:v>Dec-2008</c:v>
                </c:pt>
                <c:pt idx="60">
                  <c:v>Jan-2009</c:v>
                </c:pt>
                <c:pt idx="61">
                  <c:v>Feb-2009</c:v>
                </c:pt>
                <c:pt idx="62">
                  <c:v>Mar-2009</c:v>
                </c:pt>
                <c:pt idx="63">
                  <c:v>Apr-2009</c:v>
                </c:pt>
                <c:pt idx="64">
                  <c:v>May-2009</c:v>
                </c:pt>
                <c:pt idx="65">
                  <c:v>Jun-2009</c:v>
                </c:pt>
                <c:pt idx="66">
                  <c:v>Jul-2009</c:v>
                </c:pt>
                <c:pt idx="67">
                  <c:v>Aug-2009</c:v>
                </c:pt>
                <c:pt idx="68">
                  <c:v>Sep-2009</c:v>
                </c:pt>
                <c:pt idx="69">
                  <c:v>Oct-2009</c:v>
                </c:pt>
                <c:pt idx="70">
                  <c:v>Nov-2009</c:v>
                </c:pt>
                <c:pt idx="71">
                  <c:v>Dec-2009</c:v>
                </c:pt>
                <c:pt idx="72">
                  <c:v>Jan-2010</c:v>
                </c:pt>
                <c:pt idx="73">
                  <c:v>Feb-2010</c:v>
                </c:pt>
                <c:pt idx="74">
                  <c:v>Mar-2010</c:v>
                </c:pt>
                <c:pt idx="75">
                  <c:v>Apr-2010</c:v>
                </c:pt>
                <c:pt idx="76">
                  <c:v>May-2010</c:v>
                </c:pt>
                <c:pt idx="77">
                  <c:v>Jun-2010</c:v>
                </c:pt>
                <c:pt idx="78">
                  <c:v>Jul-2010</c:v>
                </c:pt>
                <c:pt idx="79">
                  <c:v>Aug-2010</c:v>
                </c:pt>
                <c:pt idx="80">
                  <c:v>Sep-2010</c:v>
                </c:pt>
                <c:pt idx="81">
                  <c:v>Oct-2010</c:v>
                </c:pt>
                <c:pt idx="82">
                  <c:v>Nov-2010</c:v>
                </c:pt>
                <c:pt idx="83">
                  <c:v>Dec-2010</c:v>
                </c:pt>
                <c:pt idx="84">
                  <c:v>Jan-2011</c:v>
                </c:pt>
                <c:pt idx="85">
                  <c:v>Feb-2011</c:v>
                </c:pt>
                <c:pt idx="86">
                  <c:v>Mar-2011</c:v>
                </c:pt>
                <c:pt idx="87">
                  <c:v>Apr-2011</c:v>
                </c:pt>
                <c:pt idx="88">
                  <c:v>May-2011</c:v>
                </c:pt>
                <c:pt idx="89">
                  <c:v>Jun-2011</c:v>
                </c:pt>
                <c:pt idx="90">
                  <c:v>Jul-2011</c:v>
                </c:pt>
                <c:pt idx="91">
                  <c:v>Aug-2011</c:v>
                </c:pt>
                <c:pt idx="92">
                  <c:v>Sep-2011</c:v>
                </c:pt>
                <c:pt idx="93">
                  <c:v>Oct-2011</c:v>
                </c:pt>
                <c:pt idx="94">
                  <c:v>Nov-2011</c:v>
                </c:pt>
                <c:pt idx="95">
                  <c:v>Dec-2011</c:v>
                </c:pt>
                <c:pt idx="96">
                  <c:v>Jan-2012</c:v>
                </c:pt>
                <c:pt idx="97">
                  <c:v>Feb-2012</c:v>
                </c:pt>
                <c:pt idx="98">
                  <c:v>Mar-2012</c:v>
                </c:pt>
                <c:pt idx="99">
                  <c:v>Apr-2012</c:v>
                </c:pt>
                <c:pt idx="100">
                  <c:v>May-2012</c:v>
                </c:pt>
                <c:pt idx="101">
                  <c:v>Jun-2012</c:v>
                </c:pt>
                <c:pt idx="102">
                  <c:v>Jul-2012</c:v>
                </c:pt>
                <c:pt idx="103">
                  <c:v>Aug-2012</c:v>
                </c:pt>
                <c:pt idx="104">
                  <c:v>Sep-2012</c:v>
                </c:pt>
                <c:pt idx="105">
                  <c:v>Oct-2012</c:v>
                </c:pt>
                <c:pt idx="106">
                  <c:v>Nov-2012</c:v>
                </c:pt>
                <c:pt idx="107">
                  <c:v>Dec-2012</c:v>
                </c:pt>
                <c:pt idx="108">
                  <c:v>Jan-2013</c:v>
                </c:pt>
                <c:pt idx="109">
                  <c:v>Feb-2013</c:v>
                </c:pt>
                <c:pt idx="110">
                  <c:v>Mar-2013</c:v>
                </c:pt>
                <c:pt idx="111">
                  <c:v>Apr-2013</c:v>
                </c:pt>
                <c:pt idx="112">
                  <c:v>May-2013</c:v>
                </c:pt>
                <c:pt idx="113">
                  <c:v>Jun-2013</c:v>
                </c:pt>
                <c:pt idx="114">
                  <c:v>Jul-2013</c:v>
                </c:pt>
                <c:pt idx="115">
                  <c:v>Aug-2013</c:v>
                </c:pt>
                <c:pt idx="116">
                  <c:v>Sep-2013</c:v>
                </c:pt>
                <c:pt idx="117">
                  <c:v>Oct-2013</c:v>
                </c:pt>
                <c:pt idx="118">
                  <c:v>Nov-2013</c:v>
                </c:pt>
                <c:pt idx="119">
                  <c:v>Dec-2013</c:v>
                </c:pt>
                <c:pt idx="120">
                  <c:v>Jan-2014</c:v>
                </c:pt>
                <c:pt idx="121">
                  <c:v>Feb-2014</c:v>
                </c:pt>
                <c:pt idx="122">
                  <c:v>Mar-2014</c:v>
                </c:pt>
                <c:pt idx="123">
                  <c:v>Apr-2014</c:v>
                </c:pt>
                <c:pt idx="124">
                  <c:v>May-2014</c:v>
                </c:pt>
                <c:pt idx="125">
                  <c:v>Jun-2014</c:v>
                </c:pt>
                <c:pt idx="126">
                  <c:v>Jul-2014</c:v>
                </c:pt>
                <c:pt idx="127">
                  <c:v>Aug-2014</c:v>
                </c:pt>
                <c:pt idx="128">
                  <c:v>Sep-2014</c:v>
                </c:pt>
              </c:strCache>
            </c:strRef>
          </c:cat>
          <c:val>
            <c:numRef>
              <c:f>Sheet1!$D$2:$D$130</c:f>
              <c:numCache>
                <c:formatCode>#0.0</c:formatCode>
                <c:ptCount val="129"/>
                <c:pt idx="0">
                  <c:v>5.9</c:v>
                </c:pt>
                <c:pt idx="1">
                  <c:v>5.4</c:v>
                </c:pt>
                <c:pt idx="2">
                  <c:v>5.6</c:v>
                </c:pt>
                <c:pt idx="3">
                  <c:v>5</c:v>
                </c:pt>
                <c:pt idx="4">
                  <c:v>5.2</c:v>
                </c:pt>
                <c:pt idx="5">
                  <c:v>6</c:v>
                </c:pt>
                <c:pt idx="6">
                  <c:v>5.8</c:v>
                </c:pt>
                <c:pt idx="7">
                  <c:v>5.4</c:v>
                </c:pt>
                <c:pt idx="8">
                  <c:v>5</c:v>
                </c:pt>
                <c:pt idx="9">
                  <c:v>5</c:v>
                </c:pt>
                <c:pt idx="10">
                  <c:v>5.2</c:v>
                </c:pt>
                <c:pt idx="11">
                  <c:v>5</c:v>
                </c:pt>
                <c:pt idx="12">
                  <c:v>5.3</c:v>
                </c:pt>
                <c:pt idx="13">
                  <c:v>5.2</c:v>
                </c:pt>
                <c:pt idx="14">
                  <c:v>4.9000000000000004</c:v>
                </c:pt>
                <c:pt idx="15">
                  <c:v>4.8</c:v>
                </c:pt>
                <c:pt idx="16">
                  <c:v>4.9000000000000004</c:v>
                </c:pt>
                <c:pt idx="17">
                  <c:v>5.6</c:v>
                </c:pt>
                <c:pt idx="18">
                  <c:v>5.5</c:v>
                </c:pt>
                <c:pt idx="19">
                  <c:v>5.2</c:v>
                </c:pt>
                <c:pt idx="20">
                  <c:v>4.8</c:v>
                </c:pt>
                <c:pt idx="21">
                  <c:v>4.5999999999999996</c:v>
                </c:pt>
                <c:pt idx="22">
                  <c:v>4.7</c:v>
                </c:pt>
                <c:pt idx="23">
                  <c:v>4.5</c:v>
                </c:pt>
                <c:pt idx="24">
                  <c:v>4.9000000000000004</c:v>
                </c:pt>
                <c:pt idx="25">
                  <c:v>4.9000000000000004</c:v>
                </c:pt>
                <c:pt idx="26">
                  <c:v>4.9000000000000004</c:v>
                </c:pt>
                <c:pt idx="27">
                  <c:v>4.8</c:v>
                </c:pt>
                <c:pt idx="28">
                  <c:v>4.8</c:v>
                </c:pt>
                <c:pt idx="29">
                  <c:v>5.6</c:v>
                </c:pt>
                <c:pt idx="30">
                  <c:v>5.5</c:v>
                </c:pt>
                <c:pt idx="31">
                  <c:v>5.0999999999999996</c:v>
                </c:pt>
                <c:pt idx="32">
                  <c:v>4.5999999999999996</c:v>
                </c:pt>
                <c:pt idx="33">
                  <c:v>4.3</c:v>
                </c:pt>
                <c:pt idx="34">
                  <c:v>4.3</c:v>
                </c:pt>
                <c:pt idx="35">
                  <c:v>3.9</c:v>
                </c:pt>
                <c:pt idx="36">
                  <c:v>4.4000000000000004</c:v>
                </c:pt>
                <c:pt idx="37">
                  <c:v>4.3</c:v>
                </c:pt>
                <c:pt idx="38">
                  <c:v>4.0999999999999996</c:v>
                </c:pt>
                <c:pt idx="39">
                  <c:v>3.8</c:v>
                </c:pt>
                <c:pt idx="40">
                  <c:v>3.8</c:v>
                </c:pt>
                <c:pt idx="41">
                  <c:v>4.8</c:v>
                </c:pt>
                <c:pt idx="42">
                  <c:v>4.9000000000000004</c:v>
                </c:pt>
                <c:pt idx="43">
                  <c:v>4.4000000000000004</c:v>
                </c:pt>
                <c:pt idx="44">
                  <c:v>4.3</c:v>
                </c:pt>
                <c:pt idx="45">
                  <c:v>4.0999999999999996</c:v>
                </c:pt>
                <c:pt idx="46">
                  <c:v>4.2</c:v>
                </c:pt>
                <c:pt idx="47">
                  <c:v>4.0999999999999996</c:v>
                </c:pt>
                <c:pt idx="48">
                  <c:v>4.5999999999999996</c:v>
                </c:pt>
                <c:pt idx="49">
                  <c:v>4.0999999999999996</c:v>
                </c:pt>
                <c:pt idx="50">
                  <c:v>4.0999999999999996</c:v>
                </c:pt>
                <c:pt idx="51">
                  <c:v>3.6</c:v>
                </c:pt>
                <c:pt idx="52">
                  <c:v>4.0999999999999996</c:v>
                </c:pt>
                <c:pt idx="53">
                  <c:v>5</c:v>
                </c:pt>
                <c:pt idx="54">
                  <c:v>5.0999999999999996</c:v>
                </c:pt>
                <c:pt idx="55">
                  <c:v>5.0999999999999996</c:v>
                </c:pt>
                <c:pt idx="56">
                  <c:v>4.8</c:v>
                </c:pt>
                <c:pt idx="57">
                  <c:v>4.5999999999999996</c:v>
                </c:pt>
                <c:pt idx="58">
                  <c:v>4.9000000000000004</c:v>
                </c:pt>
                <c:pt idx="59">
                  <c:v>5</c:v>
                </c:pt>
                <c:pt idx="60">
                  <c:v>6</c:v>
                </c:pt>
                <c:pt idx="61">
                  <c:v>6</c:v>
                </c:pt>
                <c:pt idx="62">
                  <c:v>6.2</c:v>
                </c:pt>
                <c:pt idx="63">
                  <c:v>5.8</c:v>
                </c:pt>
                <c:pt idx="64">
                  <c:v>6.3</c:v>
                </c:pt>
                <c:pt idx="65">
                  <c:v>7.4</c:v>
                </c:pt>
                <c:pt idx="66">
                  <c:v>7.3</c:v>
                </c:pt>
                <c:pt idx="67">
                  <c:v>7.3</c:v>
                </c:pt>
                <c:pt idx="68">
                  <c:v>7.1</c:v>
                </c:pt>
                <c:pt idx="69">
                  <c:v>6.8</c:v>
                </c:pt>
                <c:pt idx="70">
                  <c:v>7</c:v>
                </c:pt>
                <c:pt idx="71">
                  <c:v>6.9</c:v>
                </c:pt>
                <c:pt idx="72">
                  <c:v>7.4</c:v>
                </c:pt>
                <c:pt idx="73">
                  <c:v>7.1</c:v>
                </c:pt>
                <c:pt idx="74">
                  <c:v>7.3</c:v>
                </c:pt>
                <c:pt idx="75">
                  <c:v>6.9</c:v>
                </c:pt>
                <c:pt idx="76">
                  <c:v>6.8</c:v>
                </c:pt>
                <c:pt idx="77">
                  <c:v>7.4</c:v>
                </c:pt>
                <c:pt idx="78">
                  <c:v>7.5</c:v>
                </c:pt>
                <c:pt idx="79">
                  <c:v>7.4</c:v>
                </c:pt>
                <c:pt idx="80">
                  <c:v>7</c:v>
                </c:pt>
                <c:pt idx="81">
                  <c:v>7.1</c:v>
                </c:pt>
                <c:pt idx="82">
                  <c:v>7.4</c:v>
                </c:pt>
                <c:pt idx="83">
                  <c:v>7</c:v>
                </c:pt>
                <c:pt idx="84">
                  <c:v>7.5</c:v>
                </c:pt>
                <c:pt idx="85">
                  <c:v>7.4</c:v>
                </c:pt>
                <c:pt idx="86">
                  <c:v>7.3</c:v>
                </c:pt>
                <c:pt idx="87">
                  <c:v>7</c:v>
                </c:pt>
                <c:pt idx="88">
                  <c:v>7.2</c:v>
                </c:pt>
                <c:pt idx="89">
                  <c:v>8.1999999999999993</c:v>
                </c:pt>
                <c:pt idx="90">
                  <c:v>8.1</c:v>
                </c:pt>
                <c:pt idx="91">
                  <c:v>7.9</c:v>
                </c:pt>
                <c:pt idx="92">
                  <c:v>7.6</c:v>
                </c:pt>
                <c:pt idx="93">
                  <c:v>7.2</c:v>
                </c:pt>
                <c:pt idx="94">
                  <c:v>6.8</c:v>
                </c:pt>
                <c:pt idx="95">
                  <c:v>6.7</c:v>
                </c:pt>
                <c:pt idx="96">
                  <c:v>7.1</c:v>
                </c:pt>
                <c:pt idx="97">
                  <c:v>6.9</c:v>
                </c:pt>
                <c:pt idx="98">
                  <c:v>6.7</c:v>
                </c:pt>
                <c:pt idx="99">
                  <c:v>6.2</c:v>
                </c:pt>
                <c:pt idx="100">
                  <c:v>6.6</c:v>
                </c:pt>
                <c:pt idx="101">
                  <c:v>7.3</c:v>
                </c:pt>
                <c:pt idx="102">
                  <c:v>7.3</c:v>
                </c:pt>
                <c:pt idx="103">
                  <c:v>6.7</c:v>
                </c:pt>
                <c:pt idx="104">
                  <c:v>6.1</c:v>
                </c:pt>
                <c:pt idx="105">
                  <c:v>6</c:v>
                </c:pt>
                <c:pt idx="106">
                  <c:v>5.9</c:v>
                </c:pt>
                <c:pt idx="107">
                  <c:v>5.9</c:v>
                </c:pt>
                <c:pt idx="108">
                  <c:v>6.6</c:v>
                </c:pt>
                <c:pt idx="109">
                  <c:v>6.2</c:v>
                </c:pt>
                <c:pt idx="110">
                  <c:v>6.1</c:v>
                </c:pt>
                <c:pt idx="111">
                  <c:v>5.7</c:v>
                </c:pt>
                <c:pt idx="112">
                  <c:v>6.1</c:v>
                </c:pt>
                <c:pt idx="113">
                  <c:v>6.9</c:v>
                </c:pt>
                <c:pt idx="114">
                  <c:v>6.7</c:v>
                </c:pt>
                <c:pt idx="115">
                  <c:v>6.2</c:v>
                </c:pt>
                <c:pt idx="116">
                  <c:v>6</c:v>
                </c:pt>
                <c:pt idx="117">
                  <c:v>5.8</c:v>
                </c:pt>
                <c:pt idx="118">
                  <c:v>5.5</c:v>
                </c:pt>
                <c:pt idx="119">
                  <c:v>5.2</c:v>
                </c:pt>
                <c:pt idx="120">
                  <c:v>5.3</c:v>
                </c:pt>
                <c:pt idx="121">
                  <c:v>5.6</c:v>
                </c:pt>
                <c:pt idx="122">
                  <c:v>5.0999999999999996</c:v>
                </c:pt>
                <c:pt idx="123">
                  <c:v>4.4000000000000004</c:v>
                </c:pt>
                <c:pt idx="124">
                  <c:v>5</c:v>
                </c:pt>
                <c:pt idx="125">
                  <c:v>5.6</c:v>
                </c:pt>
                <c:pt idx="126">
                  <c:v>5.8</c:v>
                </c:pt>
                <c:pt idx="127">
                  <c:v>5.6</c:v>
                </c:pt>
                <c:pt idx="128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743872"/>
        <c:axId val="62235776"/>
      </c:lineChart>
      <c:catAx>
        <c:axId val="61743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800"/>
            </a:pPr>
            <a:endParaRPr lang="en-US"/>
          </a:p>
        </c:txPr>
        <c:crossAx val="62235776"/>
        <c:crosses val="autoZero"/>
        <c:auto val="1"/>
        <c:lblAlgn val="ctr"/>
        <c:lblOffset val="100"/>
        <c:noMultiLvlLbl val="0"/>
      </c:catAx>
      <c:valAx>
        <c:axId val="62235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\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2400"/>
            </a:pPr>
            <a:endParaRPr lang="en-US"/>
          </a:p>
        </c:txPr>
        <c:crossAx val="61743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solidFill>
                  <a:schemeClr val="bg1"/>
                </a:solidFill>
              </a:ln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Texas</c:v>
                </c:pt>
                <c:pt idx="1">
                  <c:v>Bosque</c:v>
                </c:pt>
                <c:pt idx="2">
                  <c:v>Falls </c:v>
                </c:pt>
                <c:pt idx="3">
                  <c:v>Freestone</c:v>
                </c:pt>
                <c:pt idx="4">
                  <c:v>Hill </c:v>
                </c:pt>
                <c:pt idx="5">
                  <c:v>Limestone</c:v>
                </c:pt>
                <c:pt idx="6">
                  <c:v>McLennan</c:v>
                </c:pt>
              </c:strCache>
            </c:strRef>
          </c:cat>
          <c:val>
            <c:numRef>
              <c:f>Sheet1!$B$2:$B$8</c:f>
              <c:numCache>
                <c:formatCode>#,##0</c:formatCode>
                <c:ptCount val="7"/>
                <c:pt idx="0">
                  <c:v>51563</c:v>
                </c:pt>
                <c:pt idx="1">
                  <c:v>44860</c:v>
                </c:pt>
                <c:pt idx="2">
                  <c:v>33744</c:v>
                </c:pt>
                <c:pt idx="3">
                  <c:v>45510</c:v>
                </c:pt>
                <c:pt idx="4">
                  <c:v>39405</c:v>
                </c:pt>
                <c:pt idx="5">
                  <c:v>40213</c:v>
                </c:pt>
                <c:pt idx="6">
                  <c:v>41589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203776"/>
        <c:axId val="62205312"/>
      </c:barChart>
      <c:catAx>
        <c:axId val="622037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2205312"/>
        <c:crosses val="autoZero"/>
        <c:auto val="1"/>
        <c:lblAlgn val="ctr"/>
        <c:lblOffset val="100"/>
        <c:noMultiLvlLbl val="0"/>
      </c:catAx>
      <c:valAx>
        <c:axId val="6220531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22037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solidFill>
                  <a:schemeClr val="bg1"/>
                </a:solidFill>
              </a:ln>
            </c:spPr>
          </c:dPt>
          <c:dLbls>
            <c:numFmt formatCode="#,##0.0" sourceLinked="0"/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Texas</c:v>
                </c:pt>
                <c:pt idx="1">
                  <c:v>Bosque</c:v>
                </c:pt>
                <c:pt idx="2">
                  <c:v>Falls </c:v>
                </c:pt>
                <c:pt idx="3">
                  <c:v>Freestone</c:v>
                </c:pt>
                <c:pt idx="4">
                  <c:v>Hill </c:v>
                </c:pt>
                <c:pt idx="5">
                  <c:v>Limestone</c:v>
                </c:pt>
                <c:pt idx="6">
                  <c:v>McLennan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17.399999999999999</c:v>
                </c:pt>
                <c:pt idx="1">
                  <c:v>13.5</c:v>
                </c:pt>
                <c:pt idx="2">
                  <c:v>21</c:v>
                </c:pt>
                <c:pt idx="3">
                  <c:v>15.1</c:v>
                </c:pt>
                <c:pt idx="4">
                  <c:v>16.899999999999999</c:v>
                </c:pt>
                <c:pt idx="5">
                  <c:v>18.5</c:v>
                </c:pt>
                <c:pt idx="6">
                  <c:v>21.8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582080"/>
        <c:axId val="7583616"/>
      </c:barChart>
      <c:catAx>
        <c:axId val="7582080"/>
        <c:scaling>
          <c:orientation val="minMax"/>
        </c:scaling>
        <c:delete val="0"/>
        <c:axPos val="b"/>
        <c:majorTickMark val="out"/>
        <c:minorTickMark val="none"/>
        <c:tickLblPos val="nextTo"/>
        <c:crossAx val="7583616"/>
        <c:crosses val="autoZero"/>
        <c:auto val="1"/>
        <c:lblAlgn val="ctr"/>
        <c:lblOffset val="100"/>
        <c:noMultiLvlLbl val="0"/>
      </c:catAx>
      <c:valAx>
        <c:axId val="7583616"/>
        <c:scaling>
          <c:orientation val="minMax"/>
          <c:max val="100"/>
        </c:scaling>
        <c:delete val="0"/>
        <c:axPos val="l"/>
        <c:majorGridlines/>
        <c:numFmt formatCode="0\%" sourceLinked="0"/>
        <c:majorTickMark val="out"/>
        <c:minorTickMark val="none"/>
        <c:tickLblPos val="nextTo"/>
        <c:crossAx val="75820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4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solidFill>
                  <a:schemeClr val="bg1"/>
                </a:solidFill>
              </a:ln>
            </c:spPr>
          </c:dPt>
          <c:dLbls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Texas</c:v>
                </c:pt>
                <c:pt idx="1">
                  <c:v>Bosque</c:v>
                </c:pt>
                <c:pt idx="2">
                  <c:v>Falls </c:v>
                </c:pt>
                <c:pt idx="3">
                  <c:v>Freestone</c:v>
                </c:pt>
                <c:pt idx="4">
                  <c:v>Hill </c:v>
                </c:pt>
                <c:pt idx="5">
                  <c:v>Limestone</c:v>
                </c:pt>
                <c:pt idx="6">
                  <c:v>McLennan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26.3</c:v>
                </c:pt>
                <c:pt idx="1">
                  <c:v>15.3</c:v>
                </c:pt>
                <c:pt idx="2">
                  <c:v>11.8</c:v>
                </c:pt>
                <c:pt idx="3">
                  <c:v>12.9</c:v>
                </c:pt>
                <c:pt idx="4">
                  <c:v>14.6</c:v>
                </c:pt>
                <c:pt idx="5">
                  <c:v>13.2</c:v>
                </c:pt>
                <c:pt idx="6">
                  <c:v>21.8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428416"/>
        <c:axId val="98429952"/>
      </c:barChart>
      <c:catAx>
        <c:axId val="98428416"/>
        <c:scaling>
          <c:orientation val="minMax"/>
        </c:scaling>
        <c:delete val="0"/>
        <c:axPos val="b"/>
        <c:majorTickMark val="out"/>
        <c:minorTickMark val="none"/>
        <c:tickLblPos val="nextTo"/>
        <c:crossAx val="98429952"/>
        <c:crosses val="autoZero"/>
        <c:auto val="1"/>
        <c:lblAlgn val="ctr"/>
        <c:lblOffset val="100"/>
        <c:noMultiLvlLbl val="0"/>
      </c:catAx>
      <c:valAx>
        <c:axId val="98429952"/>
        <c:scaling>
          <c:orientation val="minMax"/>
          <c:max val="50"/>
        </c:scaling>
        <c:delete val="0"/>
        <c:axPos val="l"/>
        <c:majorGridlines/>
        <c:numFmt formatCode="0\%" sourceLinked="0"/>
        <c:majorTickMark val="out"/>
        <c:minorTickMark val="none"/>
        <c:tickLblPos val="nextTo"/>
        <c:crossAx val="984284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4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Texas Phase-in 1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All Subjects</c:v>
                </c:pt>
                <c:pt idx="1">
                  <c:v>Reading</c:v>
                </c:pt>
                <c:pt idx="2">
                  <c:v>Mathematics</c:v>
                </c:pt>
                <c:pt idx="3">
                  <c:v>Writing</c:v>
                </c:pt>
                <c:pt idx="4">
                  <c:v>Science</c:v>
                </c:pt>
                <c:pt idx="5">
                  <c:v>Social Studies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0.77</c:v>
                </c:pt>
                <c:pt idx="1">
                  <c:v>0.8</c:v>
                </c:pt>
                <c:pt idx="2">
                  <c:v>0.79</c:v>
                </c:pt>
                <c:pt idx="3">
                  <c:v>0.63</c:v>
                </c:pt>
                <c:pt idx="4">
                  <c:v>0.82</c:v>
                </c:pt>
                <c:pt idx="5">
                  <c:v>0.76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Texas Final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All Subjects</c:v>
                </c:pt>
                <c:pt idx="1">
                  <c:v>Reading</c:v>
                </c:pt>
                <c:pt idx="2">
                  <c:v>Mathematics</c:v>
                </c:pt>
                <c:pt idx="3">
                  <c:v>Writing</c:v>
                </c:pt>
                <c:pt idx="4">
                  <c:v>Science</c:v>
                </c:pt>
                <c:pt idx="5">
                  <c:v>Social Studies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0.35</c:v>
                </c:pt>
                <c:pt idx="1">
                  <c:v>0.41</c:v>
                </c:pt>
                <c:pt idx="2">
                  <c:v>0.34</c:v>
                </c:pt>
                <c:pt idx="3">
                  <c:v>0.32</c:v>
                </c:pt>
                <c:pt idx="4">
                  <c:v>0.33</c:v>
                </c:pt>
                <c:pt idx="5">
                  <c:v>0.26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Region 12 Phase-in 1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All Subjects</c:v>
                </c:pt>
                <c:pt idx="1">
                  <c:v>Reading</c:v>
                </c:pt>
                <c:pt idx="2">
                  <c:v>Mathematics</c:v>
                </c:pt>
                <c:pt idx="3">
                  <c:v>Writing</c:v>
                </c:pt>
                <c:pt idx="4">
                  <c:v>Science</c:v>
                </c:pt>
                <c:pt idx="5">
                  <c:v>Social Studies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0.76</c:v>
                </c:pt>
                <c:pt idx="1">
                  <c:v>0.79</c:v>
                </c:pt>
                <c:pt idx="2">
                  <c:v>0.77</c:v>
                </c:pt>
                <c:pt idx="3">
                  <c:v>0.61</c:v>
                </c:pt>
                <c:pt idx="4">
                  <c:v>0.8</c:v>
                </c:pt>
                <c:pt idx="5">
                  <c:v>0.74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Region 12 Final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All Subjects</c:v>
                </c:pt>
                <c:pt idx="1">
                  <c:v>Reading</c:v>
                </c:pt>
                <c:pt idx="2">
                  <c:v>Mathematics</c:v>
                </c:pt>
                <c:pt idx="3">
                  <c:v>Writing</c:v>
                </c:pt>
                <c:pt idx="4">
                  <c:v>Science</c:v>
                </c:pt>
                <c:pt idx="5">
                  <c:v>Social Studies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0.32</c:v>
                </c:pt>
                <c:pt idx="1">
                  <c:v>0.38</c:v>
                </c:pt>
                <c:pt idx="2">
                  <c:v>0.3</c:v>
                </c:pt>
                <c:pt idx="3">
                  <c:v>0.28999999999999998</c:v>
                </c:pt>
                <c:pt idx="4">
                  <c:v>0.3</c:v>
                </c:pt>
                <c:pt idx="5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3905152"/>
        <c:axId val="103906688"/>
      </c:barChart>
      <c:catAx>
        <c:axId val="1039051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03906688"/>
        <c:crosses val="autoZero"/>
        <c:auto val="1"/>
        <c:lblAlgn val="ctr"/>
        <c:lblOffset val="100"/>
        <c:noMultiLvlLbl val="0"/>
      </c:catAx>
      <c:valAx>
        <c:axId val="103906688"/>
        <c:scaling>
          <c:orientation val="minMax"/>
          <c:max val="1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10390515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24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43C25-6655-4A20-AAFF-95CAF1B44752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86D14-A91E-4D2F-82C3-4C0FCEA6A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31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Counties in service area tend to be older than state</a:t>
            </a:r>
            <a:r>
              <a:rPr lang="en-US" baseline="0" dirty="0" smtClean="0"/>
              <a:t> 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Median age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% over 18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0" indent="0">
              <a:buFontTx/>
              <a:buNone/>
            </a:pPr>
            <a:r>
              <a:rPr lang="en-US" baseline="0" dirty="0" smtClean="0"/>
              <a:t>Gap is growing over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5746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Statewide goal of 60%</a:t>
            </a:r>
            <a:r>
              <a:rPr lang="en-US" baseline="0" dirty="0" smtClean="0"/>
              <a:t> (!)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248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696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EOC –</a:t>
            </a:r>
            <a:r>
              <a:rPr lang="en-US" baseline="0" dirty="0" smtClean="0"/>
              <a:t> End of Course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326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Fall 2014 Preliminary</a:t>
            </a:r>
            <a:r>
              <a:rPr lang="en-US" baseline="0" dirty="0" smtClean="0"/>
              <a:t> data indicates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CCs down about 1% across the state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32 of 50 CCs reporting declines from Fall 2013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Next door, </a:t>
            </a:r>
            <a:r>
              <a:rPr lang="en-US" baseline="0" dirty="0" smtClean="0"/>
              <a:t>Central TX up 14% (largest in state</a:t>
            </a:r>
            <a:r>
              <a:rPr lang="en-US" baseline="0" dirty="0" smtClean="0"/>
              <a:t>)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178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36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32% of 2013</a:t>
            </a:r>
            <a:r>
              <a:rPr lang="en-US" baseline="0" dirty="0" smtClean="0"/>
              <a:t> HS Grads from the local area attended MCC in Fall 2013</a:t>
            </a:r>
          </a:p>
          <a:p>
            <a:endParaRPr lang="en-US" baseline="0" dirty="0" smtClean="0"/>
          </a:p>
          <a:p>
            <a:r>
              <a:rPr lang="en-US" baseline="0" dirty="0" smtClean="0"/>
              <a:t>41% had at least one developmental need</a:t>
            </a:r>
          </a:p>
          <a:p>
            <a:endParaRPr lang="en-US" baseline="0" dirty="0" smtClean="0"/>
          </a:p>
          <a:p>
            <a:r>
              <a:rPr lang="en-US" baseline="0" dirty="0" smtClean="0"/>
              <a:t>Math is up 12% from 59% in 2011.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69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293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Main ethnicity</a:t>
            </a:r>
            <a:r>
              <a:rPr lang="en-US" baseline="0" dirty="0" smtClean="0"/>
              <a:t> </a:t>
            </a:r>
            <a:r>
              <a:rPr lang="en-US" baseline="0" dirty="0" smtClean="0"/>
              <a:t>change is Hispanic growth</a:t>
            </a:r>
          </a:p>
          <a:p>
            <a:r>
              <a:rPr lang="en-US" baseline="0" dirty="0" smtClean="0"/>
              <a:t>- Large jump since 2009 due to new federal method for collecting/reporting R/E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813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%</a:t>
            </a:r>
            <a:r>
              <a:rPr lang="en-US" baseline="0" dirty="0" smtClean="0"/>
              <a:t> non-English speakers at home also growing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Primarily Spanish in central Texas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Houston has 250 different languages spoken…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29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16+,</a:t>
            </a:r>
            <a:r>
              <a:rPr lang="en-US" baseline="0" dirty="0" smtClean="0"/>
              <a:t>  not in school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5164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85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2188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860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86D14-A91E-4D2F-82C3-4C0FCEA6ACC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894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723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694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81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06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23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087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837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259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147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185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8D99-94A9-4CF4-9DB1-7210E4D4BD17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B9FB-465F-48D0-A1CE-81C9C7ADC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04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09B88D99-94A9-4CF4-9DB1-7210E4D4BD17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588B9FB-465F-48D0-A1CE-81C9C7ADC5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561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b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b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b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b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b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5700" y="1122363"/>
            <a:ext cx="10020300" cy="2387600"/>
          </a:xfrm>
        </p:spPr>
        <p:txBody>
          <a:bodyPr>
            <a:normAutofit/>
          </a:bodyPr>
          <a:lstStyle/>
          <a:p>
            <a:r>
              <a:rPr lang="en-US" smtClean="0">
                <a:solidFill>
                  <a:schemeClr val="bg1"/>
                </a:solidFill>
              </a:rPr>
              <a:t>Heart of </a:t>
            </a:r>
            <a:r>
              <a:rPr lang="en-US" dirty="0" smtClean="0">
                <a:solidFill>
                  <a:schemeClr val="bg1"/>
                </a:solidFill>
              </a:rPr>
              <a:t>Texas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Area Profile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Heart of Texas P-20 Summit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December 1, 2014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937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Unemployment Rate 2004-2014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753140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22852" y="6360194"/>
            <a:ext cx="50101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>
                <a:solidFill>
                  <a:schemeClr val="bg1"/>
                </a:solidFill>
              </a:rPr>
              <a:t>Source:  US Bureau of Labor Statistics http://www.bls.gov/eag/eag.us.htm</a:t>
            </a:r>
            <a:endParaRPr lang="en-US" sz="1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621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Median Household Income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65982830"/>
              </p:ext>
            </p:extLst>
          </p:nvPr>
        </p:nvGraphicFramePr>
        <p:xfrm>
          <a:off x="812800" y="1600200"/>
          <a:ext cx="108712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0" y="6412468"/>
            <a:ext cx="29883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U.S. Census Bureau – 2008-2012 </a:t>
            </a:r>
            <a:r>
              <a:rPr lang="en-US" sz="1100" i="1" dirty="0" smtClean="0">
                <a:solidFill>
                  <a:schemeClr val="bg1"/>
                </a:solidFill>
              </a:rPr>
              <a:t>Average</a:t>
            </a:r>
            <a:endParaRPr lang="en-US" sz="11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044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Percent of Persons </a:t>
            </a:r>
            <a:r>
              <a:rPr lang="en-US" dirty="0" smtClean="0"/>
              <a:t>Below Poverty Level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81741532"/>
              </p:ext>
            </p:extLst>
          </p:nvPr>
        </p:nvGraphicFramePr>
        <p:xfrm>
          <a:off x="817033" y="1600200"/>
          <a:ext cx="108712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0" y="6412468"/>
            <a:ext cx="29883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U.S. Census Bureau – 2008-2012 </a:t>
            </a:r>
            <a:r>
              <a:rPr lang="en-US" sz="1100" i="1" dirty="0" smtClean="0">
                <a:solidFill>
                  <a:schemeClr val="bg1"/>
                </a:solidFill>
              </a:rPr>
              <a:t>Average</a:t>
            </a:r>
            <a:endParaRPr lang="en-US" sz="11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386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Educational Attainment</a:t>
            </a:r>
          </a:p>
          <a:p>
            <a:r>
              <a:rPr lang="en-US" dirty="0" smtClean="0"/>
              <a:t>Public School </a:t>
            </a:r>
            <a:r>
              <a:rPr lang="en-US" dirty="0" smtClean="0"/>
              <a:t>Outcomes</a:t>
            </a:r>
            <a:endParaRPr lang="en-US" dirty="0" smtClean="0"/>
          </a:p>
          <a:p>
            <a:r>
              <a:rPr lang="en-US" dirty="0" smtClean="0"/>
              <a:t>College Readiness and Performance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195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Percent with Bachelor's </a:t>
            </a:r>
            <a:r>
              <a:rPr lang="en-US" dirty="0" smtClean="0"/>
              <a:t>Degree or Higher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60359369"/>
              </p:ext>
            </p:extLst>
          </p:nvPr>
        </p:nvGraphicFramePr>
        <p:xfrm>
          <a:off x="817033" y="1600200"/>
          <a:ext cx="108712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0" y="6412468"/>
            <a:ext cx="29883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U.S. Census Bureau – </a:t>
            </a:r>
            <a:r>
              <a:rPr lang="en-US" sz="1100" i="1" dirty="0" smtClean="0">
                <a:solidFill>
                  <a:schemeClr val="bg1"/>
                </a:solidFill>
              </a:rPr>
              <a:t>2008-2012 Average</a:t>
            </a:r>
            <a:endParaRPr lang="en-US" sz="11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779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2013 STAAR All Grades – % Level II &amp; Above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254705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0" y="6412468"/>
            <a:ext cx="5295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</a:t>
            </a:r>
            <a:r>
              <a:rPr lang="en-US" sz="1100" i="1" dirty="0">
                <a:solidFill>
                  <a:schemeClr val="bg1"/>
                </a:solidFill>
              </a:rPr>
              <a:t>TEA Texas Academic Performance </a:t>
            </a:r>
            <a:r>
              <a:rPr lang="en-US" sz="1100" i="1" dirty="0" smtClean="0">
                <a:solidFill>
                  <a:schemeClr val="bg1"/>
                </a:solidFill>
              </a:rPr>
              <a:t>Report 2012-13 </a:t>
            </a:r>
            <a:r>
              <a:rPr lang="en-US" sz="1100" i="1" dirty="0">
                <a:solidFill>
                  <a:schemeClr val="bg1"/>
                </a:solidFill>
              </a:rPr>
              <a:t>Region Performance</a:t>
            </a:r>
            <a:endParaRPr lang="en-US" sz="11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335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2013 STAAR EOC – % Level II &amp; Above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4305252"/>
              </p:ext>
            </p:extLst>
          </p:nvPr>
        </p:nvGraphicFramePr>
        <p:xfrm>
          <a:off x="838200" y="1379620"/>
          <a:ext cx="10515600" cy="5163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0" y="6412468"/>
            <a:ext cx="5295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</a:t>
            </a:r>
            <a:r>
              <a:rPr lang="en-US" sz="1100" i="1" dirty="0">
                <a:solidFill>
                  <a:schemeClr val="bg1"/>
                </a:solidFill>
              </a:rPr>
              <a:t>TEA Texas Academic Performance </a:t>
            </a:r>
            <a:r>
              <a:rPr lang="en-US" sz="1100" i="1" dirty="0" smtClean="0">
                <a:solidFill>
                  <a:schemeClr val="bg1"/>
                </a:solidFill>
              </a:rPr>
              <a:t>Report 2012-13 </a:t>
            </a:r>
            <a:r>
              <a:rPr lang="en-US" sz="1100" i="1" dirty="0">
                <a:solidFill>
                  <a:schemeClr val="bg1"/>
                </a:solidFill>
              </a:rPr>
              <a:t>Region Performance</a:t>
            </a:r>
            <a:endParaRPr lang="en-US" sz="11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7063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2013 TAKS Grade 11 – % Met Standard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2398659"/>
              </p:ext>
            </p:extLst>
          </p:nvPr>
        </p:nvGraphicFramePr>
        <p:xfrm>
          <a:off x="838200" y="1556084"/>
          <a:ext cx="10515600" cy="46208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0" y="6412468"/>
            <a:ext cx="5295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</a:t>
            </a:r>
            <a:r>
              <a:rPr lang="en-US" sz="1100" i="1" dirty="0">
                <a:solidFill>
                  <a:schemeClr val="bg1"/>
                </a:solidFill>
              </a:rPr>
              <a:t>TEA Texas Academic Performance </a:t>
            </a:r>
            <a:r>
              <a:rPr lang="en-US" sz="1100" i="1" dirty="0" smtClean="0">
                <a:solidFill>
                  <a:schemeClr val="bg1"/>
                </a:solidFill>
              </a:rPr>
              <a:t>Report 2012-13 </a:t>
            </a:r>
            <a:r>
              <a:rPr lang="en-US" sz="1100" i="1" dirty="0">
                <a:solidFill>
                  <a:schemeClr val="bg1"/>
                </a:solidFill>
              </a:rPr>
              <a:t>Region Performance</a:t>
            </a:r>
            <a:endParaRPr lang="en-US" sz="11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3541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Texas Institutions of Higher Education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416" y="4746635"/>
            <a:ext cx="2347163" cy="10745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96000" y="2024408"/>
            <a:ext cx="555056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Baylor University (16,263)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McLennan </a:t>
            </a:r>
            <a:r>
              <a:rPr lang="en-US" sz="2400" dirty="0" smtClean="0">
                <a:solidFill>
                  <a:schemeClr val="bg1"/>
                </a:solidFill>
              </a:rPr>
              <a:t>Community College (8,329)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University </a:t>
            </a:r>
            <a:r>
              <a:rPr lang="en-US" sz="2400" dirty="0" smtClean="0">
                <a:solidFill>
                  <a:schemeClr val="bg1"/>
                </a:solidFill>
              </a:rPr>
              <a:t>Center (1,100)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Hill </a:t>
            </a:r>
            <a:r>
              <a:rPr lang="en-US" sz="2400" dirty="0" smtClean="0">
                <a:solidFill>
                  <a:schemeClr val="bg1"/>
                </a:solidFill>
              </a:rPr>
              <a:t>College (4,026)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TSTC </a:t>
            </a:r>
            <a:r>
              <a:rPr lang="en-US" sz="2400" dirty="0" smtClean="0">
                <a:solidFill>
                  <a:schemeClr val="bg1"/>
                </a:solidFill>
              </a:rPr>
              <a:t>Waco (3,988)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 t="13201" r="9153"/>
          <a:stretch>
            <a:fillRect/>
          </a:stretch>
        </p:blipFill>
        <p:spPr bwMode="auto">
          <a:xfrm>
            <a:off x="381000" y="1385991"/>
            <a:ext cx="5715000" cy="5117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919745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Statewide Fall Enrollment 2009-2013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2867504"/>
              </p:ext>
            </p:extLst>
          </p:nvPr>
        </p:nvGraphicFramePr>
        <p:xfrm>
          <a:off x="449179" y="1825625"/>
          <a:ext cx="11341768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34119" y="6391276"/>
            <a:ext cx="47434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Source:  txhighereddata.org, tacc.org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319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Population</a:t>
            </a:r>
          </a:p>
          <a:p>
            <a:r>
              <a:rPr lang="en-US" sz="3600" dirty="0" smtClean="0"/>
              <a:t>Age</a:t>
            </a:r>
          </a:p>
          <a:p>
            <a:r>
              <a:rPr lang="en-US" sz="3600" dirty="0" smtClean="0"/>
              <a:t>Ethnicity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476565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2011-12 HS Grads </a:t>
            </a:r>
            <a:r>
              <a:rPr lang="en-US" dirty="0" smtClean="0"/>
              <a:t>Enrolled in </a:t>
            </a:r>
            <a:r>
              <a:rPr lang="en-US" dirty="0" smtClean="0"/>
              <a:t>Texas </a:t>
            </a:r>
            <a:r>
              <a:rPr lang="en-US" dirty="0" smtClean="0"/>
              <a:t>Higher </a:t>
            </a:r>
            <a:r>
              <a:rPr lang="en-US" dirty="0" smtClean="0"/>
              <a:t>Education, Fall 2012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84789381"/>
              </p:ext>
            </p:extLst>
          </p:nvPr>
        </p:nvGraphicFramePr>
        <p:xfrm>
          <a:off x="817033" y="1600200"/>
          <a:ext cx="108712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0" y="6412468"/>
            <a:ext cx="50449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</a:t>
            </a:r>
            <a:r>
              <a:rPr lang="en-US" sz="1100" i="1" dirty="0" smtClean="0">
                <a:solidFill>
                  <a:schemeClr val="bg1"/>
                </a:solidFill>
              </a:rPr>
              <a:t> THECB Report – 2011-12 </a:t>
            </a:r>
            <a:r>
              <a:rPr lang="en-US" sz="1100" i="1" dirty="0">
                <a:solidFill>
                  <a:schemeClr val="bg1"/>
                </a:solidFill>
              </a:rPr>
              <a:t>High School Graduates Enrolled in Higher Education</a:t>
            </a:r>
            <a:endParaRPr lang="en-US" sz="11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9240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11684000" cy="990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2013 </a:t>
            </a:r>
            <a:r>
              <a:rPr lang="en-US" sz="2400" dirty="0" smtClean="0"/>
              <a:t>High School Graduates Attending </a:t>
            </a:r>
            <a:r>
              <a:rPr lang="en-US" sz="2400" dirty="0" smtClean="0"/>
              <a:t>MCC </a:t>
            </a:r>
            <a:r>
              <a:rPr lang="en-US" sz="2400" dirty="0" smtClean="0"/>
              <a:t>Needing </a:t>
            </a:r>
            <a:r>
              <a:rPr lang="en-US" sz="2400" dirty="0" smtClean="0"/>
              <a:t>Developmental Coursework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01600" y="6412468"/>
            <a:ext cx="41873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</a:t>
            </a:r>
            <a:r>
              <a:rPr lang="en-US" sz="1100" i="1" dirty="0" smtClean="0">
                <a:solidFill>
                  <a:schemeClr val="bg1"/>
                </a:solidFill>
              </a:rPr>
              <a:t> McLennan Community College Office of Institutional Research.</a:t>
            </a:r>
            <a:endParaRPr lang="en-US" sz="110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7095" y="2038247"/>
            <a:ext cx="38718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32% of local HS grads enrolled at MCC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41% of those enrolled had at least one developmental need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14" name="图表 1"/>
          <p:cNvGraphicFramePr/>
          <p:nvPr>
            <p:extLst>
              <p:ext uri="{D42A27DB-BD31-4B8C-83A1-F6EECF244321}">
                <p14:modId xmlns:p14="http://schemas.microsoft.com/office/powerpoint/2010/main" val="3130685041"/>
              </p:ext>
            </p:extLst>
          </p:nvPr>
        </p:nvGraphicFramePr>
        <p:xfrm>
          <a:off x="4513554" y="1941657"/>
          <a:ext cx="7501982" cy="4732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5782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Rural areas are losing population relative to state, getting older</a:t>
            </a:r>
          </a:p>
          <a:p>
            <a:pPr lvl="1"/>
            <a:r>
              <a:rPr lang="en-US" dirty="0" smtClean="0"/>
              <a:t>Entire area getting more diverse, mirroring state trends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Median Family Income lags behind state</a:t>
            </a:r>
          </a:p>
          <a:p>
            <a:pPr lvl="1"/>
            <a:r>
              <a:rPr lang="en-US" dirty="0" smtClean="0"/>
              <a:t>Higher levels of poverty in Falls, Limestone, McLennan counties</a:t>
            </a:r>
            <a:endParaRPr lang="en-US" dirty="0" smtClean="0"/>
          </a:p>
          <a:p>
            <a:pPr>
              <a:buNone/>
            </a:pPr>
            <a:endParaRPr lang="en-US" u="sng" dirty="0" smtClean="0"/>
          </a:p>
          <a:p>
            <a:r>
              <a:rPr lang="en-US" dirty="0" smtClean="0"/>
              <a:t>Economic recovery is still incomplete </a:t>
            </a:r>
          </a:p>
          <a:p>
            <a:pPr lvl="1"/>
            <a:r>
              <a:rPr lang="en-US" dirty="0" smtClean="0"/>
              <a:t>Unemployment above 2007 levels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61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Low educational attainment relative to the State</a:t>
            </a:r>
          </a:p>
          <a:p>
            <a:endParaRPr lang="en-US" dirty="0" smtClean="0"/>
          </a:p>
          <a:p>
            <a:r>
              <a:rPr lang="en-US" dirty="0" smtClean="0"/>
              <a:t>Transition to final STAAR standards will prove a challenge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Mismatch Between </a:t>
            </a:r>
            <a:r>
              <a:rPr lang="en-US" dirty="0" smtClean="0"/>
              <a:t>Standards </a:t>
            </a:r>
            <a:r>
              <a:rPr lang="en-US" dirty="0" smtClean="0"/>
              <a:t>and </a:t>
            </a:r>
            <a:r>
              <a:rPr lang="en-US" dirty="0" smtClean="0"/>
              <a:t>College Preparedness</a:t>
            </a:r>
            <a:endParaRPr lang="en-US" dirty="0" smtClean="0"/>
          </a:p>
          <a:p>
            <a:pPr lvl="1"/>
            <a:r>
              <a:rPr lang="en-US" dirty="0" smtClean="0"/>
              <a:t>Only around 60% </a:t>
            </a:r>
            <a:r>
              <a:rPr lang="en-US" dirty="0" smtClean="0"/>
              <a:t>of </a:t>
            </a:r>
            <a:r>
              <a:rPr lang="en-US" dirty="0" smtClean="0"/>
              <a:t>college-bound graduates are prepared </a:t>
            </a:r>
            <a:r>
              <a:rPr lang="en-US" dirty="0" smtClean="0"/>
              <a:t>for college level </a:t>
            </a:r>
            <a:r>
              <a:rPr lang="en-US" dirty="0" smtClean="0"/>
              <a:t>work</a:t>
            </a:r>
          </a:p>
          <a:p>
            <a:pPr lvl="1"/>
            <a:r>
              <a:rPr lang="en-US" dirty="0" smtClean="0"/>
              <a:t>Under-prepared </a:t>
            </a:r>
            <a:r>
              <a:rPr lang="en-US" dirty="0" smtClean="0"/>
              <a:t>Students in </a:t>
            </a:r>
            <a:r>
              <a:rPr lang="en-US" dirty="0" smtClean="0"/>
              <a:t>Mathematics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72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152400"/>
            <a:ext cx="108712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HOTCOG – Service Area and Total Population</a:t>
            </a:r>
            <a:endParaRPr lang="en-US" dirty="0"/>
          </a:p>
        </p:txBody>
      </p:sp>
      <p:pic>
        <p:nvPicPr>
          <p:cNvPr id="1026" name="Picture 2" descr="http://upload.wikimedia.org/wikipedia/en/3/30/HOTCO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3262" y="1066800"/>
            <a:ext cx="6388101" cy="56072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304799" y="1828800"/>
            <a:ext cx="525846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 Bosque – 17,855 (-2.0%)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 Falls – 17,493 (-2.1%)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 Freestone – 19,646 (-0.8%)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 Hill – 34,823 (-0.8%)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 Limestone – 23,326 (-0.3%)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 McLennan – 241,481 (+2.8%)</a:t>
            </a:r>
          </a:p>
          <a:p>
            <a:pPr>
              <a:buFont typeface="Arial" pitchFamily="34" charset="0"/>
              <a:buChar char="•"/>
            </a:pPr>
            <a:endParaRPr lang="en-US" sz="3200" dirty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smtClean="0">
                <a:solidFill>
                  <a:schemeClr val="bg1"/>
                </a:solidFill>
              </a:rPr>
              <a:t>Texas – 26,448,193 (+5.2%)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1600" y="6412468"/>
            <a:ext cx="405912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U.S. Census Bureau – 2013 Estimates (% Change since 2010)</a:t>
            </a:r>
            <a:endParaRPr lang="en-US" sz="11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0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Median Age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84414823"/>
              </p:ext>
            </p:extLst>
          </p:nvPr>
        </p:nvGraphicFramePr>
        <p:xfrm>
          <a:off x="817033" y="1600200"/>
          <a:ext cx="108712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0" y="6412468"/>
            <a:ext cx="27398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U.S. Census Bureau – 2013 Estimates</a:t>
            </a:r>
            <a:endParaRPr lang="en-US" sz="11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102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Percent 18 Years and Over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09039249"/>
              </p:ext>
            </p:extLst>
          </p:nvPr>
        </p:nvGraphicFramePr>
        <p:xfrm>
          <a:off x="817033" y="1600200"/>
          <a:ext cx="108712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0" y="6412468"/>
            <a:ext cx="27398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U.S. Census Bureau – 2013 Estimates</a:t>
            </a:r>
            <a:endParaRPr lang="en-US" sz="11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659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Ethnicity: </a:t>
            </a:r>
            <a:r>
              <a:rPr lang="en-US" dirty="0" smtClean="0"/>
              <a:t> Percent</a:t>
            </a:r>
            <a:r>
              <a:rPr lang="en-US" dirty="0" smtClean="0"/>
              <a:t> </a:t>
            </a:r>
            <a:r>
              <a:rPr lang="en-US" dirty="0" smtClean="0"/>
              <a:t>Hispanic </a:t>
            </a:r>
            <a:r>
              <a:rPr lang="en-US" dirty="0" smtClean="0"/>
              <a:t>or </a:t>
            </a:r>
            <a:r>
              <a:rPr lang="en-US" dirty="0" smtClean="0"/>
              <a:t>Latino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06863338"/>
              </p:ext>
            </p:extLst>
          </p:nvPr>
        </p:nvGraphicFramePr>
        <p:xfrm>
          <a:off x="817033" y="1600200"/>
          <a:ext cx="108712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0" y="6412468"/>
            <a:ext cx="27398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U.S. Census Bureau – 2013 Estimates</a:t>
            </a:r>
            <a:endParaRPr lang="en-US" sz="11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045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Percent Home Language Other than English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15097828"/>
              </p:ext>
            </p:extLst>
          </p:nvPr>
        </p:nvGraphicFramePr>
        <p:xfrm>
          <a:off x="817033" y="1600200"/>
          <a:ext cx="108712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0" y="6412468"/>
            <a:ext cx="27398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U.S. Census Bureau – 2013 Estimates</a:t>
            </a:r>
            <a:endParaRPr lang="en-US" sz="11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797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&amp; Workforce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Labor force</a:t>
            </a:r>
          </a:p>
          <a:p>
            <a:r>
              <a:rPr lang="en-US" dirty="0" smtClean="0"/>
              <a:t>Unemployment</a:t>
            </a:r>
          </a:p>
          <a:p>
            <a:r>
              <a:rPr lang="en-US" dirty="0" smtClean="0"/>
              <a:t>Median Family Income</a:t>
            </a:r>
          </a:p>
          <a:p>
            <a:r>
              <a:rPr lang="en-US" dirty="0" smtClean="0"/>
              <a:t>Poverty Rates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519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Labor Force &amp; Unemployment Rate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26670967"/>
              </p:ext>
            </p:extLst>
          </p:nvPr>
        </p:nvGraphicFramePr>
        <p:xfrm>
          <a:off x="817033" y="1600202"/>
          <a:ext cx="10380357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0119"/>
                <a:gridCol w="3460119"/>
                <a:gridCol w="3460119"/>
              </a:tblGrid>
              <a:tr h="918409"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Number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smtClean="0"/>
                        <a:t>in </a:t>
                      </a:r>
                      <a:endParaRPr lang="en-US" sz="2800" baseline="0" dirty="0" smtClean="0"/>
                    </a:p>
                    <a:p>
                      <a:pPr algn="ctr"/>
                      <a:r>
                        <a:rPr lang="en-US" sz="2800" baseline="0" dirty="0" smtClean="0"/>
                        <a:t>Labor </a:t>
                      </a:r>
                      <a:r>
                        <a:rPr lang="en-US" sz="2800" baseline="0" dirty="0" smtClean="0"/>
                        <a:t>Force 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/>
                        <a:t>Percent </a:t>
                      </a:r>
                    </a:p>
                    <a:p>
                      <a:pPr algn="ctr"/>
                      <a:r>
                        <a:rPr lang="en-US" sz="2800" smtClean="0"/>
                        <a:t>Unemployed</a:t>
                      </a:r>
                      <a:endParaRPr lang="en-US" sz="2800" dirty="0"/>
                    </a:p>
                  </a:txBody>
                  <a:tcPr marL="121920" marR="121920"/>
                </a:tc>
              </a:tr>
              <a:tr h="48149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Texas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12,819,818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6.3%</a:t>
                      </a:r>
                      <a:endParaRPr lang="en-US" sz="2800" dirty="0"/>
                    </a:p>
                  </a:txBody>
                  <a:tcPr marL="121920" marR="121920"/>
                </a:tc>
              </a:tr>
              <a:tr h="48149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Bosque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8,118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6.6%</a:t>
                      </a:r>
                      <a:endParaRPr lang="en-US" sz="2800" dirty="0"/>
                    </a:p>
                  </a:txBody>
                  <a:tcPr marL="121920" marR="121920"/>
                </a:tc>
              </a:tr>
              <a:tr h="48149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Falls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6,509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8.3%</a:t>
                      </a:r>
                      <a:endParaRPr lang="en-US" sz="2800" dirty="0"/>
                    </a:p>
                  </a:txBody>
                  <a:tcPr marL="121920" marR="121920"/>
                </a:tc>
              </a:tr>
              <a:tr h="48149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Freestone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10,024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5.5%</a:t>
                      </a:r>
                      <a:endParaRPr lang="en-US" sz="2800" dirty="0"/>
                    </a:p>
                  </a:txBody>
                  <a:tcPr marL="121920" marR="121920"/>
                </a:tc>
              </a:tr>
              <a:tr h="48149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Hill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16,790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6.2%</a:t>
                      </a:r>
                      <a:endParaRPr lang="en-US" sz="2800" dirty="0"/>
                    </a:p>
                  </a:txBody>
                  <a:tcPr marL="121920" marR="121920"/>
                </a:tc>
              </a:tr>
              <a:tr h="48149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Limestone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11,278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6.0%</a:t>
                      </a:r>
                      <a:endParaRPr lang="en-US" sz="2800" dirty="0"/>
                    </a:p>
                  </a:txBody>
                  <a:tcPr marL="121920" marR="121920"/>
                </a:tc>
              </a:tr>
              <a:tr h="481491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McLennan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114,907</a:t>
                      </a:r>
                      <a:endParaRPr lang="en-US" sz="2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6.1%</a:t>
                      </a:r>
                      <a:endParaRPr lang="en-US" sz="2800" dirty="0"/>
                    </a:p>
                  </a:txBody>
                  <a:tcPr marL="121920" marR="12192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601" y="6412468"/>
            <a:ext cx="57246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>
                <a:solidFill>
                  <a:schemeClr val="bg1"/>
                </a:solidFill>
              </a:rPr>
              <a:t>Source: U.S. Bureau of Labor Statistics – 2013 Local Area Unemployment Statistics	</a:t>
            </a:r>
            <a:endParaRPr lang="en-US" sz="11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913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1781</TotalTime>
  <Words>680</Words>
  <Application>Microsoft Office PowerPoint</Application>
  <PresentationFormat>Custom</PresentationFormat>
  <Paragraphs>147</Paragraphs>
  <Slides>23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Heart of Texas  Area Profile</vt:lpstr>
      <vt:lpstr>Demographic Highlights</vt:lpstr>
      <vt:lpstr>HOTCOG – Service Area and Total Population</vt:lpstr>
      <vt:lpstr>Median Age</vt:lpstr>
      <vt:lpstr>Percent 18 Years and Over</vt:lpstr>
      <vt:lpstr>Ethnicity:  Percent Hispanic or Latino</vt:lpstr>
      <vt:lpstr>Percent Home Language Other than English</vt:lpstr>
      <vt:lpstr>Economic &amp; Workforce Data</vt:lpstr>
      <vt:lpstr>Labor Force &amp; Unemployment Rate</vt:lpstr>
      <vt:lpstr>Unemployment Rate 2004-2014</vt:lpstr>
      <vt:lpstr>Median Household Income</vt:lpstr>
      <vt:lpstr>Percent of Persons Below Poverty Level</vt:lpstr>
      <vt:lpstr>Education Data</vt:lpstr>
      <vt:lpstr>Percent with Bachelor's Degree or Higher</vt:lpstr>
      <vt:lpstr>2013 STAAR All Grades – % Level II &amp; Above</vt:lpstr>
      <vt:lpstr>2013 STAAR EOC – % Level II &amp; Above</vt:lpstr>
      <vt:lpstr>2013 TAKS Grade 11 – % Met Standard</vt:lpstr>
      <vt:lpstr>Texas Institutions of Higher Education</vt:lpstr>
      <vt:lpstr>Statewide Fall Enrollment 2009-2013</vt:lpstr>
      <vt:lpstr>2011-12 HS Grads Enrolled in Texas Higher Education, Fall 2012</vt:lpstr>
      <vt:lpstr>2013 High School Graduates Attending MCC Needing Developmental Coursework</vt:lpstr>
      <vt:lpstr>Final Thoughts</vt:lpstr>
      <vt:lpstr>Conclusions</vt:lpstr>
    </vt:vector>
  </TitlesOfParts>
  <Company>McLennan Community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Trends In Higher Education  Central Texas</dc:title>
  <dc:creator>Phillip Rhodes</dc:creator>
  <cp:lastModifiedBy>Phil Rhodes</cp:lastModifiedBy>
  <cp:revision>39</cp:revision>
  <dcterms:created xsi:type="dcterms:W3CDTF">2014-11-27T16:54:38Z</dcterms:created>
  <dcterms:modified xsi:type="dcterms:W3CDTF">2014-11-30T22:55:40Z</dcterms:modified>
</cp:coreProperties>
</file>