
<file path=[Content_Types].xml><?xml version="1.0" encoding="utf-8"?>
<Types xmlns="http://schemas.openxmlformats.org/package/2006/content-types">
  <Default Extension="bin" ContentType="application/vnd.openxmlformats-officedocument.oleObject"/>
  <Default Extension="pdf" ContentType="image/unknown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87" r:id="rId3"/>
    <p:sldId id="419" r:id="rId4"/>
    <p:sldId id="294" r:id="rId5"/>
    <p:sldId id="373" r:id="rId6"/>
    <p:sldId id="374" r:id="rId7"/>
    <p:sldId id="398" r:id="rId8"/>
    <p:sldId id="399" r:id="rId9"/>
    <p:sldId id="401" r:id="rId10"/>
    <p:sldId id="400" r:id="rId11"/>
    <p:sldId id="405" r:id="rId12"/>
    <p:sldId id="375" r:id="rId13"/>
    <p:sldId id="376" r:id="rId14"/>
    <p:sldId id="377" r:id="rId15"/>
    <p:sldId id="378" r:id="rId16"/>
    <p:sldId id="379" r:id="rId17"/>
    <p:sldId id="380" r:id="rId18"/>
    <p:sldId id="381" r:id="rId19"/>
    <p:sldId id="409" r:id="rId20"/>
    <p:sldId id="406" r:id="rId21"/>
    <p:sldId id="383" r:id="rId22"/>
    <p:sldId id="382" r:id="rId23"/>
    <p:sldId id="384" r:id="rId24"/>
    <p:sldId id="385" r:id="rId25"/>
    <p:sldId id="386" r:id="rId26"/>
    <p:sldId id="387" r:id="rId27"/>
    <p:sldId id="388" r:id="rId28"/>
    <p:sldId id="389" r:id="rId29"/>
    <p:sldId id="390" r:id="rId30"/>
    <p:sldId id="391" r:id="rId31"/>
    <p:sldId id="392" r:id="rId32"/>
    <p:sldId id="393" r:id="rId33"/>
    <p:sldId id="408" r:id="rId34"/>
    <p:sldId id="414" r:id="rId35"/>
    <p:sldId id="415" r:id="rId36"/>
    <p:sldId id="413" r:id="rId37"/>
    <p:sldId id="349" r:id="rId38"/>
    <p:sldId id="411" r:id="rId39"/>
    <p:sldId id="416" r:id="rId40"/>
    <p:sldId id="417" r:id="rId41"/>
    <p:sldId id="418" r:id="rId4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829" autoAdjust="0"/>
  </p:normalViewPr>
  <p:slideViewPr>
    <p:cSldViewPr>
      <p:cViewPr>
        <p:scale>
          <a:sx n="100" d="100"/>
          <a:sy n="100" d="100"/>
        </p:scale>
        <p:origin x="-38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68"/>
    </p:cViewPr>
  </p:sorterViewPr>
  <p:notesViewPr>
    <p:cSldViewPr>
      <p:cViewPr varScale="1">
        <p:scale>
          <a:sx n="81" d="100"/>
          <a:sy n="81" d="100"/>
        </p:scale>
        <p:origin x="-311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b="1" i="1" dirty="0" smtClean="0"/>
              <a:t>ESC Region XI Module Two B</a:t>
            </a:r>
          </a:p>
          <a:p>
            <a:r>
              <a:rPr lang="en-US" b="1" i="1" dirty="0" smtClean="0"/>
              <a:t>October 16, 2012</a:t>
            </a:r>
            <a:endParaRPr lang="en-US" b="1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62484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i="1" dirty="0" smtClean="0"/>
              <a:t>Provided by Education Service Center Region XI </a:t>
            </a:r>
            <a:r>
              <a:rPr lang="en-US" i="1" dirty="0" smtClean="0">
                <a:latin typeface="Calibri"/>
                <a:cs typeface="Calibri"/>
              </a:rPr>
              <a:t>• www.esc11.net 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248400" y="8829967"/>
            <a:ext cx="760378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 are added.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4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10/17/2012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16002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Bookman Old Style" pitchFamily="18" charset="0"/>
              </a:rPr>
              <a:t> </a:t>
            </a:r>
            <a:br>
              <a:rPr lang="en-US" dirty="0" smtClean="0">
                <a:latin typeface="Bookman Old Style" pitchFamily="18" charset="0"/>
              </a:rPr>
            </a:b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ESC Region XI Module Two B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Studying Local Data for Region XI </a:t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Fort Worth Partners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endParaRPr lang="en-US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876800"/>
            <a:ext cx="6400800" cy="1219200"/>
          </a:xfrm>
        </p:spPr>
        <p:txBody>
          <a:bodyPr/>
          <a:lstStyle/>
          <a:p>
            <a:r>
              <a:rPr lang="en-US" dirty="0" smtClean="0"/>
              <a:t>All AVATAR artifacts :</a:t>
            </a:r>
          </a:p>
          <a:p>
            <a:r>
              <a:rPr lang="en-US" dirty="0" smtClean="0"/>
              <a:t> </a:t>
            </a:r>
            <a:r>
              <a:rPr lang="en-US" dirty="0"/>
              <a:t>http://www.ntp16.notlb.com/avatar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State and Regional Data Sources</a:t>
            </a: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High school data are from the Texas Education Agency, Testing and Accountability, AEIS.  </a:t>
            </a:r>
            <a:endParaRPr lang="en-US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K-12 and higher education data are from the Texas Higher Education Coordinating Board, Data Resources and Tools.  </a:t>
            </a:r>
          </a:p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If your partner IHE is a private institution, you may need to ask for local data.</a:t>
            </a:r>
            <a:endParaRPr lang="en-US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8153400" cy="55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b="1" dirty="0" smtClean="0"/>
              <a:t>TEA State and District </a:t>
            </a:r>
          </a:p>
          <a:p>
            <a:pPr marL="0" indent="0" algn="ctr">
              <a:buNone/>
            </a:pPr>
            <a:r>
              <a:rPr lang="en-US" sz="6000" b="1" dirty="0" smtClean="0"/>
              <a:t> </a:t>
            </a:r>
            <a:r>
              <a:rPr lang="en-US" sz="6000" b="1" dirty="0"/>
              <a:t>Academic Excellence Indicator System</a:t>
            </a:r>
          </a:p>
          <a:p>
            <a:pPr marL="0" indent="0" algn="ctr">
              <a:buNone/>
            </a:pPr>
            <a:r>
              <a:rPr lang="en-US" sz="6000" b="1" dirty="0" smtClean="0"/>
              <a:t>(AEIS) Data</a:t>
            </a:r>
          </a:p>
        </p:txBody>
      </p:sp>
    </p:spTree>
    <p:extLst>
      <p:ext uri="{BB962C8B-B14F-4D97-AF65-F5344CB8AC3E}">
        <p14:creationId xmlns:p14="http://schemas.microsoft.com/office/powerpoint/2010/main" val="110242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TEA AEIS Data </a:t>
            </a:r>
            <a:br>
              <a:rPr lang="en-US" b="1" dirty="0" smtClean="0"/>
            </a:br>
            <a:r>
              <a:rPr lang="en-US" b="1" dirty="0" smtClean="0"/>
              <a:t>All Texas Public High Schools, 2010-11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562333"/>
              </p:ext>
            </p:extLst>
          </p:nvPr>
        </p:nvGraphicFramePr>
        <p:xfrm>
          <a:off x="1447800" y="2286000"/>
          <a:ext cx="4064000" cy="3500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1,329,203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390,370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343,450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314,263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291,799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280,520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17.2*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82.8*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TEA AEIS Data </a:t>
            </a:r>
            <a:br>
              <a:rPr lang="en-US" b="1" dirty="0" smtClean="0"/>
            </a:br>
            <a:r>
              <a:rPr lang="en-US" b="1" dirty="0" smtClean="0"/>
              <a:t>All Texas Public Schools, 2010-11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536433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12.9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31.2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3.4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76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 AEIS Data </a:t>
            </a:r>
            <a:br>
              <a:rPr lang="en-US" dirty="0" smtClean="0"/>
            </a:br>
            <a:r>
              <a:rPr lang="en-US" dirty="0" smtClean="0"/>
              <a:t>All Texas Public Schools,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679819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59.2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16.9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46.3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3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TEA AEIS Data</a:t>
            </a:r>
            <a:br>
              <a:rPr lang="en-US" b="1" dirty="0" smtClean="0"/>
            </a:br>
            <a:r>
              <a:rPr lang="en-US" b="1" dirty="0" smtClean="0"/>
              <a:t>All Texas Public High Schools, 2010-11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669119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30.6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0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 AEIS Data </a:t>
            </a:r>
            <a:br>
              <a:rPr lang="en-US" dirty="0" smtClean="0"/>
            </a:br>
            <a:r>
              <a:rPr lang="en-US" dirty="0" smtClean="0"/>
              <a:t>All Texas Public High Schools,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AP/IB </a:t>
            </a:r>
            <a:r>
              <a:rPr lang="en-US" dirty="0"/>
              <a:t>Percentage Tested</a:t>
            </a:r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AP/IB Percent Examinees Met or Exceeded Criteria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46791"/>
              </p:ext>
            </p:extLst>
          </p:nvPr>
        </p:nvGraphicFramePr>
        <p:xfrm>
          <a:off x="533400" y="2209799"/>
          <a:ext cx="7924800" cy="13716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27.0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496191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61.6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14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TEA AEIS Data </a:t>
            </a:r>
            <a:br>
              <a:rPr lang="en-US" b="1" dirty="0" smtClean="0"/>
            </a:br>
            <a:r>
              <a:rPr lang="en-US" b="1" dirty="0" smtClean="0"/>
              <a:t>All Texas Public High Schools, 2010-11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English Lang Arts, Percent Passing</a:t>
            </a:r>
            <a:endParaRPr lang="en-US" sz="2400" dirty="0"/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065371"/>
              </p:ext>
            </p:extLst>
          </p:nvPr>
        </p:nvGraphicFramePr>
        <p:xfrm>
          <a:off x="533400" y="2133600"/>
          <a:ext cx="7924800" cy="14173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909477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7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TEA AEIS Data </a:t>
            </a:r>
            <a:br>
              <a:rPr lang="en-US" b="1" dirty="0" smtClean="0"/>
            </a:br>
            <a:r>
              <a:rPr lang="en-US" b="1" dirty="0" smtClean="0"/>
              <a:t>All Texas Public High Schools, 2010-11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77652"/>
              </p:ext>
            </p:extLst>
          </p:nvPr>
        </p:nvGraphicFramePr>
        <p:xfrm>
          <a:off x="914400" y="2819400"/>
          <a:ext cx="7924800" cy="180497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87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District AEIS </a:t>
            </a:r>
            <a:r>
              <a:rPr lang="en-US" b="1" dirty="0"/>
              <a:t>Data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Examine </a:t>
            </a:r>
            <a:r>
              <a:rPr lang="en-US" dirty="0"/>
              <a:t>District AEIS College Readiness Indicators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Advanced Course/Dual </a:t>
            </a:r>
            <a:r>
              <a:rPr lang="en-US" dirty="0"/>
              <a:t>E</a:t>
            </a:r>
            <a:r>
              <a:rPr lang="en-US" dirty="0" smtClean="0"/>
              <a:t>nrollment Completion</a:t>
            </a:r>
          </a:p>
          <a:p>
            <a:pPr lvl="1"/>
            <a:r>
              <a:rPr lang="en-US" dirty="0" smtClean="0"/>
              <a:t>RHSP/DAP Graduates</a:t>
            </a:r>
          </a:p>
          <a:p>
            <a:pPr lvl="1"/>
            <a:r>
              <a:rPr lang="en-US" dirty="0"/>
              <a:t>AP/IB Percent Tested</a:t>
            </a:r>
          </a:p>
          <a:p>
            <a:pPr lvl="1"/>
            <a:r>
              <a:rPr lang="en-US" dirty="0" smtClean="0"/>
              <a:t>Texas Success Initiative, </a:t>
            </a:r>
          </a:p>
          <a:p>
            <a:pPr lvl="2"/>
            <a:r>
              <a:rPr lang="en-US" dirty="0" smtClean="0"/>
              <a:t>English Language Arts</a:t>
            </a:r>
          </a:p>
          <a:p>
            <a:pPr lvl="2"/>
            <a:r>
              <a:rPr lang="en-US" dirty="0" smtClean="0"/>
              <a:t>Mathematics</a:t>
            </a:r>
          </a:p>
          <a:p>
            <a:pPr lvl="1"/>
            <a:r>
              <a:rPr lang="en-US" dirty="0" smtClean="0"/>
              <a:t>College-Ready Graduates</a:t>
            </a:r>
          </a:p>
          <a:p>
            <a:pPr lvl="2"/>
            <a:r>
              <a:rPr lang="en-US" dirty="0" smtClean="0"/>
              <a:t>English Language Arts</a:t>
            </a:r>
          </a:p>
          <a:p>
            <a:pPr lvl="2"/>
            <a:r>
              <a:rPr lang="en-US" dirty="0" smtClean="0"/>
              <a:t>Mathematics</a:t>
            </a:r>
          </a:p>
          <a:p>
            <a:pPr lvl="2"/>
            <a:r>
              <a:rPr lang="en-US" dirty="0" smtClean="0"/>
              <a:t>Both Subjects</a:t>
            </a:r>
          </a:p>
          <a:p>
            <a:r>
              <a:rPr lang="en-US" dirty="0" smtClean="0"/>
              <a:t>Identify Sharing Next Steps </a:t>
            </a:r>
          </a:p>
          <a:p>
            <a:pPr lvl="1"/>
            <a:r>
              <a:rPr lang="en-US" dirty="0"/>
              <a:t>Create a Chart District AEIS College Readiness Indicators Data to Share with Colleagues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3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Examine State, Regional, District and Post-Secondary Indicators of College Readiness and Success Data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Identify District and Post-Secondary Vertical Alignment </a:t>
            </a:r>
            <a:r>
              <a:rPr lang="en-US" smtClean="0"/>
              <a:t>Outreach Activities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Create ESC Region XI Project AVATAR Action and Sustainability Plans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 smtClean="0"/>
              <a:t>Texas Higher Education Coordinating Board (THECB) Data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62592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P-16 Data from THECB</a:t>
            </a:r>
            <a:b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All Texas Public High Schools, 2011</a:t>
            </a:r>
            <a:endParaRPr lang="en-US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3198"/>
            <a:ext cx="8229600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3200" dirty="0" smtClean="0"/>
              <a:t>Public Higher Education First Year Grades of High School Graduates in FY 2010</a:t>
            </a:r>
          </a:p>
          <a:p>
            <a:pPr marL="457200" lvl="1" indent="0">
              <a:buNone/>
            </a:pP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These data are available by school district and high school for schools with more than 25 students.  State level data are not available.</a:t>
            </a:r>
          </a:p>
          <a:p>
            <a:pPr lvl="1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67969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All Texas Public High Schools,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0674"/>
              </p:ext>
            </p:extLst>
          </p:nvPr>
        </p:nvGraphicFramePr>
        <p:xfrm>
          <a:off x="914400" y="1752600"/>
          <a:ext cx="5105399" cy="30164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340571"/>
                <a:gridCol w="1079029"/>
                <a:gridCol w="685799"/>
              </a:tblGrid>
              <a:tr h="380999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Institution of</a:t>
                      </a:r>
                      <a:r>
                        <a:rPr lang="en-US" baseline="0" dirty="0" smtClean="0"/>
                        <a:t> Enrollment, Class of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%age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2-year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79,966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27.5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4-year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60,508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20.8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college</a:t>
                      </a:r>
                      <a:r>
                        <a:rPr lang="en-US" baseline="0" dirty="0" smtClean="0"/>
                        <a:t> or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11,128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3.8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Not </a:t>
                      </a:r>
                      <a:r>
                        <a:rPr lang="en-US" dirty="0" err="1" smtClean="0"/>
                        <a:t>trackable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14,210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4.9</a:t>
                      </a:r>
                      <a:endParaRPr lang="en-US" dirty="0"/>
                    </a:p>
                  </a:txBody>
                  <a:tcPr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dirty="0" smtClean="0"/>
                        <a:t>Not 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124,796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42.9</a:t>
                      </a:r>
                      <a:endParaRPr lang="en-US" dirty="0"/>
                    </a:p>
                  </a:txBody>
                  <a:tcPr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290,581*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52578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*Includes GED recipients as well as high school graduates.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0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First Time Undergraduates,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Enrollment Total &amp; by Ethnicity, Summer/Fall, ‘11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489388"/>
              </p:ext>
            </p:extLst>
          </p:nvPr>
        </p:nvGraphicFramePr>
        <p:xfrm>
          <a:off x="304800" y="2438400"/>
          <a:ext cx="8458200" cy="32562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295400"/>
                <a:gridCol w="990600"/>
                <a:gridCol w="838200"/>
                <a:gridCol w="990600"/>
                <a:gridCol w="1143000"/>
                <a:gridCol w="762000"/>
                <a:gridCol w="838200"/>
                <a:gridCol w="762000"/>
                <a:gridCol w="83820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r>
                        <a:rPr lang="en-US" baseline="0" dirty="0" smtClean="0"/>
                        <a:t> of I</a:t>
                      </a:r>
                      <a:r>
                        <a:rPr lang="en-US" dirty="0" smtClean="0"/>
                        <a:t>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MultiRacial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Asian/Pacific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Inter’l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Other/</a:t>
                      </a:r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Texas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128,095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47,072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47,352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18,464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688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4,996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12,627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6,668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1,450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2,466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650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5,904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248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146,626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53,818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49,050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20,971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9,689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6,087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5,806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79,080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28,473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21,946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12,478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720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3,074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67,546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25,345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27,104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8,493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485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3,713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2,732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9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Statewide Enrollment,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Enrollment Totals by Institutional Type, Fall, 2011</a:t>
            </a:r>
          </a:p>
          <a:p>
            <a:pPr lvl="1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786192"/>
              </p:ext>
            </p:extLst>
          </p:nvPr>
        </p:nvGraphicFramePr>
        <p:xfrm>
          <a:off x="1752600" y="2286000"/>
          <a:ext cx="3962400" cy="27584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86000"/>
                <a:gridCol w="1676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r>
                        <a:rPr lang="en-US" baseline="0" dirty="0" smtClean="0"/>
                        <a:t> of I</a:t>
                      </a:r>
                      <a:r>
                        <a:rPr lang="en-US" dirty="0" smtClean="0"/>
                        <a:t>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Enrolled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568,938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Community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730,633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Technical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12,353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4-year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122,624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1,066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1,445,614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4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0" y="6069811"/>
            <a:ext cx="41910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Dual Credit Enrollment by Type of Texas Public IHE,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IHE Students by Prior Dual Credit Enrollment 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503442"/>
              </p:ext>
            </p:extLst>
          </p:nvPr>
        </p:nvGraphicFramePr>
        <p:xfrm>
          <a:off x="1143000" y="2667000"/>
          <a:ext cx="5562600" cy="3505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146217"/>
                <a:gridCol w="1120983"/>
                <a:gridCol w="12954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enrollment</a:t>
                      </a:r>
                      <a:r>
                        <a:rPr lang="en-US" baseline="0" dirty="0" smtClean="0"/>
                        <a:t> after high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 enrolled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r>
                        <a:rPr lang="en-US" baseline="0" dirty="0" smtClean="0"/>
                        <a:t> with core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2-year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12,083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2-year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5,665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Same public 4-year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4-year 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24,626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college or</a:t>
                      </a:r>
                      <a:r>
                        <a:rPr lang="en-US" baseline="0" dirty="0" smtClean="0"/>
                        <a:t>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5,431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18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on record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48,240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0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All Texas Institutions,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First time Cohort Tracked for 3 years;</a:t>
            </a:r>
            <a:br>
              <a:rPr lang="en-US" sz="2200" b="1" dirty="0" smtClean="0"/>
            </a:br>
            <a:r>
              <a:rPr lang="en-US" sz="2200" b="1" dirty="0" smtClean="0"/>
              <a:t> 2008 cohort for 2-year IHEs and 2005 cohort for 4-year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002538"/>
              </p:ext>
            </p:extLst>
          </p:nvPr>
        </p:nvGraphicFramePr>
        <p:xfrm>
          <a:off x="990600" y="3886200"/>
          <a:ext cx="6019800" cy="16103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86000"/>
                <a:gridCol w="1828800"/>
                <a:gridCol w="1905000"/>
              </a:tblGrid>
              <a:tr h="86868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who persisted after 3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who graduated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2-year institutions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4-year institutions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40753"/>
              </p:ext>
            </p:extLst>
          </p:nvPr>
        </p:nvGraphicFramePr>
        <p:xfrm>
          <a:off x="990600" y="2285999"/>
          <a:ext cx="6019800" cy="13817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86000"/>
                <a:gridCol w="1828800"/>
                <a:gridCol w="190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FTIC*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who</a:t>
                      </a:r>
                      <a:r>
                        <a:rPr lang="en-US" baseline="0" dirty="0" smtClean="0"/>
                        <a:t> persisted after 3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who graduated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2-year institutions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39.9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4-year institutions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6800" y="5770547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*First time in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Migration Data from THECB</a:t>
            </a:r>
            <a:br>
              <a:rPr lang="en-US" dirty="0" smtClean="0"/>
            </a:br>
            <a:r>
              <a:rPr lang="en-US" dirty="0" smtClean="0"/>
              <a:t>Statewide Summary,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Fall 2009 to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854671"/>
              </p:ext>
            </p:extLst>
          </p:nvPr>
        </p:nvGraphicFramePr>
        <p:xfrm>
          <a:off x="990600" y="3962400"/>
          <a:ext cx="6858000" cy="17526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600200"/>
                <a:gridCol w="990600"/>
                <a:gridCol w="990600"/>
                <a:gridCol w="1295400"/>
                <a:gridCol w="1219200"/>
                <a:gridCol w="7620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Non-graduates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Other </a:t>
                      </a:r>
                    </a:p>
                    <a:p>
                      <a:r>
                        <a:rPr lang="en-US" dirty="0" smtClean="0"/>
                        <a:t>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 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Academic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191,574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Technical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53,247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Tech-prep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30,478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799208"/>
              </p:ext>
            </p:extLst>
          </p:nvPr>
        </p:nvGraphicFramePr>
        <p:xfrm>
          <a:off x="990600" y="2016761"/>
          <a:ext cx="6858000" cy="179323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1066800"/>
                <a:gridCol w="990600"/>
                <a:gridCol w="1219200"/>
                <a:gridCol w="1295400"/>
                <a:gridCol w="762000"/>
              </a:tblGrid>
              <a:tr h="685799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Graduates by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</a:t>
                      </a:r>
                    </a:p>
                    <a:p>
                      <a:r>
                        <a:rPr lang="en-US" dirty="0" smtClean="0"/>
                        <a:t>Other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</a:t>
                      </a:r>
                    </a:p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Academic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23,026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18,680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70.9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Tech-Prep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9,093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04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Texas Colleges,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2010</a:t>
            </a:r>
            <a:br>
              <a:rPr lang="en-US" sz="2200" b="1" dirty="0" smtClean="0"/>
            </a:b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Fall 2010 Transfers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213014"/>
              </p:ext>
            </p:extLst>
          </p:nvPr>
        </p:nvGraphicFramePr>
        <p:xfrm>
          <a:off x="381000" y="2209800"/>
          <a:ext cx="8382000" cy="2743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52600"/>
                <a:gridCol w="838200"/>
                <a:gridCol w="838200"/>
                <a:gridCol w="685800"/>
                <a:gridCol w="685800"/>
                <a:gridCol w="685800"/>
                <a:gridCol w="685800"/>
                <a:gridCol w="685800"/>
                <a:gridCol w="609600"/>
                <a:gridCol w="914400"/>
              </a:tblGrid>
              <a:tr h="566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30,945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Developmental Education prior to Transfer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16,332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12,161</a:t>
                      </a:r>
                      <a:endParaRPr lang="en-US" dirty="0"/>
                    </a:p>
                  </a:txBody>
                  <a:tcPr/>
                </a:tc>
              </a:tr>
              <a:tr h="809413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Develop-</a:t>
                      </a:r>
                    </a:p>
                    <a:p>
                      <a:r>
                        <a:rPr lang="en-US" baseline="0" dirty="0" smtClean="0"/>
                        <a:t>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14,613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78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Texas Colleges,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700" b="1" dirty="0" smtClean="0"/>
              <a:t>Academic and Technical Associate Degree Transfers, 2010</a:t>
            </a:r>
            <a:br>
              <a:rPr lang="en-US" sz="2700" b="1" dirty="0" smtClean="0"/>
            </a:b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Fall 2010 Transfers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753885"/>
              </p:ext>
            </p:extLst>
          </p:nvPr>
        </p:nvGraphicFramePr>
        <p:xfrm>
          <a:off x="381000" y="2209800"/>
          <a:ext cx="8382000" cy="2743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52600"/>
                <a:gridCol w="838200"/>
                <a:gridCol w="838200"/>
                <a:gridCol w="685800"/>
                <a:gridCol w="685800"/>
                <a:gridCol w="685800"/>
                <a:gridCol w="685800"/>
                <a:gridCol w="685800"/>
                <a:gridCol w="609600"/>
                <a:gridCol w="914400"/>
              </a:tblGrid>
              <a:tr h="566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30,945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1052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Earned AA degree prior to transfer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8, 210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6,435</a:t>
                      </a:r>
                      <a:endParaRPr lang="en-US" dirty="0"/>
                    </a:p>
                  </a:txBody>
                  <a:tcPr/>
                </a:tc>
              </a:tr>
              <a:tr h="809413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Earned Technical Associate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864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57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esc11.net/cms/lib3/TX21000259/Centricity/Domain/3/bgReg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"/>
            <a:ext cx="5105400" cy="6610351"/>
          </a:xfrm>
          <a:prstGeom prst="rect">
            <a:avLst/>
          </a:prstGeom>
          <a:solidFill>
            <a:schemeClr val="bg2"/>
          </a:solidFill>
          <a:ln w="25400">
            <a:solidFill>
              <a:schemeClr val="accent2">
                <a:lumMod val="50000"/>
              </a:schemeClr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367984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Texas Colleges,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700" b="1" dirty="0" smtClean="0"/>
              <a:t>Core Curriculum and Field of Study Complete, 2010</a:t>
            </a:r>
            <a:br>
              <a:rPr lang="en-US" sz="2700" b="1" dirty="0" smtClean="0"/>
            </a:b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Fall 2010 Transfers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314359"/>
              </p:ext>
            </p:extLst>
          </p:nvPr>
        </p:nvGraphicFramePr>
        <p:xfrm>
          <a:off x="381000" y="2209800"/>
          <a:ext cx="8458200" cy="2743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52600"/>
                <a:gridCol w="838200"/>
                <a:gridCol w="838200"/>
                <a:gridCol w="685800"/>
                <a:gridCol w="685800"/>
                <a:gridCol w="685800"/>
                <a:gridCol w="685800"/>
                <a:gridCol w="685800"/>
                <a:gridCol w="609600"/>
                <a:gridCol w="990600"/>
              </a:tblGrid>
              <a:tr h="566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30,945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1052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Core curriculum complete prior to transfer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9,284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7,331</a:t>
                      </a:r>
                      <a:endParaRPr lang="en-US" dirty="0"/>
                    </a:p>
                  </a:txBody>
                  <a:tcPr/>
                </a:tc>
              </a:tr>
              <a:tr h="809413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Field of study complete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404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9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sz="3600" b="1" dirty="0" smtClean="0"/>
              <a:t>6-year graduation rate and persistence for Fall 2004 Cohort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Degree-seeking  fulltime and part-time undergraduates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245934"/>
              </p:ext>
            </p:extLst>
          </p:nvPr>
        </p:nvGraphicFramePr>
        <p:xfrm>
          <a:off x="609600" y="2743200"/>
          <a:ext cx="7315200" cy="28092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362200"/>
                <a:gridCol w="1066800"/>
                <a:gridCol w="1295400"/>
                <a:gridCol w="1219200"/>
                <a:gridCol w="13716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</a:p>
                    <a:p>
                      <a:r>
                        <a:rPr lang="en-US" dirty="0" smtClean="0"/>
                        <a:t>Fulltime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</a:p>
                    <a:p>
                      <a:r>
                        <a:rPr lang="en-US" dirty="0" smtClean="0"/>
                        <a:t>Fulltime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</a:p>
                    <a:p>
                      <a:r>
                        <a:rPr lang="en-US" dirty="0" smtClean="0"/>
                        <a:t>Part-time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</a:p>
                    <a:p>
                      <a:r>
                        <a:rPr lang="en-US" dirty="0" smtClean="0"/>
                        <a:t>Part-time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Earned Baccalaureate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7,628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13.4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6,974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Earned AA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6,412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11.2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3,743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Earned certificate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2,682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1,854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graduating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16,722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29.3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12,571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Non-graduates persisting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7,316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7,773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74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sz="2200" b="1" dirty="0" smtClean="0"/>
              <a:t>6-Year Baccalaureate Graduation Rate of First-time, Full-Time </a:t>
            </a:r>
            <a:br>
              <a:rPr lang="en-US" sz="2200" b="1" dirty="0" smtClean="0"/>
            </a:br>
            <a:r>
              <a:rPr lang="en-US" sz="2200" b="1" dirty="0" smtClean="0"/>
              <a:t>Degree-seeking Students, 2005 entry</a:t>
            </a:r>
            <a:endParaRPr lang="en-US" sz="2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28624"/>
              </p:ext>
            </p:extLst>
          </p:nvPr>
        </p:nvGraphicFramePr>
        <p:xfrm>
          <a:off x="762000" y="2209801"/>
          <a:ext cx="7162800" cy="376935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838200"/>
                <a:gridCol w="838200"/>
                <a:gridCol w="1219200"/>
                <a:gridCol w="990600"/>
                <a:gridCol w="838200"/>
                <a:gridCol w="914400"/>
              </a:tblGrid>
              <a:tr h="83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Same institution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58.0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</a:t>
                      </a:r>
                      <a:r>
                        <a:rPr lang="en-US" baseline="0" dirty="0" smtClean="0"/>
                        <a:t>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Still</a:t>
                      </a:r>
                      <a:r>
                        <a:rPr lang="en-US" baseline="0" dirty="0" smtClean="0"/>
                        <a:t> enrolled, same inst.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Still enrolled,</a:t>
                      </a:r>
                      <a:r>
                        <a:rPr lang="en-US" baseline="0" dirty="0" smtClean="0"/>
                        <a:t> other inst.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9.6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 enrolled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19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153400" cy="5943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i="1" dirty="0" smtClean="0"/>
          </a:p>
          <a:p>
            <a:pPr marL="0" indent="0" algn="ctr">
              <a:buNone/>
            </a:pPr>
            <a:r>
              <a:rPr lang="en-US" sz="4400" b="1" i="1" dirty="0" smtClean="0"/>
              <a:t>Postsecondary Two Year</a:t>
            </a:r>
          </a:p>
          <a:p>
            <a:pPr marL="0" indent="0" algn="ctr">
              <a:buNone/>
            </a:pPr>
            <a:r>
              <a:rPr lang="en-US" sz="4400" b="1" i="1" dirty="0" smtClean="0"/>
              <a:t> and </a:t>
            </a:r>
          </a:p>
          <a:p>
            <a:pPr marL="0" indent="0" algn="ctr">
              <a:buNone/>
            </a:pPr>
            <a:r>
              <a:rPr lang="en-US" sz="4400" b="1" i="1" dirty="0" smtClean="0"/>
              <a:t>Postsecondary Four Year Partner </a:t>
            </a:r>
          </a:p>
          <a:p>
            <a:pPr marL="0" indent="0" algn="ctr">
              <a:buNone/>
            </a:pPr>
            <a:r>
              <a:rPr lang="en-US" sz="4400" b="1" i="1" dirty="0" smtClean="0"/>
              <a:t>THECB Resume Data</a:t>
            </a:r>
          </a:p>
          <a:p>
            <a:pPr marL="0" indent="0" algn="ctr">
              <a:buNone/>
            </a:pPr>
            <a:endParaRPr lang="en-US" sz="3600" b="1" i="1" dirty="0" smtClean="0"/>
          </a:p>
          <a:p>
            <a:pPr marL="0" indent="0" algn="ctr">
              <a:buNone/>
            </a:pPr>
            <a:r>
              <a:rPr lang="en-US" sz="2400" b="1" i="1" dirty="0" smtClean="0"/>
              <a:t>http://www.thecb.state.tx.us/apps/resumes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4954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316164"/>
              </p:ext>
            </p:extLst>
          </p:nvPr>
        </p:nvGraphicFramePr>
        <p:xfrm>
          <a:off x="317500" y="152400"/>
          <a:ext cx="8520113" cy="658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Acrobat Document" r:id="rId3" imgW="7543607" imgH="5829107" progId="AcroExch.Document.7">
                  <p:embed/>
                </p:oleObj>
              </mc:Choice>
              <mc:Fallback>
                <p:oleObj name="Acrobat Document" r:id="rId3" imgW="7543607" imgH="5829107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7500" y="152400"/>
                        <a:ext cx="8520113" cy="6583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034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435431"/>
              </p:ext>
            </p:extLst>
          </p:nvPr>
        </p:nvGraphicFramePr>
        <p:xfrm>
          <a:off x="314325" y="76200"/>
          <a:ext cx="8523288" cy="658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Acrobat Document" r:id="rId3" imgW="7543607" imgH="5829107" progId="AcroExch.Document.7">
                  <p:embed/>
                </p:oleObj>
              </mc:Choice>
              <mc:Fallback>
                <p:oleObj name="Acrobat Document" r:id="rId3" imgW="7543607" imgH="5829107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4325" y="76200"/>
                        <a:ext cx="8523288" cy="6586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1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107" y="3165467"/>
            <a:ext cx="1397786" cy="1395429"/>
          </a:xfr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523200"/>
              </p:ext>
            </p:extLst>
          </p:nvPr>
        </p:nvGraphicFramePr>
        <p:xfrm>
          <a:off x="304800" y="152400"/>
          <a:ext cx="8520120" cy="658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Acrobat Document" r:id="rId4" imgW="6034886" imgH="4663286" progId="AcroExch.Document.7">
                  <p:embed/>
                </p:oleObj>
              </mc:Choice>
              <mc:Fallback>
                <p:oleObj name="Acrobat Document" r:id="rId4" imgW="6034886" imgH="466328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52400"/>
                        <a:ext cx="8520120" cy="6583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51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94186"/>
              </p:ext>
            </p:extLst>
          </p:nvPr>
        </p:nvGraphicFramePr>
        <p:xfrm>
          <a:off x="304800" y="152400"/>
          <a:ext cx="8520056" cy="658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Acrobat Document" r:id="rId3" imgW="7543732" imgH="5829300" progId="AcroExch.Document.7">
                  <p:embed/>
                </p:oleObj>
              </mc:Choice>
              <mc:Fallback>
                <p:oleObj name="Acrobat Document" r:id="rId3" imgW="7543732" imgH="58293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52400"/>
                        <a:ext cx="8520056" cy="6583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859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>Texas </a:t>
            </a:r>
            <a:r>
              <a:rPr lang="en-US" sz="3100" b="1" dirty="0"/>
              <a:t>High School Graduates from 2010 Enrolled in Texas Public or Independent Higher Education in 2011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077200" cy="4343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Examine District and Campus THECB Data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Discuss Vertical Alignment Concerns</a:t>
            </a:r>
          </a:p>
          <a:p>
            <a:endParaRPr lang="en-US" dirty="0"/>
          </a:p>
          <a:p>
            <a:r>
              <a:rPr lang="en-US" dirty="0" smtClean="0"/>
              <a:t>Identify Next Steps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Next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Create AVATAR Project Action and Sustainability Plans</a:t>
            </a:r>
          </a:p>
          <a:p>
            <a:r>
              <a:rPr lang="en-US" dirty="0"/>
              <a:t>Identify Vertical Alignment Outreach Activities  beyond ESC Region XI AVATAR Project Meetings</a:t>
            </a:r>
          </a:p>
          <a:p>
            <a:r>
              <a:rPr lang="en-US" dirty="0"/>
              <a:t>Identify ESC Region XI AVATAR Meeting Schedule</a:t>
            </a:r>
          </a:p>
          <a:p>
            <a:pPr lvl="1"/>
            <a:r>
              <a:rPr lang="en-US" dirty="0"/>
              <a:t>Fall 2012 (October 16, 2012 and additional meeting)</a:t>
            </a:r>
          </a:p>
          <a:p>
            <a:pPr lvl="1"/>
            <a:r>
              <a:rPr lang="en-US" dirty="0"/>
              <a:t>Spring 2013 (two meetings)</a:t>
            </a:r>
          </a:p>
          <a:p>
            <a:r>
              <a:rPr lang="en-US" dirty="0" smtClean="0"/>
              <a:t>Next Meeting – Review Post-Secondary </a:t>
            </a:r>
            <a:r>
              <a:rPr lang="en-US" dirty="0"/>
              <a:t>C</a:t>
            </a:r>
            <a:r>
              <a:rPr lang="en-US" dirty="0" smtClean="0"/>
              <a:t>ourse Syllabi and Reference Course Profile Information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48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56330" y="1227474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220345" y="296526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 smtClean="0">
                  <a:latin typeface="Calibri"/>
                  <a:ea typeface="Calibri"/>
                  <a:cs typeface="Calibri"/>
                </a:rPr>
                <a:t>Fort Worth ISD and Burleson ISD</a:t>
              </a: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     </a:t>
              </a:r>
              <a:endParaRPr lang="en-US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79266" y="2100751"/>
            <a:ext cx="1838325" cy="2466975"/>
            <a:chOff x="0" y="0"/>
            <a:chExt cx="18383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38325" cy="2466975"/>
              <a:chOff x="0" y="0"/>
              <a:chExt cx="18383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205864" y="248585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effectLst/>
                    <a:latin typeface="Calibri"/>
                    <a:ea typeface="Calibri"/>
                    <a:cs typeface="Calibri"/>
                  </a:rPr>
                  <a:t>      University of North Texas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61205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157163" y="153911"/>
              <a:ext cx="1514474" cy="987661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North Texas Regional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 P-16</a:t>
              </a:r>
              <a:r>
                <a:rPr lang="en-US" sz="1100" dirty="0">
                  <a:latin typeface="Calibri"/>
                  <a:ea typeface="Calibri"/>
                  <a:cs typeface="Times New Roman"/>
                </a:rPr>
                <a:t> </a:t>
              </a: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Council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76675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45335" y="2079620"/>
            <a:ext cx="1932389" cy="2465069"/>
            <a:chOff x="0" y="0"/>
            <a:chExt cx="1933005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933005" cy="2465680"/>
              <a:chOff x="0" y="0"/>
              <a:chExt cx="1933005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1" y="187376"/>
                <a:ext cx="1933004" cy="949173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effectLst/>
                    <a:latin typeface="Calibri"/>
                    <a:ea typeface="Calibri"/>
                    <a:cs typeface="Calibri"/>
                  </a:rPr>
                  <a:t>Tarrant </a:t>
                </a:r>
                <a:r>
                  <a:rPr lang="en-US" sz="1400" b="1" i="1" dirty="0" smtClean="0">
                    <a:latin typeface="Calibri"/>
                    <a:ea typeface="Calibri"/>
                    <a:cs typeface="Calibri"/>
                  </a:rPr>
                  <a:t>County</a:t>
                </a:r>
                <a:r>
                  <a:rPr lang="en-US" sz="1400" b="1" i="1" dirty="0" smtClean="0">
                    <a:effectLst/>
                    <a:latin typeface="Calibri"/>
                    <a:ea typeface="Calibri"/>
                    <a:cs typeface="Calibri"/>
                  </a:rPr>
                  <a:t>                  College and Hill College</a:t>
                </a:r>
                <a:endParaRPr lang="en-US" sz="14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41930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ESC Region </a:t>
              </a:r>
              <a:r>
                <a:rPr lang="en-US" sz="1600" b="1" i="1" dirty="0" smtClean="0">
                  <a:latin typeface="Calibri"/>
                  <a:ea typeface="Calibri"/>
                  <a:cs typeface="Calibri"/>
                </a:rPr>
                <a:t>X</a:t>
              </a:r>
              <a:r>
                <a:rPr lang="en-US" sz="1600" b="1" dirty="0" smtClean="0">
                  <a:latin typeface="Calibri"/>
                  <a:ea typeface="Calibri"/>
                  <a:cs typeface="Calibri"/>
                </a:rPr>
                <a:t>I</a:t>
              </a: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56355" y="2438400"/>
            <a:ext cx="1428750" cy="2182810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2" name="TextBox 1"/>
          <p:cNvSpPr txBox="1"/>
          <p:nvPr/>
        </p:nvSpPr>
        <p:spPr>
          <a:xfrm>
            <a:off x="838200" y="457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 Region XI AVATAR Partners</a:t>
            </a:r>
            <a:endParaRPr lang="en-US" sz="44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954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Next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Identify ESC Region XI AVATAR Meeting Schedule</a:t>
            </a:r>
          </a:p>
          <a:p>
            <a:pPr lvl="1"/>
            <a:r>
              <a:rPr lang="en-US" dirty="0"/>
              <a:t>Fall 2012 (October 16, 2012 and additional meeting)</a:t>
            </a:r>
          </a:p>
          <a:p>
            <a:pPr lvl="1"/>
            <a:r>
              <a:rPr lang="en-US" dirty="0"/>
              <a:t>Spring 2013 (two meetings)</a:t>
            </a:r>
          </a:p>
          <a:p>
            <a:r>
              <a:rPr lang="en-US" dirty="0"/>
              <a:t>Next </a:t>
            </a:r>
            <a:r>
              <a:rPr lang="en-US" dirty="0" smtClean="0"/>
              <a:t>AVATAR Meeting </a:t>
            </a:r>
            <a:r>
              <a:rPr lang="en-US" dirty="0"/>
              <a:t>– </a:t>
            </a:r>
            <a:endParaRPr lang="en-US" dirty="0" smtClean="0"/>
          </a:p>
          <a:p>
            <a:pPr lvl="1"/>
            <a:r>
              <a:rPr lang="en-US" dirty="0" smtClean="0"/>
              <a:t>Review </a:t>
            </a:r>
            <a:r>
              <a:rPr lang="en-US" dirty="0"/>
              <a:t>Post-Secondary Course Syllabi and Reference Course Profile Information </a:t>
            </a:r>
            <a:endParaRPr lang="en-US" dirty="0" smtClean="0"/>
          </a:p>
          <a:p>
            <a:pPr lvl="1"/>
            <a:r>
              <a:rPr lang="en-US" dirty="0" smtClean="0"/>
              <a:t>Work on the AVATAR Project Action Plan Product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5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3-2-1 Debrief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dirty="0" smtClean="0"/>
              <a:t> new or confirmed ideas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2</a:t>
            </a:r>
            <a:r>
              <a:rPr lang="en-US" dirty="0" smtClean="0"/>
              <a:t> ideas to share with others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smtClean="0"/>
              <a:t>1</a:t>
            </a:r>
            <a:r>
              <a:rPr lang="en-US" smtClean="0"/>
              <a:t> idea </a:t>
            </a:r>
            <a:r>
              <a:rPr lang="en-US" dirty="0" smtClean="0"/>
              <a:t>that changes your daily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100941"/>
            <a:ext cx="7620000" cy="300082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6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3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Indicators of Readiness and Success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685800"/>
            <a:ext cx="7772400" cy="5257800"/>
          </a:xfrm>
          <a:prstGeom prst="rect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3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Studying and Collecting Student Data Research?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Reinforces the importance of using data as the basis for all AVATAR </a:t>
            </a:r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decision-making 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en-US" sz="20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Provides opportunity for comparison of regional data and state data by Vertical Alignment Teams. </a:t>
            </a:r>
          </a:p>
          <a:p>
            <a:endParaRPr lang="en-US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32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You Examine the Data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To what extent do local students progress from high school to college?</a:t>
            </a:r>
          </a:p>
          <a:p>
            <a:r>
              <a:rPr lang="en-US" dirty="0" smtClean="0"/>
              <a:t>Are there differences by discipline in college readiness?</a:t>
            </a:r>
          </a:p>
          <a:p>
            <a:r>
              <a:rPr lang="en-US" dirty="0" smtClean="0"/>
              <a:t>How does student readiness for college vary by ethnicity?  What factors contribute to the gaps?</a:t>
            </a:r>
          </a:p>
          <a:p>
            <a:r>
              <a:rPr lang="en-US" dirty="0" smtClean="0"/>
              <a:t>What colleges do local students attend?</a:t>
            </a:r>
          </a:p>
        </p:txBody>
      </p:sp>
    </p:spTree>
    <p:extLst>
      <p:ext uri="{BB962C8B-B14F-4D97-AF65-F5344CB8AC3E}">
        <p14:creationId xmlns:p14="http://schemas.microsoft.com/office/powerpoint/2010/main" val="190109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You Examine the Data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what extent do local students take advantage of college readiness programs (AP/IB, dual credit, core completion)?</a:t>
            </a:r>
          </a:p>
          <a:p>
            <a:r>
              <a:rPr lang="en-US" dirty="0" smtClean="0"/>
              <a:t>How </a:t>
            </a:r>
            <a:r>
              <a:rPr lang="en-US" dirty="0"/>
              <a:t>does </a:t>
            </a:r>
            <a:r>
              <a:rPr lang="en-US" dirty="0" smtClean="0"/>
              <a:t>developmental </a:t>
            </a:r>
            <a:r>
              <a:rPr lang="en-US" dirty="0"/>
              <a:t>education influence college readiness and </a:t>
            </a:r>
            <a:r>
              <a:rPr lang="en-US" dirty="0" smtClean="0"/>
              <a:t>success locally?</a:t>
            </a:r>
            <a:endParaRPr lang="en-US" dirty="0"/>
          </a:p>
          <a:p>
            <a:r>
              <a:rPr lang="en-US" dirty="0" smtClean="0"/>
              <a:t>How do local students fare when they transfer to other institutions?</a:t>
            </a:r>
          </a:p>
          <a:p>
            <a:r>
              <a:rPr lang="en-US" dirty="0" smtClean="0"/>
              <a:t>How do local data compare the that of the state?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6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Discussion: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Analyzing the Data</a:t>
            </a:r>
            <a:endParaRPr lang="en-US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Name significant patterns of readiness evidenced by advancement to next education level and lack of readiness in certain areas evidenced by individuals falling through along the regional pipeline.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i="1" dirty="0" smtClean="0"/>
              <a:t>What other factors may be influencing the data?</a:t>
            </a:r>
          </a:p>
          <a:p>
            <a:r>
              <a:rPr lang="en-US" i="1" dirty="0" smtClean="0"/>
              <a:t>What are other supports to college and career  readiness in the region? </a:t>
            </a:r>
            <a:r>
              <a:rPr lang="en-US" sz="2600" i="1" dirty="0" smtClean="0"/>
              <a:t>(ECHS, Dual Credit, Non-Profits)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75204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2401</TotalTime>
  <Words>1787</Words>
  <Application>Microsoft Office PowerPoint</Application>
  <PresentationFormat>On-screen Show (4:3)</PresentationFormat>
  <Paragraphs>743</Paragraphs>
  <Slides>41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Office Theme</vt:lpstr>
      <vt:lpstr>Acrobat Document</vt:lpstr>
      <vt:lpstr>  ESC Region XI Module Two B  Studying Local Data for Region XI  Fort Worth Partners </vt:lpstr>
      <vt:lpstr>PowerPoint Presentation</vt:lpstr>
      <vt:lpstr>PowerPoint Presentation</vt:lpstr>
      <vt:lpstr>PowerPoint Presentation</vt:lpstr>
      <vt:lpstr>PowerPoint Presentation</vt:lpstr>
      <vt:lpstr>What is the Purpose of Studying and Collecting Student Data Research?</vt:lpstr>
      <vt:lpstr>As You Examine the Data</vt:lpstr>
      <vt:lpstr>As You Examine the Data</vt:lpstr>
      <vt:lpstr>Group Discussion:  Analyzing the Data</vt:lpstr>
      <vt:lpstr>State and Regional Data Sources</vt:lpstr>
      <vt:lpstr>PowerPoint Presentation</vt:lpstr>
      <vt:lpstr>TEA AEIS Data  All Texas Public High Schools, 2010-11</vt:lpstr>
      <vt:lpstr> TEA AEIS Data  All Texas Public Schools, 2010-11</vt:lpstr>
      <vt:lpstr>TEA AEIS Data  All Texas Public Schools, 2010-11</vt:lpstr>
      <vt:lpstr>TEA AEIS Data All Texas Public High Schools, 2010-11</vt:lpstr>
      <vt:lpstr>TEA AEIS Data  All Texas Public High Schools, 2010-11</vt:lpstr>
      <vt:lpstr>TEA AEIS Data  All Texas Public High Schools, 2010-11</vt:lpstr>
      <vt:lpstr>TEA AEIS Data  All Texas Public High Schools, 2010-11</vt:lpstr>
      <vt:lpstr>District AEIS Data  </vt:lpstr>
      <vt:lpstr>PowerPoint Presentation</vt:lpstr>
      <vt:lpstr>P-16 Data from THECB All Texas Public High Schools, 2011</vt:lpstr>
      <vt:lpstr>P-16 Data from THECB All Texas Public High Schools, 2011</vt:lpstr>
      <vt:lpstr>Participation Data from THECB First Time Undergraduates, 2011</vt:lpstr>
      <vt:lpstr>Participation Data from THECB Statewide Enrollment, 2011</vt:lpstr>
      <vt:lpstr>P-16 Data from THECB Dual Credit Enrollment by Type of Texas Public IHE, 2011</vt:lpstr>
      <vt:lpstr>Participation Data from THECB All Texas Institutions, 2011 Developmental Education, First time Cohort Tracked for 3 years;  2008 cohort for 2-year IHEs and 2005 cohort for 4-year </vt:lpstr>
      <vt:lpstr>Student Migration Data from THECB Statewide Summary, 2011 Fall 2009 to Fall 2010 </vt:lpstr>
      <vt:lpstr>Academic Performance of Transfer Students from Texas Colleges, 2011 Developmental Education vs. No Developmental Education, Fall 2010 </vt:lpstr>
      <vt:lpstr>Academic Performance of Transfer Students from Texas Colleges, 2011 Academic and Technical Associate Degree Transfers, 2010 </vt:lpstr>
      <vt:lpstr>Academic Performance of Transfer Students from Texas Colleges, 2011 Core Curriculum and Field of Study Complete, 2010 </vt:lpstr>
      <vt:lpstr>  Success Data from THECB 6-year graduation rate and persistence for Fall 2004 Cohort</vt:lpstr>
      <vt:lpstr>  Success Data from THECB 6-Year Baccalaureate Graduation Rate of First-time, Full-Time  Degree-seeking Students, 2005 entry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Texas High School Graduates from 2010 Enrolled in Texas Public or Independent Higher Education in 2011 </vt:lpstr>
      <vt:lpstr>Next Steps</vt:lpstr>
      <vt:lpstr>Next Steps</vt:lpstr>
      <vt:lpstr>3-2-1 Debrief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285</cp:revision>
  <cp:lastPrinted>2012-10-15T15:23:03Z</cp:lastPrinted>
  <dcterms:created xsi:type="dcterms:W3CDTF">2012-06-25T20:11:14Z</dcterms:created>
  <dcterms:modified xsi:type="dcterms:W3CDTF">2012-10-17T14:10:15Z</dcterms:modified>
</cp:coreProperties>
</file>