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5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C0DE34C-69C7-441A-B487-AAB8EF87CC5B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9C26B61-8BD9-4754-BF18-3A1539B513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04800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Chemical Reactions: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 smtClean="0"/>
              <a:t>Copper Reactions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048000"/>
            <a:ext cx="8382000" cy="1219200"/>
          </a:xfrm>
        </p:spPr>
        <p:txBody>
          <a:bodyPr/>
          <a:lstStyle/>
          <a:p>
            <a:r>
              <a:rPr lang="en-US" sz="2400" dirty="0"/>
              <a:t>Cu → Cu(N0</a:t>
            </a:r>
            <a:r>
              <a:rPr lang="en-US" sz="2400" baseline="-25000" dirty="0"/>
              <a:t>3</a:t>
            </a:r>
            <a:r>
              <a:rPr lang="en-US" sz="2400" dirty="0"/>
              <a:t>)</a:t>
            </a:r>
            <a:r>
              <a:rPr lang="en-US" sz="2400" baseline="-25000" dirty="0"/>
              <a:t>2</a:t>
            </a:r>
            <a:r>
              <a:rPr lang="en-US" sz="2400" dirty="0"/>
              <a:t> → Cu(OH)</a:t>
            </a:r>
            <a:r>
              <a:rPr lang="en-US" sz="2400" baseline="-25000" dirty="0"/>
              <a:t>2</a:t>
            </a:r>
            <a:r>
              <a:rPr lang="en-US" sz="2400" dirty="0"/>
              <a:t> → </a:t>
            </a:r>
            <a:r>
              <a:rPr lang="en-US" sz="2400" dirty="0" err="1"/>
              <a:t>CuO</a:t>
            </a:r>
            <a:r>
              <a:rPr lang="en-US" sz="2400" dirty="0"/>
              <a:t> → CuSO</a:t>
            </a:r>
            <a:r>
              <a:rPr lang="en-US" sz="2400" baseline="-25000" dirty="0"/>
              <a:t>4</a:t>
            </a:r>
            <a:r>
              <a:rPr lang="en-US" sz="2400" dirty="0"/>
              <a:t> → Cu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766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55"/>
            <a:ext cx="7467600" cy="11430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A:  Oxidation of Copper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i="1" dirty="0" smtClean="0"/>
              <a:t>Equation A</a:t>
            </a:r>
            <a:endParaRPr lang="en-US" dirty="0" smtClean="0"/>
          </a:p>
          <a:p>
            <a:pPr marL="0" indent="0">
              <a:buNone/>
            </a:pPr>
            <a:r>
              <a:rPr lang="en-US" sz="2600" b="1" dirty="0" smtClean="0"/>
              <a:t>  Cu</a:t>
            </a:r>
            <a:r>
              <a:rPr lang="en-US" sz="2600" b="1" baseline="-25000" dirty="0" smtClean="0"/>
              <a:t>(s</a:t>
            </a:r>
            <a:r>
              <a:rPr lang="en-US" sz="2600" b="1" baseline="-25000" dirty="0"/>
              <a:t>)</a:t>
            </a:r>
            <a:r>
              <a:rPr lang="en-US" sz="2600" b="1" dirty="0"/>
              <a:t> + 4HNO</a:t>
            </a:r>
            <a:r>
              <a:rPr lang="en-US" sz="2600" b="1" baseline="-25000" dirty="0"/>
              <a:t>3(</a:t>
            </a:r>
            <a:r>
              <a:rPr lang="en-US" sz="2600" b="1" baseline="-25000" dirty="0" err="1"/>
              <a:t>aq</a:t>
            </a:r>
            <a:r>
              <a:rPr lang="en-US" sz="2600" b="1" baseline="-25000" dirty="0"/>
              <a:t>)</a:t>
            </a:r>
            <a:r>
              <a:rPr lang="en-US" sz="2600" b="1" dirty="0"/>
              <a:t> → Cu(NO</a:t>
            </a:r>
            <a:r>
              <a:rPr lang="en-US" sz="2600" b="1" baseline="-25000" dirty="0"/>
              <a:t>3</a:t>
            </a:r>
            <a:r>
              <a:rPr lang="en-US" sz="2600" b="1" dirty="0"/>
              <a:t>)</a:t>
            </a:r>
            <a:r>
              <a:rPr lang="en-US" sz="2600" b="1" baseline="-25000" dirty="0"/>
              <a:t>2(</a:t>
            </a:r>
            <a:r>
              <a:rPr lang="en-US" sz="2600" b="1" baseline="-25000" dirty="0" err="1"/>
              <a:t>aq</a:t>
            </a:r>
            <a:r>
              <a:rPr lang="en-US" sz="2600" b="1" baseline="-25000" dirty="0"/>
              <a:t>)</a:t>
            </a:r>
            <a:r>
              <a:rPr lang="en-US" sz="2600" b="1" dirty="0"/>
              <a:t> + 2NO</a:t>
            </a:r>
            <a:r>
              <a:rPr lang="en-US" sz="2600" b="1" baseline="-25000" dirty="0"/>
              <a:t>2(g)</a:t>
            </a:r>
            <a:r>
              <a:rPr lang="en-US" sz="2600" b="1" dirty="0"/>
              <a:t> + 2H</a:t>
            </a:r>
            <a:r>
              <a:rPr lang="en-US" sz="2600" b="1" baseline="-25000" dirty="0"/>
              <a:t>2</a:t>
            </a:r>
            <a:r>
              <a:rPr lang="en-US" sz="2600" b="1" dirty="0"/>
              <a:t>O</a:t>
            </a:r>
            <a:r>
              <a:rPr lang="en-US" sz="2600" b="1" baseline="-25000" dirty="0"/>
              <a:t>(1)</a:t>
            </a:r>
            <a:r>
              <a:rPr lang="en-US" sz="2600" b="1" dirty="0"/>
              <a:t> </a:t>
            </a:r>
            <a:endParaRPr lang="en-US" sz="2600" b="1" dirty="0" smtClean="0"/>
          </a:p>
          <a:p>
            <a:pPr marL="0" indent="0">
              <a:buNone/>
            </a:pPr>
            <a:endParaRPr lang="en-US" sz="2700" i="1" dirty="0" smtClean="0"/>
          </a:p>
          <a:p>
            <a:pPr marL="0" indent="0">
              <a:buNone/>
            </a:pPr>
            <a:r>
              <a:rPr lang="en-US" sz="2700" i="1" dirty="0" smtClean="0"/>
              <a:t>Copper metal is oxidized by the nitric acid.  It produces </a:t>
            </a:r>
          </a:p>
          <a:p>
            <a:pPr marL="0" indent="0">
              <a:buNone/>
            </a:pPr>
            <a:r>
              <a:rPr lang="en-US" sz="2700" i="1" dirty="0" smtClean="0"/>
              <a:t>a blue solution containing cupric nitrate, </a:t>
            </a:r>
            <a:r>
              <a:rPr lang="en-US" sz="2700" dirty="0" smtClean="0"/>
              <a:t>Cu(NO</a:t>
            </a:r>
            <a:r>
              <a:rPr lang="en-US" sz="2700" baseline="-25000" dirty="0" smtClean="0"/>
              <a:t>3</a:t>
            </a:r>
            <a:r>
              <a:rPr lang="en-US" sz="2700" dirty="0" smtClean="0"/>
              <a:t>)</a:t>
            </a:r>
            <a:r>
              <a:rPr lang="en-US" sz="2700" baseline="-25000" dirty="0" smtClean="0"/>
              <a:t>2(</a:t>
            </a:r>
            <a:r>
              <a:rPr lang="en-US" sz="2700" baseline="-25000" dirty="0" err="1" smtClean="0"/>
              <a:t>aq</a:t>
            </a:r>
            <a:r>
              <a:rPr lang="en-US" sz="2700" baseline="-25000" dirty="0" smtClean="0"/>
              <a:t>)</a:t>
            </a:r>
            <a:r>
              <a:rPr lang="en-US" sz="2700" dirty="0" smtClean="0"/>
              <a:t> </a:t>
            </a:r>
          </a:p>
          <a:p>
            <a:pPr marL="0" indent="0">
              <a:buNone/>
            </a:pPr>
            <a:endParaRPr lang="en-US" sz="2700" i="1" dirty="0" smtClean="0"/>
          </a:p>
          <a:p>
            <a:pPr marL="0" indent="0">
              <a:buNone/>
            </a:pPr>
            <a:r>
              <a:rPr lang="en-US" sz="2700" i="1" dirty="0" smtClean="0">
                <a:solidFill>
                  <a:srgbClr val="FF0000"/>
                </a:solidFill>
              </a:rPr>
              <a:t>Plus it also produces nitrogen dioxide:  poisonous gas</a:t>
            </a:r>
            <a:r>
              <a:rPr lang="en-US" sz="2700" i="1" dirty="0"/>
              <a:t>	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657062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B:  Double Replacement Reaction- Precipitation reaction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pPr marL="0" indent="0">
              <a:buNone/>
            </a:pPr>
            <a:r>
              <a:rPr lang="en-US" sz="2200" dirty="0" smtClean="0"/>
              <a:t>Eq. B    </a:t>
            </a:r>
          </a:p>
          <a:p>
            <a:pPr marL="0" indent="0">
              <a:buNone/>
            </a:pPr>
            <a:r>
              <a:rPr lang="en-US" b="1" dirty="0" smtClean="0"/>
              <a:t>Cu(NO</a:t>
            </a:r>
            <a:r>
              <a:rPr lang="en-US" b="1" baseline="-25000" dirty="0" smtClean="0"/>
              <a:t>3</a:t>
            </a:r>
            <a:r>
              <a:rPr lang="en-US" b="1" dirty="0" smtClean="0"/>
              <a:t>)</a:t>
            </a:r>
            <a:r>
              <a:rPr lang="en-US" b="1" baseline="-25000" dirty="0" smtClean="0"/>
              <a:t>2(</a:t>
            </a:r>
            <a:r>
              <a:rPr lang="en-US" b="1" baseline="-25000" dirty="0" err="1" smtClean="0"/>
              <a:t>aq</a:t>
            </a:r>
            <a:r>
              <a:rPr lang="en-US" b="1" baseline="-25000" dirty="0"/>
              <a:t>)</a:t>
            </a:r>
            <a:r>
              <a:rPr lang="en-US" b="1" dirty="0"/>
              <a:t> + 2NaOH</a:t>
            </a:r>
            <a:r>
              <a:rPr lang="en-US" b="1" baseline="-25000" dirty="0"/>
              <a:t>(</a:t>
            </a:r>
            <a:r>
              <a:rPr lang="en-US" b="1" baseline="-25000" dirty="0" err="1"/>
              <a:t>aq</a:t>
            </a:r>
            <a:r>
              <a:rPr lang="en-US" b="1" baseline="-25000" dirty="0"/>
              <a:t>)</a:t>
            </a:r>
            <a:r>
              <a:rPr lang="en-US" b="1" dirty="0"/>
              <a:t> →  Cu(OH)</a:t>
            </a:r>
            <a:r>
              <a:rPr lang="en-US" b="1" baseline="-25000" dirty="0"/>
              <a:t>2(s)</a:t>
            </a:r>
            <a:r>
              <a:rPr lang="en-US" b="1" dirty="0"/>
              <a:t> + 2NaNO</a:t>
            </a:r>
            <a:r>
              <a:rPr lang="en-US" b="1" baseline="-25000" dirty="0"/>
              <a:t>3(</a:t>
            </a:r>
            <a:r>
              <a:rPr lang="en-US" b="1" baseline="-25000" dirty="0" err="1"/>
              <a:t>aq</a:t>
            </a:r>
            <a:r>
              <a:rPr lang="en-US" b="1" baseline="-25000" dirty="0" smtClean="0"/>
              <a:t>)</a:t>
            </a:r>
          </a:p>
          <a:p>
            <a:endParaRPr lang="en-US" sz="2800" baseline="-25000" dirty="0" smtClean="0"/>
          </a:p>
          <a:p>
            <a:endParaRPr lang="en-US" sz="2800" baseline="-25000" dirty="0"/>
          </a:p>
          <a:p>
            <a:pPr marL="0" indent="0">
              <a:buNone/>
            </a:pPr>
            <a:r>
              <a:rPr lang="en-US" sz="4000" baseline="-25000" dirty="0" smtClean="0"/>
              <a:t> Produces a blue precipitate of copper (II) hydroxide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915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B- continued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Acid Base (Neutralization reaction)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752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Eq. B2     </a:t>
            </a:r>
            <a:r>
              <a:rPr lang="en-US" b="1" dirty="0" err="1" smtClean="0"/>
              <a:t>NaOH</a:t>
            </a:r>
            <a:r>
              <a:rPr lang="en-US" b="1" baseline="-25000" dirty="0" smtClean="0"/>
              <a:t>(</a:t>
            </a:r>
            <a:r>
              <a:rPr lang="en-US" b="1" baseline="-25000" dirty="0" err="1" smtClean="0"/>
              <a:t>aq</a:t>
            </a:r>
            <a:r>
              <a:rPr lang="en-US" b="1" baseline="-25000" dirty="0"/>
              <a:t>)</a:t>
            </a:r>
            <a:r>
              <a:rPr lang="en-US" b="1" dirty="0"/>
              <a:t> + HNO</a:t>
            </a:r>
            <a:r>
              <a:rPr lang="en-US" b="1" baseline="-25000" dirty="0"/>
              <a:t>3(</a:t>
            </a:r>
            <a:r>
              <a:rPr lang="en-US" b="1" baseline="-25000" dirty="0" err="1"/>
              <a:t>aq</a:t>
            </a:r>
            <a:r>
              <a:rPr lang="en-US" b="1" baseline="-25000" dirty="0"/>
              <a:t>)</a:t>
            </a:r>
            <a:r>
              <a:rPr lang="en-US" b="1" dirty="0"/>
              <a:t> →  NaNO</a:t>
            </a:r>
            <a:r>
              <a:rPr lang="en-US" b="1" baseline="-25000" dirty="0"/>
              <a:t>3(</a:t>
            </a:r>
            <a:r>
              <a:rPr lang="en-US" b="1" baseline="-25000" dirty="0" err="1"/>
              <a:t>aq</a:t>
            </a:r>
            <a:r>
              <a:rPr lang="en-US" b="1" baseline="-25000" dirty="0"/>
              <a:t>)</a:t>
            </a:r>
            <a:r>
              <a:rPr lang="en-US" b="1" dirty="0"/>
              <a:t> + H</a:t>
            </a:r>
            <a:r>
              <a:rPr lang="en-US" b="1" baseline="-25000" dirty="0"/>
              <a:t>2</a:t>
            </a:r>
            <a:r>
              <a:rPr lang="en-US" b="1" dirty="0"/>
              <a:t>O</a:t>
            </a:r>
            <a:r>
              <a:rPr lang="en-US" b="1" baseline="-25000" dirty="0"/>
              <a:t>(1)</a:t>
            </a:r>
            <a:r>
              <a:rPr lang="en-US" b="1" dirty="0"/>
              <a:t> </a:t>
            </a:r>
            <a:r>
              <a:rPr lang="en-US" dirty="0"/>
              <a:t>	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An acid-base neutralization reaction also occurs in Part B between sodium hydroxide, </a:t>
            </a:r>
            <a:r>
              <a:rPr lang="en-US" dirty="0" err="1"/>
              <a:t>NaOH</a:t>
            </a:r>
            <a:r>
              <a:rPr lang="en-US" dirty="0"/>
              <a:t>, and the excess nitric acid, HNO3, from Part A</a:t>
            </a:r>
          </a:p>
        </p:txBody>
      </p:sp>
    </p:spTree>
    <p:extLst>
      <p:ext uri="{BB962C8B-B14F-4D97-AF65-F5344CB8AC3E}">
        <p14:creationId xmlns:p14="http://schemas.microsoft.com/office/powerpoint/2010/main" val="2785875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C:  Decomposition Reaction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Eq. C           </a:t>
            </a:r>
            <a:r>
              <a:rPr lang="en-US" b="1" dirty="0" smtClean="0"/>
              <a:t>Cu(OH)</a:t>
            </a:r>
            <a:r>
              <a:rPr lang="en-US" b="1" baseline="-25000" dirty="0" smtClean="0"/>
              <a:t>2(s</a:t>
            </a:r>
            <a:r>
              <a:rPr lang="en-US" b="1" baseline="-25000" dirty="0"/>
              <a:t>)</a:t>
            </a:r>
            <a:r>
              <a:rPr lang="en-US" b="1" dirty="0"/>
              <a:t> →  </a:t>
            </a:r>
            <a:r>
              <a:rPr lang="en-US" b="1" dirty="0" err="1"/>
              <a:t>CuO</a:t>
            </a:r>
            <a:r>
              <a:rPr lang="en-US" b="1" baseline="-25000" dirty="0"/>
              <a:t>(s)</a:t>
            </a:r>
            <a:r>
              <a:rPr lang="en-US" b="1" dirty="0"/>
              <a:t> + H</a:t>
            </a:r>
            <a:r>
              <a:rPr lang="en-US" b="1" baseline="-25000" dirty="0"/>
              <a:t>2</a:t>
            </a:r>
            <a:r>
              <a:rPr lang="en-US" b="1" dirty="0"/>
              <a:t>0</a:t>
            </a:r>
            <a:r>
              <a:rPr lang="en-US" b="1" baseline="-25000" dirty="0"/>
              <a:t>(l</a:t>
            </a:r>
            <a:r>
              <a:rPr lang="en-US" b="1" baseline="-25000" dirty="0" smtClean="0"/>
              <a:t>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The blue </a:t>
            </a:r>
            <a:r>
              <a:rPr lang="en-US" dirty="0"/>
              <a:t>copper (II) hydroxide solid, Cu(OH)</a:t>
            </a:r>
            <a:r>
              <a:rPr lang="en-US" baseline="-25000" dirty="0"/>
              <a:t>2</a:t>
            </a:r>
            <a:r>
              <a:rPr lang="en-US" dirty="0"/>
              <a:t>, is decomposed upon heating into the black copper (II) oxide solid, </a:t>
            </a:r>
            <a:r>
              <a:rPr lang="en-US" dirty="0" err="1"/>
              <a:t>CuO</a:t>
            </a:r>
            <a:endParaRPr lang="en-US" baseline="-25000" dirty="0"/>
          </a:p>
          <a:p>
            <a:endParaRPr lang="en-US" baseline="-25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427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D: Formation of Copper (II) Sulfate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84582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Eq. D       </a:t>
            </a:r>
            <a:r>
              <a:rPr lang="en-US" sz="2600" b="1" dirty="0" err="1" smtClean="0"/>
              <a:t>CuO</a:t>
            </a:r>
            <a:r>
              <a:rPr lang="en-US" sz="2600" b="1" baseline="-25000" dirty="0" smtClean="0"/>
              <a:t>(s</a:t>
            </a:r>
            <a:r>
              <a:rPr lang="en-US" sz="2600" b="1" baseline="-25000" dirty="0"/>
              <a:t>) </a:t>
            </a:r>
            <a:r>
              <a:rPr lang="en-US" sz="2600" b="1" dirty="0"/>
              <a:t>+ H</a:t>
            </a:r>
            <a:r>
              <a:rPr lang="en-US" sz="2600" b="1" baseline="-25000" dirty="0"/>
              <a:t>2</a:t>
            </a:r>
            <a:r>
              <a:rPr lang="en-US" sz="2600" b="1" dirty="0"/>
              <a:t>SO</a:t>
            </a:r>
            <a:r>
              <a:rPr lang="en-US" sz="2600" b="1" baseline="-25000" dirty="0"/>
              <a:t>4</a:t>
            </a:r>
            <a:r>
              <a:rPr lang="en-US" sz="2600" b="1" dirty="0"/>
              <a:t>(</a:t>
            </a:r>
            <a:r>
              <a:rPr lang="en-US" sz="2600" b="1" dirty="0" err="1"/>
              <a:t>aq</a:t>
            </a:r>
            <a:r>
              <a:rPr lang="en-US" sz="2600" b="1" dirty="0"/>
              <a:t>) →  CuSO</a:t>
            </a:r>
            <a:r>
              <a:rPr lang="en-US" sz="2600" b="1" baseline="-25000" dirty="0"/>
              <a:t>4(</a:t>
            </a:r>
            <a:r>
              <a:rPr lang="en-US" sz="2600" b="1" baseline="-25000" dirty="0" err="1"/>
              <a:t>aq</a:t>
            </a:r>
            <a:r>
              <a:rPr lang="en-US" sz="2600" b="1" baseline="-25000" dirty="0"/>
              <a:t>)</a:t>
            </a:r>
            <a:r>
              <a:rPr lang="en-US" sz="2600" b="1" dirty="0"/>
              <a:t> + H</a:t>
            </a:r>
            <a:r>
              <a:rPr lang="en-US" sz="2600" b="1" baseline="-25000" dirty="0"/>
              <a:t>2</a:t>
            </a:r>
            <a:r>
              <a:rPr lang="en-US" sz="2600" b="1" dirty="0"/>
              <a:t>O</a:t>
            </a:r>
            <a:r>
              <a:rPr lang="en-US" sz="2600" b="1" baseline="-25000" dirty="0"/>
              <a:t>(g)</a:t>
            </a:r>
            <a:r>
              <a:rPr lang="en-US" sz="2600" b="1" dirty="0"/>
              <a:t> 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sulfuric </a:t>
            </a:r>
            <a:r>
              <a:rPr lang="en-US" dirty="0"/>
              <a:t>acid,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, </a:t>
            </a:r>
            <a:r>
              <a:rPr lang="en-US" dirty="0" smtClean="0"/>
              <a:t>dissolves </a:t>
            </a:r>
            <a:r>
              <a:rPr lang="en-US" dirty="0"/>
              <a:t>the copper (II) oxide, </a:t>
            </a:r>
            <a:r>
              <a:rPr lang="en-US" dirty="0" err="1"/>
              <a:t>CuO</a:t>
            </a:r>
            <a:r>
              <a:rPr lang="en-US" dirty="0"/>
              <a:t>, to produce a blue </a:t>
            </a:r>
            <a:r>
              <a:rPr lang="en-US" dirty="0" smtClean="0"/>
              <a:t>copper (II) </a:t>
            </a:r>
            <a:r>
              <a:rPr lang="en-US" dirty="0"/>
              <a:t>sulfate solution, CuSO</a:t>
            </a:r>
            <a:r>
              <a:rPr lang="en-US" baseline="-25000" dirty="0"/>
              <a:t>4</a:t>
            </a:r>
            <a:r>
              <a:rPr lang="en-US" dirty="0"/>
              <a:t>, </a:t>
            </a:r>
            <a:r>
              <a:rPr lang="en-US" dirty="0" smtClean="0"/>
              <a:t>(cupric sulfate) and </a:t>
            </a:r>
            <a:r>
              <a:rPr lang="en-US" dirty="0"/>
              <a:t>water</a:t>
            </a:r>
          </a:p>
        </p:txBody>
      </p:sp>
    </p:spTree>
    <p:extLst>
      <p:ext uri="{BB962C8B-B14F-4D97-AF65-F5344CB8AC3E}">
        <p14:creationId xmlns:p14="http://schemas.microsoft.com/office/powerpoint/2010/main" val="1714985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E:  Single Replacement 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(redox reaction)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Eq. E           </a:t>
            </a:r>
            <a:r>
              <a:rPr lang="en-US" sz="2600" b="1" dirty="0" smtClean="0"/>
              <a:t>Mg</a:t>
            </a:r>
            <a:r>
              <a:rPr lang="en-US" sz="2600" b="1" baseline="-25000" dirty="0" smtClean="0"/>
              <a:t>(s</a:t>
            </a:r>
            <a:r>
              <a:rPr lang="en-US" sz="2600" b="1" baseline="-25000" dirty="0"/>
              <a:t>)</a:t>
            </a:r>
            <a:r>
              <a:rPr lang="en-US" sz="2600" b="1" dirty="0"/>
              <a:t> + CuSO</a:t>
            </a:r>
            <a:r>
              <a:rPr lang="en-US" sz="2600" b="1" baseline="-25000" dirty="0"/>
              <a:t>4(</a:t>
            </a:r>
            <a:r>
              <a:rPr lang="en-US" sz="2600" b="1" baseline="-25000" dirty="0" err="1"/>
              <a:t>aq</a:t>
            </a:r>
            <a:r>
              <a:rPr lang="en-US" sz="2600" b="1" baseline="-25000" dirty="0"/>
              <a:t>)</a:t>
            </a:r>
            <a:r>
              <a:rPr lang="en-US" sz="2600" b="1" dirty="0"/>
              <a:t> →  MgSO</a:t>
            </a:r>
            <a:r>
              <a:rPr lang="en-US" sz="2600" b="1" baseline="-25000" dirty="0"/>
              <a:t>4(</a:t>
            </a:r>
            <a:r>
              <a:rPr lang="en-US" sz="2600" b="1" baseline="-25000" dirty="0" err="1"/>
              <a:t>aq</a:t>
            </a:r>
            <a:r>
              <a:rPr lang="en-US" sz="2600" b="1" baseline="-25000" dirty="0"/>
              <a:t>)</a:t>
            </a:r>
            <a:r>
              <a:rPr lang="en-US" sz="2600" b="1" dirty="0"/>
              <a:t> + Cu</a:t>
            </a:r>
            <a:r>
              <a:rPr lang="en-US" sz="2600" b="1" baseline="-25000" dirty="0"/>
              <a:t>(s</a:t>
            </a:r>
            <a:r>
              <a:rPr lang="en-US" sz="2600" b="1" baseline="-25000" dirty="0" smtClean="0"/>
              <a:t>)</a:t>
            </a:r>
          </a:p>
          <a:p>
            <a:endParaRPr lang="en-US" baseline="-25000" dirty="0"/>
          </a:p>
          <a:p>
            <a:pPr marL="0" indent="0">
              <a:buNone/>
            </a:pPr>
            <a:r>
              <a:rPr lang="en-US" dirty="0" smtClean="0"/>
              <a:t>This shows the </a:t>
            </a:r>
            <a:r>
              <a:rPr lang="en-US" dirty="0"/>
              <a:t>replacement of a less active metal (copper) by a more active metal (magnesium).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magnesium, Mg, replaces the copper in copper (II) sulfate, CuSO</a:t>
            </a:r>
            <a:r>
              <a:rPr lang="en-US" baseline="-25000" dirty="0"/>
              <a:t>4</a:t>
            </a:r>
            <a:r>
              <a:rPr lang="en-US" dirty="0"/>
              <a:t>, forming </a:t>
            </a:r>
            <a:r>
              <a:rPr lang="en-US" dirty="0" smtClean="0"/>
              <a:t>magnesium </a:t>
            </a:r>
            <a:r>
              <a:rPr lang="en-US" dirty="0"/>
              <a:t>sulfate, MgSO</a:t>
            </a:r>
            <a:r>
              <a:rPr lang="en-US" baseline="-25000" dirty="0"/>
              <a:t>4</a:t>
            </a:r>
            <a:r>
              <a:rPr lang="en-US" dirty="0"/>
              <a:t>, and solid copper, </a:t>
            </a:r>
            <a:r>
              <a:rPr lang="en-US" dirty="0" smtClean="0"/>
              <a:t>Cu.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512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</TotalTime>
  <Words>251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Chemical Reactions: Copper Reactions</vt:lpstr>
      <vt:lpstr>Part A:  Oxidation of Copper</vt:lpstr>
      <vt:lpstr>Part B:  Double Replacement Reaction- Precipitation reaction</vt:lpstr>
      <vt:lpstr>Part B- continued Acid Base (Neutralization reaction)</vt:lpstr>
      <vt:lpstr>Part C:  Decomposition Reaction</vt:lpstr>
      <vt:lpstr>Part D: Formation of Copper (II) Sulfate</vt:lpstr>
      <vt:lpstr>Part E:  Single Replacement  (redox reaction)</vt:lpstr>
    </vt:vector>
  </TitlesOfParts>
  <Company>South Texas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Reactions: Copper Reactions</dc:title>
  <dc:creator>user</dc:creator>
  <cp:lastModifiedBy>user</cp:lastModifiedBy>
  <cp:revision>5</cp:revision>
  <dcterms:created xsi:type="dcterms:W3CDTF">2014-02-07T22:56:06Z</dcterms:created>
  <dcterms:modified xsi:type="dcterms:W3CDTF">2014-02-07T23:38:26Z</dcterms:modified>
</cp:coreProperties>
</file>