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notesMasterIdLst>
    <p:notesMasterId r:id="rId36"/>
  </p:notesMasterIdLst>
  <p:handoutMasterIdLst>
    <p:handoutMasterId r:id="rId37"/>
  </p:handoutMasterIdLst>
  <p:sldIdLst>
    <p:sldId id="401" r:id="rId2"/>
    <p:sldId id="299" r:id="rId3"/>
    <p:sldId id="262" r:id="rId4"/>
    <p:sldId id="300" r:id="rId5"/>
    <p:sldId id="400" r:id="rId6"/>
    <p:sldId id="266" r:id="rId7"/>
    <p:sldId id="267" r:id="rId8"/>
    <p:sldId id="274" r:id="rId9"/>
    <p:sldId id="268" r:id="rId10"/>
    <p:sldId id="269" r:id="rId11"/>
    <p:sldId id="377" r:id="rId12"/>
    <p:sldId id="270" r:id="rId13"/>
    <p:sldId id="275" r:id="rId14"/>
    <p:sldId id="271" r:id="rId15"/>
    <p:sldId id="279" r:id="rId16"/>
    <p:sldId id="378" r:id="rId17"/>
    <p:sldId id="272" r:id="rId18"/>
    <p:sldId id="273" r:id="rId19"/>
    <p:sldId id="313" r:id="rId20"/>
    <p:sldId id="314" r:id="rId21"/>
    <p:sldId id="356" r:id="rId22"/>
    <p:sldId id="382" r:id="rId23"/>
    <p:sldId id="315" r:id="rId24"/>
    <p:sldId id="316" r:id="rId25"/>
    <p:sldId id="317" r:id="rId26"/>
    <p:sldId id="320" r:id="rId27"/>
    <p:sldId id="347" r:id="rId28"/>
    <p:sldId id="358" r:id="rId29"/>
    <p:sldId id="369" r:id="rId30"/>
    <p:sldId id="325" r:id="rId31"/>
    <p:sldId id="399" r:id="rId32"/>
    <p:sldId id="397" r:id="rId33"/>
    <p:sldId id="396" r:id="rId34"/>
    <p:sldId id="395" r:id="rId35"/>
  </p:sldIdLst>
  <p:sldSz cx="9144000" cy="6858000" type="screen4x3"/>
  <p:notesSz cx="6934200" cy="9220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Default Section" id="{108CF5E4-BFED-48CF-B247-9DD93475B264}">
          <p14:sldIdLst>
            <p14:sldId id="401"/>
            <p14:sldId id="299"/>
            <p14:sldId id="262"/>
            <p14:sldId id="300"/>
            <p14:sldId id="400"/>
            <p14:sldId id="266"/>
            <p14:sldId id="267"/>
            <p14:sldId id="274"/>
            <p14:sldId id="268"/>
            <p14:sldId id="269"/>
            <p14:sldId id="377"/>
            <p14:sldId id="270"/>
            <p14:sldId id="275"/>
            <p14:sldId id="271"/>
            <p14:sldId id="279"/>
            <p14:sldId id="378"/>
            <p14:sldId id="272"/>
            <p14:sldId id="273"/>
            <p14:sldId id="313"/>
            <p14:sldId id="314"/>
            <p14:sldId id="356"/>
            <p14:sldId id="382"/>
            <p14:sldId id="315"/>
            <p14:sldId id="316"/>
            <p14:sldId id="317"/>
            <p14:sldId id="320"/>
            <p14:sldId id="347"/>
            <p14:sldId id="358"/>
            <p14:sldId id="369"/>
            <p14:sldId id="325"/>
            <p14:sldId id="399"/>
            <p14:sldId id="397"/>
            <p14:sldId id="396"/>
            <p14:sldId id="395"/>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33CC"/>
    <a:srgbClr val="FF00FF"/>
    <a:srgbClr val="FF993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1" autoAdjust="0"/>
    <p:restoredTop sz="82857" autoAdjust="0"/>
  </p:normalViewPr>
  <p:slideViewPr>
    <p:cSldViewPr>
      <p:cViewPr>
        <p:scale>
          <a:sx n="99" d="100"/>
          <a:sy n="99" d="100"/>
        </p:scale>
        <p:origin x="-1338" y="-72"/>
      </p:cViewPr>
      <p:guideLst>
        <p:guide orient="horz" pos="2160"/>
        <p:guide pos="2880"/>
      </p:guideLst>
    </p:cSldViewPr>
  </p:slideViewPr>
  <p:outlineViewPr>
    <p:cViewPr>
      <p:scale>
        <a:sx n="33" d="100"/>
        <a:sy n="33" d="100"/>
      </p:scale>
      <p:origin x="0" y="6624"/>
    </p:cViewPr>
  </p:outlineViewPr>
  <p:notesTextViewPr>
    <p:cViewPr>
      <p:scale>
        <a:sx n="1" d="1"/>
        <a:sy n="1" d="1"/>
      </p:scale>
      <p:origin x="0" y="0"/>
    </p:cViewPr>
  </p:notesTextViewPr>
  <p:notesViewPr>
    <p:cSldViewPr>
      <p:cViewPr varScale="1">
        <p:scale>
          <a:sx n="85" d="100"/>
          <a:sy n="85" d="100"/>
        </p:scale>
        <p:origin x="-3126" y="-72"/>
      </p:cViewPr>
      <p:guideLst>
        <p:guide orient="horz" pos="2904"/>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05448" cy="461169"/>
          </a:xfrm>
          <a:prstGeom prst="rect">
            <a:avLst/>
          </a:prstGeom>
        </p:spPr>
        <p:txBody>
          <a:bodyPr vert="horz" lIns="90919" tIns="45459" rIns="90919" bIns="45459" rtlCol="0"/>
          <a:lstStyle>
            <a:lvl1pPr algn="l">
              <a:defRPr sz="1200"/>
            </a:lvl1pPr>
          </a:lstStyle>
          <a:p>
            <a:r>
              <a:rPr lang="en-US" b="1" i="1" dirty="0" smtClean="0"/>
              <a:t>House Bill 5 Update</a:t>
            </a:r>
            <a:endParaRPr lang="en-US" b="1" i="1" dirty="0"/>
          </a:p>
        </p:txBody>
      </p:sp>
      <p:sp>
        <p:nvSpPr>
          <p:cNvPr id="3" name="Date Placeholder 2"/>
          <p:cNvSpPr>
            <a:spLocks noGrp="1"/>
          </p:cNvSpPr>
          <p:nvPr>
            <p:ph type="dt" sz="quarter" idx="1"/>
          </p:nvPr>
        </p:nvSpPr>
        <p:spPr>
          <a:xfrm>
            <a:off x="3927183" y="0"/>
            <a:ext cx="3005448" cy="461169"/>
          </a:xfrm>
          <a:prstGeom prst="rect">
            <a:avLst/>
          </a:prstGeom>
        </p:spPr>
        <p:txBody>
          <a:bodyPr vert="horz" lIns="90919" tIns="45459" rIns="90919" bIns="45459" rtlCol="0"/>
          <a:lstStyle>
            <a:lvl1pPr algn="r">
              <a:defRPr sz="1200"/>
            </a:lvl1pPr>
          </a:lstStyle>
          <a:p>
            <a:endParaRPr lang="en-US" dirty="0"/>
          </a:p>
        </p:txBody>
      </p:sp>
      <p:sp>
        <p:nvSpPr>
          <p:cNvPr id="4" name="Footer Placeholder 3"/>
          <p:cNvSpPr>
            <a:spLocks noGrp="1"/>
          </p:cNvSpPr>
          <p:nvPr>
            <p:ph type="ftr" sz="quarter" idx="2"/>
          </p:nvPr>
        </p:nvSpPr>
        <p:spPr>
          <a:xfrm>
            <a:off x="0" y="8757447"/>
            <a:ext cx="6210300" cy="461169"/>
          </a:xfrm>
          <a:prstGeom prst="rect">
            <a:avLst/>
          </a:prstGeom>
        </p:spPr>
        <p:txBody>
          <a:bodyPr vert="horz" lIns="90919" tIns="45459" rIns="90919" bIns="45459" rtlCol="0" anchor="b"/>
          <a:lstStyle>
            <a:lvl1pPr algn="l">
              <a:defRPr sz="1200"/>
            </a:lvl1pPr>
          </a:lstStyle>
          <a:p>
            <a:r>
              <a:rPr lang="en-US" sz="900" dirty="0"/>
              <a:t>Provided by: Education Service Center Region 11, 3001 North Freeway, Fort Worth, Texas 76106 </a:t>
            </a:r>
            <a:r>
              <a:rPr lang="en-US" sz="900" dirty="0">
                <a:sym typeface="Wingdings"/>
              </a:rPr>
              <a:t> www.esc11.net </a:t>
            </a:r>
            <a:endParaRPr lang="en-US" sz="900" dirty="0"/>
          </a:p>
        </p:txBody>
      </p:sp>
      <p:sp>
        <p:nvSpPr>
          <p:cNvPr id="5" name="Slide Number Placeholder 4"/>
          <p:cNvSpPr>
            <a:spLocks noGrp="1"/>
          </p:cNvSpPr>
          <p:nvPr>
            <p:ph type="sldNum" sz="quarter" idx="3"/>
          </p:nvPr>
        </p:nvSpPr>
        <p:spPr>
          <a:xfrm>
            <a:off x="6210299" y="8757447"/>
            <a:ext cx="722331" cy="461169"/>
          </a:xfrm>
          <a:prstGeom prst="rect">
            <a:avLst/>
          </a:prstGeom>
        </p:spPr>
        <p:txBody>
          <a:bodyPr vert="horz" lIns="90919" tIns="45459" rIns="90919" bIns="45459" rtlCol="0" anchor="b"/>
          <a:lstStyle>
            <a:lvl1pPr algn="r">
              <a:defRPr sz="1200"/>
            </a:lvl1pPr>
          </a:lstStyle>
          <a:p>
            <a:fld id="{3BCAF98C-6EAD-49D7-874C-06198E5B5ABF}" type="slidenum">
              <a:rPr lang="en-US" smtClean="0"/>
              <a:pPr/>
              <a:t>‹#›</a:t>
            </a:fld>
            <a:endParaRPr lang="en-US" dirty="0"/>
          </a:p>
        </p:txBody>
      </p:sp>
    </p:spTree>
    <p:extLst>
      <p:ext uri="{BB962C8B-B14F-4D97-AF65-F5344CB8AC3E}">
        <p14:creationId xmlns:p14="http://schemas.microsoft.com/office/powerpoint/2010/main" val="1801105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0919" tIns="45459" rIns="90919" bIns="45459" rtlCol="0"/>
          <a:lstStyle>
            <a:lvl1pPr algn="l">
              <a:defRPr sz="1200"/>
            </a:lvl1pPr>
          </a:lstStyle>
          <a:p>
            <a:endParaRPr lang="en-US" dirty="0"/>
          </a:p>
        </p:txBody>
      </p:sp>
      <p:sp>
        <p:nvSpPr>
          <p:cNvPr id="3" name="Date Placeholder 2"/>
          <p:cNvSpPr>
            <a:spLocks noGrp="1"/>
          </p:cNvSpPr>
          <p:nvPr>
            <p:ph type="dt" idx="1"/>
          </p:nvPr>
        </p:nvSpPr>
        <p:spPr>
          <a:xfrm>
            <a:off x="3927776" y="0"/>
            <a:ext cx="3004820" cy="461010"/>
          </a:xfrm>
          <a:prstGeom prst="rect">
            <a:avLst/>
          </a:prstGeom>
        </p:spPr>
        <p:txBody>
          <a:bodyPr vert="horz" lIns="90919" tIns="45459" rIns="90919" bIns="45459" rtlCol="0"/>
          <a:lstStyle>
            <a:lvl1pPr algn="r">
              <a:defRPr sz="1200"/>
            </a:lvl1pPr>
          </a:lstStyle>
          <a:p>
            <a:fld id="{A95EED16-351E-46CA-B9C7-7FD1523EA848}" type="datetimeFigureOut">
              <a:rPr lang="en-US" smtClean="0"/>
              <a:pPr/>
              <a:t>2/12/2014</a:t>
            </a:fld>
            <a:endParaRPr lang="en-US" dirty="0"/>
          </a:p>
        </p:txBody>
      </p:sp>
      <p:sp>
        <p:nvSpPr>
          <p:cNvPr id="4" name="Slide Image Placeholder 3"/>
          <p:cNvSpPr>
            <a:spLocks noGrp="1" noRot="1" noChangeAspect="1"/>
          </p:cNvSpPr>
          <p:nvPr>
            <p:ph type="sldImg" idx="2"/>
          </p:nvPr>
        </p:nvSpPr>
        <p:spPr>
          <a:xfrm>
            <a:off x="1162050" y="690563"/>
            <a:ext cx="4610100" cy="3459162"/>
          </a:xfrm>
          <a:prstGeom prst="rect">
            <a:avLst/>
          </a:prstGeom>
          <a:noFill/>
          <a:ln w="12700">
            <a:solidFill>
              <a:prstClr val="black"/>
            </a:solidFill>
          </a:ln>
        </p:spPr>
        <p:txBody>
          <a:bodyPr vert="horz" lIns="90919" tIns="45459" rIns="90919" bIns="45459" rtlCol="0" anchor="ctr"/>
          <a:lstStyle/>
          <a:p>
            <a:endParaRPr lang="en-US" dirty="0"/>
          </a:p>
        </p:txBody>
      </p:sp>
      <p:sp>
        <p:nvSpPr>
          <p:cNvPr id="5" name="Notes Placeholder 4"/>
          <p:cNvSpPr>
            <a:spLocks noGrp="1"/>
          </p:cNvSpPr>
          <p:nvPr>
            <p:ph type="body" sz="quarter" idx="3"/>
          </p:nvPr>
        </p:nvSpPr>
        <p:spPr>
          <a:xfrm>
            <a:off x="693420" y="4379595"/>
            <a:ext cx="5547360" cy="4149090"/>
          </a:xfrm>
          <a:prstGeom prst="rect">
            <a:avLst/>
          </a:prstGeom>
        </p:spPr>
        <p:txBody>
          <a:bodyPr vert="horz" lIns="90919" tIns="45459" rIns="90919" bIns="4545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57591"/>
            <a:ext cx="3004820" cy="461010"/>
          </a:xfrm>
          <a:prstGeom prst="rect">
            <a:avLst/>
          </a:prstGeom>
        </p:spPr>
        <p:txBody>
          <a:bodyPr vert="horz" lIns="90919" tIns="45459" rIns="90919" bIns="4545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27776" y="8757591"/>
            <a:ext cx="3004820" cy="461010"/>
          </a:xfrm>
          <a:prstGeom prst="rect">
            <a:avLst/>
          </a:prstGeom>
        </p:spPr>
        <p:txBody>
          <a:bodyPr vert="horz" lIns="90919" tIns="45459" rIns="90919" bIns="45459" rtlCol="0" anchor="b"/>
          <a:lstStyle>
            <a:lvl1pPr algn="r">
              <a:defRPr sz="1200"/>
            </a:lvl1pPr>
          </a:lstStyle>
          <a:p>
            <a:fld id="{6D67A0E5-AC3F-42E9-80E3-48AD357341AD}" type="slidenum">
              <a:rPr lang="en-US" smtClean="0"/>
              <a:pPr/>
              <a:t>‹#›</a:t>
            </a:fld>
            <a:endParaRPr lang="en-US" dirty="0"/>
          </a:p>
        </p:txBody>
      </p:sp>
    </p:spTree>
    <p:extLst>
      <p:ext uri="{BB962C8B-B14F-4D97-AF65-F5344CB8AC3E}">
        <p14:creationId xmlns:p14="http://schemas.microsoft.com/office/powerpoint/2010/main" val="3877750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2</a:t>
            </a:fld>
            <a:endParaRPr lang="en-US" dirty="0"/>
          </a:p>
        </p:txBody>
      </p:sp>
    </p:spTree>
    <p:extLst>
      <p:ext uri="{BB962C8B-B14F-4D97-AF65-F5344CB8AC3E}">
        <p14:creationId xmlns:p14="http://schemas.microsoft.com/office/powerpoint/2010/main" val="26321587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  </a:t>
            </a:r>
          </a:p>
          <a:p>
            <a:r>
              <a:rPr lang="en-US" b="1" u="sng" dirty="0"/>
              <a:t>Foundation Curriculum</a:t>
            </a:r>
            <a:r>
              <a:rPr lang="en-US" dirty="0"/>
              <a:t>:</a:t>
            </a:r>
          </a:p>
          <a:p>
            <a:pPr marL="170473" indent="-170473">
              <a:buFont typeface="Arial" pitchFamily="34" charset="0"/>
              <a:buChar char="•"/>
            </a:pPr>
            <a:r>
              <a:rPr lang="en-US" dirty="0"/>
              <a:t>ELA:  Now have an option other than English IV.</a:t>
            </a:r>
          </a:p>
          <a:p>
            <a:pPr marL="170473" indent="-170473">
              <a:buFont typeface="Arial" pitchFamily="34" charset="0"/>
              <a:buChar char="•"/>
            </a:pPr>
            <a:r>
              <a:rPr lang="en-US" dirty="0"/>
              <a:t>Science:  No longer has a specific requirement for either Physics or Chemistry in statute.  </a:t>
            </a:r>
          </a:p>
          <a:p>
            <a:endParaRPr lang="en-US" dirty="0"/>
          </a:p>
          <a:p>
            <a:r>
              <a:rPr lang="en-US" b="1" u="sng" dirty="0"/>
              <a:t>Enrichment Curriculum</a:t>
            </a:r>
            <a:r>
              <a:rPr lang="en-US" dirty="0"/>
              <a:t>:</a:t>
            </a:r>
          </a:p>
          <a:p>
            <a:r>
              <a:rPr lang="en-US" dirty="0"/>
              <a:t>Statute specifies that SBOE cannot designate a specific course or a specific number of credits in the enrichment curriculum as requirements for the Foundation Program.</a:t>
            </a:r>
          </a:p>
          <a:p>
            <a:pPr marL="170473" indent="-170473">
              <a:buFont typeface="Arial" pitchFamily="34" charset="0"/>
              <a:buChar char="•"/>
            </a:pPr>
            <a:r>
              <a:rPr lang="en-US" dirty="0"/>
              <a:t>PE:  </a:t>
            </a:r>
          </a:p>
          <a:p>
            <a:pPr marL="625067" lvl="1" indent="-170473">
              <a:buFont typeface="Arial" pitchFamily="34" charset="0"/>
              <a:buChar char="•"/>
            </a:pPr>
            <a:r>
              <a:rPr lang="en-US" dirty="0"/>
              <a:t>The substitutions for PE for students with a disability who are unable to participate in physical activity due to disability or illness. These students can still substitute one credit in ELA, math, science, social studies, or an academic elective credit.  (ARD committee, 504 committee, or locally developed committee makes this decision.)  Additionally, the student substitute a locally developed course/activity allowed under new TEC 28.002 (g-1) – “a course or other activity, including an apprenticeship or training hours needed to obtain an industry-recognized credential or certificate, that is approved by the board of trustees for credit without obtaining SBOE approval…”</a:t>
            </a:r>
          </a:p>
          <a:p>
            <a:pPr marL="625067" lvl="1" indent="-170473" defTabSz="909188">
              <a:buFont typeface="Arial" pitchFamily="34" charset="0"/>
              <a:buChar char="•"/>
              <a:defRPr/>
            </a:pPr>
            <a:r>
              <a:rPr lang="en-US" dirty="0"/>
              <a:t>Private or commercially sponsored PE is still allowable with Commissioner approval.  </a:t>
            </a:r>
          </a:p>
          <a:p>
            <a:pPr marL="170473" indent="-170473">
              <a:buFont typeface="Arial" pitchFamily="34" charset="0"/>
              <a:buChar char="•"/>
            </a:pPr>
            <a:r>
              <a:rPr lang="en-US" dirty="0"/>
              <a:t>LOTE:</a:t>
            </a:r>
          </a:p>
          <a:p>
            <a:pPr marL="625067" lvl="1" indent="-170473">
              <a:buFont typeface="Arial" pitchFamily="34" charset="0"/>
              <a:buChar char="•"/>
            </a:pPr>
            <a:r>
              <a:rPr lang="en-US" dirty="0"/>
              <a:t>One of the most significant changes is that all students will be required to earn 2 credits in LOTE (current MHSP does not require LOTE).  Computer programming languages will count here (other exceptions as well).  </a:t>
            </a:r>
            <a:r>
              <a:rPr lang="en-US" dirty="0">
                <a:solidFill>
                  <a:srgbClr val="FF0000"/>
                </a:solidFill>
              </a:rPr>
              <a:t>Based on conversations at SBOE, TEA says it sounds like the SBOE is likely to direct development of “skills-based” courses that would allow schools to choose the computer language(s) they will teach.  </a:t>
            </a:r>
          </a:p>
          <a:p>
            <a:pPr marL="1079661" lvl="2" indent="-170473">
              <a:buFont typeface="Arial" pitchFamily="34" charset="0"/>
              <a:buChar char="•"/>
            </a:pPr>
            <a:r>
              <a:rPr lang="en-US" dirty="0">
                <a:solidFill>
                  <a:srgbClr val="FF0000"/>
                </a:solidFill>
              </a:rPr>
              <a:t>Exceptions for LOTE:</a:t>
            </a:r>
          </a:p>
          <a:p>
            <a:pPr marL="1534255" lvl="3" indent="-170473">
              <a:buFont typeface="Arial" pitchFamily="34" charset="0"/>
              <a:buChar char="•"/>
            </a:pPr>
            <a:r>
              <a:rPr lang="en-US" dirty="0">
                <a:solidFill>
                  <a:srgbClr val="FF0000"/>
                </a:solidFill>
              </a:rPr>
              <a:t>Computer programming languages can substitute as an LOTE.</a:t>
            </a:r>
          </a:p>
          <a:p>
            <a:pPr marL="1534255" lvl="3" indent="-170473">
              <a:buFont typeface="Arial" pitchFamily="34" charset="0"/>
              <a:buChar char="•"/>
            </a:pPr>
            <a:r>
              <a:rPr lang="en-US" dirty="0">
                <a:solidFill>
                  <a:srgbClr val="FF0000"/>
                </a:solidFill>
              </a:rPr>
              <a:t>If a student is not likely to complete the 2</a:t>
            </a:r>
            <a:r>
              <a:rPr lang="en-US" baseline="30000" dirty="0">
                <a:solidFill>
                  <a:srgbClr val="FF0000"/>
                </a:solidFill>
              </a:rPr>
              <a:t>nd</a:t>
            </a:r>
            <a:r>
              <a:rPr lang="en-US" dirty="0">
                <a:solidFill>
                  <a:srgbClr val="FF0000"/>
                </a:solidFill>
              </a:rPr>
              <a:t> credit in LOTE, he/she must be given an option for an alternate course.  SBOE must develop the criteria for schools to decide whether or not students are eligible for this exception and who will have the authority to make that decision, as well as what the alternate option(s) will be.</a:t>
            </a:r>
          </a:p>
          <a:p>
            <a:pPr marL="1534255" lvl="3" indent="-170473">
              <a:buFont typeface="Arial" pitchFamily="34" charset="0"/>
              <a:buChar char="•"/>
            </a:pPr>
            <a:r>
              <a:rPr lang="en-US" dirty="0">
                <a:solidFill>
                  <a:srgbClr val="FF0000"/>
                </a:solidFill>
              </a:rPr>
              <a:t>Students with a disability who are unable to complete the 2 LOTE credits must be allowed to substitute 2 credits in ELA, math, science, or social studies or 2 credits in CTE, technology applications, or other academic electives.  The substituted credits CANNOT also be used by the student to meet other graduation credits.  This is not specific to students who are eligible under IDEA, but statute requires that the ARD committee make the decision for a student who receives special education services and the 504 Committee make the decision for a student served under Section 504.</a:t>
            </a:r>
          </a:p>
          <a:p>
            <a:pPr marL="625067" lvl="1" indent="-170473">
              <a:buFont typeface="Arial" pitchFamily="34" charset="0"/>
              <a:buChar char="•"/>
            </a:pPr>
            <a:r>
              <a:rPr lang="en-US" dirty="0">
                <a:solidFill>
                  <a:srgbClr val="FF0000"/>
                </a:solidFill>
              </a:rPr>
              <a:t>Fine Arts:  HB 5 statute allows a community-based fine arts program as a fine arts credit with approval of the Commissioner, if the community-based program provides instruction in the TEKS.  (This is similar to the current provision allowing PE credit for private or commercially sponsored PE.)</a:t>
            </a:r>
          </a:p>
          <a:p>
            <a:endParaRPr lang="en-US" dirty="0">
              <a:solidFill>
                <a:srgbClr val="FF0000"/>
              </a:solidFill>
            </a:endParaRPr>
          </a:p>
          <a:p>
            <a:r>
              <a:rPr lang="en-US" dirty="0">
                <a:solidFill>
                  <a:srgbClr val="FF0000"/>
                </a:solidFill>
              </a:rPr>
              <a:t>Regarding Speech – there is no statutory requirement for Speech under the current graduation plans; that is an SBOE requirement. Therefore, SBOE could choose to keep speech as a requirement under the Foundation High School Program.  Based on preliminary discussions, at least some of the SBOE members have voiced a desire to maintain the speech requirement.</a:t>
            </a:r>
          </a:p>
        </p:txBody>
      </p:sp>
      <p:sp>
        <p:nvSpPr>
          <p:cNvPr id="4" name="Slide Number Placeholder 3"/>
          <p:cNvSpPr>
            <a:spLocks noGrp="1"/>
          </p:cNvSpPr>
          <p:nvPr>
            <p:ph type="sldNum" sz="quarter" idx="10"/>
          </p:nvPr>
        </p:nvSpPr>
        <p:spPr/>
        <p:txBody>
          <a:bodyPr/>
          <a:lstStyle/>
          <a:p>
            <a:fld id="{6D67A0E5-AC3F-42E9-80E3-48AD357341AD}" type="slidenum">
              <a:rPr lang="en-US" smtClean="0"/>
              <a:pPr/>
              <a:t>11</a:t>
            </a:fld>
            <a:endParaRPr lang="en-US" dirty="0"/>
          </a:p>
        </p:txBody>
      </p:sp>
    </p:spTree>
    <p:extLst>
      <p:ext uri="{BB962C8B-B14F-4D97-AF65-F5344CB8AC3E}">
        <p14:creationId xmlns:p14="http://schemas.microsoft.com/office/powerpoint/2010/main" val="32139140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12</a:t>
            </a:fld>
            <a:endParaRPr lang="en-US" dirty="0"/>
          </a:p>
        </p:txBody>
      </p:sp>
    </p:spTree>
    <p:extLst>
      <p:ext uri="{BB962C8B-B14F-4D97-AF65-F5344CB8AC3E}">
        <p14:creationId xmlns:p14="http://schemas.microsoft.com/office/powerpoint/2010/main" val="11428906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a:t>
            </a:r>
          </a:p>
          <a:p>
            <a:endParaRPr lang="en-US" dirty="0" smtClean="0"/>
          </a:p>
          <a:p>
            <a:r>
              <a:rPr lang="en-US" dirty="0" smtClean="0"/>
              <a:t>This is similar to the current provision that a student can only graduate under the MHSP after meeting certain conditions.  Students graduating</a:t>
            </a:r>
            <a:r>
              <a:rPr lang="en-US" baseline="0" dirty="0" smtClean="0"/>
              <a:t> under the Foundation High School Program will be eligible for general admission to institutions of higher education.</a:t>
            </a:r>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13</a:t>
            </a:fld>
            <a:endParaRPr lang="en-US" dirty="0"/>
          </a:p>
        </p:txBody>
      </p:sp>
    </p:spTree>
    <p:extLst>
      <p:ext uri="{BB962C8B-B14F-4D97-AF65-F5344CB8AC3E}">
        <p14:creationId xmlns:p14="http://schemas.microsoft.com/office/powerpoint/2010/main" val="27583477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Notes:</a:t>
            </a:r>
          </a:p>
          <a:p>
            <a:endParaRPr lang="en-US" dirty="0" smtClean="0"/>
          </a:p>
          <a:p>
            <a:r>
              <a:rPr lang="en-US" dirty="0" smtClean="0"/>
              <a:t>Distinguished</a:t>
            </a:r>
            <a:r>
              <a:rPr lang="en-US" baseline="0" dirty="0" smtClean="0"/>
              <a:t> Level of Achievement will be noted on the transcript and diploma.</a:t>
            </a:r>
            <a:endParaRPr lang="en-US" dirty="0" smtClean="0"/>
          </a:p>
          <a:p>
            <a:endParaRPr lang="en-US" dirty="0" smtClean="0"/>
          </a:p>
          <a:p>
            <a:r>
              <a:rPr lang="en-US" dirty="0" smtClean="0"/>
              <a:t>Distinguished Level of Achievement goes beyond endorsements.</a:t>
            </a:r>
          </a:p>
          <a:p>
            <a:r>
              <a:rPr lang="en-US" dirty="0" smtClean="0"/>
              <a:t>Per</a:t>
            </a:r>
            <a:r>
              <a:rPr lang="en-US" baseline="0" dirty="0" smtClean="0"/>
              <a:t> TEA, the current interpretation is that the only difference between an endorsement and distinguished level of achievement is completion of Algebra II as the 4</a:t>
            </a:r>
            <a:r>
              <a:rPr lang="en-US" baseline="30000" dirty="0" smtClean="0"/>
              <a:t>th</a:t>
            </a:r>
            <a:r>
              <a:rPr lang="en-US" baseline="0" dirty="0" smtClean="0"/>
              <a:t> mathematics course.  The rest of the requirements listed for distinguished level of achievement are also required for an endorsement.  Per TEA, it looks like SBOE does not have the authority to specify differently based on statute.</a:t>
            </a:r>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14</a:t>
            </a:fld>
            <a:endParaRPr lang="en-US" dirty="0"/>
          </a:p>
        </p:txBody>
      </p:sp>
    </p:spTree>
    <p:extLst>
      <p:ext uri="{BB962C8B-B14F-4D97-AF65-F5344CB8AC3E}">
        <p14:creationId xmlns:p14="http://schemas.microsoft.com/office/powerpoint/2010/main" val="35506607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15</a:t>
            </a:fld>
            <a:endParaRPr lang="en-US" dirty="0"/>
          </a:p>
        </p:txBody>
      </p:sp>
    </p:spTree>
    <p:extLst>
      <p:ext uri="{BB962C8B-B14F-4D97-AF65-F5344CB8AC3E}">
        <p14:creationId xmlns:p14="http://schemas.microsoft.com/office/powerpoint/2010/main" val="22624074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  </a:t>
            </a:r>
            <a:endParaRPr lang="en-US" dirty="0" smtClean="0"/>
          </a:p>
          <a:p>
            <a:r>
              <a:rPr lang="en-US" dirty="0" smtClean="0"/>
              <a:t>LBB, p. 173</a:t>
            </a:r>
            <a:endParaRPr lang="en-US" dirty="0"/>
          </a:p>
          <a:p>
            <a:r>
              <a:rPr lang="en-US" b="0" u="none" dirty="0" smtClean="0"/>
              <a:t>Students</a:t>
            </a:r>
            <a:r>
              <a:rPr lang="en-US" b="0" u="none" baseline="0" dirty="0" smtClean="0"/>
              <a:t> graduating with Distinguished Level of Achievement will be eligible for Automatic Admission to IHEs (HB 5, Sections 18 &amp; 64). </a:t>
            </a:r>
            <a:endParaRPr lang="en-US" b="0" u="none" dirty="0" smtClean="0"/>
          </a:p>
          <a:p>
            <a:r>
              <a:rPr lang="en-US" b="1" u="sng" dirty="0" smtClean="0"/>
              <a:t>Foundation </a:t>
            </a:r>
            <a:r>
              <a:rPr lang="en-US" b="1" u="sng" dirty="0"/>
              <a:t>Curriculum</a:t>
            </a:r>
            <a:r>
              <a:rPr lang="en-US" dirty="0"/>
              <a:t>:</a:t>
            </a:r>
          </a:p>
          <a:p>
            <a:pPr marL="170473" indent="-170473">
              <a:buFont typeface="Arial" pitchFamily="34" charset="0"/>
              <a:buChar char="•"/>
            </a:pPr>
            <a:r>
              <a:rPr lang="en-US" dirty="0"/>
              <a:t>ELA:  Now have an option other than English IV.</a:t>
            </a:r>
          </a:p>
          <a:p>
            <a:pPr marL="170473" indent="-170473">
              <a:buFont typeface="Arial" pitchFamily="34" charset="0"/>
              <a:buChar char="•"/>
            </a:pPr>
            <a:r>
              <a:rPr lang="en-US" dirty="0"/>
              <a:t>Science:  No longer has a specific requirement for either Physics or Chemistry in statute.  </a:t>
            </a:r>
          </a:p>
          <a:p>
            <a:endParaRPr lang="en-US" dirty="0"/>
          </a:p>
          <a:p>
            <a:r>
              <a:rPr lang="en-US" b="1" u="sng" dirty="0"/>
              <a:t>Enrichment Curriculum</a:t>
            </a:r>
            <a:r>
              <a:rPr lang="en-US" dirty="0"/>
              <a:t>:</a:t>
            </a:r>
          </a:p>
          <a:p>
            <a:r>
              <a:rPr lang="en-US" dirty="0"/>
              <a:t>Statute specifies that SBOE cannot designate a specific course or a specific number of credits in the enrichment curriculum as requirements for the Foundation Program.</a:t>
            </a:r>
          </a:p>
          <a:p>
            <a:pPr marL="170473" indent="-170473">
              <a:buFont typeface="Arial" pitchFamily="34" charset="0"/>
              <a:buChar char="•"/>
            </a:pPr>
            <a:r>
              <a:rPr lang="en-US" dirty="0"/>
              <a:t>PE:  </a:t>
            </a:r>
          </a:p>
          <a:p>
            <a:pPr marL="625067" lvl="1" indent="-170473">
              <a:buFont typeface="Arial" pitchFamily="34" charset="0"/>
              <a:buChar char="•"/>
            </a:pPr>
            <a:r>
              <a:rPr lang="en-US" dirty="0"/>
              <a:t>The substitutions for PE for students with a disability who are unable to participate in physical activity due to disability or illness. These students can still substitute one credit in ELA, math, science, social studies, or an academic elective credit.  (ARD committee, 504 committee, or locally developed committee makes this decision.)  Additionally, the student substitute a locally developed course/activity allowed under new TEC 28.002 (g-1) – “a course or other activity, including an apprenticeship or training hours needed to obtain an industry-recognized credential or certificate, that is approved by the board of trustees for credit without obtaining SBOE approval…”</a:t>
            </a:r>
          </a:p>
          <a:p>
            <a:pPr marL="625067" lvl="1" indent="-170473" defTabSz="909188">
              <a:buFont typeface="Arial" pitchFamily="34" charset="0"/>
              <a:buChar char="•"/>
              <a:defRPr/>
            </a:pPr>
            <a:r>
              <a:rPr lang="en-US" dirty="0"/>
              <a:t>Private or commercially sponsored PE is still allowable with Commissioner approval.  </a:t>
            </a:r>
          </a:p>
          <a:p>
            <a:pPr marL="170473" indent="-170473">
              <a:buFont typeface="Arial" pitchFamily="34" charset="0"/>
              <a:buChar char="•"/>
            </a:pPr>
            <a:r>
              <a:rPr lang="en-US" dirty="0"/>
              <a:t>LOTE:</a:t>
            </a:r>
          </a:p>
          <a:p>
            <a:pPr marL="625067" lvl="1" indent="-170473">
              <a:buFont typeface="Arial" pitchFamily="34" charset="0"/>
              <a:buChar char="•"/>
            </a:pPr>
            <a:r>
              <a:rPr lang="en-US" dirty="0"/>
              <a:t>One of the most significant changes is that all students will be required to earn 2 credits in LOTE (current MHSP does not require LOTE).  Computer programming languages will count here (other exceptions as well).  </a:t>
            </a:r>
            <a:r>
              <a:rPr lang="en-US" dirty="0">
                <a:solidFill>
                  <a:srgbClr val="FF0000"/>
                </a:solidFill>
              </a:rPr>
              <a:t>Based on conversations at SBOE, TEA says it sounds like the SBOE is likely to direct development of “skills-based” courses that would allow schools to choose the computer language(s) they will teach.  </a:t>
            </a:r>
          </a:p>
          <a:p>
            <a:pPr marL="1079661" lvl="2" indent="-170473">
              <a:buFont typeface="Arial" pitchFamily="34" charset="0"/>
              <a:buChar char="•"/>
            </a:pPr>
            <a:r>
              <a:rPr lang="en-US" dirty="0">
                <a:solidFill>
                  <a:srgbClr val="FF0000"/>
                </a:solidFill>
              </a:rPr>
              <a:t>Exceptions for LOTE:</a:t>
            </a:r>
          </a:p>
          <a:p>
            <a:pPr marL="1534255" lvl="3" indent="-170473">
              <a:buFont typeface="Arial" pitchFamily="34" charset="0"/>
              <a:buChar char="•"/>
            </a:pPr>
            <a:r>
              <a:rPr lang="en-US" dirty="0">
                <a:solidFill>
                  <a:srgbClr val="FF0000"/>
                </a:solidFill>
              </a:rPr>
              <a:t>Computer programming languages can substitute as an LOTE.</a:t>
            </a:r>
          </a:p>
          <a:p>
            <a:pPr marL="1534255" lvl="3" indent="-170473">
              <a:buFont typeface="Arial" pitchFamily="34" charset="0"/>
              <a:buChar char="•"/>
            </a:pPr>
            <a:r>
              <a:rPr lang="en-US" dirty="0">
                <a:solidFill>
                  <a:srgbClr val="FF0000"/>
                </a:solidFill>
              </a:rPr>
              <a:t>If a student is not likely to complete the 2</a:t>
            </a:r>
            <a:r>
              <a:rPr lang="en-US" baseline="30000" dirty="0">
                <a:solidFill>
                  <a:srgbClr val="FF0000"/>
                </a:solidFill>
              </a:rPr>
              <a:t>nd</a:t>
            </a:r>
            <a:r>
              <a:rPr lang="en-US" dirty="0">
                <a:solidFill>
                  <a:srgbClr val="FF0000"/>
                </a:solidFill>
              </a:rPr>
              <a:t> credit in LOTE, he/she must be given an option for an alternate course.  SBOE must develop the criteria for schools to decide whether or not students are eligible for this exception and who will have the authority to make that decision, as well as what the alternate option(s) will be.</a:t>
            </a:r>
          </a:p>
          <a:p>
            <a:pPr marL="1534255" lvl="3" indent="-170473">
              <a:buFont typeface="Arial" pitchFamily="34" charset="0"/>
              <a:buChar char="•"/>
            </a:pPr>
            <a:r>
              <a:rPr lang="en-US" dirty="0">
                <a:solidFill>
                  <a:srgbClr val="FF0000"/>
                </a:solidFill>
              </a:rPr>
              <a:t>Students with a disability who are unable to complete the 2 LOTE credits must be allowed to substitute 2 credits in ELA, math, science, or social studies or 2 credits in CTE, technology applications, or other academic electives.  The substituted credits CANNOT also be used by the student to meet other graduation credits.  This is not specific to students who are eligible under IDEA, but statute requires that the ARD committee make the decision for a student who receives special education services and the 504 Committee make the decision for a student served under Section 504.</a:t>
            </a:r>
          </a:p>
          <a:p>
            <a:pPr marL="625067" lvl="1" indent="-170473">
              <a:buFont typeface="Arial" pitchFamily="34" charset="0"/>
              <a:buChar char="•"/>
            </a:pPr>
            <a:r>
              <a:rPr lang="en-US" dirty="0">
                <a:solidFill>
                  <a:srgbClr val="FF0000"/>
                </a:solidFill>
              </a:rPr>
              <a:t>Fine Arts:  HB 5 statute allows a community-based fine arts program as a fine arts credit with approval of the Commissioner, if the community-based program provides instruction in the TEKS.  (This is similar to the current provision allowing PE credit for private or commercially sponsored PE.)</a:t>
            </a:r>
          </a:p>
          <a:p>
            <a:endParaRPr lang="en-US" dirty="0">
              <a:solidFill>
                <a:srgbClr val="FF0000"/>
              </a:solidFill>
            </a:endParaRPr>
          </a:p>
          <a:p>
            <a:r>
              <a:rPr lang="en-US" dirty="0">
                <a:solidFill>
                  <a:srgbClr val="FF0000"/>
                </a:solidFill>
              </a:rPr>
              <a:t>Regarding Speech – there is no statutory requirement for Speech under the current graduation plans; that is an SBOE requirement. Therefore, SBOE could choose to keep speech as a requirement under the Foundation High School Program.  Based on preliminary discussions, at least some of the SBOE members have voiced a desire to maintain the speech requirement.</a:t>
            </a:r>
          </a:p>
        </p:txBody>
      </p:sp>
      <p:sp>
        <p:nvSpPr>
          <p:cNvPr id="4" name="Slide Number Placeholder 3"/>
          <p:cNvSpPr>
            <a:spLocks noGrp="1"/>
          </p:cNvSpPr>
          <p:nvPr>
            <p:ph type="sldNum" sz="quarter" idx="10"/>
          </p:nvPr>
        </p:nvSpPr>
        <p:spPr/>
        <p:txBody>
          <a:bodyPr/>
          <a:lstStyle/>
          <a:p>
            <a:fld id="{6D67A0E5-AC3F-42E9-80E3-48AD357341AD}" type="slidenum">
              <a:rPr lang="en-US" smtClean="0"/>
              <a:pPr/>
              <a:t>16</a:t>
            </a:fld>
            <a:endParaRPr lang="en-US" dirty="0"/>
          </a:p>
        </p:txBody>
      </p:sp>
    </p:spTree>
    <p:extLst>
      <p:ext uri="{BB962C8B-B14F-4D97-AF65-F5344CB8AC3E}">
        <p14:creationId xmlns:p14="http://schemas.microsoft.com/office/powerpoint/2010/main" val="32139140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Notes:</a:t>
            </a:r>
          </a:p>
          <a:p>
            <a:endParaRPr lang="en-US" dirty="0" smtClean="0"/>
          </a:p>
          <a:p>
            <a:r>
              <a:rPr lang="en-US" dirty="0" smtClean="0"/>
              <a:t>It</a:t>
            </a:r>
            <a:r>
              <a:rPr lang="en-US" baseline="0" dirty="0" smtClean="0"/>
              <a:t> appears that ANY student can earn a performance acknowledgement (under the Foundation High School Program with or without endorsement(s) and distinguished level of achievement).</a:t>
            </a:r>
          </a:p>
          <a:p>
            <a:endParaRPr lang="en-US" dirty="0" smtClean="0"/>
          </a:p>
          <a:p>
            <a:r>
              <a:rPr lang="en-US" dirty="0" smtClean="0"/>
              <a:t>Performance Acknowledgements</a:t>
            </a:r>
            <a:r>
              <a:rPr lang="en-US" baseline="0" dirty="0" smtClean="0"/>
              <a:t> will also be noted on the diploma and the transcript.  </a:t>
            </a:r>
          </a:p>
          <a:p>
            <a:endParaRPr lang="en-US" baseline="0" dirty="0" smtClean="0"/>
          </a:p>
          <a:p>
            <a:r>
              <a:rPr lang="en-US" baseline="0" dirty="0" smtClean="0"/>
              <a:t>Scores, etc. required to earn Performance Acknowledgements are TBD by SBOE.  Nothing in statute recognizes state licenses or certification, and TEA has found very few internationally recognized certifications or licenses at this point.  Therefore, TEA has stated they are unsure what this will look like.  However, it is within the realm of possibility that a student could earn multiple performance acknowledgements because in statute it appears each bullet is distinct and SBOE cannot require a combination for a performance acknowledgements.</a:t>
            </a:r>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17</a:t>
            </a:fld>
            <a:endParaRPr lang="en-US" dirty="0"/>
          </a:p>
        </p:txBody>
      </p:sp>
    </p:spTree>
    <p:extLst>
      <p:ext uri="{BB962C8B-B14F-4D97-AF65-F5344CB8AC3E}">
        <p14:creationId xmlns:p14="http://schemas.microsoft.com/office/powerpoint/2010/main" val="9138271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a:t>
            </a:r>
          </a:p>
          <a:p>
            <a:endParaRPr lang="en-US" dirty="0" smtClean="0"/>
          </a:p>
          <a:p>
            <a:r>
              <a:rPr lang="en-US" dirty="0" smtClean="0"/>
              <a:t>Graduation under the Foundation Program without</a:t>
            </a:r>
            <a:r>
              <a:rPr lang="en-US" baseline="0" dirty="0" smtClean="0"/>
              <a:t> any “extras” will be similar to graduation under the current MHSP; however, it will require the 2 LOTE credits.   Prior to HB 5, students graduating under the MHSP could go to a junior college (2 year college) and then transfer to an IHE because they were not eligible for general or automatic admission into an IHE. </a:t>
            </a:r>
          </a:p>
          <a:p>
            <a:endParaRPr lang="en-US" baseline="0" dirty="0" smtClean="0"/>
          </a:p>
          <a:p>
            <a:r>
              <a:rPr lang="en-US" baseline="0" dirty="0" smtClean="0"/>
              <a:t>Reminder:  Exceptions exist for the LOTE credits in the HB 5 graduation plans.</a:t>
            </a:r>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18</a:t>
            </a:fld>
            <a:endParaRPr lang="en-US" dirty="0"/>
          </a:p>
        </p:txBody>
      </p:sp>
    </p:spTree>
    <p:extLst>
      <p:ext uri="{BB962C8B-B14F-4D97-AF65-F5344CB8AC3E}">
        <p14:creationId xmlns:p14="http://schemas.microsoft.com/office/powerpoint/2010/main" val="35305100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HB 5, Section 10</a:t>
            </a:r>
            <a:r>
              <a:rPr lang="en-US" baseline="0" dirty="0" smtClean="0"/>
              <a:t> (TEC 28.014); LBB p. 115</a:t>
            </a:r>
          </a:p>
          <a:p>
            <a:r>
              <a:rPr lang="en-US" dirty="0" smtClean="0"/>
              <a:t>Notes:</a:t>
            </a:r>
          </a:p>
          <a:p>
            <a:endParaRPr lang="en-US" baseline="0" dirty="0" smtClean="0"/>
          </a:p>
          <a:p>
            <a:r>
              <a:rPr lang="en-US" baseline="0" dirty="0" smtClean="0"/>
              <a:t>This is specific to mathematics and ELA courses.</a:t>
            </a:r>
          </a:p>
          <a:p>
            <a:r>
              <a:rPr lang="en-US" baseline="0" dirty="0" smtClean="0"/>
              <a:t>Not meeting college readiness standards is automatically indicated if the student fails an EOC exam.</a:t>
            </a:r>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19</a:t>
            </a:fld>
            <a:endParaRPr lang="en-US" dirty="0"/>
          </a:p>
        </p:txBody>
      </p:sp>
    </p:spTree>
    <p:extLst>
      <p:ext uri="{BB962C8B-B14F-4D97-AF65-F5344CB8AC3E}">
        <p14:creationId xmlns:p14="http://schemas.microsoft.com/office/powerpoint/2010/main" val="13706620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HB 5,</a:t>
            </a:r>
            <a:r>
              <a:rPr lang="en-US" baseline="0" dirty="0" smtClean="0"/>
              <a:t> Section 10 (TEC 28.014 (c)); LBB p. 115</a:t>
            </a:r>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20</a:t>
            </a:fld>
            <a:endParaRPr lang="en-US" dirty="0"/>
          </a:p>
        </p:txBody>
      </p:sp>
    </p:spTree>
    <p:extLst>
      <p:ext uri="{BB962C8B-B14F-4D97-AF65-F5344CB8AC3E}">
        <p14:creationId xmlns:p14="http://schemas.microsoft.com/office/powerpoint/2010/main" val="1732284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Performance acknowledgements can be earned on any of the graduation options-Foundation, Foundation with Endorsement, or Distinguished </a:t>
            </a:r>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3</a:t>
            </a:fld>
            <a:endParaRPr lang="en-US" dirty="0"/>
          </a:p>
        </p:txBody>
      </p:sp>
    </p:spTree>
    <p:extLst>
      <p:ext uri="{BB962C8B-B14F-4D97-AF65-F5344CB8AC3E}">
        <p14:creationId xmlns:p14="http://schemas.microsoft.com/office/powerpoint/2010/main" val="40864601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HB 5, Section 10</a:t>
            </a:r>
            <a:r>
              <a:rPr lang="en-US" baseline="0" dirty="0" smtClean="0"/>
              <a:t> (TEC 28.014); LBB p. 115</a:t>
            </a:r>
          </a:p>
          <a:p>
            <a:r>
              <a:rPr lang="en-US" dirty="0" smtClean="0"/>
              <a:t>Notes:</a:t>
            </a:r>
          </a:p>
          <a:p>
            <a:endParaRPr lang="en-US" baseline="0" dirty="0" smtClean="0"/>
          </a:p>
          <a:p>
            <a:r>
              <a:rPr lang="en-US" baseline="0" dirty="0" smtClean="0"/>
              <a:t>Not meeting college readiness standards is automatically indicated if the student fails an EOC exam.</a:t>
            </a:r>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21</a:t>
            </a:fld>
            <a:endParaRPr lang="en-US" dirty="0"/>
          </a:p>
        </p:txBody>
      </p:sp>
    </p:spTree>
    <p:extLst>
      <p:ext uri="{BB962C8B-B14F-4D97-AF65-F5344CB8AC3E}">
        <p14:creationId xmlns:p14="http://schemas.microsoft.com/office/powerpoint/2010/main" val="13706620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Section 77-130.008(f) (adds); LBB p. 115</a:t>
            </a:r>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22</a:t>
            </a:fld>
            <a:endParaRPr lang="en-US" dirty="0"/>
          </a:p>
        </p:txBody>
      </p:sp>
    </p:spTree>
    <p:extLst>
      <p:ext uri="{BB962C8B-B14F-4D97-AF65-F5344CB8AC3E}">
        <p14:creationId xmlns:p14="http://schemas.microsoft.com/office/powerpoint/2010/main" val="11711705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HB 5, Section 10</a:t>
            </a:r>
            <a:r>
              <a:rPr lang="en-US" baseline="0" dirty="0" smtClean="0"/>
              <a:t> (TEC 28.014 (d)); LBB p. 115</a:t>
            </a:r>
          </a:p>
          <a:p>
            <a:endParaRPr lang="en-US" baseline="0" dirty="0" smtClean="0"/>
          </a:p>
          <a:p>
            <a:r>
              <a:rPr lang="en-US" baseline="0" dirty="0" smtClean="0"/>
              <a:t>Eligible students:  </a:t>
            </a:r>
          </a:p>
          <a:p>
            <a:r>
              <a:rPr lang="en-US" baseline="0" dirty="0" smtClean="0"/>
              <a:t>Students at the 12</a:t>
            </a:r>
            <a:r>
              <a:rPr lang="en-US" baseline="30000" dirty="0" smtClean="0"/>
              <a:t>th</a:t>
            </a:r>
            <a:r>
              <a:rPr lang="en-US" baseline="0" dirty="0" smtClean="0"/>
              <a:t> grade level whose performance on:</a:t>
            </a:r>
          </a:p>
          <a:p>
            <a:pPr marL="227297" indent="-227297">
              <a:buAutoNum type="alphaUcParenBoth"/>
            </a:pPr>
            <a:r>
              <a:rPr lang="en-US" baseline="0" dirty="0" smtClean="0"/>
              <a:t>An EOC does not meet college readiness; or </a:t>
            </a:r>
          </a:p>
          <a:p>
            <a:pPr marL="227297" indent="-227297">
              <a:buAutoNum type="alphaUcParenBoth"/>
            </a:pPr>
            <a:r>
              <a:rPr lang="en-US" baseline="0" dirty="0" smtClean="0"/>
              <a:t>Coursework, a college entrance exam, or exam under Section 51.3062(c) – “IHE – Success Initiative – possibly college readiness tests? – indicates the student is not ready to perform entry-level college coursework.</a:t>
            </a:r>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23</a:t>
            </a:fld>
            <a:endParaRPr lang="en-US" dirty="0"/>
          </a:p>
        </p:txBody>
      </p:sp>
    </p:spTree>
    <p:extLst>
      <p:ext uri="{BB962C8B-B14F-4D97-AF65-F5344CB8AC3E}">
        <p14:creationId xmlns:p14="http://schemas.microsoft.com/office/powerpoint/2010/main" val="33075285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09188" rtl="0" eaLnBrk="1" fontAlgn="auto" latinLnBrk="0" hangingPunct="1">
              <a:lnSpc>
                <a:spcPct val="100000"/>
              </a:lnSpc>
              <a:spcBef>
                <a:spcPts val="0"/>
              </a:spcBef>
              <a:spcAft>
                <a:spcPts val="0"/>
              </a:spcAft>
              <a:buClrTx/>
              <a:buSzTx/>
              <a:buFontTx/>
              <a:buNone/>
              <a:tabLst/>
              <a:defRPr/>
            </a:pPr>
            <a:r>
              <a:rPr lang="en-US" dirty="0" smtClean="0"/>
              <a:t>Section 8, 28.002(c) (amends) Algebra 2; LBB p. 54</a:t>
            </a:r>
          </a:p>
          <a:p>
            <a:pPr marL="0" marR="0" indent="0" algn="l" defTabSz="909188" rtl="0" eaLnBrk="1" fontAlgn="auto" latinLnBrk="0" hangingPunct="1">
              <a:lnSpc>
                <a:spcPct val="100000"/>
              </a:lnSpc>
              <a:spcBef>
                <a:spcPts val="0"/>
              </a:spcBef>
              <a:spcAft>
                <a:spcPts val="0"/>
              </a:spcAft>
              <a:buClrTx/>
              <a:buSzTx/>
              <a:buFontTx/>
              <a:buNone/>
              <a:tabLst/>
              <a:defRPr/>
            </a:pPr>
            <a:endParaRPr lang="en-US" dirty="0" smtClean="0"/>
          </a:p>
          <a:p>
            <a:pPr defTabSz="909188">
              <a:defRPr/>
            </a:pPr>
            <a:r>
              <a:rPr lang="en-US" dirty="0" smtClean="0"/>
              <a:t>IMA funds can be used to purchase materials for</a:t>
            </a:r>
            <a:r>
              <a:rPr lang="en-US" baseline="0" dirty="0" smtClean="0"/>
              <a:t> these courses.  It is currently unclear if this section applies to ELA as well as math or only math.</a:t>
            </a:r>
          </a:p>
        </p:txBody>
      </p:sp>
      <p:sp>
        <p:nvSpPr>
          <p:cNvPr id="4" name="Slide Number Placeholder 3"/>
          <p:cNvSpPr>
            <a:spLocks noGrp="1"/>
          </p:cNvSpPr>
          <p:nvPr>
            <p:ph type="sldNum" sz="quarter" idx="10"/>
          </p:nvPr>
        </p:nvSpPr>
        <p:spPr/>
        <p:txBody>
          <a:bodyPr/>
          <a:lstStyle/>
          <a:p>
            <a:fld id="{6D67A0E5-AC3F-42E9-80E3-48AD357341AD}" type="slidenum">
              <a:rPr lang="en-US" smtClean="0"/>
              <a:pPr/>
              <a:t>24</a:t>
            </a:fld>
            <a:endParaRPr lang="en-US" dirty="0"/>
          </a:p>
        </p:txBody>
      </p:sp>
    </p:spTree>
    <p:extLst>
      <p:ext uri="{BB962C8B-B14F-4D97-AF65-F5344CB8AC3E}">
        <p14:creationId xmlns:p14="http://schemas.microsoft.com/office/powerpoint/2010/main" val="41140060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HB 5, Section 79; LBB p. 114 (second paragraph)</a:t>
            </a:r>
          </a:p>
          <a:p>
            <a:endParaRPr lang="en-US" dirty="0" smtClean="0"/>
          </a:p>
          <a:p>
            <a:r>
              <a:rPr lang="en-US" dirty="0" smtClean="0"/>
              <a:t>HB 5, Section</a:t>
            </a:r>
            <a:r>
              <a:rPr lang="en-US" baseline="0" dirty="0" smtClean="0"/>
              <a:t> 32, 24 (LBB p. 111) address things that Algebra II and English III EOCs cannot be used for such as teacher evaluations, etc.</a:t>
            </a:r>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25</a:t>
            </a:fld>
            <a:endParaRPr lang="en-US" dirty="0"/>
          </a:p>
        </p:txBody>
      </p:sp>
    </p:spTree>
    <p:extLst>
      <p:ext uri="{BB962C8B-B14F-4D97-AF65-F5344CB8AC3E}">
        <p14:creationId xmlns:p14="http://schemas.microsoft.com/office/powerpoint/2010/main" val="600786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9188">
              <a:defRPr/>
            </a:pPr>
            <a:r>
              <a:rPr lang="en-US" dirty="0" smtClean="0"/>
              <a:t>LBB p. 113</a:t>
            </a:r>
          </a:p>
          <a:p>
            <a:pPr defTabSz="909188">
              <a:defRPr/>
            </a:pPr>
            <a:r>
              <a:rPr lang="en-US" dirty="0" smtClean="0"/>
              <a:t>HB 5,</a:t>
            </a:r>
            <a:r>
              <a:rPr lang="en-US" baseline="0" dirty="0" smtClean="0"/>
              <a:t> Section 35 (TEC 39.025 (a)) eliminates cumulative scores; Section 31 (TEC 39.023(c)) eliminates 15% rule – aligns with MSHP, RHSP, and DAP</a:t>
            </a:r>
          </a:p>
          <a:p>
            <a:pPr defTabSz="909188">
              <a:defRPr/>
            </a:pPr>
            <a:r>
              <a:rPr lang="en-US" baseline="0" dirty="0" smtClean="0"/>
              <a:t>Section 36 language aligns with Foundation Program</a:t>
            </a:r>
          </a:p>
          <a:p>
            <a:pPr defTabSz="909188">
              <a:defRPr/>
            </a:pPr>
            <a:r>
              <a:rPr lang="en-US" baseline="0" dirty="0" smtClean="0"/>
              <a:t>Class Rank use disallowed in Section 32 (39.0232 (b)) and on college readiness instruments (English III/Algebra II) in Section 34 (39.0238 (f)(2))</a:t>
            </a:r>
            <a:endParaRPr lang="en-US" dirty="0" smtClean="0"/>
          </a:p>
          <a:p>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26</a:t>
            </a:fld>
            <a:endParaRPr lang="en-US" dirty="0"/>
          </a:p>
        </p:txBody>
      </p:sp>
    </p:spTree>
    <p:extLst>
      <p:ext uri="{BB962C8B-B14F-4D97-AF65-F5344CB8AC3E}">
        <p14:creationId xmlns:p14="http://schemas.microsoft.com/office/powerpoint/2010/main" val="21662771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Section 35, TEC 39.025 (b),</a:t>
            </a:r>
            <a:r>
              <a:rPr lang="en-US" baseline="0" dirty="0" smtClean="0"/>
              <a:t> (b-2); LBB p. 113</a:t>
            </a:r>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27</a:t>
            </a:fld>
            <a:endParaRPr lang="en-US" dirty="0"/>
          </a:p>
        </p:txBody>
      </p:sp>
    </p:spTree>
    <p:extLst>
      <p:ext uri="{BB962C8B-B14F-4D97-AF65-F5344CB8AC3E}">
        <p14:creationId xmlns:p14="http://schemas.microsoft.com/office/powerpoint/2010/main" val="23631521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Section 35 (TEC 39.025</a:t>
            </a:r>
            <a:r>
              <a:rPr lang="en-US" baseline="0" dirty="0" smtClean="0"/>
              <a:t> (a-1)); LBB p. 113</a:t>
            </a:r>
            <a:endParaRPr lang="en-US" dirty="0" smtClean="0"/>
          </a:p>
        </p:txBody>
      </p:sp>
      <p:sp>
        <p:nvSpPr>
          <p:cNvPr id="4" name="Slide Number Placeholder 3"/>
          <p:cNvSpPr>
            <a:spLocks noGrp="1"/>
          </p:cNvSpPr>
          <p:nvPr>
            <p:ph type="sldNum" sz="quarter" idx="10"/>
          </p:nvPr>
        </p:nvSpPr>
        <p:spPr/>
        <p:txBody>
          <a:bodyPr/>
          <a:lstStyle/>
          <a:p>
            <a:fld id="{6D67A0E5-AC3F-42E9-80E3-48AD357341AD}" type="slidenum">
              <a:rPr lang="en-US" smtClean="0"/>
              <a:pPr/>
              <a:t>28</a:t>
            </a:fld>
            <a:endParaRPr lang="en-US" dirty="0"/>
          </a:p>
        </p:txBody>
      </p:sp>
    </p:spTree>
    <p:extLst>
      <p:ext uri="{BB962C8B-B14F-4D97-AF65-F5344CB8AC3E}">
        <p14:creationId xmlns:p14="http://schemas.microsoft.com/office/powerpoint/2010/main" val="127830275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HB 5, Section 15 (28.0217) ; LBB p. 19</a:t>
            </a:r>
          </a:p>
          <a:p>
            <a:endParaRPr lang="en-US" dirty="0" smtClean="0"/>
          </a:p>
          <a:p>
            <a:r>
              <a:rPr lang="en-US" dirty="0" smtClean="0"/>
              <a:t>Provision</a:t>
            </a:r>
            <a:r>
              <a:rPr lang="en-US" baseline="0" dirty="0" smtClean="0"/>
              <a:t> that it must be free is in HB 5, Section 20 (29.081 (b-1))</a:t>
            </a:r>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29</a:t>
            </a:fld>
            <a:endParaRPr lang="en-US" dirty="0"/>
          </a:p>
        </p:txBody>
      </p:sp>
    </p:spTree>
    <p:extLst>
      <p:ext uri="{BB962C8B-B14F-4D97-AF65-F5344CB8AC3E}">
        <p14:creationId xmlns:p14="http://schemas.microsoft.com/office/powerpoint/2010/main" val="264960871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39.0263 (adds) HB 5 Section 37; LBB p. 117</a:t>
            </a:r>
          </a:p>
          <a:p>
            <a:endParaRPr lang="en-US" dirty="0" smtClean="0"/>
          </a:p>
          <a:p>
            <a:r>
              <a:rPr lang="en-US" dirty="0" smtClean="0"/>
              <a:t>The Commissioners</a:t>
            </a:r>
            <a:r>
              <a:rPr lang="en-US" baseline="0" dirty="0" smtClean="0"/>
              <a:t> Rule regarding this is not yet adopted.</a:t>
            </a:r>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30</a:t>
            </a:fld>
            <a:endParaRPr lang="en-US" dirty="0"/>
          </a:p>
        </p:txBody>
      </p:sp>
    </p:spTree>
    <p:extLst>
      <p:ext uri="{BB962C8B-B14F-4D97-AF65-F5344CB8AC3E}">
        <p14:creationId xmlns:p14="http://schemas.microsoft.com/office/powerpoint/2010/main" val="12884238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9188">
              <a:defRPr/>
            </a:pPr>
            <a:r>
              <a:rPr lang="en-US" dirty="0">
                <a:solidFill>
                  <a:schemeClr val="bg2">
                    <a:lumMod val="25000"/>
                  </a:schemeClr>
                </a:solidFill>
                <a:latin typeface="SF Cartoonist Hand" pitchFamily="2" charset="0"/>
              </a:rPr>
              <a:t>Endorsements, Distinguished Level of Achievement, and Performance Acknowledgements all required to be noted on the transcript and diploma.</a:t>
            </a:r>
          </a:p>
          <a:p>
            <a:pPr defTabSz="909188">
              <a:defRPr/>
            </a:pPr>
            <a:endParaRPr lang="en-US" dirty="0">
              <a:solidFill>
                <a:schemeClr val="bg2">
                  <a:lumMod val="25000"/>
                </a:schemeClr>
              </a:solidFill>
              <a:latin typeface="SF Cartoonist Hand" pitchFamily="2" charset="0"/>
            </a:endParaRPr>
          </a:p>
          <a:p>
            <a:pPr defTabSz="909188">
              <a:defRPr/>
            </a:pPr>
            <a:r>
              <a:rPr lang="en-US" dirty="0">
                <a:solidFill>
                  <a:schemeClr val="bg2">
                    <a:lumMod val="25000"/>
                  </a:schemeClr>
                </a:solidFill>
                <a:latin typeface="SF Cartoonist Hand" pitchFamily="2" charset="0"/>
              </a:rPr>
              <a:t>Performance Acknowledgements include:  Dual credit(s), bilingualism/biliteracy, AP/IB tests, SAT/ACT tests, PSAT/ACT-Plan, recognized certifications/licensure</a:t>
            </a:r>
          </a:p>
          <a:p>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4</a:t>
            </a:fld>
            <a:endParaRPr lang="en-US" dirty="0"/>
          </a:p>
        </p:txBody>
      </p:sp>
    </p:spTree>
    <p:extLst>
      <p:ext uri="{BB962C8B-B14F-4D97-AF65-F5344CB8AC3E}">
        <p14:creationId xmlns:p14="http://schemas.microsoft.com/office/powerpoint/2010/main" val="209516700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HB 5, Section 46 (TEC 39.0545); LBB p. 125</a:t>
            </a:r>
          </a:p>
          <a:p>
            <a:endParaRPr lang="en-US" dirty="0" smtClean="0"/>
          </a:p>
          <a:p>
            <a:r>
              <a:rPr lang="en-US" dirty="0" smtClean="0"/>
              <a:t>Examples in statute of community and parental involvement read “such as” opportunities for parents to assist students in preparing for state</a:t>
            </a:r>
            <a:r>
              <a:rPr lang="en-US" baseline="0" dirty="0" smtClean="0"/>
              <a:t> assessments, tutoring programs that support students taking state assessments, and opportunities for students to participate in community service projects</a:t>
            </a:r>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31</a:t>
            </a:fld>
            <a:endParaRPr lang="en-US" dirty="0"/>
          </a:p>
        </p:txBody>
      </p:sp>
    </p:spTree>
    <p:extLst>
      <p:ext uri="{BB962C8B-B14F-4D97-AF65-F5344CB8AC3E}">
        <p14:creationId xmlns:p14="http://schemas.microsoft.com/office/powerpoint/2010/main" val="32904942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HB5</a:t>
            </a:r>
            <a:r>
              <a:rPr lang="en-US" baseline="0" dirty="0" smtClean="0"/>
              <a:t> includes approximately 4 pages of indicators of students performance.</a:t>
            </a:r>
          </a:p>
          <a:p>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33</a:t>
            </a:fld>
            <a:endParaRPr lang="en-US" dirty="0"/>
          </a:p>
        </p:txBody>
      </p:sp>
    </p:spTree>
    <p:extLst>
      <p:ext uri="{BB962C8B-B14F-4D97-AF65-F5344CB8AC3E}">
        <p14:creationId xmlns:p14="http://schemas.microsoft.com/office/powerpoint/2010/main" val="337631660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34</a:t>
            </a:fld>
            <a:endParaRPr lang="en-US" dirty="0"/>
          </a:p>
        </p:txBody>
      </p:sp>
    </p:spTree>
    <p:extLst>
      <p:ext uri="{BB962C8B-B14F-4D97-AF65-F5344CB8AC3E}">
        <p14:creationId xmlns:p14="http://schemas.microsoft.com/office/powerpoint/2010/main" val="10532901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5</a:t>
            </a:fld>
            <a:endParaRPr lang="en-US" dirty="0"/>
          </a:p>
        </p:txBody>
      </p:sp>
    </p:spTree>
    <p:extLst>
      <p:ext uri="{BB962C8B-B14F-4D97-AF65-F5344CB8AC3E}">
        <p14:creationId xmlns:p14="http://schemas.microsoft.com/office/powerpoint/2010/main" val="2179211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Notes:  This means for several years schools will likely have to offer the classes required under both the “old” (existing) MHSP,</a:t>
            </a:r>
            <a:r>
              <a:rPr lang="en-US" baseline="0" dirty="0" smtClean="0"/>
              <a:t> RHSP, and DAP and under the “new” (HB 5) Foundation School Program and its associated endorsements, distinguished levels of achievement, and performance acknowledgements.  It is a gamble to try to “fully” transition to the new requirements because we do not yet know all of the classes that will be required.  Per TEA, it is safest to maintain the status quo for this school year.</a:t>
            </a:r>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6</a:t>
            </a:fld>
            <a:endParaRPr lang="en-US" dirty="0"/>
          </a:p>
        </p:txBody>
      </p:sp>
    </p:spTree>
    <p:extLst>
      <p:ext uri="{BB962C8B-B14F-4D97-AF65-F5344CB8AC3E}">
        <p14:creationId xmlns:p14="http://schemas.microsoft.com/office/powerpoint/2010/main" val="13700153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Notes: </a:t>
            </a:r>
            <a:endParaRPr lang="en-US" dirty="0" smtClean="0"/>
          </a:p>
          <a:p>
            <a:r>
              <a:rPr lang="en-US" dirty="0" smtClean="0"/>
              <a:t>Curriculum requirements are generally in HB 5, Section 16;</a:t>
            </a:r>
            <a:r>
              <a:rPr lang="en-US" baseline="0" dirty="0" smtClean="0"/>
              <a:t> LBB p. 137</a:t>
            </a:r>
          </a:p>
          <a:p>
            <a:endParaRPr lang="en-US" dirty="0" smtClean="0"/>
          </a:p>
          <a:p>
            <a:r>
              <a:rPr lang="en-US" dirty="0" smtClean="0"/>
              <a:t>Students</a:t>
            </a:r>
            <a:r>
              <a:rPr lang="en-US" baseline="0" dirty="0" smtClean="0"/>
              <a:t> graduating under the Foundation Program will be eligible for general admission to IHEs (HB 5, Sec. 65-68).</a:t>
            </a:r>
            <a:r>
              <a:rPr lang="en-US" dirty="0" smtClean="0"/>
              <a:t> </a:t>
            </a:r>
          </a:p>
          <a:p>
            <a:r>
              <a:rPr lang="en-US" b="1" u="sng" dirty="0" smtClean="0"/>
              <a:t>Foundation </a:t>
            </a:r>
            <a:r>
              <a:rPr lang="en-US" b="1" u="sng" dirty="0"/>
              <a:t>Curriculum</a:t>
            </a:r>
            <a:r>
              <a:rPr lang="en-US" dirty="0"/>
              <a:t>:</a:t>
            </a:r>
          </a:p>
          <a:p>
            <a:pPr marL="170473" indent="-170473">
              <a:buFont typeface="Arial" pitchFamily="34" charset="0"/>
              <a:buChar char="•"/>
            </a:pPr>
            <a:r>
              <a:rPr lang="en-US" dirty="0"/>
              <a:t>ELA:  Now have an option other than English IV.</a:t>
            </a:r>
          </a:p>
          <a:p>
            <a:pPr marL="170473" indent="-170473">
              <a:buFont typeface="Arial" pitchFamily="34" charset="0"/>
              <a:buChar char="•"/>
            </a:pPr>
            <a:r>
              <a:rPr lang="en-US" dirty="0"/>
              <a:t>Science:  No longer has a specific requirement for either Physics or Chemistry in statute.  </a:t>
            </a:r>
          </a:p>
          <a:p>
            <a:endParaRPr lang="en-US" dirty="0"/>
          </a:p>
          <a:p>
            <a:r>
              <a:rPr lang="en-US" b="1" u="sng" dirty="0"/>
              <a:t>Enrichment Curriculum</a:t>
            </a:r>
            <a:r>
              <a:rPr lang="en-US" dirty="0"/>
              <a:t>:</a:t>
            </a:r>
          </a:p>
          <a:p>
            <a:r>
              <a:rPr lang="en-US" dirty="0"/>
              <a:t>Statute specifies that SBOE cannot designate a specific course or a specific number of credits in the enrichment curriculum as requirements for the Foundation Program.</a:t>
            </a:r>
          </a:p>
          <a:p>
            <a:pPr marL="170473" indent="-170473">
              <a:buFont typeface="Arial" pitchFamily="34" charset="0"/>
              <a:buChar char="•"/>
            </a:pPr>
            <a:r>
              <a:rPr lang="en-US" dirty="0"/>
              <a:t>PE:  </a:t>
            </a:r>
          </a:p>
          <a:p>
            <a:pPr marL="625067" lvl="1" indent="-170473">
              <a:buFont typeface="Arial" pitchFamily="34" charset="0"/>
              <a:buChar char="•"/>
            </a:pPr>
            <a:r>
              <a:rPr lang="en-US" dirty="0"/>
              <a:t>The substitutions for PE for students with a disability who are unable to participate in physical activity due to disability or illness. These students can still substitute one credit in ELA, math, science, social studies, or an academic elective credit.  (ARD committee, 504 committee, or locally developed committee makes this decision.)  Additionally, the student substitute a locally developed course/activity allowed under new TEC 28.002 (g-1) – “a course or other activity, including an apprenticeship or training hours needed to obtain an industry-recognized credential or certificate, that is approved by the board of trustees for credit without obtaining SBOE approval…”</a:t>
            </a:r>
          </a:p>
          <a:p>
            <a:pPr marL="625067" lvl="1" indent="-170473" defTabSz="909188">
              <a:buFont typeface="Arial" pitchFamily="34" charset="0"/>
              <a:buChar char="•"/>
              <a:defRPr/>
            </a:pPr>
            <a:r>
              <a:rPr lang="en-US" dirty="0"/>
              <a:t>Private or commercially sponsored PE is still allowable with Commissioner approval.  </a:t>
            </a:r>
          </a:p>
          <a:p>
            <a:pPr marL="170473" indent="-170473">
              <a:buFont typeface="Arial" pitchFamily="34" charset="0"/>
              <a:buChar char="•"/>
            </a:pPr>
            <a:r>
              <a:rPr lang="en-US" dirty="0"/>
              <a:t>LOTE:</a:t>
            </a:r>
          </a:p>
          <a:p>
            <a:pPr marL="625067" lvl="1" indent="-170473">
              <a:buFont typeface="Arial" pitchFamily="34" charset="0"/>
              <a:buChar char="•"/>
            </a:pPr>
            <a:r>
              <a:rPr lang="en-US" dirty="0"/>
              <a:t>One of the most significant changes is that all students will be required to earn 2 credits in LOTE (current MHSP does not require LOTE).  Computer programming languages will count here (other exceptions as well).  </a:t>
            </a:r>
            <a:r>
              <a:rPr lang="en-US" dirty="0">
                <a:solidFill>
                  <a:srgbClr val="FF0000"/>
                </a:solidFill>
              </a:rPr>
              <a:t>Based on conversations at SBOE, TEA says it sounds like the SBOE is likely to direct development of “skills-based” courses that would allow schools to choose the computer language(s) they will teach.  </a:t>
            </a:r>
          </a:p>
          <a:p>
            <a:pPr marL="1079661" lvl="2" indent="-170473">
              <a:buFont typeface="Arial" pitchFamily="34" charset="0"/>
              <a:buChar char="•"/>
            </a:pPr>
            <a:r>
              <a:rPr lang="en-US" dirty="0">
                <a:solidFill>
                  <a:srgbClr val="FF0000"/>
                </a:solidFill>
              </a:rPr>
              <a:t>Exceptions for LOTE:</a:t>
            </a:r>
          </a:p>
          <a:p>
            <a:pPr marL="1534255" lvl="3" indent="-170473">
              <a:buFont typeface="Arial" pitchFamily="34" charset="0"/>
              <a:buChar char="•"/>
            </a:pPr>
            <a:r>
              <a:rPr lang="en-US" dirty="0">
                <a:solidFill>
                  <a:srgbClr val="FF0000"/>
                </a:solidFill>
              </a:rPr>
              <a:t>Computer programming languages can substitute as an LOTE.</a:t>
            </a:r>
          </a:p>
          <a:p>
            <a:pPr marL="1534255" lvl="3" indent="-170473">
              <a:buFont typeface="Arial" pitchFamily="34" charset="0"/>
              <a:buChar char="•"/>
            </a:pPr>
            <a:r>
              <a:rPr lang="en-US" dirty="0">
                <a:solidFill>
                  <a:srgbClr val="FF0000"/>
                </a:solidFill>
              </a:rPr>
              <a:t>If a student is not likely to complete the 2</a:t>
            </a:r>
            <a:r>
              <a:rPr lang="en-US" baseline="30000" dirty="0">
                <a:solidFill>
                  <a:srgbClr val="FF0000"/>
                </a:solidFill>
              </a:rPr>
              <a:t>nd</a:t>
            </a:r>
            <a:r>
              <a:rPr lang="en-US" dirty="0">
                <a:solidFill>
                  <a:srgbClr val="FF0000"/>
                </a:solidFill>
              </a:rPr>
              <a:t> credit in LOTE, he/she must be given an option for an alternate course.  SBOE must develop the criteria for schools to decide whether or not students are eligible for this exception and who will have the authority to make that decision, as well as what the alternate option(s) will be.</a:t>
            </a:r>
          </a:p>
          <a:p>
            <a:pPr marL="1534255" lvl="3" indent="-170473">
              <a:buFont typeface="Arial" pitchFamily="34" charset="0"/>
              <a:buChar char="•"/>
            </a:pPr>
            <a:r>
              <a:rPr lang="en-US" dirty="0">
                <a:solidFill>
                  <a:srgbClr val="FF0000"/>
                </a:solidFill>
              </a:rPr>
              <a:t>Students with a disability who are unable to complete the 2 LOTE credits must be allowed to substitute 2 credits in ELA, math, science, or social studies or 2 credits in CTE, technology applications, or other academic electives.  The substituted credits CANNOT also be used by the student to meet other graduation credits.  This is not specific to students who are eligible under IDEA, but statute requires that the ARD committee make the decision for a student who receives special education services and the 504 Committee make the decision for a student served under Section 504.</a:t>
            </a:r>
          </a:p>
          <a:p>
            <a:pPr marL="625067" lvl="1" indent="-170473">
              <a:buFont typeface="Arial" pitchFamily="34" charset="0"/>
              <a:buChar char="•"/>
            </a:pPr>
            <a:r>
              <a:rPr lang="en-US" dirty="0">
                <a:solidFill>
                  <a:srgbClr val="FF0000"/>
                </a:solidFill>
              </a:rPr>
              <a:t>Fine Arts:  HB 5 statute allows a community-based fine arts program as a fine arts credit with approval of the Commissioner, if the community-based program provides instruction in the TEKS.  (This is similar to the current provision allowing PE credit for private or commercially sponsored PE.)</a:t>
            </a:r>
          </a:p>
          <a:p>
            <a:endParaRPr lang="en-US" dirty="0">
              <a:solidFill>
                <a:srgbClr val="FF0000"/>
              </a:solidFill>
            </a:endParaRPr>
          </a:p>
          <a:p>
            <a:r>
              <a:rPr lang="en-US" dirty="0">
                <a:solidFill>
                  <a:srgbClr val="FF0000"/>
                </a:solidFill>
              </a:rPr>
              <a:t>Regarding Speech – there is no statutory requirement for Speech under the current graduation plans; that is an SBOE requirement. Therefore, SBOE could choose to keep speech as a requirement under the Foundation High School Program.  Based on preliminary discussions, at least some of the SBOE members have voiced a desire to maintain the speech requirement.</a:t>
            </a:r>
          </a:p>
        </p:txBody>
      </p:sp>
      <p:sp>
        <p:nvSpPr>
          <p:cNvPr id="4" name="Slide Number Placeholder 3"/>
          <p:cNvSpPr>
            <a:spLocks noGrp="1"/>
          </p:cNvSpPr>
          <p:nvPr>
            <p:ph type="sldNum" sz="quarter" idx="10"/>
          </p:nvPr>
        </p:nvSpPr>
        <p:spPr/>
        <p:txBody>
          <a:bodyPr/>
          <a:lstStyle/>
          <a:p>
            <a:fld id="{6D67A0E5-AC3F-42E9-80E3-48AD357341AD}" type="slidenum">
              <a:rPr lang="en-US" smtClean="0"/>
              <a:pPr/>
              <a:t>7</a:t>
            </a:fld>
            <a:endParaRPr lang="en-US" dirty="0"/>
          </a:p>
        </p:txBody>
      </p:sp>
    </p:spTree>
    <p:extLst>
      <p:ext uri="{BB962C8B-B14F-4D97-AF65-F5344CB8AC3E}">
        <p14:creationId xmlns:p14="http://schemas.microsoft.com/office/powerpoint/2010/main" val="32139140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8</a:t>
            </a:fld>
            <a:endParaRPr lang="en-US" dirty="0"/>
          </a:p>
        </p:txBody>
      </p:sp>
    </p:spTree>
    <p:extLst>
      <p:ext uri="{BB962C8B-B14F-4D97-AF65-F5344CB8AC3E}">
        <p14:creationId xmlns:p14="http://schemas.microsoft.com/office/powerpoint/2010/main" val="21953718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r>
              <a:rPr lang="en-US" baseline="0" dirty="0" smtClean="0"/>
              <a:t>The 4</a:t>
            </a:r>
            <a:r>
              <a:rPr lang="en-US" baseline="30000" dirty="0" smtClean="0"/>
              <a:t>th</a:t>
            </a:r>
            <a:r>
              <a:rPr lang="en-US" baseline="0" dirty="0" smtClean="0"/>
              <a:t> math and 4</a:t>
            </a:r>
            <a:r>
              <a:rPr lang="en-US" baseline="30000" dirty="0" smtClean="0"/>
              <a:t>th</a:t>
            </a:r>
            <a:r>
              <a:rPr lang="en-US" baseline="0" dirty="0" smtClean="0"/>
              <a:t> science required here have option for a designated advanced CTE course.</a:t>
            </a:r>
          </a:p>
          <a:p>
            <a:endParaRPr lang="en-US" baseline="0" dirty="0" smtClean="0"/>
          </a:p>
          <a:p>
            <a:r>
              <a:rPr lang="en-US" baseline="0" dirty="0" smtClean="0"/>
              <a:t>HB 5 requires in order for a student to earn an endorsement, he/she must complete a total of 4 credits in math and 4 in Science (and Foundation already requires 4 in ELA and 3 in Social Studies – so this is “close” to 4x4) and 2 additional elective credits.  So, this is a total of 26 credits, similar to the current RHSP and DAP.  </a:t>
            </a:r>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9</a:t>
            </a:fld>
            <a:endParaRPr lang="en-US" dirty="0"/>
          </a:p>
        </p:txBody>
      </p:sp>
    </p:spTree>
    <p:extLst>
      <p:ext uri="{BB962C8B-B14F-4D97-AF65-F5344CB8AC3E}">
        <p14:creationId xmlns:p14="http://schemas.microsoft.com/office/powerpoint/2010/main" val="4038753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Notes:</a:t>
            </a:r>
          </a:p>
          <a:p>
            <a:pPr defTabSz="909188">
              <a:defRPr/>
            </a:pPr>
            <a:r>
              <a:rPr lang="en-US" dirty="0" smtClean="0"/>
              <a:t>HB 5 requires that the endorsement will be placed on the diploma and transcript.</a:t>
            </a:r>
          </a:p>
          <a:p>
            <a:endParaRPr lang="en-US" dirty="0" smtClean="0"/>
          </a:p>
          <a:p>
            <a:r>
              <a:rPr lang="en-US" dirty="0" smtClean="0"/>
              <a:t>SBOE can choose to include</a:t>
            </a:r>
            <a:r>
              <a:rPr lang="en-US" baseline="0" dirty="0" smtClean="0"/>
              <a:t> specific course requirements in each of the endorsement areas but we do not know yet if they will do this.  They have the authority to do so.</a:t>
            </a:r>
          </a:p>
          <a:p>
            <a:endParaRPr lang="en-US" dirty="0" smtClean="0"/>
          </a:p>
          <a:p>
            <a:r>
              <a:rPr lang="en-US" dirty="0" smtClean="0"/>
              <a:t>HB</a:t>
            </a:r>
            <a:r>
              <a:rPr lang="en-US" baseline="0" dirty="0" smtClean="0"/>
              <a:t> 5 requires that students must have multiple options for earning each endorsement, including, to the greatest extent possible, coherent sequences of courses.  Additionally, the statute requires that student must be permitted to enroll in courses under more than one endorsement curriculum before the student’s junior year.</a:t>
            </a:r>
          </a:p>
          <a:p>
            <a:endParaRPr lang="en-US" dirty="0" smtClean="0"/>
          </a:p>
          <a:p>
            <a:r>
              <a:rPr lang="en-US" dirty="0" smtClean="0"/>
              <a:t>STEM – least complicated endorsement in statute.  TEA has talked with SBOE about possible CTE courses</a:t>
            </a:r>
            <a:r>
              <a:rPr lang="en-US" baseline="0" dirty="0" smtClean="0"/>
              <a:t> for this area.</a:t>
            </a:r>
          </a:p>
          <a:p>
            <a:endParaRPr lang="en-US" baseline="0" dirty="0" smtClean="0"/>
          </a:p>
          <a:p>
            <a:r>
              <a:rPr lang="en-US" baseline="0" dirty="0" smtClean="0"/>
              <a:t>Business and Industry – aligns a lot to the current career clusters in CTE.  TEA has visited with SBOE about possibly aligning these to the current coherent sequences in clusters.</a:t>
            </a:r>
          </a:p>
          <a:p>
            <a:endParaRPr lang="en-US" baseline="0" dirty="0" smtClean="0"/>
          </a:p>
          <a:p>
            <a:r>
              <a:rPr lang="en-US" baseline="0" dirty="0" smtClean="0"/>
              <a:t>Public Services – Per TEA’s conversation with SBOE, Culinary Arts &amp; Hospitality may be moved from this endorsement to the Business and Industry endorsement.</a:t>
            </a:r>
          </a:p>
          <a:p>
            <a:endParaRPr lang="en-US" baseline="0" dirty="0" smtClean="0"/>
          </a:p>
          <a:p>
            <a:r>
              <a:rPr lang="en-US" baseline="0" dirty="0" smtClean="0"/>
              <a:t>Arts and Humanities – Per TEA’s conversation with SBOE, Political Science may be moving to Public Services – as that is more closely aligned with where courses reside within current course clusters.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6D67A0E5-AC3F-42E9-80E3-48AD357341AD}" type="slidenum">
              <a:rPr lang="en-US" smtClean="0"/>
              <a:pPr/>
              <a:t>10</a:t>
            </a:fld>
            <a:endParaRPr lang="en-US" dirty="0"/>
          </a:p>
        </p:txBody>
      </p:sp>
    </p:spTree>
    <p:extLst>
      <p:ext uri="{BB962C8B-B14F-4D97-AF65-F5344CB8AC3E}">
        <p14:creationId xmlns:p14="http://schemas.microsoft.com/office/powerpoint/2010/main" val="18191978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dirty="0"/>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4BD3A17C-5449-4C3F-B894-800E81087A06}"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DA6454-11CB-4975-880B-1773BC5E3C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7EC10DD-4767-4133-BC61-D408FD9E107A}"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Agenda/Summary">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smtClean="0">
                <a:solidFill>
                  <a:prstClr val="black">
                    <a:tint val="75000"/>
                  </a:prstClr>
                </a:solidFill>
                <a:latin typeface="Franklin Gothic Book"/>
              </a:rPr>
              <a:t>© Moak, Casey &amp; Associates</a:t>
            </a:r>
            <a:endParaRPr lang="en-US" dirty="0">
              <a:solidFill>
                <a:prstClr val="black">
                  <a:tint val="75000"/>
                </a:prstClr>
              </a:solidFill>
              <a:latin typeface="Franklin Gothic Book"/>
            </a:endParaRPr>
          </a:p>
        </p:txBody>
      </p:sp>
      <p:sp>
        <p:nvSpPr>
          <p:cNvPr id="4" name="Slide Number Placeholder 3"/>
          <p:cNvSpPr>
            <a:spLocks noGrp="1"/>
          </p:cNvSpPr>
          <p:nvPr>
            <p:ph type="sldNum" sz="quarter" idx="11"/>
          </p:nvPr>
        </p:nvSpPr>
        <p:spPr/>
        <p:txBody>
          <a:bodyPr/>
          <a:lstStyle/>
          <a:p>
            <a:fld id="{81582BD6-FC20-4557-852B-8433F8572D30}" type="slidenum">
              <a:rPr lang="en-US" smtClean="0">
                <a:solidFill>
                  <a:prstClr val="black">
                    <a:tint val="75000"/>
                  </a:prstClr>
                </a:solidFill>
                <a:latin typeface="Franklin Gothic Book"/>
              </a:rPr>
              <a:pPr/>
              <a:t>‹#›</a:t>
            </a:fld>
            <a:endParaRPr lang="en-US" dirty="0">
              <a:solidFill>
                <a:prstClr val="black">
                  <a:tint val="75000"/>
                </a:prstClr>
              </a:solidFill>
              <a:latin typeface="Franklin Gothic Book"/>
            </a:endParaRPr>
          </a:p>
        </p:txBody>
      </p:sp>
      <p:sp>
        <p:nvSpPr>
          <p:cNvPr id="9" name="Text Placeholder 8"/>
          <p:cNvSpPr>
            <a:spLocks noGrp="1"/>
          </p:cNvSpPr>
          <p:nvPr>
            <p:ph type="body" sz="quarter" idx="15"/>
          </p:nvPr>
        </p:nvSpPr>
        <p:spPr>
          <a:xfrm>
            <a:off x="685800" y="3886201"/>
            <a:ext cx="5486400" cy="838202"/>
          </a:xfrm>
        </p:spPr>
        <p:txBody>
          <a:bodyPr>
            <a:normAutofit/>
          </a:bodyPr>
          <a:lstStyle>
            <a:lvl1pPr marL="57150" indent="0">
              <a:buFontTx/>
              <a:buNone/>
              <a:defRPr sz="1800" baseline="0">
                <a:solidFill>
                  <a:schemeClr val="bg2">
                    <a:lumMod val="10000"/>
                  </a:schemeClr>
                </a:solidFill>
              </a:defRPr>
            </a:lvl1pPr>
          </a:lstStyle>
          <a:p>
            <a:pPr lvl="0"/>
            <a:r>
              <a:rPr lang="en-US" dirty="0" smtClean="0"/>
              <a:t>Click to edit Master text styles</a:t>
            </a:r>
          </a:p>
        </p:txBody>
      </p:sp>
      <p:sp>
        <p:nvSpPr>
          <p:cNvPr id="12" name="Text Placeholder 8"/>
          <p:cNvSpPr>
            <a:spLocks noGrp="1"/>
          </p:cNvSpPr>
          <p:nvPr>
            <p:ph type="body" sz="quarter" idx="16"/>
          </p:nvPr>
        </p:nvSpPr>
        <p:spPr>
          <a:xfrm>
            <a:off x="381000" y="2057400"/>
            <a:ext cx="5486400" cy="838202"/>
          </a:xfrm>
        </p:spPr>
        <p:txBody>
          <a:bodyPr>
            <a:normAutofit/>
          </a:bodyPr>
          <a:lstStyle>
            <a:lvl1pPr marL="57150" indent="0">
              <a:buFontTx/>
              <a:buNone/>
              <a:defRPr sz="1800" baseline="0">
                <a:solidFill>
                  <a:schemeClr val="bg2">
                    <a:lumMod val="10000"/>
                  </a:schemeClr>
                </a:solidFill>
              </a:defRPr>
            </a:lvl1pPr>
          </a:lstStyle>
          <a:p>
            <a:pPr lvl="0"/>
            <a:r>
              <a:rPr lang="en-US" dirty="0" smtClean="0"/>
              <a:t>Click to edit Master text styles</a:t>
            </a:r>
          </a:p>
        </p:txBody>
      </p:sp>
      <p:sp>
        <p:nvSpPr>
          <p:cNvPr id="14" name="Text Placeholder 8"/>
          <p:cNvSpPr>
            <a:spLocks noGrp="1"/>
          </p:cNvSpPr>
          <p:nvPr>
            <p:ph type="body" sz="quarter" idx="17"/>
          </p:nvPr>
        </p:nvSpPr>
        <p:spPr>
          <a:xfrm>
            <a:off x="533400" y="2971801"/>
            <a:ext cx="5486400" cy="838202"/>
          </a:xfrm>
        </p:spPr>
        <p:txBody>
          <a:bodyPr>
            <a:normAutofit/>
          </a:bodyPr>
          <a:lstStyle>
            <a:lvl1pPr marL="57150" indent="0">
              <a:buFontTx/>
              <a:buNone/>
              <a:defRPr sz="1800" baseline="0">
                <a:solidFill>
                  <a:schemeClr val="bg2">
                    <a:lumMod val="10000"/>
                  </a:schemeClr>
                </a:solidFill>
              </a:defRPr>
            </a:lvl1pPr>
          </a:lstStyle>
          <a:p>
            <a:pPr lvl="0"/>
            <a:r>
              <a:rPr lang="en-US" dirty="0" smtClean="0"/>
              <a:t>Click to edit Master text styles</a:t>
            </a:r>
          </a:p>
        </p:txBody>
      </p:sp>
      <p:sp>
        <p:nvSpPr>
          <p:cNvPr id="15" name="Text Placeholder 8"/>
          <p:cNvSpPr>
            <a:spLocks noGrp="1"/>
          </p:cNvSpPr>
          <p:nvPr>
            <p:ph type="body" sz="quarter" idx="18"/>
          </p:nvPr>
        </p:nvSpPr>
        <p:spPr>
          <a:xfrm>
            <a:off x="838200" y="4800601"/>
            <a:ext cx="5486400" cy="838202"/>
          </a:xfrm>
        </p:spPr>
        <p:txBody>
          <a:bodyPr>
            <a:normAutofit/>
          </a:bodyPr>
          <a:lstStyle>
            <a:lvl1pPr marL="57150" indent="0">
              <a:buFontTx/>
              <a:buNone/>
              <a:defRPr sz="1800" baseline="0">
                <a:solidFill>
                  <a:schemeClr val="bg2">
                    <a:lumMod val="10000"/>
                  </a:schemeClr>
                </a:solidFill>
              </a:defRPr>
            </a:lvl1pPr>
          </a:lstStyle>
          <a:p>
            <a:pPr lvl="0"/>
            <a:r>
              <a:rPr lang="en-US" dirty="0" smtClean="0"/>
              <a:t>Click to edit Master text styles</a:t>
            </a:r>
          </a:p>
        </p:txBody>
      </p:sp>
      <p:sp>
        <p:nvSpPr>
          <p:cNvPr id="13" name="Text Placeholder 10"/>
          <p:cNvSpPr>
            <a:spLocks noGrp="1"/>
          </p:cNvSpPr>
          <p:nvPr>
            <p:ph type="body" sz="quarter" idx="13"/>
          </p:nvPr>
        </p:nvSpPr>
        <p:spPr>
          <a:xfrm>
            <a:off x="533400" y="914402"/>
            <a:ext cx="5486400" cy="457199"/>
          </a:xfrm>
        </p:spPr>
        <p:txBody>
          <a:bodyPr>
            <a:normAutofit/>
          </a:bodyPr>
          <a:lstStyle>
            <a:lvl1pPr algn="l">
              <a:buFontTx/>
              <a:buNone/>
              <a:defRPr sz="2400" b="1">
                <a:solidFill>
                  <a:schemeClr val="bg2">
                    <a:lumMod val="50000"/>
                  </a:schemeClr>
                </a:solidFill>
              </a:defRPr>
            </a:lvl1pPr>
          </a:lstStyle>
          <a:p>
            <a:pPr lvl="0"/>
            <a:r>
              <a:rPr lang="en-US" dirty="0" smtClean="0"/>
              <a:t>Click to edit Master text styles</a:t>
            </a:r>
          </a:p>
        </p:txBody>
      </p:sp>
      <p:sp>
        <p:nvSpPr>
          <p:cNvPr id="11" name="Title 1"/>
          <p:cNvSpPr>
            <a:spLocks noGrp="1"/>
          </p:cNvSpPr>
          <p:nvPr>
            <p:ph type="title"/>
          </p:nvPr>
        </p:nvSpPr>
        <p:spPr>
          <a:xfrm>
            <a:off x="152400" y="198440"/>
            <a:ext cx="6477000" cy="944561"/>
          </a:xfrm>
        </p:spPr>
        <p:txBody>
          <a:bodyPr/>
          <a:lstStyle>
            <a:lvl1pPr algn="l">
              <a:defRPr>
                <a:ln>
                  <a:solidFill>
                    <a:schemeClr val="accent5">
                      <a:lumMod val="50000"/>
                    </a:schemeClr>
                  </a:solidFill>
                </a:ln>
                <a:solidFill>
                  <a:schemeClr val="bg2">
                    <a:lumMod val="25000"/>
                  </a:schemeClr>
                </a:solidFill>
              </a:defRPr>
            </a:lvl1pPr>
          </a:lstStyle>
          <a:p>
            <a:r>
              <a:rPr lang="en-US" smtClean="0"/>
              <a:t>Click to edit Master title style</a:t>
            </a:r>
            <a:endParaRPr lang="en-US"/>
          </a:p>
        </p:txBody>
      </p:sp>
    </p:spTree>
    <p:extLst>
      <p:ext uri="{BB962C8B-B14F-4D97-AF65-F5344CB8AC3E}">
        <p14:creationId xmlns:p14="http://schemas.microsoft.com/office/powerpoint/2010/main" val="196352233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4A466F6-6ACC-4B52-9A3D-BE4A9379720E}" type="slidenum">
              <a:rPr lang="en-US" smtClean="0"/>
              <a:pPr/>
              <a:t>‹#›</a:t>
            </a:fld>
            <a:endParaRPr lang="en-US" dirty="0"/>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endParaRPr lang="en-US" dirty="0"/>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086CB995-5AD6-46CC-A10A-2BDCDF9AAFF1}" type="slidenum">
              <a:rPr lang="en-US" smtClean="0"/>
              <a:pPr/>
              <a:t>‹#›</a:t>
            </a:fld>
            <a:endParaRPr lang="en-US" dirty="0"/>
          </a:p>
        </p:txBody>
      </p:sp>
      <p:sp>
        <p:nvSpPr>
          <p:cNvPr id="14" name="Footer Placeholder 13"/>
          <p:cNvSpPr>
            <a:spLocks noGrp="1"/>
          </p:cNvSpPr>
          <p:nvPr>
            <p:ph type="ftr" sz="quarter" idx="12"/>
          </p:nvPr>
        </p:nvSpPr>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endParaRPr lang="en-US" dirty="0"/>
          </a:p>
        </p:txBody>
      </p:sp>
      <p:sp>
        <p:nvSpPr>
          <p:cNvPr id="10" name="Slide Number Placeholder 9"/>
          <p:cNvSpPr>
            <a:spLocks noGrp="1"/>
          </p:cNvSpPr>
          <p:nvPr>
            <p:ph type="sldNum" sz="quarter" idx="16"/>
          </p:nvPr>
        </p:nvSpPr>
        <p:spPr/>
        <p:txBody>
          <a:bodyPr rtlCol="0"/>
          <a:lstStyle/>
          <a:p>
            <a:fld id="{A873521F-BDA5-4A86-9B34-145DC5F28688}" type="slidenum">
              <a:rPr lang="en-US" smtClean="0"/>
              <a:pPr/>
              <a:t>‹#›</a:t>
            </a:fld>
            <a:endParaRPr lang="en-US" dirty="0"/>
          </a:p>
        </p:txBody>
      </p:sp>
      <p:sp>
        <p:nvSpPr>
          <p:cNvPr id="12" name="Footer Placeholder 11"/>
          <p:cNvSpPr>
            <a:spLocks noGrp="1"/>
          </p:cNvSpPr>
          <p:nvPr>
            <p:ph type="ftr" sz="quarter" idx="17"/>
          </p:nvPr>
        </p:nvSpPr>
        <p:spPr/>
        <p:txBody>
          <a:bodyPr rtlCol="0"/>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endParaRPr lang="en-US" dirty="0"/>
          </a:p>
        </p:txBody>
      </p:sp>
      <p:sp>
        <p:nvSpPr>
          <p:cNvPr id="12" name="Slide Number Placeholder 11"/>
          <p:cNvSpPr>
            <a:spLocks noGrp="1"/>
          </p:cNvSpPr>
          <p:nvPr>
            <p:ph type="sldNum" sz="quarter" idx="16"/>
          </p:nvPr>
        </p:nvSpPr>
        <p:spPr/>
        <p:txBody>
          <a:bodyPr rtlCol="0"/>
          <a:lstStyle/>
          <a:p>
            <a:fld id="{B7002853-2EDF-4AC8-965E-2457407C95D0}" type="slidenum">
              <a:rPr lang="en-US" smtClean="0"/>
              <a:pPr/>
              <a:t>‹#›</a:t>
            </a:fld>
            <a:endParaRPr lang="en-US" dirty="0"/>
          </a:p>
        </p:txBody>
      </p:sp>
      <p:sp>
        <p:nvSpPr>
          <p:cNvPr id="14" name="Footer Placeholder 13"/>
          <p:cNvSpPr>
            <a:spLocks noGrp="1"/>
          </p:cNvSpPr>
          <p:nvPr>
            <p:ph type="ftr" sz="quarter" idx="17"/>
          </p:nvPr>
        </p:nvSpPr>
        <p:spPr/>
        <p:txBody>
          <a:bodyPr rtlCol="0"/>
          <a:lstStyle/>
          <a:p>
            <a:endParaRPr lang="en-US" dirty="0"/>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8ACC2CBE-25FA-41E2-A97B-8E191EB1A7C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D45546B-CE5A-4E8B-81C4-E26B16BCDEB6}"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87884D40-B914-4B11-8869-A96FB7766930}" type="slidenum">
              <a:rPr lang="en-US" smtClean="0"/>
              <a:pPr/>
              <a:t>‹#›</a:t>
            </a:fld>
            <a:endParaRPr lang="en-US" dirty="0"/>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endParaRPr lang="en-US" dirty="0"/>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A2D654E3-6AED-4966-A67B-1303BEC3F8FD}" type="slidenum">
              <a:rPr lang="en-US" smtClean="0"/>
              <a:pPr/>
              <a:t>‹#›</a:t>
            </a:fld>
            <a:endParaRPr lang="en-US" dirty="0"/>
          </a:p>
        </p:txBody>
      </p:sp>
      <p:sp>
        <p:nvSpPr>
          <p:cNvPr id="14" name="Footer Placeholder 13"/>
          <p:cNvSpPr>
            <a:spLocks noGrp="1"/>
          </p:cNvSpPr>
          <p:nvPr>
            <p:ph type="ftr" sz="quarter" idx="12"/>
          </p:nvPr>
        </p:nvSpPr>
        <p:spPr>
          <a:xfrm>
            <a:off x="1600200" y="6248206"/>
            <a:ext cx="4572000" cy="365125"/>
          </a:xfrm>
        </p:spPr>
        <p:txBody>
          <a:bodyPr rtlCol="0"/>
          <a:lstStyle/>
          <a:p>
            <a:endParaRPr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endParaRPr lang="en-US" dirty="0"/>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320860EE-86A5-41C9-A579-651C370D21A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675" r:id="rId12"/>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tea.state.tx.us/index2.aspx?id=25769806149"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1447800"/>
            <a:ext cx="6477000" cy="1828800"/>
          </a:xfrm>
        </p:spPr>
        <p:txBody>
          <a:bodyPr>
            <a:normAutofit/>
          </a:bodyPr>
          <a:lstStyle/>
          <a:p>
            <a:r>
              <a:rPr lang="en-US" sz="5400" dirty="0" smtClean="0"/>
              <a:t>House Bill 5 Update</a:t>
            </a:r>
            <a:endParaRPr lang="en-US" sz="5400" dirty="0"/>
          </a:p>
        </p:txBody>
      </p:sp>
      <p:sp>
        <p:nvSpPr>
          <p:cNvPr id="3" name="Subtitle 2"/>
          <p:cNvSpPr>
            <a:spLocks noGrp="1"/>
          </p:cNvSpPr>
          <p:nvPr>
            <p:ph type="subTitle" idx="1"/>
          </p:nvPr>
        </p:nvSpPr>
        <p:spPr/>
        <p:txBody>
          <a:bodyPr>
            <a:normAutofit fontScale="77500" lnSpcReduction="20000"/>
          </a:bodyPr>
          <a:lstStyle/>
          <a:p>
            <a:pPr algn="ctr"/>
            <a:r>
              <a:rPr lang="en-US" b="1" dirty="0"/>
              <a:t>Presented by: Education Service Center Region 11</a:t>
            </a:r>
          </a:p>
          <a:p>
            <a:pPr algn="ctr"/>
            <a:r>
              <a:rPr lang="en-US" b="1" dirty="0"/>
              <a:t>January 23, </a:t>
            </a:r>
            <a:r>
              <a:rPr lang="en-US" b="1" dirty="0" smtClean="0"/>
              <a:t>2014</a:t>
            </a:r>
            <a:endParaRPr lang="en-US" b="1" dirty="0"/>
          </a:p>
        </p:txBody>
      </p:sp>
    </p:spTree>
    <p:extLst>
      <p:ext uri="{BB962C8B-B14F-4D97-AF65-F5344CB8AC3E}">
        <p14:creationId xmlns:p14="http://schemas.microsoft.com/office/powerpoint/2010/main" val="30574445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430635"/>
          </a:xfrm>
        </p:spPr>
        <p:txBody>
          <a:bodyPr>
            <a:noAutofit/>
          </a:bodyPr>
          <a:lstStyle/>
          <a:p>
            <a:r>
              <a:rPr lang="en-US" sz="4000" b="1" dirty="0" smtClean="0"/>
              <a:t>Endorsements</a:t>
            </a:r>
            <a:endParaRPr lang="en-US" sz="4000" b="1"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142079121"/>
              </p:ext>
            </p:extLst>
          </p:nvPr>
        </p:nvGraphicFramePr>
        <p:xfrm>
          <a:off x="457200" y="772160"/>
          <a:ext cx="8229600" cy="5704840"/>
        </p:xfrm>
        <a:graphic>
          <a:graphicData uri="http://schemas.openxmlformats.org/drawingml/2006/table">
            <a:tbl>
              <a:tblPr firstRow="1" bandRow="1">
                <a:tableStyleId>{00A15C55-8517-42AA-B614-E9B94910E393}</a:tableStyleId>
              </a:tblPr>
              <a:tblGrid>
                <a:gridCol w="3648173"/>
                <a:gridCol w="4581427"/>
              </a:tblGrid>
              <a:tr h="370840">
                <a:tc>
                  <a:txBody>
                    <a:bodyPr/>
                    <a:lstStyle/>
                    <a:p>
                      <a:r>
                        <a:rPr lang="en-US" dirty="0" smtClean="0"/>
                        <a:t>Endorsement</a:t>
                      </a:r>
                      <a:endParaRPr lang="en-US" dirty="0"/>
                    </a:p>
                  </a:txBody>
                  <a:tcPr marL="101809" marR="101809"/>
                </a:tc>
                <a:tc>
                  <a:txBody>
                    <a:bodyPr/>
                    <a:lstStyle/>
                    <a:p>
                      <a:r>
                        <a:rPr lang="en-US" dirty="0" smtClean="0"/>
                        <a:t>Includes courses following</a:t>
                      </a:r>
                      <a:r>
                        <a:rPr lang="en-US" baseline="0" dirty="0" smtClean="0"/>
                        <a:t> sequences in:</a:t>
                      </a:r>
                      <a:endParaRPr lang="en-US" dirty="0"/>
                    </a:p>
                  </a:txBody>
                  <a:tcPr marL="101809" marR="101809"/>
                </a:tc>
              </a:tr>
              <a:tr h="370840">
                <a:tc>
                  <a:txBody>
                    <a:bodyPr/>
                    <a:lstStyle/>
                    <a:p>
                      <a:r>
                        <a:rPr lang="en-US" sz="1800" dirty="0" smtClean="0"/>
                        <a:t>STEM (Science, Technology, Engineering, and Mathematics)</a:t>
                      </a:r>
                      <a:endParaRPr lang="en-US" sz="1800" dirty="0"/>
                    </a:p>
                  </a:txBody>
                  <a:tcPr marL="101809" marR="101809"/>
                </a:tc>
                <a:tc>
                  <a:txBody>
                    <a:bodyPr/>
                    <a:lstStyle/>
                    <a:p>
                      <a:pPr marL="285750" indent="-285750">
                        <a:buFont typeface="Arial" pitchFamily="34" charset="0"/>
                        <a:buChar char="•"/>
                      </a:pPr>
                      <a:r>
                        <a:rPr lang="en-US" sz="1000" baseline="0" dirty="0" smtClean="0"/>
                        <a:t>Health Science</a:t>
                      </a:r>
                    </a:p>
                    <a:p>
                      <a:pPr marL="285750" indent="-285750">
                        <a:buFont typeface="Arial" pitchFamily="34" charset="0"/>
                        <a:buChar char="•"/>
                      </a:pPr>
                      <a:r>
                        <a:rPr lang="en-US" sz="1000" baseline="0" dirty="0" smtClean="0"/>
                        <a:t>Technology</a:t>
                      </a:r>
                    </a:p>
                    <a:p>
                      <a:pPr marL="285750" indent="-285750">
                        <a:buFont typeface="Arial" pitchFamily="34" charset="0"/>
                        <a:buChar char="•"/>
                      </a:pPr>
                      <a:r>
                        <a:rPr lang="en-US" sz="1000" baseline="0" dirty="0" smtClean="0"/>
                        <a:t>Computer science</a:t>
                      </a:r>
                    </a:p>
                    <a:p>
                      <a:pPr marL="285750" indent="-285750">
                        <a:buFont typeface="Arial" pitchFamily="34" charset="0"/>
                        <a:buChar char="•"/>
                      </a:pPr>
                      <a:r>
                        <a:rPr lang="en-US" sz="1000" baseline="0" dirty="0" smtClean="0"/>
                        <a:t>Engineering</a:t>
                      </a:r>
                    </a:p>
                    <a:p>
                      <a:pPr marL="285750" indent="-285750">
                        <a:buFont typeface="Arial" pitchFamily="34" charset="0"/>
                        <a:buChar char="•"/>
                      </a:pPr>
                      <a:r>
                        <a:rPr lang="en-US" sz="1000" baseline="0" dirty="0" smtClean="0"/>
                        <a:t>Advanced math</a:t>
                      </a:r>
                    </a:p>
                    <a:p>
                      <a:pPr marL="285750" indent="-285750">
                        <a:buFont typeface="Arial" pitchFamily="34" charset="0"/>
                        <a:buChar char="•"/>
                      </a:pPr>
                      <a:r>
                        <a:rPr lang="en-US" sz="1000" baseline="0" dirty="0" smtClean="0"/>
                        <a:t>Advanced science </a:t>
                      </a:r>
                      <a:endParaRPr lang="en-US" sz="1000" dirty="0"/>
                    </a:p>
                  </a:txBody>
                  <a:tcPr marL="101809" marR="101809"/>
                </a:tc>
              </a:tr>
              <a:tr h="370840">
                <a:tc>
                  <a:txBody>
                    <a:bodyPr/>
                    <a:lstStyle/>
                    <a:p>
                      <a:r>
                        <a:rPr lang="en-US" sz="1800" dirty="0" smtClean="0"/>
                        <a:t>Business and Industry</a:t>
                      </a:r>
                      <a:endParaRPr lang="en-US" sz="1800" dirty="0"/>
                    </a:p>
                  </a:txBody>
                  <a:tcPr marL="101809" marR="101809"/>
                </a:tc>
                <a:tc>
                  <a:txBody>
                    <a:bodyPr/>
                    <a:lstStyle/>
                    <a:p>
                      <a:pPr marL="285750" indent="-285750">
                        <a:buFont typeface="Arial" pitchFamily="34" charset="0"/>
                        <a:buChar char="•"/>
                      </a:pPr>
                      <a:r>
                        <a:rPr lang="en-US" sz="1000" dirty="0" smtClean="0"/>
                        <a:t>Agriculture, food, and Natural Resources</a:t>
                      </a:r>
                    </a:p>
                    <a:p>
                      <a:pPr marL="285750" indent="-285750">
                        <a:buFont typeface="Arial" pitchFamily="34" charset="0"/>
                        <a:buChar char="•"/>
                      </a:pPr>
                      <a:r>
                        <a:rPr lang="en-US" sz="1000" dirty="0" smtClean="0"/>
                        <a:t>Architecture and Constructions</a:t>
                      </a:r>
                    </a:p>
                    <a:p>
                      <a:pPr marL="285750" indent="-285750">
                        <a:buFont typeface="Arial" pitchFamily="34" charset="0"/>
                        <a:buChar char="•"/>
                      </a:pPr>
                      <a:r>
                        <a:rPr lang="en-US" sz="1000" dirty="0" smtClean="0"/>
                        <a:t>Arts,</a:t>
                      </a:r>
                      <a:r>
                        <a:rPr lang="en-US" sz="1000" baseline="0" dirty="0" smtClean="0"/>
                        <a:t> Audio/Video Technology and communications</a:t>
                      </a:r>
                    </a:p>
                    <a:p>
                      <a:pPr marL="285750" indent="-285750">
                        <a:buFont typeface="Arial" pitchFamily="34" charset="0"/>
                        <a:buChar char="•"/>
                      </a:pPr>
                      <a:r>
                        <a:rPr lang="en-US" sz="1000" baseline="0" dirty="0" smtClean="0"/>
                        <a:t>Business management and administration</a:t>
                      </a:r>
                    </a:p>
                    <a:p>
                      <a:pPr marL="285750" indent="-285750">
                        <a:buFont typeface="Arial" pitchFamily="34" charset="0"/>
                        <a:buChar char="•"/>
                      </a:pPr>
                      <a:r>
                        <a:rPr lang="en-US" sz="1000" baseline="0" dirty="0" smtClean="0"/>
                        <a:t>Finance</a:t>
                      </a:r>
                    </a:p>
                    <a:p>
                      <a:pPr marL="285750" indent="-285750">
                        <a:buFont typeface="Arial" pitchFamily="34" charset="0"/>
                        <a:buChar char="•"/>
                      </a:pPr>
                      <a:r>
                        <a:rPr lang="en-US" sz="1000" baseline="0" dirty="0" smtClean="0"/>
                        <a:t>Hospitality and Tourism</a:t>
                      </a:r>
                    </a:p>
                    <a:p>
                      <a:pPr marL="285750" indent="-285750">
                        <a:buFont typeface="Arial" pitchFamily="34" charset="0"/>
                        <a:buChar char="•"/>
                      </a:pPr>
                      <a:r>
                        <a:rPr lang="en-US" sz="1000" baseline="0" dirty="0" smtClean="0"/>
                        <a:t>Information Technology</a:t>
                      </a:r>
                    </a:p>
                    <a:p>
                      <a:pPr marL="285750" indent="-285750">
                        <a:buFont typeface="Arial" pitchFamily="34" charset="0"/>
                        <a:buChar char="•"/>
                      </a:pPr>
                      <a:r>
                        <a:rPr lang="en-US" sz="1000" baseline="0" dirty="0" smtClean="0"/>
                        <a:t>Manufacturing</a:t>
                      </a:r>
                    </a:p>
                    <a:p>
                      <a:pPr marL="285750" indent="-285750">
                        <a:buFont typeface="Arial" pitchFamily="34" charset="0"/>
                        <a:buChar char="•"/>
                      </a:pPr>
                      <a:r>
                        <a:rPr lang="en-US" sz="1000" baseline="0" dirty="0" smtClean="0"/>
                        <a:t>Marketing</a:t>
                      </a:r>
                    </a:p>
                    <a:p>
                      <a:pPr marL="285750" indent="-285750">
                        <a:buFont typeface="Arial" pitchFamily="34" charset="0"/>
                        <a:buChar char="•"/>
                      </a:pPr>
                      <a:r>
                        <a:rPr lang="en-US" sz="1000" baseline="0" dirty="0" smtClean="0"/>
                        <a:t>Transportation, distribution, and Logistics</a:t>
                      </a:r>
                    </a:p>
                    <a:p>
                      <a:pPr marL="285750" indent="-285750">
                        <a:buFont typeface="Arial" pitchFamily="34" charset="0"/>
                        <a:buChar char="•"/>
                      </a:pPr>
                      <a:r>
                        <a:rPr lang="en-US" sz="1000" baseline="0" dirty="0" smtClean="0"/>
                        <a:t>Advanced Broadcast Journalism</a:t>
                      </a:r>
                    </a:p>
                    <a:p>
                      <a:pPr marL="285750" indent="-285750">
                        <a:buFont typeface="Arial" pitchFamily="34" charset="0"/>
                        <a:buChar char="•"/>
                      </a:pPr>
                      <a:r>
                        <a:rPr lang="en-US" sz="1000" baseline="0" dirty="0" smtClean="0"/>
                        <a:t>Newspaper</a:t>
                      </a:r>
                    </a:p>
                    <a:p>
                      <a:pPr marL="285750" indent="-285750">
                        <a:buFont typeface="Arial" pitchFamily="34" charset="0"/>
                        <a:buChar char="•"/>
                      </a:pPr>
                      <a:r>
                        <a:rPr lang="en-US" sz="1000" baseline="0" dirty="0" smtClean="0"/>
                        <a:t>Public speaking</a:t>
                      </a:r>
                    </a:p>
                    <a:p>
                      <a:pPr marL="285750" indent="-285750">
                        <a:buFont typeface="Arial" pitchFamily="34" charset="0"/>
                        <a:buChar char="•"/>
                      </a:pPr>
                      <a:r>
                        <a:rPr lang="en-US" sz="1000" baseline="0" dirty="0" smtClean="0"/>
                        <a:t>Debate</a:t>
                      </a:r>
                      <a:endParaRPr lang="en-US" sz="1000" dirty="0" smtClean="0"/>
                    </a:p>
                  </a:txBody>
                  <a:tcPr marL="101809" marR="101809"/>
                </a:tc>
              </a:tr>
              <a:tr h="370840">
                <a:tc>
                  <a:txBody>
                    <a:bodyPr/>
                    <a:lstStyle/>
                    <a:p>
                      <a:r>
                        <a:rPr lang="en-US" sz="1800" dirty="0" smtClean="0"/>
                        <a:t>Public</a:t>
                      </a:r>
                      <a:r>
                        <a:rPr lang="en-US" sz="1800" baseline="0" dirty="0" smtClean="0"/>
                        <a:t> Services</a:t>
                      </a:r>
                      <a:endParaRPr lang="en-US" sz="1800" dirty="0"/>
                    </a:p>
                  </a:txBody>
                  <a:tcPr marL="101809" marR="101809"/>
                </a:tc>
                <a:tc>
                  <a:txBody>
                    <a:bodyPr/>
                    <a:lstStyle/>
                    <a:p>
                      <a:pPr marL="285750" indent="-285750">
                        <a:buFont typeface="Arial" pitchFamily="34" charset="0"/>
                        <a:buChar char="•"/>
                      </a:pPr>
                      <a:r>
                        <a:rPr lang="en-US" sz="1000" baseline="0" dirty="0" smtClean="0"/>
                        <a:t>Education and training</a:t>
                      </a:r>
                    </a:p>
                    <a:p>
                      <a:pPr marL="285750" indent="-285750">
                        <a:buFont typeface="Arial" pitchFamily="34" charset="0"/>
                        <a:buChar char="•"/>
                      </a:pPr>
                      <a:r>
                        <a:rPr lang="en-US" sz="1000" baseline="0" dirty="0" smtClean="0"/>
                        <a:t>Government and Public Administration</a:t>
                      </a:r>
                    </a:p>
                    <a:p>
                      <a:pPr marL="285750" indent="-285750">
                        <a:buFont typeface="Arial" pitchFamily="34" charset="0"/>
                        <a:buChar char="•"/>
                      </a:pPr>
                      <a:r>
                        <a:rPr lang="en-US" sz="1000" baseline="0" dirty="0" smtClean="0"/>
                        <a:t>Human Services</a:t>
                      </a:r>
                    </a:p>
                    <a:p>
                      <a:pPr marL="285750" indent="-285750">
                        <a:buFont typeface="Arial" pitchFamily="34" charset="0"/>
                        <a:buChar char="•"/>
                      </a:pPr>
                      <a:r>
                        <a:rPr lang="en-US" sz="1000" baseline="0" dirty="0" smtClean="0"/>
                        <a:t>Law, Public Safety, Corrections, and Security</a:t>
                      </a:r>
                    </a:p>
                    <a:p>
                      <a:pPr marL="285750" indent="-285750">
                        <a:buFont typeface="Arial" pitchFamily="34" charset="0"/>
                        <a:buChar char="•"/>
                      </a:pPr>
                      <a:r>
                        <a:rPr lang="en-US" sz="1000" baseline="0" dirty="0" smtClean="0"/>
                        <a:t>JROTC</a:t>
                      </a:r>
                    </a:p>
                  </a:txBody>
                  <a:tcPr marL="101809" marR="101809"/>
                </a:tc>
              </a:tr>
              <a:tr h="370840">
                <a:tc>
                  <a:txBody>
                    <a:bodyPr/>
                    <a:lstStyle/>
                    <a:p>
                      <a:r>
                        <a:rPr lang="en-US" sz="1800" dirty="0" smtClean="0"/>
                        <a:t>Arts and Humanities</a:t>
                      </a:r>
                      <a:endParaRPr lang="en-US" sz="1800" dirty="0"/>
                    </a:p>
                  </a:txBody>
                  <a:tcPr marL="101809" marR="101809"/>
                </a:tc>
                <a:tc>
                  <a:txBody>
                    <a:bodyPr/>
                    <a:lstStyle/>
                    <a:p>
                      <a:pPr marL="285750" indent="-285750">
                        <a:buFont typeface="Arial" pitchFamily="34" charset="0"/>
                        <a:buChar char="•"/>
                      </a:pPr>
                      <a:r>
                        <a:rPr lang="en-US" sz="1000" baseline="0" dirty="0" smtClean="0"/>
                        <a:t>World languages</a:t>
                      </a:r>
                    </a:p>
                    <a:p>
                      <a:pPr marL="285750" indent="-285750">
                        <a:buFont typeface="Arial" pitchFamily="34" charset="0"/>
                        <a:buChar char="•"/>
                      </a:pPr>
                      <a:r>
                        <a:rPr lang="en-US" sz="1000" baseline="0" dirty="0" smtClean="0"/>
                        <a:t>Social Studies</a:t>
                      </a:r>
                    </a:p>
                    <a:p>
                      <a:pPr marL="285750" indent="-285750">
                        <a:buFont typeface="Arial" pitchFamily="34" charset="0"/>
                        <a:buChar char="•"/>
                      </a:pPr>
                      <a:r>
                        <a:rPr lang="en-US" sz="1000" baseline="0" dirty="0" smtClean="0"/>
                        <a:t>American Sign Language </a:t>
                      </a:r>
                    </a:p>
                    <a:p>
                      <a:pPr marL="285750" indent="-285750">
                        <a:buFont typeface="Arial" pitchFamily="34" charset="0"/>
                        <a:buChar char="•"/>
                      </a:pPr>
                      <a:r>
                        <a:rPr lang="en-US" sz="1000" baseline="0" dirty="0" smtClean="0"/>
                        <a:t>Fine arts</a:t>
                      </a:r>
                      <a:endParaRPr lang="en-US" sz="1000" dirty="0"/>
                    </a:p>
                  </a:txBody>
                  <a:tcPr marL="101809" marR="101809"/>
                </a:tc>
              </a:tr>
              <a:tr h="370840">
                <a:tc>
                  <a:txBody>
                    <a:bodyPr/>
                    <a:lstStyle/>
                    <a:p>
                      <a:r>
                        <a:rPr lang="en-US" sz="1800" dirty="0" smtClean="0"/>
                        <a:t>Multidisciplinary Studies</a:t>
                      </a:r>
                      <a:endParaRPr lang="en-US" sz="1800" dirty="0"/>
                    </a:p>
                  </a:txBody>
                  <a:tcPr marL="101809" marR="101809"/>
                </a:tc>
                <a:tc>
                  <a:txBody>
                    <a:bodyPr/>
                    <a:lstStyle/>
                    <a:p>
                      <a:pPr marL="171450" indent="-171450">
                        <a:buFont typeface="Arial" pitchFamily="34" charset="0"/>
                        <a:buChar char="•"/>
                      </a:pPr>
                      <a:r>
                        <a:rPr lang="en-US" sz="1000" dirty="0" smtClean="0"/>
                        <a:t>Advanced courses in one or more endorsement area</a:t>
                      </a:r>
                    </a:p>
                    <a:p>
                      <a:pPr marL="171450" indent="-171450">
                        <a:buFont typeface="Arial" pitchFamily="34" charset="0"/>
                        <a:buChar char="•"/>
                      </a:pPr>
                      <a:r>
                        <a:rPr lang="en-US" sz="1000" dirty="0" smtClean="0"/>
                        <a:t>Four</a:t>
                      </a:r>
                      <a:r>
                        <a:rPr lang="en-US" sz="1000" baseline="0" dirty="0" smtClean="0"/>
                        <a:t> Foundation Subject Areas</a:t>
                      </a:r>
                    </a:p>
                    <a:p>
                      <a:pPr marL="171450" indent="-171450">
                        <a:buFont typeface="Arial" pitchFamily="34" charset="0"/>
                        <a:buChar char="•"/>
                      </a:pPr>
                      <a:r>
                        <a:rPr lang="en-US" sz="1000" baseline="0" dirty="0" smtClean="0"/>
                        <a:t>AP or IB courses</a:t>
                      </a:r>
                      <a:endParaRPr lang="en-US" sz="1000" dirty="0"/>
                    </a:p>
                  </a:txBody>
                  <a:tcPr marL="101809" marR="101809"/>
                </a:tc>
              </a:tr>
            </a:tbl>
          </a:graphicData>
        </a:graphic>
      </p:graphicFrame>
    </p:spTree>
    <p:extLst>
      <p:ext uri="{BB962C8B-B14F-4D97-AF65-F5344CB8AC3E}">
        <p14:creationId xmlns:p14="http://schemas.microsoft.com/office/powerpoint/2010/main" val="17454435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pPr marL="0" indent="0"/>
            <a:r>
              <a:rPr lang="en-US" sz="2800" b="1" dirty="0" smtClean="0"/>
              <a:t>Foundation High School Program with Endorsement(s)</a:t>
            </a:r>
            <a:r>
              <a:rPr lang="en-US" sz="2800" dirty="0" smtClean="0"/>
              <a:t/>
            </a:r>
            <a:br>
              <a:rPr lang="en-US" sz="2800" dirty="0" smtClean="0"/>
            </a:br>
            <a:r>
              <a:rPr lang="en-US" sz="2400" dirty="0" smtClean="0"/>
              <a:t>Eligible </a:t>
            </a:r>
            <a:r>
              <a:rPr lang="en-US" sz="2400" dirty="0"/>
              <a:t>for </a:t>
            </a:r>
            <a:r>
              <a:rPr lang="en-US" sz="2400" i="1" dirty="0" smtClean="0"/>
              <a:t>general </a:t>
            </a:r>
            <a:r>
              <a:rPr lang="en-US" sz="2400" i="1" dirty="0"/>
              <a:t>admission </a:t>
            </a:r>
            <a:r>
              <a:rPr lang="en-US" sz="2400" dirty="0"/>
              <a:t>to institutions of higher </a:t>
            </a:r>
            <a:r>
              <a:rPr lang="en-US" sz="2400" dirty="0" smtClean="0"/>
              <a:t>education</a:t>
            </a:r>
            <a:endParaRPr lang="en-US" sz="2400"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076634272"/>
              </p:ext>
            </p:extLst>
          </p:nvPr>
        </p:nvGraphicFramePr>
        <p:xfrm>
          <a:off x="381000" y="1295400"/>
          <a:ext cx="8229600" cy="4699000"/>
        </p:xfrm>
        <a:graphic>
          <a:graphicData uri="http://schemas.openxmlformats.org/drawingml/2006/table">
            <a:tbl>
              <a:tblPr firstRow="1" bandRow="1">
                <a:tableStyleId>{00A15C55-8517-42AA-B614-E9B94910E393}</a:tableStyleId>
              </a:tblPr>
              <a:tblGrid>
                <a:gridCol w="4114800"/>
                <a:gridCol w="4114800"/>
              </a:tblGrid>
              <a:tr h="370840">
                <a:tc>
                  <a:txBody>
                    <a:bodyPr/>
                    <a:lstStyle/>
                    <a:p>
                      <a:r>
                        <a:rPr lang="en-US" dirty="0" smtClean="0"/>
                        <a:t>Foundation</a:t>
                      </a:r>
                      <a:r>
                        <a:rPr lang="en-US" baseline="0" dirty="0" smtClean="0"/>
                        <a:t> Curriculum</a:t>
                      </a:r>
                      <a:endParaRPr lang="en-US" dirty="0"/>
                    </a:p>
                  </a:txBody>
                  <a:tcPr marL="101809" marR="101809"/>
                </a:tc>
                <a:tc>
                  <a:txBody>
                    <a:bodyPr/>
                    <a:lstStyle/>
                    <a:p>
                      <a:r>
                        <a:rPr lang="en-US" dirty="0" smtClean="0"/>
                        <a:t>Enrichment Curriculum</a:t>
                      </a:r>
                      <a:endParaRPr lang="en-US" dirty="0"/>
                    </a:p>
                  </a:txBody>
                  <a:tcPr marL="101809" marR="101809"/>
                </a:tc>
              </a:tr>
              <a:tr h="370840">
                <a:tc>
                  <a:txBody>
                    <a:bodyPr/>
                    <a:lstStyle/>
                    <a:p>
                      <a:r>
                        <a:rPr lang="en-US" sz="1300" dirty="0" smtClean="0"/>
                        <a:t>English Language Arts (4 credits)</a:t>
                      </a:r>
                    </a:p>
                    <a:p>
                      <a:pPr marL="285750" indent="-285750">
                        <a:buFont typeface="Arial" pitchFamily="34" charset="0"/>
                        <a:buChar char="•"/>
                      </a:pPr>
                      <a:r>
                        <a:rPr lang="en-US" sz="1300" dirty="0" smtClean="0">
                          <a:solidFill>
                            <a:srgbClr val="00B050"/>
                          </a:solidFill>
                        </a:rPr>
                        <a:t>English I</a:t>
                      </a:r>
                    </a:p>
                    <a:p>
                      <a:pPr marL="285750" indent="-285750">
                        <a:buFont typeface="Arial" pitchFamily="34" charset="0"/>
                        <a:buChar char="•"/>
                      </a:pPr>
                      <a:r>
                        <a:rPr lang="en-US" sz="1300" dirty="0" smtClean="0">
                          <a:solidFill>
                            <a:srgbClr val="00B050"/>
                          </a:solidFill>
                        </a:rPr>
                        <a:t>English II</a:t>
                      </a:r>
                    </a:p>
                    <a:p>
                      <a:pPr marL="285750" indent="-285750">
                        <a:buFont typeface="Arial" pitchFamily="34" charset="0"/>
                        <a:buChar char="•"/>
                      </a:pPr>
                      <a:r>
                        <a:rPr lang="en-US" sz="1300" dirty="0" smtClean="0"/>
                        <a:t>English III</a:t>
                      </a:r>
                    </a:p>
                    <a:p>
                      <a:pPr marL="285750" indent="-285750">
                        <a:buFont typeface="Arial" pitchFamily="34" charset="0"/>
                        <a:buChar char="•"/>
                      </a:pPr>
                      <a:r>
                        <a:rPr lang="en-US" sz="1300" dirty="0" smtClean="0">
                          <a:solidFill>
                            <a:srgbClr val="FF0000"/>
                          </a:solidFill>
                        </a:rPr>
                        <a:t>Advanced</a:t>
                      </a:r>
                      <a:r>
                        <a:rPr lang="en-US" sz="1300" baseline="0" dirty="0" smtClean="0">
                          <a:solidFill>
                            <a:srgbClr val="FF0000"/>
                          </a:solidFill>
                        </a:rPr>
                        <a:t> English Course*</a:t>
                      </a:r>
                      <a:endParaRPr lang="en-US" sz="1300" dirty="0">
                        <a:solidFill>
                          <a:srgbClr val="FF0000"/>
                        </a:solidFill>
                      </a:endParaRPr>
                    </a:p>
                  </a:txBody>
                  <a:tcPr marL="101809" marR="101809"/>
                </a:tc>
                <a:tc>
                  <a:txBody>
                    <a:bodyPr/>
                    <a:lstStyle/>
                    <a:p>
                      <a:r>
                        <a:rPr lang="en-US" sz="1300" dirty="0" smtClean="0"/>
                        <a:t>Physical</a:t>
                      </a:r>
                      <a:r>
                        <a:rPr lang="en-US" sz="1300" baseline="0" dirty="0" smtClean="0"/>
                        <a:t> Education</a:t>
                      </a:r>
                    </a:p>
                    <a:p>
                      <a:pPr marL="285750" indent="-285750">
                        <a:buFont typeface="Arial" pitchFamily="34" charset="0"/>
                        <a:buChar char="•"/>
                      </a:pPr>
                      <a:r>
                        <a:rPr lang="en-US" sz="1300" baseline="0" dirty="0" smtClean="0"/>
                        <a:t>One credit</a:t>
                      </a:r>
                    </a:p>
                    <a:p>
                      <a:pPr marL="285750" indent="-285750">
                        <a:buFont typeface="Arial" pitchFamily="34" charset="0"/>
                        <a:buChar char="•"/>
                      </a:pPr>
                      <a:r>
                        <a:rPr lang="en-US" sz="1300" b="0" baseline="0" dirty="0" smtClean="0"/>
                        <a:t>Some exceptions</a:t>
                      </a:r>
                      <a:endParaRPr lang="en-US" sz="1300" b="0" dirty="0"/>
                    </a:p>
                  </a:txBody>
                  <a:tcPr marL="101809" marR="101809"/>
                </a:tc>
              </a:tr>
              <a:tr h="370840">
                <a:tc>
                  <a:txBody>
                    <a:bodyPr/>
                    <a:lstStyle/>
                    <a:p>
                      <a:r>
                        <a:rPr lang="en-US" sz="1300" dirty="0" smtClean="0"/>
                        <a:t>Mathematics (4 credits)</a:t>
                      </a:r>
                    </a:p>
                    <a:p>
                      <a:pPr marL="285750" indent="-285750">
                        <a:buFont typeface="Arial" pitchFamily="34" charset="0"/>
                        <a:buChar char="•"/>
                      </a:pPr>
                      <a:r>
                        <a:rPr lang="en-US" sz="1300" dirty="0" smtClean="0">
                          <a:solidFill>
                            <a:srgbClr val="00B050"/>
                          </a:solidFill>
                        </a:rPr>
                        <a:t>Algebra I</a:t>
                      </a:r>
                    </a:p>
                    <a:p>
                      <a:pPr marL="285750" indent="-285750">
                        <a:buFont typeface="Arial" pitchFamily="34" charset="0"/>
                        <a:buChar char="•"/>
                      </a:pPr>
                      <a:r>
                        <a:rPr lang="en-US" sz="1300" dirty="0" smtClean="0"/>
                        <a:t>Geometry</a:t>
                      </a:r>
                    </a:p>
                    <a:p>
                      <a:pPr marL="285750" indent="-285750">
                        <a:buFont typeface="Arial" pitchFamily="34" charset="0"/>
                        <a:buChar char="•"/>
                      </a:pPr>
                      <a:r>
                        <a:rPr lang="en-US" sz="1300" dirty="0" smtClean="0">
                          <a:solidFill>
                            <a:srgbClr val="FF0000"/>
                          </a:solidFill>
                        </a:rPr>
                        <a:t>2 Advanced Mathematics Courses*</a:t>
                      </a:r>
                    </a:p>
                  </a:txBody>
                  <a:tcPr marL="101809" marR="101809"/>
                </a:tc>
                <a:tc>
                  <a:txBody>
                    <a:bodyPr/>
                    <a:lstStyle/>
                    <a:p>
                      <a:r>
                        <a:rPr lang="en-US" sz="1300" dirty="0" smtClean="0"/>
                        <a:t>Languages Other</a:t>
                      </a:r>
                      <a:r>
                        <a:rPr lang="en-US" sz="1300" baseline="0" dirty="0" smtClean="0"/>
                        <a:t> Than English</a:t>
                      </a:r>
                    </a:p>
                    <a:p>
                      <a:pPr marL="285750" indent="-285750">
                        <a:buFont typeface="Arial" pitchFamily="34" charset="0"/>
                        <a:buChar char="•"/>
                      </a:pPr>
                      <a:r>
                        <a:rPr lang="en-US" sz="1300" baseline="0" dirty="0" smtClean="0"/>
                        <a:t>Two credits in the same language</a:t>
                      </a:r>
                    </a:p>
                    <a:p>
                      <a:pPr marL="285750" indent="-285750">
                        <a:buFont typeface="Arial" pitchFamily="34" charset="0"/>
                        <a:buChar char="•"/>
                      </a:pPr>
                      <a:r>
                        <a:rPr lang="en-US" sz="1300" baseline="0" dirty="0" smtClean="0"/>
                        <a:t>Substitution for </a:t>
                      </a:r>
                      <a:r>
                        <a:rPr lang="en-US" sz="1300" baseline="0" dirty="0" smtClean="0">
                          <a:solidFill>
                            <a:srgbClr val="FF0000"/>
                          </a:solidFill>
                        </a:rPr>
                        <a:t>computer programming languages**</a:t>
                      </a:r>
                    </a:p>
                    <a:p>
                      <a:pPr marL="285750" indent="-285750">
                        <a:buFont typeface="Arial" pitchFamily="34" charset="0"/>
                        <a:buChar char="•"/>
                      </a:pPr>
                      <a:r>
                        <a:rPr lang="en-US" sz="1300" b="0" baseline="0" dirty="0" smtClean="0">
                          <a:solidFill>
                            <a:srgbClr val="FF0000"/>
                          </a:solidFill>
                        </a:rPr>
                        <a:t>Exceptions exist*</a:t>
                      </a:r>
                      <a:endParaRPr lang="en-US" sz="1300" b="0" dirty="0">
                        <a:solidFill>
                          <a:srgbClr val="FF0000"/>
                        </a:solidFill>
                      </a:endParaRPr>
                    </a:p>
                  </a:txBody>
                  <a:tcPr marL="101809" marR="101809"/>
                </a:tc>
              </a:tr>
              <a:tr h="370840">
                <a:tc>
                  <a:txBody>
                    <a:bodyPr/>
                    <a:lstStyle/>
                    <a:p>
                      <a:r>
                        <a:rPr lang="en-US" sz="1300" dirty="0" smtClean="0"/>
                        <a:t>Science (4 credits)</a:t>
                      </a:r>
                    </a:p>
                    <a:p>
                      <a:pPr marL="285750" indent="-285750">
                        <a:buFont typeface="Arial" pitchFamily="34" charset="0"/>
                        <a:buChar char="•"/>
                      </a:pPr>
                      <a:r>
                        <a:rPr lang="en-US" sz="1300" dirty="0" smtClean="0">
                          <a:solidFill>
                            <a:srgbClr val="00B050"/>
                          </a:solidFill>
                        </a:rPr>
                        <a:t>Biology</a:t>
                      </a:r>
                    </a:p>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300" dirty="0" smtClean="0">
                          <a:solidFill>
                            <a:srgbClr val="FF0000"/>
                          </a:solidFill>
                        </a:rPr>
                        <a:t>3 Advanced Science Courses</a:t>
                      </a:r>
                      <a:r>
                        <a:rPr lang="en-US" sz="1300" baseline="0" dirty="0" smtClean="0">
                          <a:solidFill>
                            <a:srgbClr val="FF0000"/>
                          </a:solidFill>
                        </a:rPr>
                        <a:t>*</a:t>
                      </a:r>
                      <a:endParaRPr lang="en-US" sz="1300" dirty="0" smtClean="0">
                        <a:solidFill>
                          <a:srgbClr val="FF0000"/>
                        </a:solidFill>
                      </a:endParaRPr>
                    </a:p>
                  </a:txBody>
                  <a:tcPr marL="101809" marR="101809"/>
                </a:tc>
                <a:tc>
                  <a:txBody>
                    <a:bodyPr/>
                    <a:lstStyle/>
                    <a:p>
                      <a:r>
                        <a:rPr lang="en-US" sz="1300" dirty="0" smtClean="0"/>
                        <a:t>Fine Arts</a:t>
                      </a:r>
                    </a:p>
                    <a:p>
                      <a:pPr marL="285750" indent="-285750">
                        <a:buFont typeface="Arial" pitchFamily="34" charset="0"/>
                        <a:buChar char="•"/>
                      </a:pPr>
                      <a:r>
                        <a:rPr lang="en-US" sz="1300" dirty="0" smtClean="0"/>
                        <a:t>One credit</a:t>
                      </a:r>
                      <a:endParaRPr lang="en-US" sz="1300" b="0" dirty="0"/>
                    </a:p>
                  </a:txBody>
                  <a:tcPr marL="101809" marR="101809"/>
                </a:tc>
              </a:tr>
              <a:tr h="370840">
                <a:tc>
                  <a:txBody>
                    <a:bodyPr/>
                    <a:lstStyle/>
                    <a:p>
                      <a:r>
                        <a:rPr lang="en-US" sz="1300" dirty="0" smtClean="0"/>
                        <a:t>Social</a:t>
                      </a:r>
                      <a:r>
                        <a:rPr lang="en-US" sz="1300" baseline="0" dirty="0" smtClean="0"/>
                        <a:t> Studies (3 credits)</a:t>
                      </a:r>
                    </a:p>
                    <a:p>
                      <a:pPr marL="285750" indent="-285750">
                        <a:buFont typeface="Arial" pitchFamily="34" charset="0"/>
                        <a:buChar char="•"/>
                      </a:pPr>
                      <a:r>
                        <a:rPr lang="en-US" sz="1300" baseline="0" dirty="0" smtClean="0">
                          <a:solidFill>
                            <a:srgbClr val="00B050"/>
                          </a:solidFill>
                        </a:rPr>
                        <a:t>U.S. History</a:t>
                      </a:r>
                    </a:p>
                    <a:p>
                      <a:pPr marL="285750" indent="-285750">
                        <a:buFont typeface="Arial" pitchFamily="34" charset="0"/>
                        <a:buChar char="•"/>
                      </a:pPr>
                      <a:r>
                        <a:rPr lang="en-US" sz="1300" baseline="0" dirty="0" smtClean="0"/>
                        <a:t>U.S. Government (1/2 credit)</a:t>
                      </a:r>
                    </a:p>
                    <a:p>
                      <a:pPr marL="285750" indent="-285750">
                        <a:buFont typeface="Arial" pitchFamily="34" charset="0"/>
                        <a:buChar char="•"/>
                      </a:pPr>
                      <a:r>
                        <a:rPr lang="en-US" sz="1300" baseline="0" dirty="0" smtClean="0"/>
                        <a:t>Economics (1/2 credit)</a:t>
                      </a:r>
                    </a:p>
                    <a:p>
                      <a:pPr marL="285750" indent="-285750">
                        <a:buFont typeface="Arial" pitchFamily="34" charset="0"/>
                        <a:buChar char="•"/>
                      </a:pPr>
                      <a:r>
                        <a:rPr lang="en-US" sz="1300" baseline="0" dirty="0" smtClean="0"/>
                        <a:t>World Geography, or World History, or </a:t>
                      </a:r>
                      <a:r>
                        <a:rPr lang="en-US" sz="1300" baseline="0" dirty="0" smtClean="0">
                          <a:solidFill>
                            <a:srgbClr val="FF0000"/>
                          </a:solidFill>
                        </a:rPr>
                        <a:t>Combined World Geography/World History**</a:t>
                      </a:r>
                      <a:endParaRPr lang="en-US" sz="1300" b="0" dirty="0">
                        <a:solidFill>
                          <a:srgbClr val="FF0000"/>
                        </a:solidFill>
                      </a:endParaRPr>
                    </a:p>
                  </a:txBody>
                  <a:tcPr marL="101809" marR="101809"/>
                </a:tc>
                <a:tc>
                  <a:txBody>
                    <a:bodyPr/>
                    <a:lstStyle/>
                    <a:p>
                      <a:r>
                        <a:rPr lang="en-US" sz="1300" dirty="0" smtClean="0"/>
                        <a:t>Electives</a:t>
                      </a:r>
                    </a:p>
                    <a:p>
                      <a:pPr marL="285750" indent="-285750">
                        <a:buFont typeface="Arial" pitchFamily="34" charset="0"/>
                        <a:buChar char="•"/>
                      </a:pPr>
                      <a:r>
                        <a:rPr lang="en-US" sz="1300" i="0" dirty="0" smtClean="0"/>
                        <a:t>Seven credits</a:t>
                      </a:r>
                      <a:endParaRPr lang="en-US" sz="1300" b="0" i="0" dirty="0"/>
                    </a:p>
                  </a:txBody>
                  <a:tcPr marL="101809" marR="101809"/>
                </a:tc>
              </a:tr>
              <a:tr h="370840">
                <a:tc gridSpan="2">
                  <a:txBody>
                    <a:bodyPr/>
                    <a:lstStyle/>
                    <a:p>
                      <a:pPr marL="0" indent="0" algn="ctr">
                        <a:buFont typeface="Arial" pitchFamily="34" charset="0"/>
                        <a:buNone/>
                      </a:pPr>
                      <a:r>
                        <a:rPr lang="en-US" sz="2000" b="1" dirty="0" smtClean="0"/>
                        <a:t>Total:  26 credits including</a:t>
                      </a:r>
                      <a:r>
                        <a:rPr lang="en-US" sz="2000" b="1" baseline="0" dirty="0" smtClean="0"/>
                        <a:t> the</a:t>
                      </a:r>
                      <a:r>
                        <a:rPr lang="en-US" sz="2000" b="1" dirty="0" smtClean="0"/>
                        <a:t> completion of at</a:t>
                      </a:r>
                      <a:r>
                        <a:rPr lang="en-US" sz="2000" b="1" baseline="0" dirty="0" smtClean="0"/>
                        <a:t> least one endorsement</a:t>
                      </a:r>
                      <a:endParaRPr lang="en-US" sz="2000" b="1" dirty="0">
                        <a:solidFill>
                          <a:schemeClr val="tx1"/>
                        </a:solidFill>
                      </a:endParaRPr>
                    </a:p>
                  </a:txBody>
                  <a:tcPr marL="101809" marR="101809"/>
                </a:tc>
                <a:tc hMerge="1">
                  <a:txBody>
                    <a:bodyPr/>
                    <a:lstStyle/>
                    <a:p>
                      <a:pPr marL="285750" indent="-285750">
                        <a:buFont typeface="Arial" pitchFamily="34" charset="0"/>
                        <a:buChar char="•"/>
                      </a:pPr>
                      <a:endParaRPr lang="en-US" sz="1400" b="0" dirty="0"/>
                    </a:p>
                  </a:txBody>
                  <a:tcPr marL="101809" marR="101809"/>
                </a:tc>
              </a:tr>
            </a:tbl>
          </a:graphicData>
        </a:graphic>
      </p:graphicFrame>
      <p:sp>
        <p:nvSpPr>
          <p:cNvPr id="6" name="TextBox 5"/>
          <p:cNvSpPr txBox="1"/>
          <p:nvPr/>
        </p:nvSpPr>
        <p:spPr>
          <a:xfrm>
            <a:off x="6324600" y="6286144"/>
            <a:ext cx="2209800" cy="461665"/>
          </a:xfrm>
          <a:prstGeom prst="rect">
            <a:avLst/>
          </a:prstGeom>
          <a:noFill/>
        </p:spPr>
        <p:txBody>
          <a:bodyPr wrap="square" rtlCol="0">
            <a:spAutoFit/>
          </a:bodyPr>
          <a:lstStyle/>
          <a:p>
            <a:pPr algn="r"/>
            <a:r>
              <a:rPr lang="en-US" sz="1200" dirty="0" smtClean="0">
                <a:solidFill>
                  <a:srgbClr val="FF0000"/>
                </a:solidFill>
              </a:rPr>
              <a:t>*TBD by SBOE                          </a:t>
            </a:r>
          </a:p>
          <a:p>
            <a:pPr algn="r"/>
            <a:r>
              <a:rPr lang="en-US" sz="1200" dirty="0" smtClean="0">
                <a:solidFill>
                  <a:srgbClr val="FF0000"/>
                </a:solidFill>
              </a:rPr>
              <a:t> **Course does not yet exist</a:t>
            </a:r>
            <a:endParaRPr lang="en-US" sz="1200" dirty="0">
              <a:solidFill>
                <a:srgbClr val="FF0000"/>
              </a:solidFill>
            </a:endParaRPr>
          </a:p>
        </p:txBody>
      </p:sp>
      <p:sp>
        <p:nvSpPr>
          <p:cNvPr id="5" name="TextBox 4"/>
          <p:cNvSpPr txBox="1"/>
          <p:nvPr/>
        </p:nvSpPr>
        <p:spPr>
          <a:xfrm>
            <a:off x="381000" y="6378478"/>
            <a:ext cx="3657600" cy="276999"/>
          </a:xfrm>
          <a:prstGeom prst="rect">
            <a:avLst/>
          </a:prstGeom>
          <a:noFill/>
        </p:spPr>
        <p:txBody>
          <a:bodyPr wrap="square" rtlCol="0">
            <a:spAutoFit/>
          </a:bodyPr>
          <a:lstStyle/>
          <a:p>
            <a:r>
              <a:rPr lang="en-US" sz="1200" dirty="0" smtClean="0">
                <a:solidFill>
                  <a:srgbClr val="00B050"/>
                </a:solidFill>
              </a:rPr>
              <a:t>Course has a required EOC assessment</a:t>
            </a:r>
            <a:endParaRPr lang="en-US" sz="1200" dirty="0">
              <a:solidFill>
                <a:srgbClr val="00B050"/>
              </a:solidFill>
            </a:endParaRPr>
          </a:p>
        </p:txBody>
      </p:sp>
    </p:spTree>
    <p:extLst>
      <p:ext uri="{BB962C8B-B14F-4D97-AF65-F5344CB8AC3E}">
        <p14:creationId xmlns:p14="http://schemas.microsoft.com/office/powerpoint/2010/main" val="12677006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Endorsements</a:t>
            </a:r>
            <a:endParaRPr lang="en-US" dirty="0"/>
          </a:p>
        </p:txBody>
      </p:sp>
      <p:sp>
        <p:nvSpPr>
          <p:cNvPr id="3" name="Content Placeholder 2"/>
          <p:cNvSpPr>
            <a:spLocks noGrp="1"/>
          </p:cNvSpPr>
          <p:nvPr>
            <p:ph sz="quarter" idx="1"/>
          </p:nvPr>
        </p:nvSpPr>
        <p:spPr/>
        <p:txBody>
          <a:bodyPr/>
          <a:lstStyle/>
          <a:p>
            <a:r>
              <a:rPr lang="en-US" dirty="0" smtClean="0"/>
              <a:t>Each school district must make available to high school students courses that allow a student to complete the curriculum requirements for at least one endorsement.</a:t>
            </a:r>
          </a:p>
          <a:p>
            <a:endParaRPr lang="en-US" sz="2000" dirty="0"/>
          </a:p>
          <a:p>
            <a:r>
              <a:rPr lang="en-US" dirty="0" smtClean="0"/>
              <a:t>A school district that offers only one endorsement curriculum must offer the multidisciplinary studies endorsement curriculum.</a:t>
            </a:r>
            <a:endParaRPr lang="en-US" dirty="0"/>
          </a:p>
        </p:txBody>
      </p:sp>
    </p:spTree>
    <p:extLst>
      <p:ext uri="{BB962C8B-B14F-4D97-AF65-F5344CB8AC3E}">
        <p14:creationId xmlns:p14="http://schemas.microsoft.com/office/powerpoint/2010/main" val="23261659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Graduation without an Endorsement</a:t>
            </a:r>
            <a:endParaRPr lang="en-US" dirty="0"/>
          </a:p>
        </p:txBody>
      </p:sp>
      <p:sp>
        <p:nvSpPr>
          <p:cNvPr id="3" name="Content Placeholder 2"/>
          <p:cNvSpPr>
            <a:spLocks noGrp="1"/>
          </p:cNvSpPr>
          <p:nvPr>
            <p:ph sz="quarter" idx="1"/>
          </p:nvPr>
        </p:nvSpPr>
        <p:spPr/>
        <p:txBody>
          <a:bodyPr/>
          <a:lstStyle/>
          <a:p>
            <a:r>
              <a:rPr lang="en-US" dirty="0" smtClean="0"/>
              <a:t>A student can graduate under the Foundation Program without an endorsement if, after his/her sophomore year:</a:t>
            </a:r>
          </a:p>
          <a:p>
            <a:pPr lvl="1"/>
            <a:r>
              <a:rPr lang="en-US" dirty="0" smtClean="0"/>
              <a:t>The student and the parent are advised by the counselor of the specific benefits of graduating from high school with one or more endorsements; and</a:t>
            </a:r>
          </a:p>
          <a:p>
            <a:pPr lvl="1"/>
            <a:r>
              <a:rPr lang="en-US" dirty="0" smtClean="0"/>
              <a:t>The student’s parent files with the school counselor written permission (on a TEA developed form) allowing the student to graduate under the Foundation High School Program without an endorsement.</a:t>
            </a:r>
            <a:endParaRPr lang="en-US" dirty="0"/>
          </a:p>
        </p:txBody>
      </p:sp>
    </p:spTree>
    <p:extLst>
      <p:ext uri="{BB962C8B-B14F-4D97-AF65-F5344CB8AC3E}">
        <p14:creationId xmlns:p14="http://schemas.microsoft.com/office/powerpoint/2010/main" val="16185303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Distinguished Level of Achievement – 26 credits</a:t>
            </a:r>
            <a:endParaRPr lang="en-US" sz="4000" dirty="0"/>
          </a:p>
        </p:txBody>
      </p:sp>
      <p:sp>
        <p:nvSpPr>
          <p:cNvPr id="3" name="Content Placeholder 2"/>
          <p:cNvSpPr>
            <a:spLocks noGrp="1"/>
          </p:cNvSpPr>
          <p:nvPr>
            <p:ph sz="quarter" idx="1"/>
          </p:nvPr>
        </p:nvSpPr>
        <p:spPr/>
        <p:txBody>
          <a:bodyPr/>
          <a:lstStyle/>
          <a:p>
            <a:r>
              <a:rPr lang="en-US" dirty="0" smtClean="0"/>
              <a:t>A student may earn a distinguished level of achievement by completing:</a:t>
            </a:r>
          </a:p>
          <a:p>
            <a:pPr lvl="1"/>
            <a:r>
              <a:rPr lang="en-US" dirty="0" smtClean="0"/>
              <a:t>4 credits in mathematics, </a:t>
            </a:r>
            <a:r>
              <a:rPr lang="en-US" u="sng" dirty="0" smtClean="0"/>
              <a:t>which must include Algebra II;</a:t>
            </a:r>
          </a:p>
          <a:p>
            <a:pPr lvl="1"/>
            <a:r>
              <a:rPr lang="en-US" dirty="0" smtClean="0"/>
              <a:t>4 credits in Science;</a:t>
            </a:r>
          </a:p>
          <a:p>
            <a:pPr lvl="1"/>
            <a:r>
              <a:rPr lang="en-US" dirty="0" smtClean="0"/>
              <a:t>The remaining curriculum requirements; and</a:t>
            </a:r>
            <a:endParaRPr lang="en-US" dirty="0"/>
          </a:p>
          <a:p>
            <a:pPr lvl="1"/>
            <a:r>
              <a:rPr lang="en-US" dirty="0" smtClean="0"/>
              <a:t>The curriculum endorsements for at least one endorsement </a:t>
            </a:r>
            <a:r>
              <a:rPr lang="en-US" dirty="0" smtClean="0">
                <a:solidFill>
                  <a:srgbClr val="FF0000"/>
                </a:solidFill>
              </a:rPr>
              <a:t>(TBD by SBOE)</a:t>
            </a:r>
            <a:r>
              <a:rPr lang="en-US" dirty="0" smtClean="0">
                <a:solidFill>
                  <a:schemeClr val="tx1"/>
                </a:solidFill>
              </a:rPr>
              <a:t>.</a:t>
            </a:r>
          </a:p>
          <a:p>
            <a:pPr lvl="1"/>
            <a:endParaRPr lang="en-US" dirty="0"/>
          </a:p>
        </p:txBody>
      </p:sp>
    </p:spTree>
    <p:extLst>
      <p:ext uri="{BB962C8B-B14F-4D97-AF65-F5344CB8AC3E}">
        <p14:creationId xmlns:p14="http://schemas.microsoft.com/office/powerpoint/2010/main" val="31457972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Distinguished Level of Achievement</a:t>
            </a:r>
            <a:endParaRPr lang="en-US" dirty="0"/>
          </a:p>
        </p:txBody>
      </p:sp>
      <p:sp>
        <p:nvSpPr>
          <p:cNvPr id="3" name="Content Placeholder 2"/>
          <p:cNvSpPr>
            <a:spLocks noGrp="1"/>
          </p:cNvSpPr>
          <p:nvPr>
            <p:ph sz="quarter" idx="1"/>
          </p:nvPr>
        </p:nvSpPr>
        <p:spPr>
          <a:xfrm>
            <a:off x="612648" y="1676400"/>
            <a:ext cx="8153400" cy="4495800"/>
          </a:xfrm>
        </p:spPr>
        <p:txBody>
          <a:bodyPr/>
          <a:lstStyle/>
          <a:p>
            <a:r>
              <a:rPr lang="en-US" dirty="0" smtClean="0"/>
              <a:t>Students must earn Distinguished Level of Achievement in order to be eligible for Top 10% Automatic Admission to institutions of higher education.</a:t>
            </a:r>
            <a:endParaRPr lang="en-US" dirty="0"/>
          </a:p>
        </p:txBody>
      </p:sp>
    </p:spTree>
    <p:extLst>
      <p:ext uri="{BB962C8B-B14F-4D97-AF65-F5344CB8AC3E}">
        <p14:creationId xmlns:p14="http://schemas.microsoft.com/office/powerpoint/2010/main" val="20692336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90600"/>
          </a:xfrm>
        </p:spPr>
        <p:txBody>
          <a:bodyPr>
            <a:noAutofit/>
          </a:bodyPr>
          <a:lstStyle/>
          <a:p>
            <a:pPr marL="0" indent="0"/>
            <a:r>
              <a:rPr lang="en-US" sz="2800" b="1" dirty="0" smtClean="0"/>
              <a:t>Foundation High School Program with Distinguished Level of Achievement</a:t>
            </a:r>
            <a:r>
              <a:rPr lang="en-US" sz="2400" dirty="0" smtClean="0"/>
              <a:t/>
            </a:r>
            <a:br>
              <a:rPr lang="en-US" sz="2400" dirty="0" smtClean="0"/>
            </a:br>
            <a:r>
              <a:rPr lang="en-US" sz="2000" dirty="0" smtClean="0"/>
              <a:t>Eligible </a:t>
            </a:r>
            <a:r>
              <a:rPr lang="en-US" sz="2000" dirty="0"/>
              <a:t>for </a:t>
            </a:r>
            <a:r>
              <a:rPr lang="en-US" sz="2000" i="1" dirty="0" smtClean="0"/>
              <a:t>automatic </a:t>
            </a:r>
            <a:r>
              <a:rPr lang="en-US" sz="2000" i="1" dirty="0"/>
              <a:t>admission </a:t>
            </a:r>
            <a:r>
              <a:rPr lang="en-US" sz="2000" dirty="0"/>
              <a:t>to institutions of higher </a:t>
            </a:r>
            <a:r>
              <a:rPr lang="en-US" sz="2000" dirty="0" smtClean="0"/>
              <a:t>education</a:t>
            </a:r>
            <a:endParaRPr lang="en-US" sz="2400"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606584827"/>
              </p:ext>
            </p:extLst>
          </p:nvPr>
        </p:nvGraphicFramePr>
        <p:xfrm>
          <a:off x="381000" y="1351280"/>
          <a:ext cx="8229600" cy="4897120"/>
        </p:xfrm>
        <a:graphic>
          <a:graphicData uri="http://schemas.openxmlformats.org/drawingml/2006/table">
            <a:tbl>
              <a:tblPr firstRow="1" bandRow="1">
                <a:tableStyleId>{00A15C55-8517-42AA-B614-E9B94910E393}</a:tableStyleId>
              </a:tblPr>
              <a:tblGrid>
                <a:gridCol w="4114800"/>
                <a:gridCol w="4114800"/>
              </a:tblGrid>
              <a:tr h="370840">
                <a:tc>
                  <a:txBody>
                    <a:bodyPr/>
                    <a:lstStyle/>
                    <a:p>
                      <a:r>
                        <a:rPr lang="en-US" dirty="0" smtClean="0"/>
                        <a:t>Foundation</a:t>
                      </a:r>
                      <a:r>
                        <a:rPr lang="en-US" baseline="0" dirty="0" smtClean="0"/>
                        <a:t> Curriculum</a:t>
                      </a:r>
                      <a:endParaRPr lang="en-US" dirty="0"/>
                    </a:p>
                  </a:txBody>
                  <a:tcPr marL="101809" marR="101809"/>
                </a:tc>
                <a:tc>
                  <a:txBody>
                    <a:bodyPr/>
                    <a:lstStyle/>
                    <a:p>
                      <a:r>
                        <a:rPr lang="en-US" dirty="0" smtClean="0"/>
                        <a:t>Enrichment Curriculum</a:t>
                      </a:r>
                      <a:endParaRPr lang="en-US" dirty="0"/>
                    </a:p>
                  </a:txBody>
                  <a:tcPr marL="101809" marR="101809"/>
                </a:tc>
              </a:tr>
              <a:tr h="370840">
                <a:tc>
                  <a:txBody>
                    <a:bodyPr/>
                    <a:lstStyle/>
                    <a:p>
                      <a:r>
                        <a:rPr lang="en-US" sz="1300" dirty="0" smtClean="0"/>
                        <a:t>English Language Arts (4 credits)</a:t>
                      </a:r>
                    </a:p>
                    <a:p>
                      <a:pPr marL="285750" indent="-285750">
                        <a:buFont typeface="Arial" pitchFamily="34" charset="0"/>
                        <a:buChar char="•"/>
                      </a:pPr>
                      <a:r>
                        <a:rPr lang="en-US" sz="1300" dirty="0" smtClean="0">
                          <a:solidFill>
                            <a:srgbClr val="00B050"/>
                          </a:solidFill>
                        </a:rPr>
                        <a:t>English I</a:t>
                      </a:r>
                    </a:p>
                    <a:p>
                      <a:pPr marL="285750" indent="-285750">
                        <a:buFont typeface="Arial" pitchFamily="34" charset="0"/>
                        <a:buChar char="•"/>
                      </a:pPr>
                      <a:r>
                        <a:rPr lang="en-US" sz="1300" dirty="0" smtClean="0">
                          <a:solidFill>
                            <a:srgbClr val="00B050"/>
                          </a:solidFill>
                        </a:rPr>
                        <a:t>English II</a:t>
                      </a:r>
                    </a:p>
                    <a:p>
                      <a:pPr marL="285750" indent="-285750">
                        <a:buFont typeface="Arial" pitchFamily="34" charset="0"/>
                        <a:buChar char="•"/>
                      </a:pPr>
                      <a:r>
                        <a:rPr lang="en-US" sz="1300" dirty="0" smtClean="0"/>
                        <a:t>English III</a:t>
                      </a:r>
                    </a:p>
                    <a:p>
                      <a:pPr marL="285750" indent="-285750">
                        <a:buFont typeface="Arial" pitchFamily="34" charset="0"/>
                        <a:buChar char="•"/>
                      </a:pPr>
                      <a:r>
                        <a:rPr lang="en-US" sz="1300" dirty="0" smtClean="0">
                          <a:solidFill>
                            <a:srgbClr val="FF0000"/>
                          </a:solidFill>
                        </a:rPr>
                        <a:t>Advanced</a:t>
                      </a:r>
                      <a:r>
                        <a:rPr lang="en-US" sz="1300" baseline="0" dirty="0" smtClean="0">
                          <a:solidFill>
                            <a:srgbClr val="FF0000"/>
                          </a:solidFill>
                        </a:rPr>
                        <a:t> English Course*</a:t>
                      </a:r>
                      <a:endParaRPr lang="en-US" sz="1300" dirty="0">
                        <a:solidFill>
                          <a:srgbClr val="FF0000"/>
                        </a:solidFill>
                      </a:endParaRPr>
                    </a:p>
                  </a:txBody>
                  <a:tcPr marL="101809" marR="101809"/>
                </a:tc>
                <a:tc>
                  <a:txBody>
                    <a:bodyPr/>
                    <a:lstStyle/>
                    <a:p>
                      <a:r>
                        <a:rPr lang="en-US" sz="1300" dirty="0" smtClean="0"/>
                        <a:t>Physical</a:t>
                      </a:r>
                      <a:r>
                        <a:rPr lang="en-US" sz="1300" baseline="0" dirty="0" smtClean="0"/>
                        <a:t> Education</a:t>
                      </a:r>
                    </a:p>
                    <a:p>
                      <a:pPr marL="285750" indent="-285750">
                        <a:buFont typeface="Arial" pitchFamily="34" charset="0"/>
                        <a:buChar char="•"/>
                      </a:pPr>
                      <a:r>
                        <a:rPr lang="en-US" sz="1300" baseline="0" dirty="0" smtClean="0"/>
                        <a:t>One credit</a:t>
                      </a:r>
                    </a:p>
                    <a:p>
                      <a:pPr marL="285750" indent="-285750">
                        <a:buFont typeface="Arial" pitchFamily="34" charset="0"/>
                        <a:buChar char="•"/>
                      </a:pPr>
                      <a:r>
                        <a:rPr lang="en-US" sz="1300" b="0" baseline="0" dirty="0" smtClean="0"/>
                        <a:t>Some exceptions</a:t>
                      </a:r>
                      <a:endParaRPr lang="en-US" sz="1300" b="0" dirty="0"/>
                    </a:p>
                  </a:txBody>
                  <a:tcPr marL="101809" marR="101809"/>
                </a:tc>
              </a:tr>
              <a:tr h="370840">
                <a:tc>
                  <a:txBody>
                    <a:bodyPr/>
                    <a:lstStyle/>
                    <a:p>
                      <a:r>
                        <a:rPr lang="en-US" sz="1300" dirty="0" smtClean="0"/>
                        <a:t>Mathematics (4 credits)</a:t>
                      </a:r>
                    </a:p>
                    <a:p>
                      <a:pPr marL="285750" indent="-285750">
                        <a:buFont typeface="Arial" pitchFamily="34" charset="0"/>
                        <a:buChar char="•"/>
                      </a:pPr>
                      <a:r>
                        <a:rPr lang="en-US" sz="1300" dirty="0" smtClean="0">
                          <a:solidFill>
                            <a:srgbClr val="00B050"/>
                          </a:solidFill>
                        </a:rPr>
                        <a:t>Algebra I</a:t>
                      </a:r>
                    </a:p>
                    <a:p>
                      <a:pPr marL="285750" indent="-285750">
                        <a:buFont typeface="Arial" pitchFamily="34" charset="0"/>
                        <a:buChar char="•"/>
                      </a:pPr>
                      <a:r>
                        <a:rPr lang="en-US" sz="1300" dirty="0" smtClean="0"/>
                        <a:t>Geometry</a:t>
                      </a:r>
                    </a:p>
                    <a:p>
                      <a:pPr marL="285750" indent="-285750">
                        <a:buFont typeface="Arial" pitchFamily="34" charset="0"/>
                        <a:buChar char="•"/>
                      </a:pPr>
                      <a:r>
                        <a:rPr lang="en-US" sz="1300" dirty="0" smtClean="0"/>
                        <a:t>Algebra II</a:t>
                      </a:r>
                    </a:p>
                    <a:p>
                      <a:pPr marL="285750" indent="-285750">
                        <a:buFont typeface="Arial" pitchFamily="34" charset="0"/>
                        <a:buChar char="•"/>
                      </a:pPr>
                      <a:r>
                        <a:rPr lang="en-US" sz="1300" dirty="0" smtClean="0">
                          <a:solidFill>
                            <a:srgbClr val="FF0000"/>
                          </a:solidFill>
                        </a:rPr>
                        <a:t>Advanced Mathematics Course*</a:t>
                      </a:r>
                      <a:endParaRPr lang="en-US" sz="1300" dirty="0">
                        <a:solidFill>
                          <a:srgbClr val="FF0000"/>
                        </a:solidFill>
                      </a:endParaRPr>
                    </a:p>
                  </a:txBody>
                  <a:tcPr marL="101809" marR="101809"/>
                </a:tc>
                <a:tc>
                  <a:txBody>
                    <a:bodyPr/>
                    <a:lstStyle/>
                    <a:p>
                      <a:r>
                        <a:rPr lang="en-US" sz="1300" dirty="0" smtClean="0"/>
                        <a:t>Languages Other</a:t>
                      </a:r>
                      <a:r>
                        <a:rPr lang="en-US" sz="1300" baseline="0" dirty="0" smtClean="0"/>
                        <a:t> Than English</a:t>
                      </a:r>
                    </a:p>
                    <a:p>
                      <a:pPr marL="285750" indent="-285750">
                        <a:buFont typeface="Arial" pitchFamily="34" charset="0"/>
                        <a:buChar char="•"/>
                      </a:pPr>
                      <a:r>
                        <a:rPr lang="en-US" sz="1300" baseline="0" dirty="0" smtClean="0"/>
                        <a:t>Two credits in the same language</a:t>
                      </a:r>
                    </a:p>
                    <a:p>
                      <a:pPr marL="285750" indent="-285750">
                        <a:buFont typeface="Arial" pitchFamily="34" charset="0"/>
                        <a:buChar char="•"/>
                      </a:pPr>
                      <a:r>
                        <a:rPr lang="en-US" sz="1300" baseline="0" dirty="0" smtClean="0"/>
                        <a:t>Substitution for </a:t>
                      </a:r>
                      <a:r>
                        <a:rPr lang="en-US" sz="1300" baseline="0" dirty="0" smtClean="0">
                          <a:solidFill>
                            <a:srgbClr val="FF0000"/>
                          </a:solidFill>
                        </a:rPr>
                        <a:t>computer programming languages**</a:t>
                      </a:r>
                    </a:p>
                    <a:p>
                      <a:pPr marL="285750" indent="-285750">
                        <a:buFont typeface="Arial" pitchFamily="34" charset="0"/>
                        <a:buChar char="•"/>
                      </a:pPr>
                      <a:r>
                        <a:rPr lang="en-US" sz="1300" b="0" baseline="0" dirty="0" smtClean="0">
                          <a:solidFill>
                            <a:srgbClr val="FF0000"/>
                          </a:solidFill>
                        </a:rPr>
                        <a:t>Exceptions exist*</a:t>
                      </a:r>
                      <a:endParaRPr lang="en-US" sz="1300" b="0" dirty="0">
                        <a:solidFill>
                          <a:srgbClr val="FF0000"/>
                        </a:solidFill>
                      </a:endParaRPr>
                    </a:p>
                  </a:txBody>
                  <a:tcPr marL="101809" marR="101809"/>
                </a:tc>
              </a:tr>
              <a:tr h="370840">
                <a:tc>
                  <a:txBody>
                    <a:bodyPr/>
                    <a:lstStyle/>
                    <a:p>
                      <a:r>
                        <a:rPr lang="en-US" sz="1300" dirty="0" smtClean="0"/>
                        <a:t>Science (4 credits)</a:t>
                      </a:r>
                    </a:p>
                    <a:p>
                      <a:pPr marL="285750" indent="-285750">
                        <a:buFont typeface="Arial" pitchFamily="34" charset="0"/>
                        <a:buChar char="•"/>
                      </a:pPr>
                      <a:r>
                        <a:rPr lang="en-US" sz="1300" dirty="0" smtClean="0">
                          <a:solidFill>
                            <a:srgbClr val="00B050"/>
                          </a:solidFill>
                        </a:rPr>
                        <a:t>Biology</a:t>
                      </a:r>
                    </a:p>
                    <a:p>
                      <a:pPr marL="285750" marR="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300" dirty="0" smtClean="0">
                          <a:solidFill>
                            <a:srgbClr val="FF0000"/>
                          </a:solidFill>
                        </a:rPr>
                        <a:t>3 Advanced Science Courses</a:t>
                      </a:r>
                      <a:r>
                        <a:rPr lang="en-US" sz="1300" baseline="0" dirty="0" smtClean="0">
                          <a:solidFill>
                            <a:srgbClr val="FF0000"/>
                          </a:solidFill>
                        </a:rPr>
                        <a:t>*</a:t>
                      </a:r>
                      <a:endParaRPr lang="en-US" sz="1300" dirty="0" smtClean="0">
                        <a:solidFill>
                          <a:srgbClr val="FF0000"/>
                        </a:solidFill>
                      </a:endParaRPr>
                    </a:p>
                  </a:txBody>
                  <a:tcPr marL="101809" marR="101809"/>
                </a:tc>
                <a:tc>
                  <a:txBody>
                    <a:bodyPr/>
                    <a:lstStyle/>
                    <a:p>
                      <a:r>
                        <a:rPr lang="en-US" sz="1300" dirty="0" smtClean="0"/>
                        <a:t>Fine Arts</a:t>
                      </a:r>
                    </a:p>
                    <a:p>
                      <a:pPr marL="285750" indent="-285750">
                        <a:buFont typeface="Arial" pitchFamily="34" charset="0"/>
                        <a:buChar char="•"/>
                      </a:pPr>
                      <a:r>
                        <a:rPr lang="en-US" sz="1300" dirty="0" smtClean="0"/>
                        <a:t>One credit</a:t>
                      </a:r>
                      <a:endParaRPr lang="en-US" sz="1300" b="0" dirty="0"/>
                    </a:p>
                  </a:txBody>
                  <a:tcPr marL="101809" marR="101809"/>
                </a:tc>
              </a:tr>
              <a:tr h="370840">
                <a:tc>
                  <a:txBody>
                    <a:bodyPr/>
                    <a:lstStyle/>
                    <a:p>
                      <a:r>
                        <a:rPr lang="en-US" sz="1300" dirty="0" smtClean="0"/>
                        <a:t>Social</a:t>
                      </a:r>
                      <a:r>
                        <a:rPr lang="en-US" sz="1300" baseline="0" dirty="0" smtClean="0"/>
                        <a:t> Studies (3 credits)</a:t>
                      </a:r>
                    </a:p>
                    <a:p>
                      <a:pPr marL="285750" indent="-285750">
                        <a:buFont typeface="Arial" pitchFamily="34" charset="0"/>
                        <a:buChar char="•"/>
                      </a:pPr>
                      <a:r>
                        <a:rPr lang="en-US" sz="1300" baseline="0" dirty="0" smtClean="0">
                          <a:solidFill>
                            <a:srgbClr val="00B050"/>
                          </a:solidFill>
                        </a:rPr>
                        <a:t>U.S. History</a:t>
                      </a:r>
                    </a:p>
                    <a:p>
                      <a:pPr marL="285750" indent="-285750">
                        <a:buFont typeface="Arial" pitchFamily="34" charset="0"/>
                        <a:buChar char="•"/>
                      </a:pPr>
                      <a:r>
                        <a:rPr lang="en-US" sz="1300" baseline="0" dirty="0" smtClean="0"/>
                        <a:t>U.S. Government (1/2 credit)</a:t>
                      </a:r>
                    </a:p>
                    <a:p>
                      <a:pPr marL="285750" indent="-285750">
                        <a:buFont typeface="Arial" pitchFamily="34" charset="0"/>
                        <a:buChar char="•"/>
                      </a:pPr>
                      <a:r>
                        <a:rPr lang="en-US" sz="1300" baseline="0" dirty="0" smtClean="0"/>
                        <a:t>Economics (1/2 credit)</a:t>
                      </a:r>
                    </a:p>
                    <a:p>
                      <a:pPr marL="285750" indent="-285750">
                        <a:buFont typeface="Arial" pitchFamily="34" charset="0"/>
                        <a:buChar char="•"/>
                      </a:pPr>
                      <a:r>
                        <a:rPr lang="en-US" sz="1300" baseline="0" dirty="0" smtClean="0"/>
                        <a:t>World Geography, or World History, or </a:t>
                      </a:r>
                      <a:r>
                        <a:rPr lang="en-US" sz="1300" baseline="0" dirty="0" smtClean="0">
                          <a:solidFill>
                            <a:srgbClr val="FF0000"/>
                          </a:solidFill>
                        </a:rPr>
                        <a:t>Combined World Geography/World History**</a:t>
                      </a:r>
                      <a:endParaRPr lang="en-US" sz="1300" b="0" dirty="0">
                        <a:solidFill>
                          <a:srgbClr val="FF0000"/>
                        </a:solidFill>
                      </a:endParaRPr>
                    </a:p>
                  </a:txBody>
                  <a:tcPr marL="101809" marR="101809"/>
                </a:tc>
                <a:tc>
                  <a:txBody>
                    <a:bodyPr/>
                    <a:lstStyle/>
                    <a:p>
                      <a:r>
                        <a:rPr lang="en-US" sz="1300" dirty="0" smtClean="0"/>
                        <a:t>Electives</a:t>
                      </a:r>
                    </a:p>
                    <a:p>
                      <a:pPr marL="285750" indent="-285750">
                        <a:buFont typeface="Arial" pitchFamily="34" charset="0"/>
                        <a:buChar char="•"/>
                      </a:pPr>
                      <a:r>
                        <a:rPr lang="en-US" sz="1300" dirty="0" smtClean="0"/>
                        <a:t>Seven credits</a:t>
                      </a:r>
                      <a:endParaRPr lang="en-US" sz="1300" b="0" dirty="0"/>
                    </a:p>
                  </a:txBody>
                  <a:tcPr marL="101809" marR="101809"/>
                </a:tc>
              </a:tr>
              <a:tr h="370840">
                <a:tc gridSpan="2">
                  <a:txBody>
                    <a:bodyPr/>
                    <a:lstStyle/>
                    <a:p>
                      <a:pPr marL="0" indent="0" algn="ctr">
                        <a:buFont typeface="Arial" pitchFamily="34" charset="0"/>
                        <a:buNone/>
                      </a:pPr>
                      <a:r>
                        <a:rPr lang="en-US" sz="2000" b="1" dirty="0" smtClean="0"/>
                        <a:t>Total:  26 credits including</a:t>
                      </a:r>
                      <a:r>
                        <a:rPr lang="en-US" sz="2000" b="1" baseline="0" dirty="0" smtClean="0"/>
                        <a:t> the</a:t>
                      </a:r>
                      <a:r>
                        <a:rPr lang="en-US" sz="2000" b="1" dirty="0" smtClean="0"/>
                        <a:t> completion of at</a:t>
                      </a:r>
                      <a:r>
                        <a:rPr lang="en-US" sz="2000" b="1" baseline="0" dirty="0" smtClean="0"/>
                        <a:t> least one endorsement</a:t>
                      </a:r>
                      <a:endParaRPr lang="en-US" sz="2000" b="1" dirty="0">
                        <a:solidFill>
                          <a:schemeClr val="tx1"/>
                        </a:solidFill>
                      </a:endParaRPr>
                    </a:p>
                  </a:txBody>
                  <a:tcPr marL="101809" marR="101809"/>
                </a:tc>
                <a:tc hMerge="1">
                  <a:txBody>
                    <a:bodyPr/>
                    <a:lstStyle/>
                    <a:p>
                      <a:pPr marL="285750" indent="-285750">
                        <a:buFont typeface="Arial" pitchFamily="34" charset="0"/>
                        <a:buChar char="•"/>
                      </a:pPr>
                      <a:endParaRPr lang="en-US" sz="1400" b="0" dirty="0"/>
                    </a:p>
                  </a:txBody>
                  <a:tcPr marL="101809" marR="101809"/>
                </a:tc>
              </a:tr>
            </a:tbl>
          </a:graphicData>
        </a:graphic>
      </p:graphicFrame>
      <p:sp>
        <p:nvSpPr>
          <p:cNvPr id="6" name="TextBox 5"/>
          <p:cNvSpPr txBox="1"/>
          <p:nvPr/>
        </p:nvSpPr>
        <p:spPr>
          <a:xfrm>
            <a:off x="6324600" y="6378478"/>
            <a:ext cx="2209800" cy="461665"/>
          </a:xfrm>
          <a:prstGeom prst="rect">
            <a:avLst/>
          </a:prstGeom>
          <a:noFill/>
        </p:spPr>
        <p:txBody>
          <a:bodyPr wrap="square" rtlCol="0">
            <a:spAutoFit/>
          </a:bodyPr>
          <a:lstStyle/>
          <a:p>
            <a:pPr algn="r"/>
            <a:r>
              <a:rPr lang="en-US" sz="1200" dirty="0" smtClean="0">
                <a:solidFill>
                  <a:srgbClr val="FF0000"/>
                </a:solidFill>
              </a:rPr>
              <a:t>*TBD by SBOE                          </a:t>
            </a:r>
          </a:p>
          <a:p>
            <a:pPr algn="r"/>
            <a:r>
              <a:rPr lang="en-US" sz="1200" dirty="0" smtClean="0">
                <a:solidFill>
                  <a:srgbClr val="FF0000"/>
                </a:solidFill>
              </a:rPr>
              <a:t> **Course does not yet exist</a:t>
            </a:r>
            <a:endParaRPr lang="en-US" sz="1200" dirty="0">
              <a:solidFill>
                <a:srgbClr val="FF0000"/>
              </a:solidFill>
            </a:endParaRPr>
          </a:p>
        </p:txBody>
      </p:sp>
      <p:sp>
        <p:nvSpPr>
          <p:cNvPr id="5" name="TextBox 4"/>
          <p:cNvSpPr txBox="1"/>
          <p:nvPr/>
        </p:nvSpPr>
        <p:spPr>
          <a:xfrm>
            <a:off x="381000" y="6378478"/>
            <a:ext cx="3657600" cy="276999"/>
          </a:xfrm>
          <a:prstGeom prst="rect">
            <a:avLst/>
          </a:prstGeom>
          <a:noFill/>
        </p:spPr>
        <p:txBody>
          <a:bodyPr wrap="square" rtlCol="0">
            <a:spAutoFit/>
          </a:bodyPr>
          <a:lstStyle/>
          <a:p>
            <a:r>
              <a:rPr lang="en-US" sz="1200" dirty="0" smtClean="0">
                <a:solidFill>
                  <a:srgbClr val="00B050"/>
                </a:solidFill>
              </a:rPr>
              <a:t>Course has a required EOC assessment</a:t>
            </a:r>
            <a:endParaRPr lang="en-US" sz="1200" dirty="0">
              <a:solidFill>
                <a:srgbClr val="00B050"/>
              </a:solidFill>
            </a:endParaRPr>
          </a:p>
        </p:txBody>
      </p:sp>
    </p:spTree>
    <p:extLst>
      <p:ext uri="{BB962C8B-B14F-4D97-AF65-F5344CB8AC3E}">
        <p14:creationId xmlns:p14="http://schemas.microsoft.com/office/powerpoint/2010/main" val="3961791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Performance Acknowledgements</a:t>
            </a:r>
            <a:endParaRPr lang="en-US" sz="4000" dirty="0"/>
          </a:p>
        </p:txBody>
      </p:sp>
      <p:sp>
        <p:nvSpPr>
          <p:cNvPr id="3" name="Content Placeholder 2"/>
          <p:cNvSpPr>
            <a:spLocks noGrp="1"/>
          </p:cNvSpPr>
          <p:nvPr>
            <p:ph sz="quarter" idx="1"/>
          </p:nvPr>
        </p:nvSpPr>
        <p:spPr>
          <a:xfrm>
            <a:off x="609600" y="1676400"/>
            <a:ext cx="7848600" cy="4724400"/>
          </a:xfrm>
        </p:spPr>
        <p:txBody>
          <a:bodyPr>
            <a:normAutofit/>
          </a:bodyPr>
          <a:lstStyle/>
          <a:p>
            <a:r>
              <a:rPr lang="en-US" dirty="0" smtClean="0"/>
              <a:t>Any student may earn a performance acknowledgement </a:t>
            </a:r>
            <a:r>
              <a:rPr lang="en-US" sz="2400" dirty="0" smtClean="0"/>
              <a:t>(</a:t>
            </a:r>
            <a:r>
              <a:rPr lang="en-US" sz="2400" dirty="0" smtClean="0">
                <a:solidFill>
                  <a:srgbClr val="FF0000"/>
                </a:solidFill>
              </a:rPr>
              <a:t>requirements determined by SBOE</a:t>
            </a:r>
            <a:r>
              <a:rPr lang="en-US" sz="2400" dirty="0" smtClean="0"/>
              <a:t>):</a:t>
            </a:r>
          </a:p>
          <a:p>
            <a:pPr lvl="1"/>
            <a:r>
              <a:rPr lang="en-US" dirty="0" smtClean="0"/>
              <a:t>For outstanding performance</a:t>
            </a:r>
          </a:p>
          <a:p>
            <a:pPr lvl="2"/>
            <a:r>
              <a:rPr lang="en-US" dirty="0" smtClean="0"/>
              <a:t>In a dual credit course</a:t>
            </a:r>
          </a:p>
          <a:p>
            <a:pPr lvl="2"/>
            <a:r>
              <a:rPr lang="en-US" dirty="0" smtClean="0"/>
              <a:t>In bilingualism and biliteracy</a:t>
            </a:r>
          </a:p>
          <a:p>
            <a:pPr lvl="2"/>
            <a:r>
              <a:rPr lang="en-US" dirty="0" smtClean="0"/>
              <a:t>On an AP test or IB exam</a:t>
            </a:r>
          </a:p>
          <a:p>
            <a:pPr lvl="2"/>
            <a:r>
              <a:rPr lang="en-US" dirty="0" smtClean="0"/>
              <a:t>On the PSAT, the ACT-Plan, the SAT, or the ACT</a:t>
            </a:r>
          </a:p>
          <a:p>
            <a:pPr lvl="1"/>
            <a:r>
              <a:rPr lang="en-US" dirty="0" smtClean="0"/>
              <a:t>For earning a nationally or internationally recognized business or industry certification or license</a:t>
            </a:r>
            <a:endParaRPr lang="en-US" dirty="0"/>
          </a:p>
        </p:txBody>
      </p:sp>
    </p:spTree>
    <p:extLst>
      <p:ext uri="{BB962C8B-B14F-4D97-AF65-F5344CB8AC3E}">
        <p14:creationId xmlns:p14="http://schemas.microsoft.com/office/powerpoint/2010/main" val="26264895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Notes</a:t>
            </a:r>
            <a:endParaRPr lang="en-US" dirty="0"/>
          </a:p>
        </p:txBody>
      </p:sp>
      <p:sp>
        <p:nvSpPr>
          <p:cNvPr id="3" name="Content Placeholder 2"/>
          <p:cNvSpPr>
            <a:spLocks noGrp="1"/>
          </p:cNvSpPr>
          <p:nvPr>
            <p:ph sz="quarter" idx="1"/>
          </p:nvPr>
        </p:nvSpPr>
        <p:spPr/>
        <p:txBody>
          <a:bodyPr>
            <a:normAutofit/>
          </a:bodyPr>
          <a:lstStyle/>
          <a:p>
            <a:r>
              <a:rPr lang="en-US" dirty="0" smtClean="0"/>
              <a:t>Students could graduate under the Foundation High School Program without earning an Endorsement, Distinguished Level of Achievement, or Performance Acknowledgements.  </a:t>
            </a:r>
            <a:endParaRPr lang="en-US" dirty="0"/>
          </a:p>
          <a:p>
            <a:endParaRPr lang="en-US" sz="1000" dirty="0" smtClean="0"/>
          </a:p>
          <a:p>
            <a:r>
              <a:rPr lang="en-US" sz="2000" dirty="0" smtClean="0"/>
              <a:t>Reminders:  </a:t>
            </a:r>
          </a:p>
          <a:p>
            <a:pPr lvl="1"/>
            <a:r>
              <a:rPr lang="en-US" sz="2000" dirty="0" smtClean="0"/>
              <a:t>There must be written parental permission on file to allow graduation under the Foundation High School Program without any endorsements.</a:t>
            </a:r>
          </a:p>
          <a:p>
            <a:pPr lvl="1"/>
            <a:r>
              <a:rPr lang="en-US" sz="2000" dirty="0" smtClean="0"/>
              <a:t>These students are eligible for general admission (not automatic admission) into an institution of higher education.</a:t>
            </a:r>
          </a:p>
        </p:txBody>
      </p:sp>
    </p:spTree>
    <p:extLst>
      <p:ext uri="{BB962C8B-B14F-4D97-AF65-F5344CB8AC3E}">
        <p14:creationId xmlns:p14="http://schemas.microsoft.com/office/powerpoint/2010/main" val="27235803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College Preparatory Courses</a:t>
            </a:r>
            <a:endParaRPr lang="en-US" dirty="0"/>
          </a:p>
        </p:txBody>
      </p:sp>
      <p:sp>
        <p:nvSpPr>
          <p:cNvPr id="3" name="Content Placeholder 2"/>
          <p:cNvSpPr>
            <a:spLocks noGrp="1"/>
          </p:cNvSpPr>
          <p:nvPr>
            <p:ph sz="quarter" idx="1"/>
          </p:nvPr>
        </p:nvSpPr>
        <p:spPr>
          <a:xfrm>
            <a:off x="612648" y="1600200"/>
            <a:ext cx="8153400" cy="4800600"/>
          </a:xfrm>
        </p:spPr>
        <p:txBody>
          <a:bodyPr/>
          <a:lstStyle/>
          <a:p>
            <a:r>
              <a:rPr lang="en-US" dirty="0" smtClean="0"/>
              <a:t>2013-2014</a:t>
            </a:r>
          </a:p>
          <a:p>
            <a:pPr lvl="1"/>
            <a:r>
              <a:rPr lang="en-US" dirty="0" smtClean="0"/>
              <a:t>Districts </a:t>
            </a:r>
            <a:r>
              <a:rPr lang="en-US" dirty="0"/>
              <a:t>must partner with at least one IHE to develop </a:t>
            </a:r>
            <a:r>
              <a:rPr lang="en-US" dirty="0" smtClean="0"/>
              <a:t>college </a:t>
            </a:r>
            <a:r>
              <a:rPr lang="en-US" dirty="0"/>
              <a:t>prep courses in math and ELA for 12th grade students who do not meet college readiness standards or whose performance indicates they are not ready to perform entry-level college coursework.  </a:t>
            </a:r>
            <a:endParaRPr lang="en-US" dirty="0" smtClean="0"/>
          </a:p>
          <a:p>
            <a:pPr lvl="1"/>
            <a:r>
              <a:rPr lang="en-US" dirty="0" smtClean="0"/>
              <a:t>District must, in consultation with the IHE, develop or purchase materials for these courses.</a:t>
            </a:r>
          </a:p>
          <a:p>
            <a:pPr lvl="1"/>
            <a:r>
              <a:rPr lang="en-US" dirty="0"/>
              <a:t>Note that the courses will now be developed by the district and IHE, not SBOE</a:t>
            </a:r>
            <a:r>
              <a:rPr lang="en-US" dirty="0" smtClean="0"/>
              <a:t>.</a:t>
            </a:r>
          </a:p>
        </p:txBody>
      </p:sp>
    </p:spTree>
    <p:extLst>
      <p:ext uri="{BB962C8B-B14F-4D97-AF65-F5344CB8AC3E}">
        <p14:creationId xmlns:p14="http://schemas.microsoft.com/office/powerpoint/2010/main" val="24865519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HB5 Key Provisions</a:t>
            </a:r>
            <a:endParaRPr lang="en-US" dirty="0"/>
          </a:p>
        </p:txBody>
      </p:sp>
      <p:sp>
        <p:nvSpPr>
          <p:cNvPr id="3" name="Content Placeholder 2"/>
          <p:cNvSpPr>
            <a:spLocks noGrp="1"/>
          </p:cNvSpPr>
          <p:nvPr>
            <p:ph sz="quarter" idx="1"/>
          </p:nvPr>
        </p:nvSpPr>
        <p:spPr/>
        <p:txBody>
          <a:bodyPr/>
          <a:lstStyle/>
          <a:p>
            <a:r>
              <a:rPr lang="en-US" dirty="0" smtClean="0"/>
              <a:t>Graduation</a:t>
            </a:r>
          </a:p>
          <a:p>
            <a:r>
              <a:rPr lang="en-US" dirty="0" smtClean="0"/>
              <a:t>Assessment</a:t>
            </a:r>
          </a:p>
          <a:p>
            <a:r>
              <a:rPr lang="en-US" dirty="0" smtClean="0"/>
              <a:t>Other Provisions</a:t>
            </a:r>
          </a:p>
          <a:p>
            <a:pPr lvl="1"/>
            <a:r>
              <a:rPr lang="en-US" dirty="0" smtClean="0"/>
              <a:t>District Self-Evaluations</a:t>
            </a:r>
          </a:p>
          <a:p>
            <a:pPr lvl="1"/>
            <a:r>
              <a:rPr lang="en-US" dirty="0" smtClean="0"/>
              <a:t>Reporting Implications</a:t>
            </a:r>
          </a:p>
          <a:p>
            <a:r>
              <a:rPr lang="en-US" dirty="0" smtClean="0"/>
              <a:t>Accountability</a:t>
            </a:r>
            <a:endParaRPr lang="en-US" dirty="0"/>
          </a:p>
        </p:txBody>
      </p:sp>
    </p:spTree>
    <p:extLst>
      <p:ext uri="{BB962C8B-B14F-4D97-AF65-F5344CB8AC3E}">
        <p14:creationId xmlns:p14="http://schemas.microsoft.com/office/powerpoint/2010/main" val="38925119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College Preparatory Courses</a:t>
            </a:r>
            <a:endParaRPr lang="en-US" dirty="0"/>
          </a:p>
        </p:txBody>
      </p:sp>
      <p:sp>
        <p:nvSpPr>
          <p:cNvPr id="3" name="Content Placeholder 2"/>
          <p:cNvSpPr>
            <a:spLocks noGrp="1"/>
          </p:cNvSpPr>
          <p:nvPr>
            <p:ph sz="quarter" idx="1"/>
          </p:nvPr>
        </p:nvSpPr>
        <p:spPr/>
        <p:txBody>
          <a:bodyPr/>
          <a:lstStyle/>
          <a:p>
            <a:r>
              <a:rPr lang="en-US" dirty="0" smtClean="0"/>
              <a:t>Effective 2013-2014 (with courses to be provided no later than 2014-2015)</a:t>
            </a:r>
          </a:p>
          <a:p>
            <a:pPr marL="0" indent="0">
              <a:buNone/>
            </a:pPr>
            <a:endParaRPr lang="en-US" sz="2000" dirty="0"/>
          </a:p>
          <a:p>
            <a:r>
              <a:rPr lang="en-US" dirty="0" smtClean="0"/>
              <a:t>High school faculty and IHE faculty must meet regularly as necessary to ensure courses are aligned with college readiness expectations.</a:t>
            </a:r>
          </a:p>
          <a:p>
            <a:pPr marL="0" indent="0">
              <a:buNone/>
            </a:pPr>
            <a:endParaRPr lang="en-US" dirty="0" smtClean="0"/>
          </a:p>
          <a:p>
            <a:r>
              <a:rPr lang="en-US" dirty="0" smtClean="0"/>
              <a:t>Authority is given to Commissioner to adopt rules governing this.</a:t>
            </a:r>
            <a:endParaRPr lang="en-US" dirty="0"/>
          </a:p>
        </p:txBody>
      </p:sp>
    </p:spTree>
    <p:extLst>
      <p:ext uri="{BB962C8B-B14F-4D97-AF65-F5344CB8AC3E}">
        <p14:creationId xmlns:p14="http://schemas.microsoft.com/office/powerpoint/2010/main" val="35089886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College Preparatory Courses</a:t>
            </a:r>
            <a:endParaRPr lang="en-US" dirty="0"/>
          </a:p>
        </p:txBody>
      </p:sp>
      <p:sp>
        <p:nvSpPr>
          <p:cNvPr id="3" name="Content Placeholder 2"/>
          <p:cNvSpPr>
            <a:spLocks noGrp="1"/>
          </p:cNvSpPr>
          <p:nvPr>
            <p:ph sz="quarter" idx="1"/>
          </p:nvPr>
        </p:nvSpPr>
        <p:spPr/>
        <p:txBody>
          <a:bodyPr/>
          <a:lstStyle/>
          <a:p>
            <a:r>
              <a:rPr lang="en-US" dirty="0" smtClean="0"/>
              <a:t>Effective 2014-2015 </a:t>
            </a:r>
          </a:p>
          <a:p>
            <a:pPr marL="0" indent="0">
              <a:buNone/>
            </a:pPr>
            <a:endParaRPr lang="en-US" dirty="0" smtClean="0"/>
          </a:p>
          <a:p>
            <a:r>
              <a:rPr lang="en-US" dirty="0" smtClean="0"/>
              <a:t>College prep courses must be in place.</a:t>
            </a:r>
          </a:p>
          <a:p>
            <a:pPr marL="0" indent="0">
              <a:buNone/>
            </a:pPr>
            <a:endParaRPr lang="en-US" dirty="0" smtClean="0"/>
          </a:p>
          <a:p>
            <a:r>
              <a:rPr lang="en-US" dirty="0" smtClean="0"/>
              <a:t>These courses are </a:t>
            </a:r>
            <a:r>
              <a:rPr lang="en-US" dirty="0"/>
              <a:t>to be provided at the high school or through distance learning/online and may count as an advanced ELA or math course under foundation program, or a dual credit course</a:t>
            </a:r>
            <a:r>
              <a:rPr lang="en-US" sz="3600" dirty="0"/>
              <a:t>.   </a:t>
            </a:r>
          </a:p>
        </p:txBody>
      </p:sp>
    </p:spTree>
    <p:extLst>
      <p:ext uri="{BB962C8B-B14F-4D97-AF65-F5344CB8AC3E}">
        <p14:creationId xmlns:p14="http://schemas.microsoft.com/office/powerpoint/2010/main" val="6921880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College Preparatory Courses</a:t>
            </a:r>
            <a:endParaRPr lang="en-US" dirty="0"/>
          </a:p>
        </p:txBody>
      </p:sp>
      <p:sp>
        <p:nvSpPr>
          <p:cNvPr id="3" name="Content Placeholder 2"/>
          <p:cNvSpPr>
            <a:spLocks noGrp="1"/>
          </p:cNvSpPr>
          <p:nvPr>
            <p:ph sz="quarter" idx="1"/>
          </p:nvPr>
        </p:nvSpPr>
        <p:spPr>
          <a:xfrm>
            <a:off x="612648" y="1676400"/>
            <a:ext cx="8153400" cy="4495800"/>
          </a:xfrm>
        </p:spPr>
        <p:txBody>
          <a:bodyPr/>
          <a:lstStyle/>
          <a:p>
            <a:r>
              <a:rPr lang="en-US" dirty="0" smtClean="0"/>
              <a:t>Effective 2014-2015</a:t>
            </a:r>
          </a:p>
          <a:p>
            <a:pPr marL="0" indent="0">
              <a:buNone/>
            </a:pPr>
            <a:endParaRPr lang="en-US" dirty="0" smtClean="0"/>
          </a:p>
          <a:p>
            <a:r>
              <a:rPr lang="en-US" dirty="0" smtClean="0"/>
              <a:t>College Preparatory Courses:</a:t>
            </a:r>
            <a:endParaRPr lang="en-US" dirty="0"/>
          </a:p>
          <a:p>
            <a:pPr lvl="1"/>
            <a:r>
              <a:rPr lang="en-US" sz="2400" dirty="0" smtClean="0"/>
              <a:t>May </a:t>
            </a:r>
            <a:r>
              <a:rPr lang="en-US" sz="2400" dirty="0"/>
              <a:t>be offered for dual credit (at the discretion of the IHE</a:t>
            </a:r>
            <a:r>
              <a:rPr lang="en-US" sz="2400" dirty="0" smtClean="0"/>
              <a:t>)</a:t>
            </a:r>
          </a:p>
          <a:p>
            <a:pPr lvl="1"/>
            <a:r>
              <a:rPr lang="en-US" sz="2400" dirty="0" smtClean="0"/>
              <a:t>Provide TSI exemption with IHE partner</a:t>
            </a:r>
          </a:p>
        </p:txBody>
      </p:sp>
    </p:spTree>
    <p:extLst>
      <p:ext uri="{BB962C8B-B14F-4D97-AF65-F5344CB8AC3E}">
        <p14:creationId xmlns:p14="http://schemas.microsoft.com/office/powerpoint/2010/main" val="21550685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College Preparatory Courses</a:t>
            </a:r>
            <a:endParaRPr lang="en-US" dirty="0"/>
          </a:p>
        </p:txBody>
      </p:sp>
      <p:sp>
        <p:nvSpPr>
          <p:cNvPr id="3" name="Content Placeholder 2"/>
          <p:cNvSpPr>
            <a:spLocks noGrp="1"/>
          </p:cNvSpPr>
          <p:nvPr>
            <p:ph sz="quarter" idx="1"/>
          </p:nvPr>
        </p:nvSpPr>
        <p:spPr/>
        <p:txBody>
          <a:bodyPr/>
          <a:lstStyle/>
          <a:p>
            <a:r>
              <a:rPr lang="en-US" dirty="0" smtClean="0"/>
              <a:t>Effective 2013-2014 (with courses to be provided no later than 2014-2015)</a:t>
            </a:r>
          </a:p>
          <a:p>
            <a:endParaRPr lang="en-US" dirty="0"/>
          </a:p>
          <a:p>
            <a:r>
              <a:rPr lang="en-US" dirty="0" smtClean="0"/>
              <a:t>Districts must provide notice to eligible students and parents regarding benefits of enrolling in these courses</a:t>
            </a:r>
            <a:endParaRPr lang="en-US" dirty="0"/>
          </a:p>
        </p:txBody>
      </p:sp>
    </p:spTree>
    <p:extLst>
      <p:ext uri="{BB962C8B-B14F-4D97-AF65-F5344CB8AC3E}">
        <p14:creationId xmlns:p14="http://schemas.microsoft.com/office/powerpoint/2010/main" val="11494600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College Preparatory Courses</a:t>
            </a:r>
            <a:endParaRPr lang="en-US" dirty="0"/>
          </a:p>
        </p:txBody>
      </p:sp>
      <p:sp>
        <p:nvSpPr>
          <p:cNvPr id="3" name="Content Placeholder 2"/>
          <p:cNvSpPr>
            <a:spLocks noGrp="1"/>
          </p:cNvSpPr>
          <p:nvPr>
            <p:ph sz="quarter" idx="1"/>
          </p:nvPr>
        </p:nvSpPr>
        <p:spPr/>
        <p:txBody>
          <a:bodyPr/>
          <a:lstStyle/>
          <a:p>
            <a:r>
              <a:rPr lang="en-US" dirty="0" smtClean="0"/>
              <a:t>Mathematics courses:</a:t>
            </a:r>
          </a:p>
          <a:p>
            <a:pPr lvl="1"/>
            <a:r>
              <a:rPr lang="en-US" dirty="0" smtClean="0"/>
              <a:t>May be allowed to count as an Advanced Math under the Foundation Program</a:t>
            </a:r>
          </a:p>
          <a:p>
            <a:pPr lvl="1"/>
            <a:r>
              <a:rPr lang="en-US" dirty="0" smtClean="0"/>
              <a:t>May be offered for dual credit (at the discretion of the IHE)</a:t>
            </a:r>
          </a:p>
          <a:p>
            <a:endParaRPr lang="en-US" dirty="0" smtClean="0"/>
          </a:p>
          <a:p>
            <a:r>
              <a:rPr lang="en-US" dirty="0" smtClean="0"/>
              <a:t>Districts must offer Algebra II to each student (effective 2014-2015).</a:t>
            </a:r>
            <a:endParaRPr lang="en-US" dirty="0"/>
          </a:p>
        </p:txBody>
      </p:sp>
    </p:spTree>
    <p:extLst>
      <p:ext uri="{BB962C8B-B14F-4D97-AF65-F5344CB8AC3E}">
        <p14:creationId xmlns:p14="http://schemas.microsoft.com/office/powerpoint/2010/main" val="33535748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EOC Exams</a:t>
            </a:r>
            <a:endParaRPr lang="en-US" dirty="0"/>
          </a:p>
        </p:txBody>
      </p:sp>
      <p:sp>
        <p:nvSpPr>
          <p:cNvPr id="3" name="Slide Number Placeholder 2"/>
          <p:cNvSpPr>
            <a:spLocks noGrp="1"/>
          </p:cNvSpPr>
          <p:nvPr>
            <p:ph type="sldNum" sz="quarter" idx="12"/>
          </p:nvPr>
        </p:nvSpPr>
        <p:spPr/>
        <p:txBody>
          <a:bodyPr>
            <a:normAutofit fontScale="85000" lnSpcReduction="20000"/>
          </a:bodyPr>
          <a:lstStyle/>
          <a:p>
            <a:fld id="{81582BD6-FC20-4557-852B-8433F8572D30}" type="slidenum">
              <a:rPr lang="en-US" smtClean="0">
                <a:solidFill>
                  <a:prstClr val="black">
                    <a:tint val="75000"/>
                  </a:prstClr>
                </a:solidFill>
              </a:rPr>
              <a:pPr/>
              <a:t>25</a:t>
            </a:fld>
            <a:endParaRPr lang="en-US" dirty="0">
              <a:solidFill>
                <a:prstClr val="black">
                  <a:tint val="75000"/>
                </a:prstClr>
              </a:solidFill>
            </a:endParaRPr>
          </a:p>
        </p:txBody>
      </p:sp>
      <p:sp>
        <p:nvSpPr>
          <p:cNvPr id="11" name="Content Placeholder 10"/>
          <p:cNvSpPr>
            <a:spLocks noGrp="1"/>
          </p:cNvSpPr>
          <p:nvPr>
            <p:ph sz="quarter" idx="1"/>
          </p:nvPr>
        </p:nvSpPr>
        <p:spPr>
          <a:xfrm>
            <a:off x="609600" y="1676400"/>
            <a:ext cx="8153400" cy="4876800"/>
          </a:xfrm>
        </p:spPr>
        <p:txBody>
          <a:bodyPr>
            <a:normAutofit fontScale="92500" lnSpcReduction="10000"/>
          </a:bodyPr>
          <a:lstStyle/>
          <a:p>
            <a:r>
              <a:rPr lang="en-US" dirty="0" smtClean="0"/>
              <a:t>Effective Immediately</a:t>
            </a:r>
          </a:p>
          <a:p>
            <a:pPr lvl="1"/>
            <a:r>
              <a:rPr lang="en-US" sz="2200" dirty="0" smtClean="0"/>
              <a:t>5 required EOC exams</a:t>
            </a:r>
          </a:p>
          <a:p>
            <a:pPr lvl="2"/>
            <a:r>
              <a:rPr lang="en-US" sz="2200" dirty="0" smtClean="0"/>
              <a:t>English I &amp; English II</a:t>
            </a:r>
          </a:p>
          <a:p>
            <a:pPr lvl="3"/>
            <a:r>
              <a:rPr lang="en-US" sz="2200" dirty="0" smtClean="0"/>
              <a:t>Reading and Writing combined by Spring 2014</a:t>
            </a:r>
          </a:p>
          <a:p>
            <a:pPr lvl="2"/>
            <a:r>
              <a:rPr lang="en-US" sz="2200" dirty="0" smtClean="0"/>
              <a:t>Algebra I</a:t>
            </a:r>
          </a:p>
          <a:p>
            <a:pPr lvl="2"/>
            <a:r>
              <a:rPr lang="en-US" sz="2200" dirty="0" smtClean="0"/>
              <a:t>U.S. History</a:t>
            </a:r>
          </a:p>
          <a:p>
            <a:pPr lvl="2"/>
            <a:r>
              <a:rPr lang="en-US" sz="2200" dirty="0" smtClean="0"/>
              <a:t>Biology</a:t>
            </a:r>
          </a:p>
          <a:p>
            <a:r>
              <a:rPr lang="en-US" dirty="0"/>
              <a:t>Spring 2016</a:t>
            </a:r>
          </a:p>
          <a:p>
            <a:pPr lvl="1"/>
            <a:r>
              <a:rPr lang="en-US" sz="2200" dirty="0"/>
              <a:t>2 optional EOC exams administered  </a:t>
            </a:r>
          </a:p>
          <a:p>
            <a:pPr lvl="2"/>
            <a:r>
              <a:rPr lang="en-US" sz="2200" dirty="0"/>
              <a:t>Algebra II</a:t>
            </a:r>
          </a:p>
          <a:p>
            <a:pPr lvl="2"/>
            <a:r>
              <a:rPr lang="en-US" sz="2200" dirty="0"/>
              <a:t>English III </a:t>
            </a:r>
          </a:p>
          <a:p>
            <a:r>
              <a:rPr lang="en-US" dirty="0"/>
              <a:t>Applies to students who enter grade 9 in 2011-2012 and thereafter</a:t>
            </a:r>
          </a:p>
          <a:p>
            <a:pPr marL="0" indent="0">
              <a:buNone/>
            </a:pPr>
            <a:endParaRPr lang="en-US" dirty="0"/>
          </a:p>
        </p:txBody>
      </p:sp>
    </p:spTree>
    <p:extLst>
      <p:ext uri="{BB962C8B-B14F-4D97-AF65-F5344CB8AC3E}">
        <p14:creationId xmlns:p14="http://schemas.microsoft.com/office/powerpoint/2010/main" val="229268671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EOC Scores</a:t>
            </a:r>
            <a:endParaRPr lang="en-US" dirty="0"/>
          </a:p>
        </p:txBody>
      </p:sp>
      <p:sp>
        <p:nvSpPr>
          <p:cNvPr id="3" name="Content Placeholder 2"/>
          <p:cNvSpPr>
            <a:spLocks noGrp="1"/>
          </p:cNvSpPr>
          <p:nvPr>
            <p:ph sz="quarter" idx="1"/>
          </p:nvPr>
        </p:nvSpPr>
        <p:spPr>
          <a:xfrm>
            <a:off x="612648" y="1600200"/>
            <a:ext cx="8153400" cy="4724400"/>
          </a:xfrm>
        </p:spPr>
        <p:txBody>
          <a:bodyPr/>
          <a:lstStyle/>
          <a:p>
            <a:r>
              <a:rPr lang="en-US" dirty="0" smtClean="0"/>
              <a:t>Effective 2013-2014</a:t>
            </a:r>
          </a:p>
          <a:p>
            <a:pPr marL="0" indent="0">
              <a:buNone/>
            </a:pPr>
            <a:endParaRPr lang="en-US" dirty="0" smtClean="0"/>
          </a:p>
          <a:p>
            <a:r>
              <a:rPr lang="en-US" dirty="0" smtClean="0"/>
              <a:t>Eliminates:</a:t>
            </a:r>
          </a:p>
          <a:p>
            <a:pPr lvl="1"/>
            <a:r>
              <a:rPr lang="en-US" dirty="0" smtClean="0"/>
              <a:t>Cumulative score </a:t>
            </a:r>
          </a:p>
          <a:p>
            <a:pPr lvl="1"/>
            <a:r>
              <a:rPr lang="en-US" dirty="0" smtClean="0"/>
              <a:t>Minimum score</a:t>
            </a:r>
          </a:p>
          <a:p>
            <a:pPr lvl="1"/>
            <a:r>
              <a:rPr lang="en-US" dirty="0" smtClean="0"/>
              <a:t>15% rule</a:t>
            </a:r>
          </a:p>
          <a:p>
            <a:pPr marL="365760" lvl="1" indent="0">
              <a:buNone/>
            </a:pPr>
            <a:endParaRPr lang="en-US" dirty="0" smtClean="0"/>
          </a:p>
          <a:p>
            <a:r>
              <a:rPr lang="en-US" dirty="0" smtClean="0"/>
              <a:t>Disallows use of EOC scores in determining class rank</a:t>
            </a:r>
            <a:endParaRPr lang="en-US" dirty="0"/>
          </a:p>
        </p:txBody>
      </p:sp>
    </p:spTree>
    <p:extLst>
      <p:ext uri="{BB962C8B-B14F-4D97-AF65-F5344CB8AC3E}">
        <p14:creationId xmlns:p14="http://schemas.microsoft.com/office/powerpoint/2010/main" val="392618050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Unlikely to Pass EOC</a:t>
            </a:r>
            <a:endParaRPr lang="en-US" dirty="0"/>
          </a:p>
        </p:txBody>
      </p:sp>
      <p:sp>
        <p:nvSpPr>
          <p:cNvPr id="3" name="Content Placeholder 2"/>
          <p:cNvSpPr>
            <a:spLocks noGrp="1"/>
          </p:cNvSpPr>
          <p:nvPr>
            <p:ph sz="quarter" idx="1"/>
          </p:nvPr>
        </p:nvSpPr>
        <p:spPr>
          <a:xfrm>
            <a:off x="612648" y="1676400"/>
            <a:ext cx="8153400" cy="4495800"/>
          </a:xfrm>
        </p:spPr>
        <p:txBody>
          <a:bodyPr/>
          <a:lstStyle/>
          <a:p>
            <a:r>
              <a:rPr lang="en-US" dirty="0" smtClean="0"/>
              <a:t>Effective 2013-2014</a:t>
            </a:r>
          </a:p>
          <a:p>
            <a:endParaRPr lang="en-US" dirty="0" smtClean="0"/>
          </a:p>
          <a:p>
            <a:r>
              <a:rPr lang="en-US" dirty="0" smtClean="0"/>
              <a:t>If a student is determined unlikely to pass an EOC at the end of 11</a:t>
            </a:r>
            <a:r>
              <a:rPr lang="en-US" baseline="30000" dirty="0" smtClean="0"/>
              <a:t>th</a:t>
            </a:r>
            <a:r>
              <a:rPr lang="en-US" dirty="0" smtClean="0"/>
              <a:t> grade, the district must enroll the student in a college prep course.</a:t>
            </a:r>
            <a:endParaRPr lang="en-US" dirty="0"/>
          </a:p>
        </p:txBody>
      </p:sp>
    </p:spTree>
    <p:extLst>
      <p:ext uri="{BB962C8B-B14F-4D97-AF65-F5344CB8AC3E}">
        <p14:creationId xmlns:p14="http://schemas.microsoft.com/office/powerpoint/2010/main" val="123490878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TSI to Satisfy EOC</a:t>
            </a:r>
            <a:endParaRPr lang="en-US" dirty="0"/>
          </a:p>
        </p:txBody>
      </p:sp>
      <p:sp>
        <p:nvSpPr>
          <p:cNvPr id="3" name="Content Placeholder 2"/>
          <p:cNvSpPr>
            <a:spLocks noGrp="1"/>
          </p:cNvSpPr>
          <p:nvPr>
            <p:ph sz="quarter" idx="1"/>
          </p:nvPr>
        </p:nvSpPr>
        <p:spPr/>
        <p:txBody>
          <a:bodyPr/>
          <a:lstStyle/>
          <a:p>
            <a:r>
              <a:rPr lang="en-US" dirty="0" smtClean="0"/>
              <a:t>Effective 2013-2014</a:t>
            </a:r>
          </a:p>
          <a:p>
            <a:endParaRPr lang="en-US" dirty="0" smtClean="0"/>
          </a:p>
          <a:p>
            <a:r>
              <a:rPr lang="en-US" dirty="0" smtClean="0"/>
              <a:t>A student enrolled in a college prep course who meets the TSI college readiness benchmark satisfies the applicable EOC. It is unclear at this time to which EOC assessments this would apply to.</a:t>
            </a:r>
            <a:endParaRPr lang="en-US" dirty="0"/>
          </a:p>
        </p:txBody>
      </p:sp>
    </p:spTree>
    <p:extLst>
      <p:ext uri="{BB962C8B-B14F-4D97-AF65-F5344CB8AC3E}">
        <p14:creationId xmlns:p14="http://schemas.microsoft.com/office/powerpoint/2010/main" val="183427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7391400" cy="1371600"/>
          </a:xfrm>
        </p:spPr>
        <p:txBody>
          <a:bodyPr/>
          <a:lstStyle/>
          <a:p>
            <a:r>
              <a:rPr lang="en-US" dirty="0" smtClean="0"/>
              <a:t>Accelerated Instruction</a:t>
            </a:r>
            <a:endParaRPr lang="en-US" dirty="0"/>
          </a:p>
        </p:txBody>
      </p:sp>
      <p:sp>
        <p:nvSpPr>
          <p:cNvPr id="3" name="Content Placeholder 2"/>
          <p:cNvSpPr>
            <a:spLocks noGrp="1"/>
          </p:cNvSpPr>
          <p:nvPr>
            <p:ph sz="quarter" idx="1"/>
          </p:nvPr>
        </p:nvSpPr>
        <p:spPr>
          <a:xfrm>
            <a:off x="609600" y="1600200"/>
            <a:ext cx="7391400" cy="4724400"/>
          </a:xfrm>
        </p:spPr>
        <p:txBody>
          <a:bodyPr>
            <a:normAutofit fontScale="92500"/>
          </a:bodyPr>
          <a:lstStyle/>
          <a:p>
            <a:r>
              <a:rPr lang="en-US" sz="3100" dirty="0" smtClean="0"/>
              <a:t>Effective  Immediately</a:t>
            </a:r>
          </a:p>
          <a:p>
            <a:endParaRPr lang="en-US" sz="1200" dirty="0"/>
          </a:p>
          <a:p>
            <a:r>
              <a:rPr lang="en-US" sz="3100" dirty="0" smtClean="0"/>
              <a:t>Accelerated instruction:</a:t>
            </a:r>
          </a:p>
          <a:p>
            <a:pPr lvl="1"/>
            <a:r>
              <a:rPr lang="en-US" sz="2600" dirty="0" smtClean="0"/>
              <a:t>Must be provided each time any student fails a state assessment;</a:t>
            </a:r>
          </a:p>
          <a:p>
            <a:pPr lvl="1"/>
            <a:r>
              <a:rPr lang="en-US" sz="2600" dirty="0" smtClean="0"/>
              <a:t>May require participation of the student at times outside of normal school hours/days;</a:t>
            </a:r>
          </a:p>
          <a:p>
            <a:pPr lvl="1"/>
            <a:r>
              <a:rPr lang="en-US" sz="2600" dirty="0" smtClean="0"/>
              <a:t>Must provide transportation if outside the school day;</a:t>
            </a:r>
          </a:p>
          <a:p>
            <a:pPr lvl="1"/>
            <a:r>
              <a:rPr lang="en-US" sz="2600" dirty="0" smtClean="0">
                <a:solidFill>
                  <a:schemeClr val="tx1"/>
                </a:solidFill>
              </a:rPr>
              <a:t>Must be free; and</a:t>
            </a:r>
          </a:p>
          <a:p>
            <a:pPr lvl="1"/>
            <a:r>
              <a:rPr lang="en-US" sz="2600" dirty="0" smtClean="0">
                <a:solidFill>
                  <a:schemeClr val="tx1"/>
                </a:solidFill>
              </a:rPr>
              <a:t>Must be administered prior to the next scheduled assessment.</a:t>
            </a:r>
          </a:p>
          <a:p>
            <a:endParaRPr lang="en-US" dirty="0"/>
          </a:p>
        </p:txBody>
      </p:sp>
    </p:spTree>
    <p:extLst>
      <p:ext uri="{BB962C8B-B14F-4D97-AF65-F5344CB8AC3E}">
        <p14:creationId xmlns:p14="http://schemas.microsoft.com/office/powerpoint/2010/main" val="6405278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Overview</a:t>
            </a:r>
            <a:endParaRPr lang="en-US" dirty="0"/>
          </a:p>
        </p:txBody>
      </p:sp>
      <p:sp>
        <p:nvSpPr>
          <p:cNvPr id="3" name="Content Placeholder 2"/>
          <p:cNvSpPr>
            <a:spLocks noGrp="1"/>
          </p:cNvSpPr>
          <p:nvPr>
            <p:ph sz="quarter" idx="1"/>
          </p:nvPr>
        </p:nvSpPr>
        <p:spPr>
          <a:xfrm>
            <a:off x="609600" y="1676400"/>
            <a:ext cx="7391400" cy="4724400"/>
          </a:xfrm>
        </p:spPr>
        <p:txBody>
          <a:bodyPr>
            <a:normAutofit lnSpcReduction="10000"/>
          </a:bodyPr>
          <a:lstStyle/>
          <a:p>
            <a:r>
              <a:rPr lang="en-US" sz="2800" dirty="0" smtClean="0"/>
              <a:t>HB 5 changed the graduation programs from MHSP, RHSP, and DAP to a Foundation Program with options for:</a:t>
            </a:r>
          </a:p>
          <a:p>
            <a:pPr lvl="1"/>
            <a:r>
              <a:rPr lang="en-US" dirty="0" smtClean="0"/>
              <a:t>Endorsements;</a:t>
            </a:r>
          </a:p>
          <a:p>
            <a:pPr lvl="1"/>
            <a:r>
              <a:rPr lang="en-US" dirty="0" smtClean="0"/>
              <a:t>Distinguished Level of Achievement; and/or</a:t>
            </a:r>
          </a:p>
          <a:p>
            <a:pPr lvl="1"/>
            <a:r>
              <a:rPr lang="en-US" dirty="0" smtClean="0"/>
              <a:t>Performance Acknowledgements.</a:t>
            </a:r>
          </a:p>
          <a:p>
            <a:pPr marL="457200" lvl="1" indent="0">
              <a:buNone/>
            </a:pPr>
            <a:endParaRPr lang="en-US" sz="1000" dirty="0" smtClean="0"/>
          </a:p>
          <a:p>
            <a:r>
              <a:rPr lang="en-US" sz="2800" dirty="0" smtClean="0"/>
              <a:t>This becomes effective with 2014-2015 freshmen but students enrolled in high school prior to 2014-2015 will have the option of transitioning to this graduation program.</a:t>
            </a:r>
            <a:endParaRPr lang="en-US" sz="2800" dirty="0"/>
          </a:p>
        </p:txBody>
      </p:sp>
    </p:spTree>
    <p:extLst>
      <p:ext uri="{BB962C8B-B14F-4D97-AF65-F5344CB8AC3E}">
        <p14:creationId xmlns:p14="http://schemas.microsoft.com/office/powerpoint/2010/main" val="21206154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Benchmarks</a:t>
            </a:r>
            <a:endParaRPr lang="en-US" dirty="0"/>
          </a:p>
        </p:txBody>
      </p:sp>
      <p:sp>
        <p:nvSpPr>
          <p:cNvPr id="3" name="Content Placeholder 2"/>
          <p:cNvSpPr>
            <a:spLocks noGrp="1"/>
          </p:cNvSpPr>
          <p:nvPr>
            <p:ph sz="quarter" idx="1"/>
          </p:nvPr>
        </p:nvSpPr>
        <p:spPr>
          <a:xfrm>
            <a:off x="609600" y="1600200"/>
            <a:ext cx="7924800" cy="4876800"/>
          </a:xfrm>
        </p:spPr>
        <p:txBody>
          <a:bodyPr>
            <a:normAutofit lnSpcReduction="10000"/>
          </a:bodyPr>
          <a:lstStyle/>
          <a:p>
            <a:r>
              <a:rPr lang="en-US" dirty="0" smtClean="0"/>
              <a:t>Effective 2013-2014</a:t>
            </a:r>
          </a:p>
          <a:p>
            <a:endParaRPr lang="en-US" dirty="0" smtClean="0"/>
          </a:p>
          <a:p>
            <a:r>
              <a:rPr lang="en-US" dirty="0" smtClean="0"/>
              <a:t>No more than 2 benchmarks can be administered per corresponding state test. </a:t>
            </a:r>
          </a:p>
          <a:p>
            <a:pPr lvl="1"/>
            <a:r>
              <a:rPr lang="en-US" sz="2400" dirty="0" smtClean="0"/>
              <a:t>A district benchmark is a district required benchmark assessment instrument designed to prepare students for a corresponding state-administered assessment instrument.    </a:t>
            </a:r>
          </a:p>
          <a:p>
            <a:pPr lvl="1"/>
            <a:r>
              <a:rPr lang="en-US" sz="2400" dirty="0" smtClean="0"/>
              <a:t>The statue specifically excludes College Prep exams and classrooms teacher exams.  </a:t>
            </a:r>
          </a:p>
          <a:p>
            <a:pPr lvl="1"/>
            <a:r>
              <a:rPr lang="en-US" sz="2400" dirty="0" smtClean="0"/>
              <a:t>Students with special needs:  In accordance with Commissioners Rule, a parent may request additional benchmarks be administered for their child.  </a:t>
            </a:r>
            <a:endParaRPr lang="en-US" sz="2400" dirty="0"/>
          </a:p>
        </p:txBody>
      </p:sp>
    </p:spTree>
    <p:extLst>
      <p:ext uri="{BB962C8B-B14F-4D97-AF65-F5344CB8AC3E}">
        <p14:creationId xmlns:p14="http://schemas.microsoft.com/office/powerpoint/2010/main" val="150780342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09600" y="152400"/>
            <a:ext cx="7315200" cy="1143000"/>
          </a:xfrm>
        </p:spPr>
        <p:txBody>
          <a:bodyPr>
            <a:normAutofit fontScale="90000"/>
          </a:bodyPr>
          <a:lstStyle/>
          <a:p>
            <a:pPr marL="342900" lvl="0" indent="-342900">
              <a:spcBef>
                <a:spcPct val="20000"/>
              </a:spcBef>
            </a:pPr>
            <a:r>
              <a:rPr lang="en-US" dirty="0"/>
              <a:t>District Evaluation of </a:t>
            </a:r>
            <a:r>
              <a:rPr lang="en-US" dirty="0" smtClean="0"/>
              <a:t>Performance</a:t>
            </a:r>
            <a:br>
              <a:rPr lang="en-US" dirty="0" smtClean="0"/>
            </a:br>
            <a:r>
              <a:rPr lang="en-US" sz="2400" dirty="0" smtClean="0">
                <a:solidFill>
                  <a:prstClr val="black"/>
                </a:solidFill>
              </a:rPr>
              <a:t>Effective 2013-2014</a:t>
            </a:r>
            <a:endParaRPr lang="en-US" dirty="0"/>
          </a:p>
        </p:txBody>
      </p:sp>
      <p:sp>
        <p:nvSpPr>
          <p:cNvPr id="3" name="Content Placeholder 2"/>
          <p:cNvSpPr>
            <a:spLocks noGrp="1"/>
          </p:cNvSpPr>
          <p:nvPr>
            <p:ph sz="quarter" idx="1"/>
          </p:nvPr>
        </p:nvSpPr>
        <p:spPr>
          <a:xfrm>
            <a:off x="609600" y="1676400"/>
            <a:ext cx="8229600" cy="4525963"/>
          </a:xfrm>
        </p:spPr>
        <p:txBody>
          <a:bodyPr/>
          <a:lstStyle/>
          <a:p>
            <a:r>
              <a:rPr lang="en-US" dirty="0" smtClean="0"/>
              <a:t>The district must evaluate (at each campus):</a:t>
            </a:r>
          </a:p>
          <a:p>
            <a:pPr lvl="1"/>
            <a:r>
              <a:rPr lang="en-US" sz="2400" dirty="0" smtClean="0"/>
              <a:t>Fine arts;</a:t>
            </a:r>
          </a:p>
          <a:p>
            <a:pPr lvl="1"/>
            <a:r>
              <a:rPr lang="en-US" sz="2400" dirty="0" smtClean="0"/>
              <a:t>Wellness and physical education;</a:t>
            </a:r>
          </a:p>
          <a:p>
            <a:pPr lvl="1"/>
            <a:r>
              <a:rPr lang="en-US" sz="2400" dirty="0" smtClean="0"/>
              <a:t>Community and parental involvement;</a:t>
            </a:r>
          </a:p>
          <a:p>
            <a:pPr lvl="1"/>
            <a:r>
              <a:rPr lang="en-US" sz="2400" dirty="0" smtClean="0"/>
              <a:t>The 21</a:t>
            </a:r>
            <a:r>
              <a:rPr lang="en-US" sz="2400" baseline="30000" dirty="0" smtClean="0"/>
              <a:t>st</a:t>
            </a:r>
            <a:r>
              <a:rPr lang="en-US" sz="2400" dirty="0" smtClean="0"/>
              <a:t> Century Workforce Development program;</a:t>
            </a:r>
          </a:p>
          <a:p>
            <a:pPr lvl="1"/>
            <a:r>
              <a:rPr lang="en-US" sz="2400" dirty="0" smtClean="0"/>
              <a:t>The second language acquisition program;</a:t>
            </a:r>
          </a:p>
          <a:p>
            <a:pPr lvl="1"/>
            <a:r>
              <a:rPr lang="en-US" sz="2400" dirty="0" smtClean="0"/>
              <a:t>The digital learning environment;</a:t>
            </a:r>
          </a:p>
          <a:p>
            <a:pPr lvl="1"/>
            <a:r>
              <a:rPr lang="en-US" sz="2400" dirty="0" smtClean="0"/>
              <a:t>Dropout prevention strategies; and</a:t>
            </a:r>
          </a:p>
          <a:p>
            <a:pPr lvl="1"/>
            <a:r>
              <a:rPr lang="en-US" sz="2400" dirty="0" smtClean="0"/>
              <a:t>Educational programs for GT students.  </a:t>
            </a:r>
            <a:endParaRPr lang="en-US" sz="2400" dirty="0"/>
          </a:p>
        </p:txBody>
      </p:sp>
    </p:spTree>
    <p:extLst>
      <p:ext uri="{BB962C8B-B14F-4D97-AF65-F5344CB8AC3E}">
        <p14:creationId xmlns:p14="http://schemas.microsoft.com/office/powerpoint/2010/main" val="239337136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Academic Distinctions </a:t>
            </a:r>
            <a:br>
              <a:rPr lang="en-US" dirty="0" smtClean="0"/>
            </a:br>
            <a:r>
              <a:rPr lang="en-US" sz="2400" dirty="0" smtClean="0"/>
              <a:t>Districts and Campuses</a:t>
            </a:r>
            <a:endParaRPr lang="en-US" dirty="0"/>
          </a:p>
        </p:txBody>
      </p:sp>
      <p:sp>
        <p:nvSpPr>
          <p:cNvPr id="3" name="Content Placeholder 2"/>
          <p:cNvSpPr>
            <a:spLocks noGrp="1"/>
          </p:cNvSpPr>
          <p:nvPr>
            <p:ph sz="quarter" idx="1"/>
          </p:nvPr>
        </p:nvSpPr>
        <p:spPr/>
        <p:txBody>
          <a:bodyPr/>
          <a:lstStyle/>
          <a:p>
            <a:r>
              <a:rPr lang="en-US" dirty="0" smtClean="0"/>
              <a:t>Percentages of students:</a:t>
            </a:r>
          </a:p>
          <a:p>
            <a:pPr lvl="1"/>
            <a:r>
              <a:rPr lang="en-US" dirty="0" smtClean="0"/>
              <a:t>Meeting college readiness standards</a:t>
            </a:r>
          </a:p>
          <a:p>
            <a:pPr lvl="1"/>
            <a:r>
              <a:rPr lang="en-US" dirty="0" smtClean="0"/>
              <a:t>Earning nationally recognized business/industry certification</a:t>
            </a:r>
          </a:p>
          <a:p>
            <a:pPr lvl="1"/>
            <a:r>
              <a:rPr lang="en-US" dirty="0" smtClean="0"/>
              <a:t>Completing coherent course sequence in CTE</a:t>
            </a:r>
          </a:p>
          <a:p>
            <a:pPr lvl="1"/>
            <a:r>
              <a:rPr lang="en-US" dirty="0" smtClean="0"/>
              <a:t>Completing dual credit</a:t>
            </a:r>
          </a:p>
          <a:p>
            <a:pPr lvl="1"/>
            <a:r>
              <a:rPr lang="en-US" dirty="0" smtClean="0"/>
              <a:t>Meeting college readiness on SAT, ACT, PSAT, ACT-Plan </a:t>
            </a:r>
          </a:p>
          <a:p>
            <a:pPr lvl="1"/>
            <a:r>
              <a:rPr lang="en-US" dirty="0" smtClean="0"/>
              <a:t>Receiving college credit from AP or IB exam</a:t>
            </a:r>
          </a:p>
          <a:p>
            <a:pPr lvl="1"/>
            <a:endParaRPr lang="en-US" dirty="0" smtClean="0"/>
          </a:p>
          <a:p>
            <a:pPr lvl="1"/>
            <a:endParaRPr lang="en-US" dirty="0" smtClean="0"/>
          </a:p>
        </p:txBody>
      </p:sp>
    </p:spTree>
    <p:extLst>
      <p:ext uri="{BB962C8B-B14F-4D97-AF65-F5344CB8AC3E}">
        <p14:creationId xmlns:p14="http://schemas.microsoft.com/office/powerpoint/2010/main" val="100648540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Accountability Indicators</a:t>
            </a:r>
            <a:endParaRPr lang="en-US" dirty="0"/>
          </a:p>
        </p:txBody>
      </p:sp>
      <p:sp>
        <p:nvSpPr>
          <p:cNvPr id="3" name="Content Placeholder 2"/>
          <p:cNvSpPr>
            <a:spLocks noGrp="1"/>
          </p:cNvSpPr>
          <p:nvPr>
            <p:ph sz="quarter" idx="1"/>
          </p:nvPr>
        </p:nvSpPr>
        <p:spPr/>
        <p:txBody>
          <a:bodyPr/>
          <a:lstStyle/>
          <a:p>
            <a:r>
              <a:rPr lang="en-US" dirty="0" smtClean="0"/>
              <a:t>Percentage of students that satisfy Texas Success Initiative college readiness	</a:t>
            </a:r>
          </a:p>
          <a:p>
            <a:pPr lvl="1"/>
            <a:r>
              <a:rPr lang="en-US" dirty="0" smtClean="0"/>
              <a:t>Reading, writing or math</a:t>
            </a:r>
          </a:p>
          <a:p>
            <a:endParaRPr lang="en-US" dirty="0" smtClean="0"/>
          </a:p>
          <a:p>
            <a:r>
              <a:rPr lang="en-US" dirty="0" smtClean="0"/>
              <a:t>Number of students earning:</a:t>
            </a:r>
          </a:p>
          <a:p>
            <a:pPr lvl="1"/>
            <a:r>
              <a:rPr lang="en-US" dirty="0" smtClean="0"/>
              <a:t>12 hours postsecondary credit</a:t>
            </a:r>
          </a:p>
          <a:p>
            <a:pPr lvl="1"/>
            <a:r>
              <a:rPr lang="en-US" dirty="0" smtClean="0"/>
              <a:t>30 hours of postsecondary credit</a:t>
            </a:r>
          </a:p>
          <a:p>
            <a:pPr lvl="1"/>
            <a:r>
              <a:rPr lang="en-US" dirty="0" smtClean="0"/>
              <a:t>An associates degree</a:t>
            </a:r>
          </a:p>
          <a:p>
            <a:pPr lvl="1"/>
            <a:r>
              <a:rPr lang="en-US" dirty="0" smtClean="0"/>
              <a:t>Industry certification</a:t>
            </a:r>
            <a:endParaRPr lang="en-US" dirty="0"/>
          </a:p>
        </p:txBody>
      </p:sp>
    </p:spTree>
    <p:extLst>
      <p:ext uri="{BB962C8B-B14F-4D97-AF65-F5344CB8AC3E}">
        <p14:creationId xmlns:p14="http://schemas.microsoft.com/office/powerpoint/2010/main" val="424806042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sz="quarter" idx="1"/>
          </p:nvPr>
        </p:nvSpPr>
        <p:spPr/>
        <p:txBody>
          <a:bodyPr/>
          <a:lstStyle/>
          <a:p>
            <a:r>
              <a:rPr lang="en-US" dirty="0"/>
              <a:t>Texas Education Agency (TEA</a:t>
            </a:r>
            <a:r>
              <a:rPr lang="en-US" dirty="0" smtClean="0"/>
              <a:t>)</a:t>
            </a:r>
          </a:p>
          <a:p>
            <a:pPr lvl="1"/>
            <a:r>
              <a:rPr lang="en-US" dirty="0">
                <a:hlinkClick r:id="rId3"/>
              </a:rPr>
              <a:t>http://</a:t>
            </a:r>
            <a:r>
              <a:rPr lang="en-US" dirty="0" smtClean="0">
                <a:hlinkClick r:id="rId3"/>
              </a:rPr>
              <a:t>www.tea.state.tx.us/index2.aspx?id=25769806149</a:t>
            </a:r>
            <a:r>
              <a:rPr lang="en-US" dirty="0" smtClean="0"/>
              <a:t> </a:t>
            </a:r>
            <a:endParaRPr lang="en-US" dirty="0"/>
          </a:p>
          <a:p>
            <a:endParaRPr lang="en-US" dirty="0" smtClean="0"/>
          </a:p>
          <a:p>
            <a:r>
              <a:rPr lang="en-US" dirty="0" smtClean="0"/>
              <a:t>Texas Association of School Boards (TASB)</a:t>
            </a:r>
          </a:p>
          <a:p>
            <a:endParaRPr lang="en-US" dirty="0" smtClean="0"/>
          </a:p>
          <a:p>
            <a:r>
              <a:rPr lang="en-US" dirty="0" smtClean="0"/>
              <a:t>Texas Association of School Administrators (TASA)</a:t>
            </a:r>
            <a:endParaRPr lang="en-US" dirty="0"/>
          </a:p>
        </p:txBody>
      </p:sp>
    </p:spTree>
    <p:extLst>
      <p:ext uri="{BB962C8B-B14F-4D97-AF65-F5344CB8AC3E}">
        <p14:creationId xmlns:p14="http://schemas.microsoft.com/office/powerpoint/2010/main" val="13429259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Graduation Overview</a:t>
            </a:r>
            <a:endParaRPr lang="en-US" dirty="0"/>
          </a:p>
        </p:txBody>
      </p:sp>
      <p:sp>
        <p:nvSpPr>
          <p:cNvPr id="3" name="Content Placeholder 2"/>
          <p:cNvSpPr>
            <a:spLocks noGrp="1"/>
          </p:cNvSpPr>
          <p:nvPr>
            <p:ph sz="quarter" idx="1"/>
          </p:nvPr>
        </p:nvSpPr>
        <p:spPr>
          <a:xfrm>
            <a:off x="609600" y="1600200"/>
            <a:ext cx="7162800" cy="4724400"/>
          </a:xfrm>
        </p:spPr>
        <p:txBody>
          <a:bodyPr>
            <a:normAutofit/>
          </a:bodyPr>
          <a:lstStyle/>
          <a:p>
            <a:r>
              <a:rPr lang="en-US" dirty="0" smtClean="0"/>
              <a:t>22-credit Foundation Program</a:t>
            </a:r>
          </a:p>
          <a:p>
            <a:pPr lvl="1"/>
            <a:r>
              <a:rPr lang="en-US" dirty="0" smtClean="0"/>
              <a:t>17 specified credits + 5 electives</a:t>
            </a:r>
          </a:p>
          <a:p>
            <a:r>
              <a:rPr lang="en-US" dirty="0" smtClean="0"/>
              <a:t>26-credit Endorsements	</a:t>
            </a:r>
          </a:p>
          <a:p>
            <a:pPr lvl="1"/>
            <a:r>
              <a:rPr lang="en-US" dirty="0" smtClean="0"/>
              <a:t>19 specified credits + 7 electives</a:t>
            </a:r>
          </a:p>
          <a:p>
            <a:r>
              <a:rPr lang="en-US" dirty="0" smtClean="0"/>
              <a:t>26-credit Distinguished Level of Achievement</a:t>
            </a:r>
          </a:p>
          <a:p>
            <a:pPr lvl="1"/>
            <a:r>
              <a:rPr lang="en-US" dirty="0" smtClean="0"/>
              <a:t>19 specified credits, including Algebra II + 7 electives</a:t>
            </a:r>
          </a:p>
          <a:p>
            <a:r>
              <a:rPr lang="en-US" dirty="0" smtClean="0"/>
              <a:t>For ANY student:  </a:t>
            </a:r>
          </a:p>
          <a:p>
            <a:pPr lvl="1"/>
            <a:r>
              <a:rPr lang="en-US" dirty="0" smtClean="0"/>
              <a:t>Performance Acknowledgements</a:t>
            </a:r>
            <a:endParaRPr lang="en-US" dirty="0"/>
          </a:p>
        </p:txBody>
      </p:sp>
    </p:spTree>
    <p:extLst>
      <p:ext uri="{BB962C8B-B14F-4D97-AF65-F5344CB8AC3E}">
        <p14:creationId xmlns:p14="http://schemas.microsoft.com/office/powerpoint/2010/main" val="11983020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Proceedings </a:t>
            </a:r>
            <a:endParaRPr lang="en-US" dirty="0"/>
          </a:p>
        </p:txBody>
      </p:sp>
      <p:sp>
        <p:nvSpPr>
          <p:cNvPr id="3" name="Content Placeholder 2"/>
          <p:cNvSpPr>
            <a:spLocks noGrp="1"/>
          </p:cNvSpPr>
          <p:nvPr>
            <p:ph sz="quarter" idx="1"/>
          </p:nvPr>
        </p:nvSpPr>
        <p:spPr>
          <a:xfrm>
            <a:off x="609600" y="1646237"/>
            <a:ext cx="8229600" cy="4830763"/>
          </a:xfrm>
        </p:spPr>
        <p:txBody>
          <a:bodyPr>
            <a:normAutofit/>
          </a:bodyPr>
          <a:lstStyle/>
          <a:p>
            <a:r>
              <a:rPr lang="en-US" dirty="0" smtClean="0"/>
              <a:t>September 17 - Public Hearing</a:t>
            </a:r>
          </a:p>
          <a:p>
            <a:r>
              <a:rPr lang="en-US" dirty="0" smtClean="0"/>
              <a:t>September 18 - SBOE Discussion of HB 5 Rules</a:t>
            </a:r>
          </a:p>
          <a:p>
            <a:r>
              <a:rPr lang="en-US" dirty="0" smtClean="0"/>
              <a:t>November - First reading and filing authorization</a:t>
            </a:r>
          </a:p>
          <a:p>
            <a:r>
              <a:rPr lang="en-US" dirty="0" smtClean="0"/>
              <a:t>December – Official Public Comment Period  </a:t>
            </a:r>
          </a:p>
          <a:p>
            <a:r>
              <a:rPr lang="en-US" dirty="0"/>
              <a:t>January </a:t>
            </a:r>
            <a:r>
              <a:rPr lang="en-US" dirty="0" smtClean="0"/>
              <a:t>2014  (last week)</a:t>
            </a:r>
            <a:endParaRPr lang="en-US" dirty="0"/>
          </a:p>
          <a:p>
            <a:pPr lvl="1"/>
            <a:r>
              <a:rPr lang="en-US" dirty="0"/>
              <a:t>SBOE Board Meeting</a:t>
            </a:r>
          </a:p>
          <a:p>
            <a:pPr lvl="2"/>
            <a:r>
              <a:rPr lang="en-US" dirty="0"/>
              <a:t>Earliest possible vote for final adoption of rules</a:t>
            </a:r>
          </a:p>
          <a:p>
            <a:endParaRPr lang="en-US" dirty="0"/>
          </a:p>
          <a:p>
            <a:pPr marL="914400" lvl="2" indent="0">
              <a:buNone/>
            </a:pPr>
            <a:endParaRPr lang="en-US" dirty="0" smtClean="0"/>
          </a:p>
          <a:p>
            <a:pPr lvl="2"/>
            <a:endParaRPr lang="en-US" dirty="0"/>
          </a:p>
        </p:txBody>
      </p:sp>
    </p:spTree>
    <p:extLst>
      <p:ext uri="{BB962C8B-B14F-4D97-AF65-F5344CB8AC3E}">
        <p14:creationId xmlns:p14="http://schemas.microsoft.com/office/powerpoint/2010/main" val="17159248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Anticipated Timelines</a:t>
            </a:r>
            <a:endParaRPr lang="en-US" dirty="0"/>
          </a:p>
        </p:txBody>
      </p:sp>
      <p:sp>
        <p:nvSpPr>
          <p:cNvPr id="3" name="Content Placeholder 2"/>
          <p:cNvSpPr>
            <a:spLocks noGrp="1"/>
          </p:cNvSpPr>
          <p:nvPr>
            <p:ph sz="quarter" idx="1"/>
          </p:nvPr>
        </p:nvSpPr>
        <p:spPr/>
        <p:txBody>
          <a:bodyPr>
            <a:normAutofit/>
          </a:bodyPr>
          <a:lstStyle/>
          <a:p>
            <a:r>
              <a:rPr lang="en-US" dirty="0" smtClean="0"/>
              <a:t>Students beginning high school in </a:t>
            </a:r>
            <a:r>
              <a:rPr lang="en-US" b="1" dirty="0" smtClean="0"/>
              <a:t>2014-2015 </a:t>
            </a:r>
            <a:r>
              <a:rPr lang="en-US" b="1" u="sng" dirty="0" smtClean="0"/>
              <a:t>must</a:t>
            </a:r>
            <a:r>
              <a:rPr lang="en-US" dirty="0" smtClean="0"/>
              <a:t> complete the requirements of the new graduation program.</a:t>
            </a:r>
          </a:p>
          <a:p>
            <a:pPr marL="0" indent="0">
              <a:buNone/>
            </a:pPr>
            <a:endParaRPr lang="en-US" dirty="0" smtClean="0"/>
          </a:p>
          <a:p>
            <a:r>
              <a:rPr lang="en-US" dirty="0" smtClean="0"/>
              <a:t>Students enrolled in high school prior to 2014-2015 will have the choice to complete their current (MHSP, RHSP, or DAP) graduation program or to transition to the new Foundation High School Program.</a:t>
            </a:r>
            <a:endParaRPr lang="en-US" dirty="0"/>
          </a:p>
          <a:p>
            <a:endParaRPr lang="en-US" dirty="0"/>
          </a:p>
        </p:txBody>
      </p:sp>
    </p:spTree>
    <p:extLst>
      <p:ext uri="{BB962C8B-B14F-4D97-AF65-F5344CB8AC3E}">
        <p14:creationId xmlns:p14="http://schemas.microsoft.com/office/powerpoint/2010/main" val="11118755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pPr marL="0" indent="0"/>
            <a:r>
              <a:rPr lang="en-US" sz="3600" b="1" dirty="0" smtClean="0"/>
              <a:t>Foundation High School Program</a:t>
            </a:r>
            <a:r>
              <a:rPr lang="en-US" sz="3600" dirty="0" smtClean="0"/>
              <a:t/>
            </a:r>
            <a:br>
              <a:rPr lang="en-US" sz="3600" dirty="0" smtClean="0"/>
            </a:br>
            <a:r>
              <a:rPr lang="en-US" sz="2200" dirty="0" smtClean="0"/>
              <a:t>Eligible </a:t>
            </a:r>
            <a:r>
              <a:rPr lang="en-US" sz="2200" dirty="0"/>
              <a:t>for </a:t>
            </a:r>
            <a:r>
              <a:rPr lang="en-US" sz="2200" i="1" dirty="0"/>
              <a:t>general admission </a:t>
            </a:r>
            <a:r>
              <a:rPr lang="en-US" sz="2200" dirty="0"/>
              <a:t>to institutions of higher education</a:t>
            </a:r>
            <a:r>
              <a:rPr lang="en-US" sz="2200" b="1" dirty="0"/>
              <a:t/>
            </a:r>
            <a:br>
              <a:rPr lang="en-US" sz="2200" b="1" dirty="0"/>
            </a:br>
            <a:endParaRPr lang="en-US" sz="2200"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1722384124"/>
              </p:ext>
            </p:extLst>
          </p:nvPr>
        </p:nvGraphicFramePr>
        <p:xfrm>
          <a:off x="381000" y="1061720"/>
          <a:ext cx="8229600" cy="5186680"/>
        </p:xfrm>
        <a:graphic>
          <a:graphicData uri="http://schemas.openxmlformats.org/drawingml/2006/table">
            <a:tbl>
              <a:tblPr firstRow="1" bandRow="1">
                <a:tableStyleId>{00A15C55-8517-42AA-B614-E9B94910E393}</a:tableStyleId>
              </a:tblPr>
              <a:tblGrid>
                <a:gridCol w="4114800"/>
                <a:gridCol w="4114800"/>
              </a:tblGrid>
              <a:tr h="370840">
                <a:tc>
                  <a:txBody>
                    <a:bodyPr/>
                    <a:lstStyle/>
                    <a:p>
                      <a:r>
                        <a:rPr lang="en-US" dirty="0" smtClean="0"/>
                        <a:t>Foundation</a:t>
                      </a:r>
                      <a:r>
                        <a:rPr lang="en-US" baseline="0" dirty="0" smtClean="0"/>
                        <a:t> Curriculum</a:t>
                      </a:r>
                      <a:endParaRPr lang="en-US" dirty="0"/>
                    </a:p>
                  </a:txBody>
                  <a:tcPr marL="101809" marR="101809"/>
                </a:tc>
                <a:tc>
                  <a:txBody>
                    <a:bodyPr/>
                    <a:lstStyle/>
                    <a:p>
                      <a:r>
                        <a:rPr lang="en-US" dirty="0" smtClean="0"/>
                        <a:t>Enrichment Curriculum</a:t>
                      </a:r>
                      <a:endParaRPr lang="en-US" dirty="0"/>
                    </a:p>
                  </a:txBody>
                  <a:tcPr marL="101809" marR="101809"/>
                </a:tc>
              </a:tr>
              <a:tr h="370840">
                <a:tc>
                  <a:txBody>
                    <a:bodyPr/>
                    <a:lstStyle/>
                    <a:p>
                      <a:r>
                        <a:rPr lang="en-US" sz="1400" dirty="0" smtClean="0"/>
                        <a:t>English Language Arts (4 credits)</a:t>
                      </a:r>
                    </a:p>
                    <a:p>
                      <a:pPr marL="285750" indent="-285750">
                        <a:buFont typeface="Arial" pitchFamily="34" charset="0"/>
                        <a:buChar char="•"/>
                      </a:pPr>
                      <a:r>
                        <a:rPr lang="en-US" sz="1400" dirty="0" smtClean="0">
                          <a:solidFill>
                            <a:srgbClr val="00B050"/>
                          </a:solidFill>
                        </a:rPr>
                        <a:t>English I</a:t>
                      </a:r>
                    </a:p>
                    <a:p>
                      <a:pPr marL="285750" indent="-285750">
                        <a:buFont typeface="Arial" pitchFamily="34" charset="0"/>
                        <a:buChar char="•"/>
                      </a:pPr>
                      <a:r>
                        <a:rPr lang="en-US" sz="1400" dirty="0" smtClean="0">
                          <a:solidFill>
                            <a:srgbClr val="00B050"/>
                          </a:solidFill>
                        </a:rPr>
                        <a:t>English II</a:t>
                      </a:r>
                    </a:p>
                    <a:p>
                      <a:pPr marL="285750" indent="-285750">
                        <a:buFont typeface="Arial" pitchFamily="34" charset="0"/>
                        <a:buChar char="•"/>
                      </a:pPr>
                      <a:r>
                        <a:rPr lang="en-US" sz="1400" dirty="0" smtClean="0"/>
                        <a:t>English III</a:t>
                      </a:r>
                    </a:p>
                    <a:p>
                      <a:pPr marL="285750" indent="-285750">
                        <a:buFont typeface="Arial" pitchFamily="34" charset="0"/>
                        <a:buChar char="•"/>
                      </a:pPr>
                      <a:r>
                        <a:rPr lang="en-US" sz="1400" dirty="0" smtClean="0">
                          <a:solidFill>
                            <a:srgbClr val="FF0000"/>
                          </a:solidFill>
                        </a:rPr>
                        <a:t>Advanced</a:t>
                      </a:r>
                      <a:r>
                        <a:rPr lang="en-US" sz="1400" baseline="0" dirty="0" smtClean="0">
                          <a:solidFill>
                            <a:srgbClr val="FF0000"/>
                          </a:solidFill>
                        </a:rPr>
                        <a:t> English Course*</a:t>
                      </a:r>
                      <a:endParaRPr lang="en-US" sz="1400" dirty="0">
                        <a:solidFill>
                          <a:srgbClr val="FF0000"/>
                        </a:solidFill>
                      </a:endParaRPr>
                    </a:p>
                  </a:txBody>
                  <a:tcPr marL="101809" marR="101809"/>
                </a:tc>
                <a:tc>
                  <a:txBody>
                    <a:bodyPr/>
                    <a:lstStyle/>
                    <a:p>
                      <a:r>
                        <a:rPr lang="en-US" sz="1400" dirty="0" smtClean="0"/>
                        <a:t>Physical</a:t>
                      </a:r>
                      <a:r>
                        <a:rPr lang="en-US" sz="1400" baseline="0" dirty="0" smtClean="0"/>
                        <a:t> Education</a:t>
                      </a:r>
                    </a:p>
                    <a:p>
                      <a:pPr marL="285750" indent="-285750">
                        <a:buFont typeface="Arial" pitchFamily="34" charset="0"/>
                        <a:buChar char="•"/>
                      </a:pPr>
                      <a:r>
                        <a:rPr lang="en-US" sz="1400" baseline="0" dirty="0" smtClean="0"/>
                        <a:t>One credit</a:t>
                      </a:r>
                    </a:p>
                    <a:p>
                      <a:pPr marL="285750" indent="-285750">
                        <a:buFont typeface="Arial" pitchFamily="34" charset="0"/>
                        <a:buChar char="•"/>
                      </a:pPr>
                      <a:r>
                        <a:rPr lang="en-US" sz="1400" b="0" baseline="0" dirty="0" smtClean="0"/>
                        <a:t>Some exceptions</a:t>
                      </a:r>
                      <a:endParaRPr lang="en-US" sz="1400" b="0" dirty="0"/>
                    </a:p>
                  </a:txBody>
                  <a:tcPr marL="101809" marR="101809"/>
                </a:tc>
              </a:tr>
              <a:tr h="370840">
                <a:tc>
                  <a:txBody>
                    <a:bodyPr/>
                    <a:lstStyle/>
                    <a:p>
                      <a:r>
                        <a:rPr lang="en-US" sz="1400" dirty="0" smtClean="0"/>
                        <a:t>Mathematics (3 credits)</a:t>
                      </a:r>
                    </a:p>
                    <a:p>
                      <a:pPr marL="285750" indent="-285750">
                        <a:buFont typeface="Arial" pitchFamily="34" charset="0"/>
                        <a:buChar char="•"/>
                      </a:pPr>
                      <a:r>
                        <a:rPr lang="en-US" sz="1400" dirty="0" smtClean="0">
                          <a:solidFill>
                            <a:srgbClr val="00B050"/>
                          </a:solidFill>
                        </a:rPr>
                        <a:t>Algebra I</a:t>
                      </a:r>
                    </a:p>
                    <a:p>
                      <a:pPr marL="285750" indent="-285750">
                        <a:buFont typeface="Arial" pitchFamily="34" charset="0"/>
                        <a:buChar char="•"/>
                      </a:pPr>
                      <a:r>
                        <a:rPr lang="en-US" sz="1400" dirty="0" smtClean="0"/>
                        <a:t>Geometry</a:t>
                      </a:r>
                    </a:p>
                    <a:p>
                      <a:pPr marL="285750" indent="-285750">
                        <a:buFont typeface="Arial" pitchFamily="34" charset="0"/>
                        <a:buChar char="•"/>
                      </a:pPr>
                      <a:r>
                        <a:rPr lang="en-US" sz="1400" dirty="0" smtClean="0">
                          <a:solidFill>
                            <a:srgbClr val="FF0000"/>
                          </a:solidFill>
                        </a:rPr>
                        <a:t>Advanced Mathematics Course*</a:t>
                      </a:r>
                      <a:endParaRPr lang="en-US" sz="1400" dirty="0">
                        <a:solidFill>
                          <a:srgbClr val="FF0000"/>
                        </a:solidFill>
                      </a:endParaRPr>
                    </a:p>
                  </a:txBody>
                  <a:tcPr marL="101809" marR="101809"/>
                </a:tc>
                <a:tc>
                  <a:txBody>
                    <a:bodyPr/>
                    <a:lstStyle/>
                    <a:p>
                      <a:r>
                        <a:rPr lang="en-US" sz="1400" dirty="0" smtClean="0"/>
                        <a:t>Languages Other</a:t>
                      </a:r>
                      <a:r>
                        <a:rPr lang="en-US" sz="1400" baseline="0" dirty="0" smtClean="0"/>
                        <a:t> Than English</a:t>
                      </a:r>
                    </a:p>
                    <a:p>
                      <a:pPr marL="285750" indent="-285750">
                        <a:buFont typeface="Arial" pitchFamily="34" charset="0"/>
                        <a:buChar char="•"/>
                      </a:pPr>
                      <a:r>
                        <a:rPr lang="en-US" sz="1400" baseline="0" dirty="0" smtClean="0"/>
                        <a:t>Two credits in the same language</a:t>
                      </a:r>
                    </a:p>
                    <a:p>
                      <a:pPr marL="285750" indent="-285750">
                        <a:buFont typeface="Arial" pitchFamily="34" charset="0"/>
                        <a:buChar char="•"/>
                      </a:pPr>
                      <a:r>
                        <a:rPr lang="en-US" sz="1400" baseline="0" dirty="0" smtClean="0"/>
                        <a:t>Substitution for </a:t>
                      </a:r>
                      <a:r>
                        <a:rPr lang="en-US" sz="1400" baseline="0" dirty="0" smtClean="0">
                          <a:solidFill>
                            <a:srgbClr val="FF0000"/>
                          </a:solidFill>
                        </a:rPr>
                        <a:t>computer programming languages**</a:t>
                      </a:r>
                    </a:p>
                    <a:p>
                      <a:pPr marL="285750" indent="-285750">
                        <a:buFont typeface="Arial" pitchFamily="34" charset="0"/>
                        <a:buChar char="•"/>
                      </a:pPr>
                      <a:r>
                        <a:rPr lang="en-US" sz="1400" b="0" baseline="0" dirty="0" smtClean="0">
                          <a:solidFill>
                            <a:srgbClr val="FF0000"/>
                          </a:solidFill>
                        </a:rPr>
                        <a:t>Some exceptions*</a:t>
                      </a:r>
                      <a:endParaRPr lang="en-US" sz="1400" b="0" dirty="0">
                        <a:solidFill>
                          <a:srgbClr val="FF0000"/>
                        </a:solidFill>
                      </a:endParaRPr>
                    </a:p>
                  </a:txBody>
                  <a:tcPr marL="101809" marR="101809"/>
                </a:tc>
              </a:tr>
              <a:tr h="370840">
                <a:tc>
                  <a:txBody>
                    <a:bodyPr/>
                    <a:lstStyle/>
                    <a:p>
                      <a:r>
                        <a:rPr lang="en-US" sz="1400" dirty="0" smtClean="0"/>
                        <a:t>Science (3 credits)</a:t>
                      </a:r>
                    </a:p>
                    <a:p>
                      <a:pPr marL="285750" indent="-285750">
                        <a:buFont typeface="Arial" pitchFamily="34" charset="0"/>
                        <a:buChar char="•"/>
                      </a:pPr>
                      <a:r>
                        <a:rPr lang="en-US" sz="1400" dirty="0" smtClean="0">
                          <a:solidFill>
                            <a:srgbClr val="00B050"/>
                          </a:solidFill>
                        </a:rPr>
                        <a:t>Biology</a:t>
                      </a:r>
                    </a:p>
                    <a:p>
                      <a:pPr marL="285750" indent="-285750">
                        <a:buFont typeface="Arial" pitchFamily="34" charset="0"/>
                        <a:buChar char="•"/>
                      </a:pPr>
                      <a:r>
                        <a:rPr lang="en-US" sz="1400" dirty="0" smtClean="0">
                          <a:solidFill>
                            <a:srgbClr val="FF0000"/>
                          </a:solidFill>
                        </a:rPr>
                        <a:t>2 Advanced Science Course</a:t>
                      </a:r>
                      <a:r>
                        <a:rPr lang="en-US" sz="1400" baseline="0" dirty="0" smtClean="0">
                          <a:solidFill>
                            <a:srgbClr val="FF0000"/>
                          </a:solidFill>
                        </a:rPr>
                        <a:t>*</a:t>
                      </a:r>
                      <a:endParaRPr lang="en-US" sz="1400" dirty="0">
                        <a:solidFill>
                          <a:srgbClr val="FF0000"/>
                        </a:solidFill>
                      </a:endParaRPr>
                    </a:p>
                  </a:txBody>
                  <a:tcPr marL="101809" marR="101809"/>
                </a:tc>
                <a:tc>
                  <a:txBody>
                    <a:bodyPr/>
                    <a:lstStyle/>
                    <a:p>
                      <a:r>
                        <a:rPr lang="en-US" sz="1400" dirty="0" smtClean="0"/>
                        <a:t>Fine Arts</a:t>
                      </a:r>
                    </a:p>
                    <a:p>
                      <a:pPr marL="285750" indent="-285750">
                        <a:buFont typeface="Arial" pitchFamily="34" charset="0"/>
                        <a:buChar char="•"/>
                      </a:pPr>
                      <a:r>
                        <a:rPr lang="en-US" sz="1400" dirty="0" smtClean="0"/>
                        <a:t>One credit</a:t>
                      </a:r>
                      <a:endParaRPr lang="en-US" sz="1400" b="0" dirty="0"/>
                    </a:p>
                  </a:txBody>
                  <a:tcPr marL="101809" marR="101809"/>
                </a:tc>
              </a:tr>
              <a:tr h="370840">
                <a:tc>
                  <a:txBody>
                    <a:bodyPr/>
                    <a:lstStyle/>
                    <a:p>
                      <a:r>
                        <a:rPr lang="en-US" sz="1400" dirty="0" smtClean="0"/>
                        <a:t>Social</a:t>
                      </a:r>
                      <a:r>
                        <a:rPr lang="en-US" sz="1400" baseline="0" dirty="0" smtClean="0"/>
                        <a:t> Studies (3 credits)</a:t>
                      </a:r>
                    </a:p>
                    <a:p>
                      <a:pPr marL="285750" indent="-285750">
                        <a:buFont typeface="Arial" pitchFamily="34" charset="0"/>
                        <a:buChar char="•"/>
                      </a:pPr>
                      <a:r>
                        <a:rPr lang="en-US" sz="1400" baseline="0" dirty="0" smtClean="0">
                          <a:solidFill>
                            <a:srgbClr val="00B050"/>
                          </a:solidFill>
                        </a:rPr>
                        <a:t>U.S. History</a:t>
                      </a:r>
                    </a:p>
                    <a:p>
                      <a:pPr marL="285750" indent="-285750">
                        <a:buFont typeface="Arial" pitchFamily="34" charset="0"/>
                        <a:buChar char="•"/>
                      </a:pPr>
                      <a:r>
                        <a:rPr lang="en-US" sz="1400" baseline="0" dirty="0" smtClean="0"/>
                        <a:t>U.S. Government (1/2 credit)</a:t>
                      </a:r>
                    </a:p>
                    <a:p>
                      <a:pPr marL="285750" indent="-285750">
                        <a:buFont typeface="Arial" pitchFamily="34" charset="0"/>
                        <a:buChar char="•"/>
                      </a:pPr>
                      <a:r>
                        <a:rPr lang="en-US" sz="1400" baseline="0" dirty="0" smtClean="0"/>
                        <a:t>Economics (1/2 credit)</a:t>
                      </a:r>
                    </a:p>
                    <a:p>
                      <a:pPr marL="285750" indent="-285750">
                        <a:buFont typeface="Arial" pitchFamily="34" charset="0"/>
                        <a:buChar char="•"/>
                      </a:pPr>
                      <a:r>
                        <a:rPr lang="en-US" sz="1400" baseline="0" dirty="0" smtClean="0"/>
                        <a:t>World Geography, or World History, or </a:t>
                      </a:r>
                      <a:r>
                        <a:rPr lang="en-US" sz="1400" baseline="0" dirty="0" smtClean="0">
                          <a:solidFill>
                            <a:srgbClr val="FF0000"/>
                          </a:solidFill>
                        </a:rPr>
                        <a:t>Combined World Geography/World History**</a:t>
                      </a:r>
                      <a:endParaRPr lang="en-US" sz="1400" b="0" dirty="0">
                        <a:solidFill>
                          <a:srgbClr val="FF0000"/>
                        </a:solidFill>
                      </a:endParaRPr>
                    </a:p>
                  </a:txBody>
                  <a:tcPr marL="101809" marR="101809"/>
                </a:tc>
                <a:tc>
                  <a:txBody>
                    <a:bodyPr/>
                    <a:lstStyle/>
                    <a:p>
                      <a:r>
                        <a:rPr lang="en-US" sz="1400" dirty="0" smtClean="0"/>
                        <a:t>Electives</a:t>
                      </a:r>
                    </a:p>
                    <a:p>
                      <a:pPr marL="285750" indent="-285750">
                        <a:buFont typeface="Arial" pitchFamily="34" charset="0"/>
                        <a:buChar char="•"/>
                      </a:pPr>
                      <a:r>
                        <a:rPr lang="en-US" sz="1400" dirty="0" smtClean="0"/>
                        <a:t>Five credits</a:t>
                      </a:r>
                      <a:endParaRPr lang="en-US" sz="1400" b="0" dirty="0"/>
                    </a:p>
                  </a:txBody>
                  <a:tcPr marL="101809" marR="101809"/>
                </a:tc>
              </a:tr>
              <a:tr h="370840">
                <a:tc gridSpan="2">
                  <a:txBody>
                    <a:bodyPr/>
                    <a:lstStyle/>
                    <a:p>
                      <a:pPr marL="0" indent="0" algn="ctr">
                        <a:buFont typeface="Arial" pitchFamily="34" charset="0"/>
                        <a:buNone/>
                      </a:pPr>
                      <a:r>
                        <a:rPr lang="en-US" sz="2000" b="1" dirty="0" smtClean="0"/>
                        <a:t>Total:  22 credits</a:t>
                      </a:r>
                      <a:endParaRPr lang="en-US" sz="2000" b="1" dirty="0">
                        <a:solidFill>
                          <a:schemeClr val="tx1"/>
                        </a:solidFill>
                      </a:endParaRPr>
                    </a:p>
                  </a:txBody>
                  <a:tcPr marL="101809" marR="101809"/>
                </a:tc>
                <a:tc hMerge="1">
                  <a:txBody>
                    <a:bodyPr/>
                    <a:lstStyle/>
                    <a:p>
                      <a:pPr marL="285750" indent="-285750">
                        <a:buFont typeface="Arial" pitchFamily="34" charset="0"/>
                        <a:buChar char="•"/>
                      </a:pPr>
                      <a:endParaRPr lang="en-US" sz="1400" b="0" dirty="0"/>
                    </a:p>
                  </a:txBody>
                  <a:tcPr marL="101809" marR="101809"/>
                </a:tc>
              </a:tr>
            </a:tbl>
          </a:graphicData>
        </a:graphic>
      </p:graphicFrame>
      <p:sp>
        <p:nvSpPr>
          <p:cNvPr id="6" name="TextBox 5"/>
          <p:cNvSpPr txBox="1"/>
          <p:nvPr/>
        </p:nvSpPr>
        <p:spPr>
          <a:xfrm>
            <a:off x="6324600" y="6378478"/>
            <a:ext cx="2209800" cy="461665"/>
          </a:xfrm>
          <a:prstGeom prst="rect">
            <a:avLst/>
          </a:prstGeom>
          <a:noFill/>
        </p:spPr>
        <p:txBody>
          <a:bodyPr wrap="square" rtlCol="0">
            <a:spAutoFit/>
          </a:bodyPr>
          <a:lstStyle/>
          <a:p>
            <a:pPr algn="r"/>
            <a:r>
              <a:rPr lang="en-US" sz="1200" dirty="0" smtClean="0">
                <a:solidFill>
                  <a:srgbClr val="FF0000"/>
                </a:solidFill>
              </a:rPr>
              <a:t>*TBD by SBOE                          </a:t>
            </a:r>
          </a:p>
          <a:p>
            <a:pPr algn="r"/>
            <a:r>
              <a:rPr lang="en-US" sz="1200" dirty="0" smtClean="0">
                <a:solidFill>
                  <a:srgbClr val="FF0000"/>
                </a:solidFill>
              </a:rPr>
              <a:t> **Course does not yet exist</a:t>
            </a:r>
            <a:endParaRPr lang="en-US" sz="1200" dirty="0">
              <a:solidFill>
                <a:srgbClr val="FF0000"/>
              </a:solidFill>
            </a:endParaRPr>
          </a:p>
        </p:txBody>
      </p:sp>
      <p:sp>
        <p:nvSpPr>
          <p:cNvPr id="5" name="TextBox 4"/>
          <p:cNvSpPr txBox="1"/>
          <p:nvPr/>
        </p:nvSpPr>
        <p:spPr>
          <a:xfrm>
            <a:off x="381000" y="6378478"/>
            <a:ext cx="3657600" cy="276999"/>
          </a:xfrm>
          <a:prstGeom prst="rect">
            <a:avLst/>
          </a:prstGeom>
          <a:noFill/>
        </p:spPr>
        <p:txBody>
          <a:bodyPr wrap="square" rtlCol="0">
            <a:spAutoFit/>
          </a:bodyPr>
          <a:lstStyle/>
          <a:p>
            <a:r>
              <a:rPr lang="en-US" sz="1200" dirty="0" smtClean="0">
                <a:solidFill>
                  <a:srgbClr val="00B050"/>
                </a:solidFill>
              </a:rPr>
              <a:t>Course has a required EOC assessment</a:t>
            </a:r>
            <a:endParaRPr lang="en-US" sz="1200" dirty="0">
              <a:solidFill>
                <a:srgbClr val="00B050"/>
              </a:solidFill>
            </a:endParaRPr>
          </a:p>
        </p:txBody>
      </p:sp>
    </p:spTree>
    <p:extLst>
      <p:ext uri="{BB962C8B-B14F-4D97-AF65-F5344CB8AC3E}">
        <p14:creationId xmlns:p14="http://schemas.microsoft.com/office/powerpoint/2010/main" val="15684293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Endorsements</a:t>
            </a:r>
            <a:endParaRPr lang="en-US" dirty="0"/>
          </a:p>
        </p:txBody>
      </p:sp>
      <p:sp>
        <p:nvSpPr>
          <p:cNvPr id="3" name="Content Placeholder 2"/>
          <p:cNvSpPr>
            <a:spLocks noGrp="1"/>
          </p:cNvSpPr>
          <p:nvPr>
            <p:ph sz="quarter" idx="1"/>
          </p:nvPr>
        </p:nvSpPr>
        <p:spPr>
          <a:xfrm>
            <a:off x="612648" y="1600200"/>
            <a:ext cx="8153400" cy="4724400"/>
          </a:xfrm>
        </p:spPr>
        <p:txBody>
          <a:bodyPr>
            <a:normAutofit/>
          </a:bodyPr>
          <a:lstStyle/>
          <a:p>
            <a:r>
              <a:rPr lang="en-US" dirty="0" smtClean="0"/>
              <a:t>Upon entering 9</a:t>
            </a:r>
            <a:r>
              <a:rPr lang="en-US" baseline="30000" dirty="0" smtClean="0"/>
              <a:t>th</a:t>
            </a:r>
            <a:r>
              <a:rPr lang="en-US" dirty="0" smtClean="0"/>
              <a:t> grade, a student must indicate (in writing) an endorsement he/she intends to earn.</a:t>
            </a:r>
          </a:p>
          <a:p>
            <a:r>
              <a:rPr lang="en-US" dirty="0" smtClean="0"/>
              <a:t>Student must be allowed to choose a different endorsement at any time.</a:t>
            </a:r>
          </a:p>
          <a:p>
            <a:pPr lvl="1"/>
            <a:r>
              <a:rPr lang="en-US" dirty="0" smtClean="0"/>
              <a:t>STEM (science, technology, engineering and mathematics)</a:t>
            </a:r>
          </a:p>
          <a:p>
            <a:pPr lvl="1"/>
            <a:r>
              <a:rPr lang="en-US" dirty="0" smtClean="0"/>
              <a:t>Business &amp; Industry</a:t>
            </a:r>
          </a:p>
          <a:p>
            <a:pPr lvl="1"/>
            <a:r>
              <a:rPr lang="en-US" dirty="0" smtClean="0"/>
              <a:t>Public Services</a:t>
            </a:r>
          </a:p>
          <a:p>
            <a:pPr lvl="1"/>
            <a:r>
              <a:rPr lang="en-US" dirty="0" smtClean="0"/>
              <a:t>Arts &amp; Humanities</a:t>
            </a:r>
          </a:p>
          <a:p>
            <a:pPr lvl="1"/>
            <a:r>
              <a:rPr lang="en-US" dirty="0" smtClean="0"/>
              <a:t>Multidisciplinary Studies</a:t>
            </a:r>
          </a:p>
          <a:p>
            <a:pPr lvl="1"/>
            <a:endParaRPr lang="en-US" dirty="0" smtClean="0"/>
          </a:p>
          <a:p>
            <a:pPr marL="0" indent="0">
              <a:buNone/>
            </a:pPr>
            <a:endParaRPr lang="en-US" dirty="0"/>
          </a:p>
        </p:txBody>
      </p:sp>
    </p:spTree>
    <p:extLst>
      <p:ext uri="{BB962C8B-B14F-4D97-AF65-F5344CB8AC3E}">
        <p14:creationId xmlns:p14="http://schemas.microsoft.com/office/powerpoint/2010/main" val="21087128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Endorsements – 26 credits</a:t>
            </a:r>
            <a:endParaRPr lang="en-US" dirty="0"/>
          </a:p>
        </p:txBody>
      </p:sp>
      <p:sp>
        <p:nvSpPr>
          <p:cNvPr id="3" name="Content Placeholder 2"/>
          <p:cNvSpPr>
            <a:spLocks noGrp="1"/>
          </p:cNvSpPr>
          <p:nvPr>
            <p:ph sz="quarter" idx="1"/>
          </p:nvPr>
        </p:nvSpPr>
        <p:spPr/>
        <p:txBody>
          <a:bodyPr/>
          <a:lstStyle/>
          <a:p>
            <a:r>
              <a:rPr lang="en-US" dirty="0" smtClean="0"/>
              <a:t>A student may earn an endorsement by successfully completing:</a:t>
            </a:r>
          </a:p>
          <a:p>
            <a:pPr lvl="1"/>
            <a:r>
              <a:rPr lang="en-US" dirty="0" smtClean="0"/>
              <a:t>Curriculum requirements for the endorsement </a:t>
            </a:r>
            <a:r>
              <a:rPr lang="en-US" dirty="0" smtClean="0">
                <a:solidFill>
                  <a:srgbClr val="FF0000"/>
                </a:solidFill>
              </a:rPr>
              <a:t>(TBD by SBOE)</a:t>
            </a:r>
          </a:p>
          <a:p>
            <a:pPr lvl="1"/>
            <a:r>
              <a:rPr lang="en-US" dirty="0" smtClean="0">
                <a:solidFill>
                  <a:schemeClr val="tx1"/>
                </a:solidFill>
              </a:rPr>
              <a:t>4 credits in mathematics</a:t>
            </a:r>
          </a:p>
          <a:p>
            <a:pPr lvl="1"/>
            <a:r>
              <a:rPr lang="en-US" dirty="0" smtClean="0">
                <a:solidFill>
                  <a:schemeClr val="tx1"/>
                </a:solidFill>
              </a:rPr>
              <a:t>4 credits in science</a:t>
            </a:r>
          </a:p>
          <a:p>
            <a:pPr lvl="1"/>
            <a:r>
              <a:rPr lang="en-US" dirty="0" smtClean="0">
                <a:solidFill>
                  <a:schemeClr val="tx1"/>
                </a:solidFill>
              </a:rPr>
              <a:t>2 </a:t>
            </a:r>
            <a:r>
              <a:rPr lang="en-US" u="sng" dirty="0" smtClean="0">
                <a:solidFill>
                  <a:schemeClr val="tx1"/>
                </a:solidFill>
              </a:rPr>
              <a:t>additional</a:t>
            </a:r>
            <a:r>
              <a:rPr lang="en-US" dirty="0" smtClean="0">
                <a:solidFill>
                  <a:schemeClr val="tx1"/>
                </a:solidFill>
              </a:rPr>
              <a:t> elective credits</a:t>
            </a:r>
          </a:p>
          <a:p>
            <a:r>
              <a:rPr lang="en-US" dirty="0" smtClean="0">
                <a:solidFill>
                  <a:schemeClr val="tx1"/>
                </a:solidFill>
              </a:rPr>
              <a:t>26 credits total</a:t>
            </a:r>
            <a:endParaRPr lang="en-US" dirty="0">
              <a:solidFill>
                <a:schemeClr val="tx1"/>
              </a:solidFill>
            </a:endParaRPr>
          </a:p>
        </p:txBody>
      </p:sp>
    </p:spTree>
    <p:extLst>
      <p:ext uri="{BB962C8B-B14F-4D97-AF65-F5344CB8AC3E}">
        <p14:creationId xmlns:p14="http://schemas.microsoft.com/office/powerpoint/2010/main" val="415199156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1256</TotalTime>
  <Words>4980</Words>
  <Application>Microsoft Office PowerPoint</Application>
  <PresentationFormat>On-screen Show (4:3)</PresentationFormat>
  <Paragraphs>521</Paragraphs>
  <Slides>34</Slides>
  <Notes>32</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Median</vt:lpstr>
      <vt:lpstr>House Bill 5 Update</vt:lpstr>
      <vt:lpstr>HB5 Key Provisions</vt:lpstr>
      <vt:lpstr>General Overview</vt:lpstr>
      <vt:lpstr>Graduation Overview</vt:lpstr>
      <vt:lpstr>Proceedings </vt:lpstr>
      <vt:lpstr>Anticipated Timelines</vt:lpstr>
      <vt:lpstr>Foundation High School Program Eligible for general admission to institutions of higher education </vt:lpstr>
      <vt:lpstr>Endorsements</vt:lpstr>
      <vt:lpstr>Endorsements – 26 credits</vt:lpstr>
      <vt:lpstr>Endorsements</vt:lpstr>
      <vt:lpstr>Foundation High School Program with Endorsement(s) Eligible for general admission to institutions of higher education</vt:lpstr>
      <vt:lpstr>Endorsements</vt:lpstr>
      <vt:lpstr>Graduation without an Endorsement</vt:lpstr>
      <vt:lpstr>Distinguished Level of Achievement – 26 credits</vt:lpstr>
      <vt:lpstr>Distinguished Level of Achievement</vt:lpstr>
      <vt:lpstr>Foundation High School Program with Distinguished Level of Achievement Eligible for automatic admission to institutions of higher education</vt:lpstr>
      <vt:lpstr>Performance Acknowledgements</vt:lpstr>
      <vt:lpstr>Notes</vt:lpstr>
      <vt:lpstr>College Preparatory Courses</vt:lpstr>
      <vt:lpstr>College Preparatory Courses</vt:lpstr>
      <vt:lpstr>College Preparatory Courses</vt:lpstr>
      <vt:lpstr>College Preparatory Courses</vt:lpstr>
      <vt:lpstr>College Preparatory Courses</vt:lpstr>
      <vt:lpstr>College Preparatory Courses</vt:lpstr>
      <vt:lpstr>EOC Exams</vt:lpstr>
      <vt:lpstr>EOC Scores</vt:lpstr>
      <vt:lpstr>Unlikely to Pass EOC</vt:lpstr>
      <vt:lpstr>TSI to Satisfy EOC</vt:lpstr>
      <vt:lpstr>Accelerated Instruction</vt:lpstr>
      <vt:lpstr>Benchmarks</vt:lpstr>
      <vt:lpstr>District Evaluation of Performance Effective 2013-2014</vt:lpstr>
      <vt:lpstr>Academic Distinctions  Districts and Campuses</vt:lpstr>
      <vt:lpstr>Accountability Indicators</vt:lpstr>
      <vt:lpstr>Resources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House Bill 5</dc:title>
  <dc:creator>spatterson@esc11.net</dc:creator>
  <cp:lastModifiedBy>Mougey, Amy</cp:lastModifiedBy>
  <cp:revision>262</cp:revision>
  <cp:lastPrinted>2013-08-10T16:53:01Z</cp:lastPrinted>
  <dcterms:created xsi:type="dcterms:W3CDTF">2013-08-07T18:16:20Z</dcterms:created>
  <dcterms:modified xsi:type="dcterms:W3CDTF">2014-02-12T15:59:17Z</dcterms:modified>
</cp:coreProperties>
</file>