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415" r:id="rId2"/>
    <p:sldId id="274" r:id="rId3"/>
    <p:sldId id="419" r:id="rId4"/>
    <p:sldId id="466" r:id="rId5"/>
    <p:sldId id="467" r:id="rId6"/>
    <p:sldId id="468" r:id="rId7"/>
    <p:sldId id="469" r:id="rId8"/>
    <p:sldId id="470" r:id="rId9"/>
    <p:sldId id="471" r:id="rId10"/>
    <p:sldId id="465" r:id="rId11"/>
    <p:sldId id="474" r:id="rId12"/>
    <p:sldId id="472" r:id="rId13"/>
    <p:sldId id="473" r:id="rId14"/>
    <p:sldId id="475" r:id="rId15"/>
    <p:sldId id="477" r:id="rId16"/>
    <p:sldId id="478" r:id="rId17"/>
    <p:sldId id="268" r:id="rId18"/>
    <p:sldId id="463" r:id="rId19"/>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8080EA3-8881-42D2-9BB4-C667E7A6096F}">
          <p14:sldIdLst>
            <p14:sldId id="415"/>
            <p14:sldId id="274"/>
            <p14:sldId id="419"/>
            <p14:sldId id="466"/>
            <p14:sldId id="467"/>
            <p14:sldId id="468"/>
            <p14:sldId id="469"/>
            <p14:sldId id="470"/>
            <p14:sldId id="471"/>
            <p14:sldId id="465"/>
            <p14:sldId id="474"/>
            <p14:sldId id="472"/>
            <p14:sldId id="473"/>
            <p14:sldId id="475"/>
            <p14:sldId id="477"/>
            <p14:sldId id="478"/>
            <p14:sldId id="268"/>
            <p14:sldId id="46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46C0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45" autoAdjust="0"/>
  </p:normalViewPr>
  <p:slideViewPr>
    <p:cSldViewPr>
      <p:cViewPr>
        <p:scale>
          <a:sx n="100" d="100"/>
          <a:sy n="100" d="100"/>
        </p:scale>
        <p:origin x="-708" y="504"/>
      </p:cViewPr>
      <p:guideLst>
        <p:guide orient="horz" pos="2160"/>
        <p:guide pos="2880"/>
      </p:guideLst>
    </p:cSldViewPr>
  </p:slideViewPr>
  <p:outlineViewPr>
    <p:cViewPr>
      <p:scale>
        <a:sx n="33" d="100"/>
        <a:sy n="33" d="100"/>
      </p:scale>
      <p:origin x="0" y="77418"/>
    </p:cViewPr>
  </p:outlineViewPr>
  <p:notesTextViewPr>
    <p:cViewPr>
      <p:scale>
        <a:sx n="100" d="100"/>
        <a:sy n="100" d="100"/>
      </p:scale>
      <p:origin x="0" y="0"/>
    </p:cViewPr>
  </p:notesTextViewPr>
  <p:sorterViewPr>
    <p:cViewPr>
      <p:scale>
        <a:sx n="90" d="100"/>
        <a:sy n="90" d="100"/>
      </p:scale>
      <p:origin x="0" y="0"/>
    </p:cViewPr>
  </p:sorterViewPr>
  <p:notesViewPr>
    <p:cSldViewPr>
      <p:cViewPr varScale="1">
        <p:scale>
          <a:sx n="67" d="100"/>
          <a:sy n="67" d="100"/>
        </p:scale>
        <p:origin x="-2292" y="-102"/>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51A6C4-8BC2-4BAC-B88D-C8C0F0EA43E1}"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D579BF81-15AA-4294-A09E-5B582509F8FB}">
      <dgm:prSet custT="1"/>
      <dgm:spPr/>
      <dgm:t>
        <a:bodyPr/>
        <a:lstStyle/>
        <a:p>
          <a:pPr algn="ctr" rtl="0"/>
          <a:r>
            <a:rPr lang="en-US" sz="4000" b="1" cap="none" dirty="0" smtClean="0">
              <a:effectLst>
                <a:outerShdw blurRad="38100" dist="38100" dir="2700000">
                  <a:srgbClr val="000000"/>
                </a:outerShdw>
              </a:effectLst>
              <a:latin typeface="+mj-lt"/>
            </a:rPr>
            <a:t>Partners for Success</a:t>
          </a:r>
        </a:p>
      </dgm:t>
    </dgm:pt>
    <dgm:pt modelId="{1378E010-001E-440A-9A49-9CDE3B54E96C}" type="parTrans" cxnId="{A0AB5EAA-39DE-4F75-8880-FA3262249A8F}">
      <dgm:prSet/>
      <dgm:spPr/>
      <dgm:t>
        <a:bodyPr/>
        <a:lstStyle/>
        <a:p>
          <a:endParaRPr lang="en-US"/>
        </a:p>
      </dgm:t>
    </dgm:pt>
    <dgm:pt modelId="{A25A2377-F70C-4C59-91CA-4B621CAEC71A}" type="sibTrans" cxnId="{A0AB5EAA-39DE-4F75-8880-FA3262249A8F}">
      <dgm:prSet/>
      <dgm:spPr/>
      <dgm:t>
        <a:bodyPr/>
        <a:lstStyle/>
        <a:p>
          <a:endParaRPr lang="en-US"/>
        </a:p>
      </dgm:t>
    </dgm:pt>
    <dgm:pt modelId="{5A83960D-00A3-4A5F-8D86-B3B7B8F4C4A6}" type="pres">
      <dgm:prSet presAssocID="{0E51A6C4-8BC2-4BAC-B88D-C8C0F0EA43E1}" presName="linear" presStyleCnt="0">
        <dgm:presLayoutVars>
          <dgm:animLvl val="lvl"/>
          <dgm:resizeHandles val="exact"/>
        </dgm:presLayoutVars>
      </dgm:prSet>
      <dgm:spPr/>
      <dgm:t>
        <a:bodyPr/>
        <a:lstStyle/>
        <a:p>
          <a:endParaRPr lang="en-US"/>
        </a:p>
      </dgm:t>
    </dgm:pt>
    <dgm:pt modelId="{55D38D7D-2D38-45CB-9164-40A98FE10EFF}" type="pres">
      <dgm:prSet presAssocID="{D579BF81-15AA-4294-A09E-5B582509F8FB}" presName="parentText" presStyleLbl="node1" presStyleIdx="0" presStyleCnt="1" custLinFactNeighborY="3186">
        <dgm:presLayoutVars>
          <dgm:chMax val="0"/>
          <dgm:bulletEnabled val="1"/>
        </dgm:presLayoutVars>
      </dgm:prSet>
      <dgm:spPr/>
      <dgm:t>
        <a:bodyPr/>
        <a:lstStyle/>
        <a:p>
          <a:endParaRPr lang="en-US"/>
        </a:p>
      </dgm:t>
    </dgm:pt>
  </dgm:ptLst>
  <dgm:cxnLst>
    <dgm:cxn modelId="{ECFABF93-6246-40F0-AF26-B9C0E176C837}" type="presOf" srcId="{0E51A6C4-8BC2-4BAC-B88D-C8C0F0EA43E1}" destId="{5A83960D-00A3-4A5F-8D86-B3B7B8F4C4A6}" srcOrd="0" destOrd="0" presId="urn:microsoft.com/office/officeart/2005/8/layout/vList2"/>
    <dgm:cxn modelId="{8C5D7AE2-5B83-4149-90AD-0890BF819653}" type="presOf" srcId="{D579BF81-15AA-4294-A09E-5B582509F8FB}" destId="{55D38D7D-2D38-45CB-9164-40A98FE10EFF}" srcOrd="0" destOrd="0" presId="urn:microsoft.com/office/officeart/2005/8/layout/vList2"/>
    <dgm:cxn modelId="{A0AB5EAA-39DE-4F75-8880-FA3262249A8F}" srcId="{0E51A6C4-8BC2-4BAC-B88D-C8C0F0EA43E1}" destId="{D579BF81-15AA-4294-A09E-5B582509F8FB}" srcOrd="0" destOrd="0" parTransId="{1378E010-001E-440A-9A49-9CDE3B54E96C}" sibTransId="{A25A2377-F70C-4C59-91CA-4B621CAEC71A}"/>
    <dgm:cxn modelId="{75162B6F-9860-446D-A7BF-8B2C9A1BDAEB}" type="presParOf" srcId="{5A83960D-00A3-4A5F-8D86-B3B7B8F4C4A6}" destId="{55D38D7D-2D38-45CB-9164-40A98FE10EFF}"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D54084-AE1B-4D33-8373-0A98D7DD6674}" type="doc">
      <dgm:prSet loTypeId="urn:microsoft.com/office/officeart/2005/8/layout/radial6" loCatId="cycle" qsTypeId="urn:microsoft.com/office/officeart/2005/8/quickstyle/3D1" qsCatId="3D" csTypeId="urn:microsoft.com/office/officeart/2005/8/colors/accent0_3" csCatId="mainScheme" phldr="1"/>
      <dgm:spPr/>
      <dgm:t>
        <a:bodyPr/>
        <a:lstStyle/>
        <a:p>
          <a:endParaRPr lang="en-US"/>
        </a:p>
      </dgm:t>
    </dgm:pt>
    <dgm:pt modelId="{64590FEB-5D3C-4766-9BFD-7A91237EBA7B}">
      <dgm:prSet custT="1"/>
      <dgm:spPr/>
      <dgm:t>
        <a:bodyPr/>
        <a:lstStyle/>
        <a:p>
          <a:pPr rtl="0"/>
          <a:r>
            <a:rPr lang="en-US" sz="1600" b="1" dirty="0" smtClean="0"/>
            <a:t>Counselors</a:t>
          </a:r>
          <a:endParaRPr lang="en-US" sz="1600" b="1" dirty="0"/>
        </a:p>
      </dgm:t>
    </dgm:pt>
    <dgm:pt modelId="{D8BE371D-ED99-431B-8667-CB16E1D4FFF8}" type="parTrans" cxnId="{6364C51C-814A-407D-ABAC-9672AE12F2F5}">
      <dgm:prSet/>
      <dgm:spPr/>
      <dgm:t>
        <a:bodyPr/>
        <a:lstStyle/>
        <a:p>
          <a:endParaRPr lang="en-US"/>
        </a:p>
      </dgm:t>
    </dgm:pt>
    <dgm:pt modelId="{76CF181D-08BD-4A55-8141-A24EE6550C8E}" type="sibTrans" cxnId="{6364C51C-814A-407D-ABAC-9672AE12F2F5}">
      <dgm:prSet/>
      <dgm:spPr/>
      <dgm:t>
        <a:bodyPr/>
        <a:lstStyle/>
        <a:p>
          <a:endParaRPr lang="en-US" dirty="0"/>
        </a:p>
      </dgm:t>
    </dgm:pt>
    <dgm:pt modelId="{574D2851-F008-4179-A36C-648B7A7CC2CF}">
      <dgm:prSet custT="1"/>
      <dgm:spPr/>
      <dgm:t>
        <a:bodyPr/>
        <a:lstStyle/>
        <a:p>
          <a:pPr rtl="0"/>
          <a:r>
            <a:rPr lang="en-US" sz="1600" b="1" dirty="0" smtClean="0"/>
            <a:t>Community</a:t>
          </a:r>
          <a:endParaRPr lang="en-US" sz="1600" b="1" dirty="0"/>
        </a:p>
      </dgm:t>
    </dgm:pt>
    <dgm:pt modelId="{2FD0C3E4-3A3E-4B8C-B9B3-7D54FB49B0D3}" type="parTrans" cxnId="{F8B5E7F1-50FB-4E98-B503-49CEF18B0E50}">
      <dgm:prSet/>
      <dgm:spPr/>
      <dgm:t>
        <a:bodyPr/>
        <a:lstStyle/>
        <a:p>
          <a:endParaRPr lang="en-US"/>
        </a:p>
      </dgm:t>
    </dgm:pt>
    <dgm:pt modelId="{338BA83B-D741-4F73-B6A8-E67D183730DB}" type="sibTrans" cxnId="{F8B5E7F1-50FB-4E98-B503-49CEF18B0E50}">
      <dgm:prSet/>
      <dgm:spPr/>
      <dgm:t>
        <a:bodyPr/>
        <a:lstStyle/>
        <a:p>
          <a:endParaRPr lang="en-US" dirty="0"/>
        </a:p>
      </dgm:t>
    </dgm:pt>
    <dgm:pt modelId="{03FED2D3-6514-4FAD-8B41-FE7336661CC8}">
      <dgm:prSet custT="1"/>
      <dgm:spPr/>
      <dgm:t>
        <a:bodyPr/>
        <a:lstStyle/>
        <a:p>
          <a:pPr rtl="0"/>
          <a:r>
            <a:rPr lang="en-US" sz="1600" b="1" dirty="0" smtClean="0"/>
            <a:t>Campus Staff</a:t>
          </a:r>
          <a:endParaRPr lang="en-US" sz="1600" b="1" dirty="0"/>
        </a:p>
      </dgm:t>
    </dgm:pt>
    <dgm:pt modelId="{68E0CB18-61DB-45FE-B6CF-D0EEF495901D}" type="parTrans" cxnId="{B41D0229-C651-4373-AF02-7A83EEEECB0F}">
      <dgm:prSet/>
      <dgm:spPr/>
      <dgm:t>
        <a:bodyPr/>
        <a:lstStyle/>
        <a:p>
          <a:endParaRPr lang="en-US"/>
        </a:p>
      </dgm:t>
    </dgm:pt>
    <dgm:pt modelId="{DB72D270-C4BB-4C8D-99EA-39AAFEA84867}" type="sibTrans" cxnId="{B41D0229-C651-4373-AF02-7A83EEEECB0F}">
      <dgm:prSet/>
      <dgm:spPr/>
      <dgm:t>
        <a:bodyPr/>
        <a:lstStyle/>
        <a:p>
          <a:endParaRPr lang="en-US" dirty="0"/>
        </a:p>
      </dgm:t>
    </dgm:pt>
    <dgm:pt modelId="{4C39DAEE-972A-4D70-86BC-54DA2C847F40}">
      <dgm:prSet>
        <dgm:style>
          <a:lnRef idx="2">
            <a:schemeClr val="accent2">
              <a:shade val="50000"/>
            </a:schemeClr>
          </a:lnRef>
          <a:fillRef idx="1">
            <a:schemeClr val="accent2"/>
          </a:fillRef>
          <a:effectRef idx="0">
            <a:schemeClr val="accent2"/>
          </a:effectRef>
          <a:fontRef idx="minor">
            <a:schemeClr val="lt1"/>
          </a:fontRef>
        </dgm:style>
      </dgm:prSet>
      <dgm:spPr>
        <a:solidFill>
          <a:srgbClr val="CF251A"/>
        </a:solidFill>
      </dgm:spPr>
      <dgm:t>
        <a:bodyPr/>
        <a:lstStyle/>
        <a:p>
          <a:pPr rtl="0"/>
          <a:r>
            <a:rPr lang="en-US" b="1" dirty="0" smtClean="0">
              <a:effectLst>
                <a:outerShdw blurRad="38100" dist="38100" dir="2700000">
                  <a:srgbClr val="000000"/>
                </a:outerShdw>
              </a:effectLst>
            </a:rPr>
            <a:t>Students</a:t>
          </a:r>
          <a:r>
            <a:rPr lang="en-US" b="1" dirty="0" smtClean="0"/>
            <a:t> </a:t>
          </a:r>
          <a:endParaRPr lang="en-US" b="1" dirty="0"/>
        </a:p>
      </dgm:t>
    </dgm:pt>
    <dgm:pt modelId="{01CC1B82-8B75-4AB1-BA66-C686487BCB58}" type="parTrans" cxnId="{3DC0A67C-A2EE-4237-B917-67C4D7AA3A1D}">
      <dgm:prSet/>
      <dgm:spPr/>
      <dgm:t>
        <a:bodyPr/>
        <a:lstStyle/>
        <a:p>
          <a:endParaRPr lang="en-US"/>
        </a:p>
      </dgm:t>
    </dgm:pt>
    <dgm:pt modelId="{432CE4C9-BCB2-4126-8419-5637DFA73BB4}" type="sibTrans" cxnId="{3DC0A67C-A2EE-4237-B917-67C4D7AA3A1D}">
      <dgm:prSet/>
      <dgm:spPr/>
      <dgm:t>
        <a:bodyPr/>
        <a:lstStyle/>
        <a:p>
          <a:endParaRPr lang="en-US"/>
        </a:p>
      </dgm:t>
    </dgm:pt>
    <dgm:pt modelId="{DD31130D-A4ED-44AF-BFAA-372769FE2C25}">
      <dgm:prSet custT="1"/>
      <dgm:spPr/>
      <dgm:t>
        <a:bodyPr/>
        <a:lstStyle/>
        <a:p>
          <a:r>
            <a:rPr lang="en-US" sz="1600" b="1" dirty="0" smtClean="0"/>
            <a:t>Parents</a:t>
          </a:r>
          <a:endParaRPr lang="en-US" sz="1600" b="1" dirty="0"/>
        </a:p>
      </dgm:t>
    </dgm:pt>
    <dgm:pt modelId="{A064DD4F-C8DE-4511-AE60-5EB0AA6F3887}" type="parTrans" cxnId="{8F3862D7-1AD9-44B1-9380-4E6384A270FD}">
      <dgm:prSet/>
      <dgm:spPr/>
      <dgm:t>
        <a:bodyPr/>
        <a:lstStyle/>
        <a:p>
          <a:endParaRPr lang="en-US"/>
        </a:p>
      </dgm:t>
    </dgm:pt>
    <dgm:pt modelId="{A4DAE0A8-CAFE-42A0-B7BD-3D4E44B3CB7A}" type="sibTrans" cxnId="{8F3862D7-1AD9-44B1-9380-4E6384A270FD}">
      <dgm:prSet/>
      <dgm:spPr/>
      <dgm:t>
        <a:bodyPr/>
        <a:lstStyle/>
        <a:p>
          <a:endParaRPr lang="en-US" dirty="0"/>
        </a:p>
      </dgm:t>
    </dgm:pt>
    <dgm:pt modelId="{869BA03A-ABB7-4AE0-8AC2-18B49E33752C}">
      <dgm:prSet custT="1"/>
      <dgm:spPr/>
      <dgm:t>
        <a:bodyPr/>
        <a:lstStyle/>
        <a:p>
          <a:pPr rtl="0"/>
          <a:r>
            <a:rPr lang="en-US" sz="1600" b="1" dirty="0" smtClean="0"/>
            <a:t>Administrators</a:t>
          </a:r>
          <a:endParaRPr lang="en-US" sz="1600" b="1" dirty="0"/>
        </a:p>
      </dgm:t>
    </dgm:pt>
    <dgm:pt modelId="{96D8F069-24BB-47FB-9587-6D443379C323}" type="parTrans" cxnId="{1F91F4D2-0AC9-4763-89F9-762C2CA09572}">
      <dgm:prSet/>
      <dgm:spPr/>
      <dgm:t>
        <a:bodyPr/>
        <a:lstStyle/>
        <a:p>
          <a:endParaRPr lang="en-US"/>
        </a:p>
      </dgm:t>
    </dgm:pt>
    <dgm:pt modelId="{CA705486-7C2F-42F3-A0A4-9B37F48D95D5}" type="sibTrans" cxnId="{1F91F4D2-0AC9-4763-89F9-762C2CA09572}">
      <dgm:prSet/>
      <dgm:spPr/>
      <dgm:t>
        <a:bodyPr/>
        <a:lstStyle/>
        <a:p>
          <a:endParaRPr lang="en-US" dirty="0"/>
        </a:p>
      </dgm:t>
    </dgm:pt>
    <dgm:pt modelId="{A1EE7D7A-1679-42EE-B046-A0FEEE14EF2D}">
      <dgm:prSet custT="1"/>
      <dgm:spPr/>
      <dgm:t>
        <a:bodyPr/>
        <a:lstStyle/>
        <a:p>
          <a:pPr rtl="0"/>
          <a:r>
            <a:rPr lang="en-US" sz="1600" b="1" dirty="0" smtClean="0"/>
            <a:t>Teachers</a:t>
          </a:r>
          <a:endParaRPr lang="en-US" sz="1600" b="1" dirty="0"/>
        </a:p>
      </dgm:t>
    </dgm:pt>
    <dgm:pt modelId="{95F139B7-3772-4B47-B32B-2C785551AECF}" type="parTrans" cxnId="{1E09FF84-4F97-4CBD-A769-91DCF29BFFF7}">
      <dgm:prSet/>
      <dgm:spPr/>
      <dgm:t>
        <a:bodyPr/>
        <a:lstStyle/>
        <a:p>
          <a:endParaRPr lang="en-US"/>
        </a:p>
      </dgm:t>
    </dgm:pt>
    <dgm:pt modelId="{F6C947EB-B0DD-437E-A87F-784618B7ECBA}" type="sibTrans" cxnId="{1E09FF84-4F97-4CBD-A769-91DCF29BFFF7}">
      <dgm:prSet/>
      <dgm:spPr/>
      <dgm:t>
        <a:bodyPr/>
        <a:lstStyle/>
        <a:p>
          <a:endParaRPr lang="en-US" dirty="0"/>
        </a:p>
      </dgm:t>
    </dgm:pt>
    <dgm:pt modelId="{0BF6189E-3ED4-4617-B03A-6521EED0DB14}" type="pres">
      <dgm:prSet presAssocID="{AED54084-AE1B-4D33-8373-0A98D7DD6674}" presName="Name0" presStyleCnt="0">
        <dgm:presLayoutVars>
          <dgm:chMax val="1"/>
          <dgm:dir/>
          <dgm:animLvl val="ctr"/>
          <dgm:resizeHandles val="exact"/>
        </dgm:presLayoutVars>
      </dgm:prSet>
      <dgm:spPr/>
      <dgm:t>
        <a:bodyPr/>
        <a:lstStyle/>
        <a:p>
          <a:endParaRPr lang="en-US"/>
        </a:p>
      </dgm:t>
    </dgm:pt>
    <dgm:pt modelId="{91A2DAF9-6C29-4491-B458-545F1767010D}" type="pres">
      <dgm:prSet presAssocID="{4C39DAEE-972A-4D70-86BC-54DA2C847F40}" presName="centerShape" presStyleLbl="node0" presStyleIdx="0" presStyleCnt="1" custScaleX="84555" custScaleY="84555" custLinFactNeighborX="346" custLinFactNeighborY="-74"/>
      <dgm:spPr/>
      <dgm:t>
        <a:bodyPr/>
        <a:lstStyle/>
        <a:p>
          <a:endParaRPr lang="en-US"/>
        </a:p>
      </dgm:t>
    </dgm:pt>
    <dgm:pt modelId="{7A80BE26-1C64-444D-8AC5-3633C44FD3C9}" type="pres">
      <dgm:prSet presAssocID="{64590FEB-5D3C-4766-9BFD-7A91237EBA7B}" presName="node" presStyleLbl="node1" presStyleIdx="0" presStyleCnt="6" custScaleX="173734">
        <dgm:presLayoutVars>
          <dgm:bulletEnabled val="1"/>
        </dgm:presLayoutVars>
      </dgm:prSet>
      <dgm:spPr/>
      <dgm:t>
        <a:bodyPr/>
        <a:lstStyle/>
        <a:p>
          <a:endParaRPr lang="en-US"/>
        </a:p>
      </dgm:t>
    </dgm:pt>
    <dgm:pt modelId="{1C0EA369-FFFA-4FC7-B27A-CFE9B54E8C0B}" type="pres">
      <dgm:prSet presAssocID="{64590FEB-5D3C-4766-9BFD-7A91237EBA7B}" presName="dummy" presStyleCnt="0"/>
      <dgm:spPr/>
      <dgm:t>
        <a:bodyPr/>
        <a:lstStyle/>
        <a:p>
          <a:endParaRPr lang="en-US"/>
        </a:p>
      </dgm:t>
    </dgm:pt>
    <dgm:pt modelId="{1CE7EF35-8C2E-4751-80D4-4FADD7D343F6}" type="pres">
      <dgm:prSet presAssocID="{76CF181D-08BD-4A55-8141-A24EE6550C8E}" presName="sibTrans" presStyleLbl="sibTrans2D1" presStyleIdx="0" presStyleCnt="6" custLinFactNeighborX="-16" custLinFactNeighborY="641"/>
      <dgm:spPr/>
      <dgm:t>
        <a:bodyPr/>
        <a:lstStyle/>
        <a:p>
          <a:endParaRPr lang="en-US"/>
        </a:p>
      </dgm:t>
    </dgm:pt>
    <dgm:pt modelId="{F74AFF0A-50C8-40A8-BC34-E7C6D62AC270}" type="pres">
      <dgm:prSet presAssocID="{DD31130D-A4ED-44AF-BFAA-372769FE2C25}" presName="node" presStyleLbl="node1" presStyleIdx="1" presStyleCnt="6" custScaleX="173734">
        <dgm:presLayoutVars>
          <dgm:bulletEnabled val="1"/>
        </dgm:presLayoutVars>
      </dgm:prSet>
      <dgm:spPr/>
      <dgm:t>
        <a:bodyPr/>
        <a:lstStyle/>
        <a:p>
          <a:endParaRPr lang="en-US"/>
        </a:p>
      </dgm:t>
    </dgm:pt>
    <dgm:pt modelId="{896CE3CC-C1F3-4F15-BD2F-66D3B9B8ABAE}" type="pres">
      <dgm:prSet presAssocID="{DD31130D-A4ED-44AF-BFAA-372769FE2C25}" presName="dummy" presStyleCnt="0"/>
      <dgm:spPr/>
      <dgm:t>
        <a:bodyPr/>
        <a:lstStyle/>
        <a:p>
          <a:endParaRPr lang="en-US"/>
        </a:p>
      </dgm:t>
    </dgm:pt>
    <dgm:pt modelId="{8D61EF14-C343-4EE3-B7F3-D60DC591F475}" type="pres">
      <dgm:prSet presAssocID="{A4DAE0A8-CAFE-42A0-B7BD-3D4E44B3CB7A}" presName="sibTrans" presStyleLbl="sibTrans2D1" presStyleIdx="1" presStyleCnt="6"/>
      <dgm:spPr/>
      <dgm:t>
        <a:bodyPr/>
        <a:lstStyle/>
        <a:p>
          <a:endParaRPr lang="en-US"/>
        </a:p>
      </dgm:t>
    </dgm:pt>
    <dgm:pt modelId="{665808F7-70B5-45A0-B2E5-62512B0DF571}" type="pres">
      <dgm:prSet presAssocID="{869BA03A-ABB7-4AE0-8AC2-18B49E33752C}" presName="node" presStyleLbl="node1" presStyleIdx="2" presStyleCnt="6" custScaleX="205854" custScaleY="93110">
        <dgm:presLayoutVars>
          <dgm:bulletEnabled val="1"/>
        </dgm:presLayoutVars>
      </dgm:prSet>
      <dgm:spPr/>
      <dgm:t>
        <a:bodyPr/>
        <a:lstStyle/>
        <a:p>
          <a:endParaRPr lang="en-US"/>
        </a:p>
      </dgm:t>
    </dgm:pt>
    <dgm:pt modelId="{8152C24A-B7AE-4D0E-940C-E545563317ED}" type="pres">
      <dgm:prSet presAssocID="{869BA03A-ABB7-4AE0-8AC2-18B49E33752C}" presName="dummy" presStyleCnt="0"/>
      <dgm:spPr/>
    </dgm:pt>
    <dgm:pt modelId="{CDBB8A92-7AD7-45C5-90CA-38A4A03E97DA}" type="pres">
      <dgm:prSet presAssocID="{CA705486-7C2F-42F3-A0A4-9B37F48D95D5}" presName="sibTrans" presStyleLbl="sibTrans2D1" presStyleIdx="2" presStyleCnt="6"/>
      <dgm:spPr/>
      <dgm:t>
        <a:bodyPr/>
        <a:lstStyle/>
        <a:p>
          <a:endParaRPr lang="en-US"/>
        </a:p>
      </dgm:t>
    </dgm:pt>
    <dgm:pt modelId="{9BDDAD24-E34F-4DF5-A744-BE974424EA14}" type="pres">
      <dgm:prSet presAssocID="{574D2851-F008-4179-A36C-648B7A7CC2CF}" presName="node" presStyleLbl="node1" presStyleIdx="3" presStyleCnt="6" custScaleX="173734">
        <dgm:presLayoutVars>
          <dgm:bulletEnabled val="1"/>
        </dgm:presLayoutVars>
      </dgm:prSet>
      <dgm:spPr/>
      <dgm:t>
        <a:bodyPr/>
        <a:lstStyle/>
        <a:p>
          <a:endParaRPr lang="en-US"/>
        </a:p>
      </dgm:t>
    </dgm:pt>
    <dgm:pt modelId="{D442EB98-873C-4A13-9970-33DE97B30B61}" type="pres">
      <dgm:prSet presAssocID="{574D2851-F008-4179-A36C-648B7A7CC2CF}" presName="dummy" presStyleCnt="0"/>
      <dgm:spPr/>
      <dgm:t>
        <a:bodyPr/>
        <a:lstStyle/>
        <a:p>
          <a:endParaRPr lang="en-US"/>
        </a:p>
      </dgm:t>
    </dgm:pt>
    <dgm:pt modelId="{C1ACFE9A-1CBE-40F4-B111-AB4DDF9E19A7}" type="pres">
      <dgm:prSet presAssocID="{338BA83B-D741-4F73-B6A8-E67D183730DB}" presName="sibTrans" presStyleLbl="sibTrans2D1" presStyleIdx="3" presStyleCnt="6"/>
      <dgm:spPr/>
      <dgm:t>
        <a:bodyPr/>
        <a:lstStyle/>
        <a:p>
          <a:endParaRPr lang="en-US"/>
        </a:p>
      </dgm:t>
    </dgm:pt>
    <dgm:pt modelId="{77FA5B50-F4C3-4F2E-9270-ECD937C7FFF4}" type="pres">
      <dgm:prSet presAssocID="{03FED2D3-6514-4FAD-8B41-FE7336661CC8}" presName="node" presStyleLbl="node1" presStyleIdx="4" presStyleCnt="6" custScaleX="173734">
        <dgm:presLayoutVars>
          <dgm:bulletEnabled val="1"/>
        </dgm:presLayoutVars>
      </dgm:prSet>
      <dgm:spPr/>
      <dgm:t>
        <a:bodyPr/>
        <a:lstStyle/>
        <a:p>
          <a:endParaRPr lang="en-US"/>
        </a:p>
      </dgm:t>
    </dgm:pt>
    <dgm:pt modelId="{C2D7E383-E946-4F77-AF80-678D1C81C1A3}" type="pres">
      <dgm:prSet presAssocID="{03FED2D3-6514-4FAD-8B41-FE7336661CC8}" presName="dummy" presStyleCnt="0"/>
      <dgm:spPr/>
      <dgm:t>
        <a:bodyPr/>
        <a:lstStyle/>
        <a:p>
          <a:endParaRPr lang="en-US"/>
        </a:p>
      </dgm:t>
    </dgm:pt>
    <dgm:pt modelId="{448BBDD3-08BE-4232-ACFF-9255EEAB0A5C}" type="pres">
      <dgm:prSet presAssocID="{DB72D270-C4BB-4C8D-99EA-39AAFEA84867}" presName="sibTrans" presStyleLbl="sibTrans2D1" presStyleIdx="4" presStyleCnt="6"/>
      <dgm:spPr/>
      <dgm:t>
        <a:bodyPr/>
        <a:lstStyle/>
        <a:p>
          <a:endParaRPr lang="en-US"/>
        </a:p>
      </dgm:t>
    </dgm:pt>
    <dgm:pt modelId="{60D244D7-02AB-499F-9799-AD898F442B04}" type="pres">
      <dgm:prSet presAssocID="{A1EE7D7A-1679-42EE-B046-A0FEEE14EF2D}" presName="node" presStyleLbl="node1" presStyleIdx="5" presStyleCnt="6" custScaleX="173734">
        <dgm:presLayoutVars>
          <dgm:bulletEnabled val="1"/>
        </dgm:presLayoutVars>
      </dgm:prSet>
      <dgm:spPr/>
      <dgm:t>
        <a:bodyPr/>
        <a:lstStyle/>
        <a:p>
          <a:endParaRPr lang="en-US"/>
        </a:p>
      </dgm:t>
    </dgm:pt>
    <dgm:pt modelId="{A3DC85D7-2B08-4003-8C6C-9558FC011CBC}" type="pres">
      <dgm:prSet presAssocID="{A1EE7D7A-1679-42EE-B046-A0FEEE14EF2D}" presName="dummy" presStyleCnt="0"/>
      <dgm:spPr/>
    </dgm:pt>
    <dgm:pt modelId="{B671D5D6-8A81-4037-9C67-7ED6096A7500}" type="pres">
      <dgm:prSet presAssocID="{F6C947EB-B0DD-437E-A87F-784618B7ECBA}" presName="sibTrans" presStyleLbl="sibTrans2D1" presStyleIdx="5" presStyleCnt="6"/>
      <dgm:spPr/>
      <dgm:t>
        <a:bodyPr/>
        <a:lstStyle/>
        <a:p>
          <a:endParaRPr lang="en-US"/>
        </a:p>
      </dgm:t>
    </dgm:pt>
  </dgm:ptLst>
  <dgm:cxnLst>
    <dgm:cxn modelId="{76DA1093-B5DF-451F-9258-94298CA07A7A}" type="presOf" srcId="{03FED2D3-6514-4FAD-8B41-FE7336661CC8}" destId="{77FA5B50-F4C3-4F2E-9270-ECD937C7FFF4}" srcOrd="0" destOrd="0" presId="urn:microsoft.com/office/officeart/2005/8/layout/radial6"/>
    <dgm:cxn modelId="{A7D74C9B-8B70-405F-BC0D-5B6018B08734}" type="presOf" srcId="{DD31130D-A4ED-44AF-BFAA-372769FE2C25}" destId="{F74AFF0A-50C8-40A8-BC34-E7C6D62AC270}" srcOrd="0" destOrd="0" presId="urn:microsoft.com/office/officeart/2005/8/layout/radial6"/>
    <dgm:cxn modelId="{8F3862D7-1AD9-44B1-9380-4E6384A270FD}" srcId="{4C39DAEE-972A-4D70-86BC-54DA2C847F40}" destId="{DD31130D-A4ED-44AF-BFAA-372769FE2C25}" srcOrd="1" destOrd="0" parTransId="{A064DD4F-C8DE-4511-AE60-5EB0AA6F3887}" sibTransId="{A4DAE0A8-CAFE-42A0-B7BD-3D4E44B3CB7A}"/>
    <dgm:cxn modelId="{B41D0229-C651-4373-AF02-7A83EEEECB0F}" srcId="{4C39DAEE-972A-4D70-86BC-54DA2C847F40}" destId="{03FED2D3-6514-4FAD-8B41-FE7336661CC8}" srcOrd="4" destOrd="0" parTransId="{68E0CB18-61DB-45FE-B6CF-D0EEF495901D}" sibTransId="{DB72D270-C4BB-4C8D-99EA-39AAFEA84867}"/>
    <dgm:cxn modelId="{9D316742-0E7C-414B-A493-D15179A1658B}" type="presOf" srcId="{CA705486-7C2F-42F3-A0A4-9B37F48D95D5}" destId="{CDBB8A92-7AD7-45C5-90CA-38A4A03E97DA}" srcOrd="0" destOrd="0" presId="urn:microsoft.com/office/officeart/2005/8/layout/radial6"/>
    <dgm:cxn modelId="{56C67F9C-2E8F-4C79-8577-CD39D91DB64B}" type="presOf" srcId="{64590FEB-5D3C-4766-9BFD-7A91237EBA7B}" destId="{7A80BE26-1C64-444D-8AC5-3633C44FD3C9}" srcOrd="0" destOrd="0" presId="urn:microsoft.com/office/officeart/2005/8/layout/radial6"/>
    <dgm:cxn modelId="{4B594481-5240-40C5-B38A-1A524CC31044}" type="presOf" srcId="{AED54084-AE1B-4D33-8373-0A98D7DD6674}" destId="{0BF6189E-3ED4-4617-B03A-6521EED0DB14}" srcOrd="0" destOrd="0" presId="urn:microsoft.com/office/officeart/2005/8/layout/radial6"/>
    <dgm:cxn modelId="{1ACB6628-E3E4-44BC-AE7A-8BF7AFC9D784}" type="presOf" srcId="{76CF181D-08BD-4A55-8141-A24EE6550C8E}" destId="{1CE7EF35-8C2E-4751-80D4-4FADD7D343F6}" srcOrd="0" destOrd="0" presId="urn:microsoft.com/office/officeart/2005/8/layout/radial6"/>
    <dgm:cxn modelId="{8E45CC20-6CF6-40D7-8E87-D727ADECA8F1}" type="presOf" srcId="{338BA83B-D741-4F73-B6A8-E67D183730DB}" destId="{C1ACFE9A-1CBE-40F4-B111-AB4DDF9E19A7}" srcOrd="0" destOrd="0" presId="urn:microsoft.com/office/officeart/2005/8/layout/radial6"/>
    <dgm:cxn modelId="{1F91F4D2-0AC9-4763-89F9-762C2CA09572}" srcId="{4C39DAEE-972A-4D70-86BC-54DA2C847F40}" destId="{869BA03A-ABB7-4AE0-8AC2-18B49E33752C}" srcOrd="2" destOrd="0" parTransId="{96D8F069-24BB-47FB-9587-6D443379C323}" sibTransId="{CA705486-7C2F-42F3-A0A4-9B37F48D95D5}"/>
    <dgm:cxn modelId="{F1154EFA-99D9-468E-848B-D00F501C1B53}" type="presOf" srcId="{4C39DAEE-972A-4D70-86BC-54DA2C847F40}" destId="{91A2DAF9-6C29-4491-B458-545F1767010D}" srcOrd="0" destOrd="0" presId="urn:microsoft.com/office/officeart/2005/8/layout/radial6"/>
    <dgm:cxn modelId="{6364C51C-814A-407D-ABAC-9672AE12F2F5}" srcId="{4C39DAEE-972A-4D70-86BC-54DA2C847F40}" destId="{64590FEB-5D3C-4766-9BFD-7A91237EBA7B}" srcOrd="0" destOrd="0" parTransId="{D8BE371D-ED99-431B-8667-CB16E1D4FFF8}" sibTransId="{76CF181D-08BD-4A55-8141-A24EE6550C8E}"/>
    <dgm:cxn modelId="{D16051DC-CBAC-467F-8A42-A2B835485413}" type="presOf" srcId="{F6C947EB-B0DD-437E-A87F-784618B7ECBA}" destId="{B671D5D6-8A81-4037-9C67-7ED6096A7500}" srcOrd="0" destOrd="0" presId="urn:microsoft.com/office/officeart/2005/8/layout/radial6"/>
    <dgm:cxn modelId="{CD42DC1C-9CF1-46DB-A321-1E5E8C1C185B}" type="presOf" srcId="{DB72D270-C4BB-4C8D-99EA-39AAFEA84867}" destId="{448BBDD3-08BE-4232-ACFF-9255EEAB0A5C}" srcOrd="0" destOrd="0" presId="urn:microsoft.com/office/officeart/2005/8/layout/radial6"/>
    <dgm:cxn modelId="{1E09FF84-4F97-4CBD-A769-91DCF29BFFF7}" srcId="{4C39DAEE-972A-4D70-86BC-54DA2C847F40}" destId="{A1EE7D7A-1679-42EE-B046-A0FEEE14EF2D}" srcOrd="5" destOrd="0" parTransId="{95F139B7-3772-4B47-B32B-2C785551AECF}" sibTransId="{F6C947EB-B0DD-437E-A87F-784618B7ECBA}"/>
    <dgm:cxn modelId="{F8B5E7F1-50FB-4E98-B503-49CEF18B0E50}" srcId="{4C39DAEE-972A-4D70-86BC-54DA2C847F40}" destId="{574D2851-F008-4179-A36C-648B7A7CC2CF}" srcOrd="3" destOrd="0" parTransId="{2FD0C3E4-3A3E-4B8C-B9B3-7D54FB49B0D3}" sibTransId="{338BA83B-D741-4F73-B6A8-E67D183730DB}"/>
    <dgm:cxn modelId="{CABB4B0C-9B29-4889-9238-4C28D0F7E500}" type="presOf" srcId="{869BA03A-ABB7-4AE0-8AC2-18B49E33752C}" destId="{665808F7-70B5-45A0-B2E5-62512B0DF571}" srcOrd="0" destOrd="0" presId="urn:microsoft.com/office/officeart/2005/8/layout/radial6"/>
    <dgm:cxn modelId="{3DC0A67C-A2EE-4237-B917-67C4D7AA3A1D}" srcId="{AED54084-AE1B-4D33-8373-0A98D7DD6674}" destId="{4C39DAEE-972A-4D70-86BC-54DA2C847F40}" srcOrd="0" destOrd="0" parTransId="{01CC1B82-8B75-4AB1-BA66-C686487BCB58}" sibTransId="{432CE4C9-BCB2-4126-8419-5637DFA73BB4}"/>
    <dgm:cxn modelId="{6391D976-1F6F-4A5E-937C-1146870A5EEB}" type="presOf" srcId="{A1EE7D7A-1679-42EE-B046-A0FEEE14EF2D}" destId="{60D244D7-02AB-499F-9799-AD898F442B04}" srcOrd="0" destOrd="0" presId="urn:microsoft.com/office/officeart/2005/8/layout/radial6"/>
    <dgm:cxn modelId="{2E57DB42-6B81-4FE5-AB19-E0877C2BF956}" type="presOf" srcId="{A4DAE0A8-CAFE-42A0-B7BD-3D4E44B3CB7A}" destId="{8D61EF14-C343-4EE3-B7F3-D60DC591F475}" srcOrd="0" destOrd="0" presId="urn:microsoft.com/office/officeart/2005/8/layout/radial6"/>
    <dgm:cxn modelId="{B33CF9B6-8298-42F9-A8B2-D81D5D3F2723}" type="presOf" srcId="{574D2851-F008-4179-A36C-648B7A7CC2CF}" destId="{9BDDAD24-E34F-4DF5-A744-BE974424EA14}" srcOrd="0" destOrd="0" presId="urn:microsoft.com/office/officeart/2005/8/layout/radial6"/>
    <dgm:cxn modelId="{23A95F12-9362-41A1-A8B1-3C16EA315403}" type="presParOf" srcId="{0BF6189E-3ED4-4617-B03A-6521EED0DB14}" destId="{91A2DAF9-6C29-4491-B458-545F1767010D}" srcOrd="0" destOrd="0" presId="urn:microsoft.com/office/officeart/2005/8/layout/radial6"/>
    <dgm:cxn modelId="{61438025-D602-431F-ADBB-72BF70B29FF2}" type="presParOf" srcId="{0BF6189E-3ED4-4617-B03A-6521EED0DB14}" destId="{7A80BE26-1C64-444D-8AC5-3633C44FD3C9}" srcOrd="1" destOrd="0" presId="urn:microsoft.com/office/officeart/2005/8/layout/radial6"/>
    <dgm:cxn modelId="{82C19CAD-D939-4F1C-A2B5-F265730E71BB}" type="presParOf" srcId="{0BF6189E-3ED4-4617-B03A-6521EED0DB14}" destId="{1C0EA369-FFFA-4FC7-B27A-CFE9B54E8C0B}" srcOrd="2" destOrd="0" presId="urn:microsoft.com/office/officeart/2005/8/layout/radial6"/>
    <dgm:cxn modelId="{EE72BF64-07E2-4A85-A86D-AC090A03D85B}" type="presParOf" srcId="{0BF6189E-3ED4-4617-B03A-6521EED0DB14}" destId="{1CE7EF35-8C2E-4751-80D4-4FADD7D343F6}" srcOrd="3" destOrd="0" presId="urn:microsoft.com/office/officeart/2005/8/layout/radial6"/>
    <dgm:cxn modelId="{086B029D-DD65-401B-807F-62C63993D605}" type="presParOf" srcId="{0BF6189E-3ED4-4617-B03A-6521EED0DB14}" destId="{F74AFF0A-50C8-40A8-BC34-E7C6D62AC270}" srcOrd="4" destOrd="0" presId="urn:microsoft.com/office/officeart/2005/8/layout/radial6"/>
    <dgm:cxn modelId="{B3FC2526-05C2-4164-A620-ED8BDE7EFBF5}" type="presParOf" srcId="{0BF6189E-3ED4-4617-B03A-6521EED0DB14}" destId="{896CE3CC-C1F3-4F15-BD2F-66D3B9B8ABAE}" srcOrd="5" destOrd="0" presId="urn:microsoft.com/office/officeart/2005/8/layout/radial6"/>
    <dgm:cxn modelId="{7A06712C-4E3C-4968-ABAA-6448B7604699}" type="presParOf" srcId="{0BF6189E-3ED4-4617-B03A-6521EED0DB14}" destId="{8D61EF14-C343-4EE3-B7F3-D60DC591F475}" srcOrd="6" destOrd="0" presId="urn:microsoft.com/office/officeart/2005/8/layout/radial6"/>
    <dgm:cxn modelId="{08A5BAF6-2E06-45D4-B0A1-CDA0C480836C}" type="presParOf" srcId="{0BF6189E-3ED4-4617-B03A-6521EED0DB14}" destId="{665808F7-70B5-45A0-B2E5-62512B0DF571}" srcOrd="7" destOrd="0" presId="urn:microsoft.com/office/officeart/2005/8/layout/radial6"/>
    <dgm:cxn modelId="{CC8027E5-34D0-413D-B416-C7C70BAC8144}" type="presParOf" srcId="{0BF6189E-3ED4-4617-B03A-6521EED0DB14}" destId="{8152C24A-B7AE-4D0E-940C-E545563317ED}" srcOrd="8" destOrd="0" presId="urn:microsoft.com/office/officeart/2005/8/layout/radial6"/>
    <dgm:cxn modelId="{1C25AB03-5FEB-442D-827C-A6508BBD2C05}" type="presParOf" srcId="{0BF6189E-3ED4-4617-B03A-6521EED0DB14}" destId="{CDBB8A92-7AD7-45C5-90CA-38A4A03E97DA}" srcOrd="9" destOrd="0" presId="urn:microsoft.com/office/officeart/2005/8/layout/radial6"/>
    <dgm:cxn modelId="{E6D9E477-0D19-493E-98A1-07E6E1378DC2}" type="presParOf" srcId="{0BF6189E-3ED4-4617-B03A-6521EED0DB14}" destId="{9BDDAD24-E34F-4DF5-A744-BE974424EA14}" srcOrd="10" destOrd="0" presId="urn:microsoft.com/office/officeart/2005/8/layout/radial6"/>
    <dgm:cxn modelId="{72016B1E-D827-4774-A9EB-9488C7E651AE}" type="presParOf" srcId="{0BF6189E-3ED4-4617-B03A-6521EED0DB14}" destId="{D442EB98-873C-4A13-9970-33DE97B30B61}" srcOrd="11" destOrd="0" presId="urn:microsoft.com/office/officeart/2005/8/layout/radial6"/>
    <dgm:cxn modelId="{78B9EA3E-59DE-44F9-8D7A-7FC5FB3E1F42}" type="presParOf" srcId="{0BF6189E-3ED4-4617-B03A-6521EED0DB14}" destId="{C1ACFE9A-1CBE-40F4-B111-AB4DDF9E19A7}" srcOrd="12" destOrd="0" presId="urn:microsoft.com/office/officeart/2005/8/layout/radial6"/>
    <dgm:cxn modelId="{4C22B4CF-054D-4946-B25A-9D6CCD92321E}" type="presParOf" srcId="{0BF6189E-3ED4-4617-B03A-6521EED0DB14}" destId="{77FA5B50-F4C3-4F2E-9270-ECD937C7FFF4}" srcOrd="13" destOrd="0" presId="urn:microsoft.com/office/officeart/2005/8/layout/radial6"/>
    <dgm:cxn modelId="{82D0500A-DC30-4854-8907-FAA0DAC4E00C}" type="presParOf" srcId="{0BF6189E-3ED4-4617-B03A-6521EED0DB14}" destId="{C2D7E383-E946-4F77-AF80-678D1C81C1A3}" srcOrd="14" destOrd="0" presId="urn:microsoft.com/office/officeart/2005/8/layout/radial6"/>
    <dgm:cxn modelId="{A291F3FA-FDAE-4711-8102-58B558879E40}" type="presParOf" srcId="{0BF6189E-3ED4-4617-B03A-6521EED0DB14}" destId="{448BBDD3-08BE-4232-ACFF-9255EEAB0A5C}" srcOrd="15" destOrd="0" presId="urn:microsoft.com/office/officeart/2005/8/layout/radial6"/>
    <dgm:cxn modelId="{B421E2B3-65B8-441A-A2C7-E5994D1D9A70}" type="presParOf" srcId="{0BF6189E-3ED4-4617-B03A-6521EED0DB14}" destId="{60D244D7-02AB-499F-9799-AD898F442B04}" srcOrd="16" destOrd="0" presId="urn:microsoft.com/office/officeart/2005/8/layout/radial6"/>
    <dgm:cxn modelId="{F45E9D55-E647-4117-A2C0-D87AFCB72D06}" type="presParOf" srcId="{0BF6189E-3ED4-4617-B03A-6521EED0DB14}" destId="{A3DC85D7-2B08-4003-8C6C-9558FC011CBC}" srcOrd="17" destOrd="0" presId="urn:microsoft.com/office/officeart/2005/8/layout/radial6"/>
    <dgm:cxn modelId="{F319C076-D7B4-412E-870E-8E884CAE518B}" type="presParOf" srcId="{0BF6189E-3ED4-4617-B03A-6521EED0DB14}" destId="{B671D5D6-8A81-4037-9C67-7ED6096A7500}" srcOrd="18" destOrd="0" presId="urn:microsoft.com/office/officeart/2005/8/layout/radial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D38D7D-2D38-45CB-9164-40A98FE10EFF}">
      <dsp:nvSpPr>
        <dsp:cNvPr id="0" name=""/>
        <dsp:cNvSpPr/>
      </dsp:nvSpPr>
      <dsp:spPr>
        <a:xfrm>
          <a:off x="0" y="152"/>
          <a:ext cx="8229600" cy="944409"/>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rtl="0">
            <a:lnSpc>
              <a:spcPct val="90000"/>
            </a:lnSpc>
            <a:spcBef>
              <a:spcPct val="0"/>
            </a:spcBef>
            <a:spcAft>
              <a:spcPct val="35000"/>
            </a:spcAft>
          </a:pPr>
          <a:r>
            <a:rPr lang="en-US" sz="4000" b="1" kern="1200" cap="none" dirty="0" smtClean="0">
              <a:effectLst>
                <a:outerShdw blurRad="38100" dist="38100" dir="2700000">
                  <a:srgbClr val="000000"/>
                </a:outerShdw>
              </a:effectLst>
              <a:latin typeface="+mj-lt"/>
            </a:rPr>
            <a:t>Partners for Success</a:t>
          </a:r>
        </a:p>
      </dsp:txBody>
      <dsp:txXfrm>
        <a:off x="46102" y="46254"/>
        <a:ext cx="8137396" cy="8522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71D5D6-8A81-4037-9C67-7ED6096A7500}">
      <dsp:nvSpPr>
        <dsp:cNvPr id="0" name=""/>
        <dsp:cNvSpPr/>
      </dsp:nvSpPr>
      <dsp:spPr>
        <a:xfrm>
          <a:off x="2538221" y="569937"/>
          <a:ext cx="3889325" cy="3889325"/>
        </a:xfrm>
        <a:prstGeom prst="blockArc">
          <a:avLst>
            <a:gd name="adj1" fmla="val 12600000"/>
            <a:gd name="adj2" fmla="val 16200000"/>
            <a:gd name="adj3" fmla="val 4528"/>
          </a:avLst>
        </a:prstGeom>
        <a:gradFill rotWithShape="0">
          <a:gsLst>
            <a:gs pos="0">
              <a:schemeClr val="dk2">
                <a:tint val="60000"/>
                <a:hueOff val="0"/>
                <a:satOff val="0"/>
                <a:lumOff val="0"/>
                <a:alphaOff val="0"/>
                <a:shade val="15000"/>
                <a:satMod val="180000"/>
              </a:schemeClr>
            </a:gs>
            <a:gs pos="50000">
              <a:schemeClr val="dk2">
                <a:tint val="60000"/>
                <a:hueOff val="0"/>
                <a:satOff val="0"/>
                <a:lumOff val="0"/>
                <a:alphaOff val="0"/>
                <a:shade val="45000"/>
                <a:satMod val="170000"/>
              </a:schemeClr>
            </a:gs>
            <a:gs pos="70000">
              <a:schemeClr val="dk2">
                <a:tint val="60000"/>
                <a:hueOff val="0"/>
                <a:satOff val="0"/>
                <a:lumOff val="0"/>
                <a:alphaOff val="0"/>
                <a:tint val="99000"/>
                <a:shade val="65000"/>
                <a:satMod val="155000"/>
              </a:schemeClr>
            </a:gs>
            <a:gs pos="100000">
              <a:schemeClr val="dk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448BBDD3-08BE-4232-ACFF-9255EEAB0A5C}">
      <dsp:nvSpPr>
        <dsp:cNvPr id="0" name=""/>
        <dsp:cNvSpPr/>
      </dsp:nvSpPr>
      <dsp:spPr>
        <a:xfrm>
          <a:off x="2538221" y="569937"/>
          <a:ext cx="3889325" cy="3889325"/>
        </a:xfrm>
        <a:prstGeom prst="blockArc">
          <a:avLst>
            <a:gd name="adj1" fmla="val 9000000"/>
            <a:gd name="adj2" fmla="val 12600000"/>
            <a:gd name="adj3" fmla="val 4528"/>
          </a:avLst>
        </a:prstGeom>
        <a:gradFill rotWithShape="0">
          <a:gsLst>
            <a:gs pos="0">
              <a:schemeClr val="dk2">
                <a:tint val="60000"/>
                <a:hueOff val="0"/>
                <a:satOff val="0"/>
                <a:lumOff val="0"/>
                <a:alphaOff val="0"/>
                <a:shade val="15000"/>
                <a:satMod val="180000"/>
              </a:schemeClr>
            </a:gs>
            <a:gs pos="50000">
              <a:schemeClr val="dk2">
                <a:tint val="60000"/>
                <a:hueOff val="0"/>
                <a:satOff val="0"/>
                <a:lumOff val="0"/>
                <a:alphaOff val="0"/>
                <a:shade val="45000"/>
                <a:satMod val="170000"/>
              </a:schemeClr>
            </a:gs>
            <a:gs pos="70000">
              <a:schemeClr val="dk2">
                <a:tint val="60000"/>
                <a:hueOff val="0"/>
                <a:satOff val="0"/>
                <a:lumOff val="0"/>
                <a:alphaOff val="0"/>
                <a:tint val="99000"/>
                <a:shade val="65000"/>
                <a:satMod val="155000"/>
              </a:schemeClr>
            </a:gs>
            <a:gs pos="100000">
              <a:schemeClr val="dk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1ACFE9A-1CBE-40F4-B111-AB4DDF9E19A7}">
      <dsp:nvSpPr>
        <dsp:cNvPr id="0" name=""/>
        <dsp:cNvSpPr/>
      </dsp:nvSpPr>
      <dsp:spPr>
        <a:xfrm>
          <a:off x="2538221" y="569937"/>
          <a:ext cx="3889325" cy="3889325"/>
        </a:xfrm>
        <a:prstGeom prst="blockArc">
          <a:avLst>
            <a:gd name="adj1" fmla="val 5400000"/>
            <a:gd name="adj2" fmla="val 9000000"/>
            <a:gd name="adj3" fmla="val 4528"/>
          </a:avLst>
        </a:prstGeom>
        <a:gradFill rotWithShape="0">
          <a:gsLst>
            <a:gs pos="0">
              <a:schemeClr val="dk2">
                <a:tint val="60000"/>
                <a:hueOff val="0"/>
                <a:satOff val="0"/>
                <a:lumOff val="0"/>
                <a:alphaOff val="0"/>
                <a:shade val="15000"/>
                <a:satMod val="180000"/>
              </a:schemeClr>
            </a:gs>
            <a:gs pos="50000">
              <a:schemeClr val="dk2">
                <a:tint val="60000"/>
                <a:hueOff val="0"/>
                <a:satOff val="0"/>
                <a:lumOff val="0"/>
                <a:alphaOff val="0"/>
                <a:shade val="45000"/>
                <a:satMod val="170000"/>
              </a:schemeClr>
            </a:gs>
            <a:gs pos="70000">
              <a:schemeClr val="dk2">
                <a:tint val="60000"/>
                <a:hueOff val="0"/>
                <a:satOff val="0"/>
                <a:lumOff val="0"/>
                <a:alphaOff val="0"/>
                <a:tint val="99000"/>
                <a:shade val="65000"/>
                <a:satMod val="155000"/>
              </a:schemeClr>
            </a:gs>
            <a:gs pos="100000">
              <a:schemeClr val="dk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CDBB8A92-7AD7-45C5-90CA-38A4A03E97DA}">
      <dsp:nvSpPr>
        <dsp:cNvPr id="0" name=""/>
        <dsp:cNvSpPr/>
      </dsp:nvSpPr>
      <dsp:spPr>
        <a:xfrm>
          <a:off x="2538221" y="569937"/>
          <a:ext cx="3889325" cy="3889325"/>
        </a:xfrm>
        <a:prstGeom prst="blockArc">
          <a:avLst>
            <a:gd name="adj1" fmla="val 1800000"/>
            <a:gd name="adj2" fmla="val 5400000"/>
            <a:gd name="adj3" fmla="val 4528"/>
          </a:avLst>
        </a:prstGeom>
        <a:gradFill rotWithShape="0">
          <a:gsLst>
            <a:gs pos="0">
              <a:schemeClr val="dk2">
                <a:tint val="60000"/>
                <a:hueOff val="0"/>
                <a:satOff val="0"/>
                <a:lumOff val="0"/>
                <a:alphaOff val="0"/>
                <a:shade val="15000"/>
                <a:satMod val="180000"/>
              </a:schemeClr>
            </a:gs>
            <a:gs pos="50000">
              <a:schemeClr val="dk2">
                <a:tint val="60000"/>
                <a:hueOff val="0"/>
                <a:satOff val="0"/>
                <a:lumOff val="0"/>
                <a:alphaOff val="0"/>
                <a:shade val="45000"/>
                <a:satMod val="170000"/>
              </a:schemeClr>
            </a:gs>
            <a:gs pos="70000">
              <a:schemeClr val="dk2">
                <a:tint val="60000"/>
                <a:hueOff val="0"/>
                <a:satOff val="0"/>
                <a:lumOff val="0"/>
                <a:alphaOff val="0"/>
                <a:tint val="99000"/>
                <a:shade val="65000"/>
                <a:satMod val="155000"/>
              </a:schemeClr>
            </a:gs>
            <a:gs pos="100000">
              <a:schemeClr val="dk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D61EF14-C343-4EE3-B7F3-D60DC591F475}">
      <dsp:nvSpPr>
        <dsp:cNvPr id="0" name=""/>
        <dsp:cNvSpPr/>
      </dsp:nvSpPr>
      <dsp:spPr>
        <a:xfrm>
          <a:off x="2538221" y="569937"/>
          <a:ext cx="3889325" cy="3889325"/>
        </a:xfrm>
        <a:prstGeom prst="blockArc">
          <a:avLst>
            <a:gd name="adj1" fmla="val 19800000"/>
            <a:gd name="adj2" fmla="val 1800000"/>
            <a:gd name="adj3" fmla="val 4528"/>
          </a:avLst>
        </a:prstGeom>
        <a:gradFill rotWithShape="0">
          <a:gsLst>
            <a:gs pos="0">
              <a:schemeClr val="dk2">
                <a:tint val="60000"/>
                <a:hueOff val="0"/>
                <a:satOff val="0"/>
                <a:lumOff val="0"/>
                <a:alphaOff val="0"/>
                <a:shade val="15000"/>
                <a:satMod val="180000"/>
              </a:schemeClr>
            </a:gs>
            <a:gs pos="50000">
              <a:schemeClr val="dk2">
                <a:tint val="60000"/>
                <a:hueOff val="0"/>
                <a:satOff val="0"/>
                <a:lumOff val="0"/>
                <a:alphaOff val="0"/>
                <a:shade val="45000"/>
                <a:satMod val="170000"/>
              </a:schemeClr>
            </a:gs>
            <a:gs pos="70000">
              <a:schemeClr val="dk2">
                <a:tint val="60000"/>
                <a:hueOff val="0"/>
                <a:satOff val="0"/>
                <a:lumOff val="0"/>
                <a:alphaOff val="0"/>
                <a:tint val="99000"/>
                <a:shade val="65000"/>
                <a:satMod val="155000"/>
              </a:schemeClr>
            </a:gs>
            <a:gs pos="100000">
              <a:schemeClr val="dk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1CE7EF35-8C2E-4751-80D4-4FADD7D343F6}">
      <dsp:nvSpPr>
        <dsp:cNvPr id="0" name=""/>
        <dsp:cNvSpPr/>
      </dsp:nvSpPr>
      <dsp:spPr>
        <a:xfrm>
          <a:off x="2537599" y="594867"/>
          <a:ext cx="3889325" cy="3889325"/>
        </a:xfrm>
        <a:prstGeom prst="blockArc">
          <a:avLst>
            <a:gd name="adj1" fmla="val 16200000"/>
            <a:gd name="adj2" fmla="val 19800000"/>
            <a:gd name="adj3" fmla="val 4528"/>
          </a:avLst>
        </a:prstGeom>
        <a:gradFill rotWithShape="0">
          <a:gsLst>
            <a:gs pos="0">
              <a:schemeClr val="dk2">
                <a:tint val="60000"/>
                <a:hueOff val="0"/>
                <a:satOff val="0"/>
                <a:lumOff val="0"/>
                <a:alphaOff val="0"/>
                <a:shade val="15000"/>
                <a:satMod val="180000"/>
              </a:schemeClr>
            </a:gs>
            <a:gs pos="50000">
              <a:schemeClr val="dk2">
                <a:tint val="60000"/>
                <a:hueOff val="0"/>
                <a:satOff val="0"/>
                <a:lumOff val="0"/>
                <a:alphaOff val="0"/>
                <a:shade val="45000"/>
                <a:satMod val="170000"/>
              </a:schemeClr>
            </a:gs>
            <a:gs pos="70000">
              <a:schemeClr val="dk2">
                <a:tint val="60000"/>
                <a:hueOff val="0"/>
                <a:satOff val="0"/>
                <a:lumOff val="0"/>
                <a:alphaOff val="0"/>
                <a:tint val="99000"/>
                <a:shade val="65000"/>
                <a:satMod val="155000"/>
              </a:schemeClr>
            </a:gs>
            <a:gs pos="100000">
              <a:schemeClr val="dk2">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91A2DAF9-6C29-4491-B458-545F1767010D}">
      <dsp:nvSpPr>
        <dsp:cNvPr id="0" name=""/>
        <dsp:cNvSpPr/>
      </dsp:nvSpPr>
      <dsp:spPr>
        <a:xfrm>
          <a:off x="3757455" y="1773205"/>
          <a:ext cx="1477163" cy="1477163"/>
        </a:xfrm>
        <a:prstGeom prst="ellipse">
          <a:avLst/>
        </a:prstGeom>
        <a:solidFill>
          <a:srgbClr val="CF251A"/>
        </a:solidFill>
        <a:ln w="55000" cap="flat" cmpd="thickThin" algn="ctr">
          <a:solidFill>
            <a:schemeClr val="accent2">
              <a:shade val="50000"/>
            </a:schemeClr>
          </a:solidFill>
          <a:prstDash val="solid"/>
        </a:ln>
        <a:effectLst/>
        <a:scene3d>
          <a:camera prst="orthographicFront"/>
          <a:lightRig rig="flat" dir="t"/>
        </a:scene3d>
        <a:sp3d/>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1800" b="1" kern="1200" dirty="0" smtClean="0">
              <a:effectLst>
                <a:outerShdw blurRad="38100" dist="38100" dir="2700000">
                  <a:srgbClr val="000000"/>
                </a:outerShdw>
              </a:effectLst>
            </a:rPr>
            <a:t>Students</a:t>
          </a:r>
          <a:r>
            <a:rPr lang="en-US" sz="1800" b="1" kern="1200" dirty="0" smtClean="0"/>
            <a:t> </a:t>
          </a:r>
          <a:endParaRPr lang="en-US" sz="1800" b="1" kern="1200" dirty="0"/>
        </a:p>
      </dsp:txBody>
      <dsp:txXfrm>
        <a:off x="3973781" y="1989531"/>
        <a:ext cx="1044511" cy="1044511"/>
      </dsp:txXfrm>
    </dsp:sp>
    <dsp:sp modelId="{7A80BE26-1C64-444D-8AC5-3633C44FD3C9}">
      <dsp:nvSpPr>
        <dsp:cNvPr id="0" name=""/>
        <dsp:cNvSpPr/>
      </dsp:nvSpPr>
      <dsp:spPr>
        <a:xfrm>
          <a:off x="3420597" y="2516"/>
          <a:ext cx="2124574" cy="1222889"/>
        </a:xfrm>
        <a:prstGeom prst="ellips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t>Counselors</a:t>
          </a:r>
          <a:endParaRPr lang="en-US" sz="1600" b="1" kern="1200" dirty="0"/>
        </a:p>
      </dsp:txBody>
      <dsp:txXfrm>
        <a:off x="3731734" y="181604"/>
        <a:ext cx="1502300" cy="864713"/>
      </dsp:txXfrm>
    </dsp:sp>
    <dsp:sp modelId="{F74AFF0A-50C8-40A8-BC34-E7C6D62AC270}">
      <dsp:nvSpPr>
        <dsp:cNvPr id="0" name=""/>
        <dsp:cNvSpPr/>
      </dsp:nvSpPr>
      <dsp:spPr>
        <a:xfrm>
          <a:off x="5066598" y="952835"/>
          <a:ext cx="2124574" cy="1222889"/>
        </a:xfrm>
        <a:prstGeom prst="ellips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t>Parents</a:t>
          </a:r>
          <a:endParaRPr lang="en-US" sz="1600" b="1" kern="1200" dirty="0"/>
        </a:p>
      </dsp:txBody>
      <dsp:txXfrm>
        <a:off x="5377735" y="1131923"/>
        <a:ext cx="1502300" cy="864713"/>
      </dsp:txXfrm>
    </dsp:sp>
    <dsp:sp modelId="{665808F7-70B5-45A0-B2E5-62512B0DF571}">
      <dsp:nvSpPr>
        <dsp:cNvPr id="0" name=""/>
        <dsp:cNvSpPr/>
      </dsp:nvSpPr>
      <dsp:spPr>
        <a:xfrm>
          <a:off x="4870202" y="2895603"/>
          <a:ext cx="2517367" cy="1138632"/>
        </a:xfrm>
        <a:prstGeom prst="ellips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t>Administrators</a:t>
          </a:r>
          <a:endParaRPr lang="en-US" sz="1600" b="1" kern="1200" dirty="0"/>
        </a:p>
      </dsp:txBody>
      <dsp:txXfrm>
        <a:off x="5238862" y="3062352"/>
        <a:ext cx="1780047" cy="805134"/>
      </dsp:txXfrm>
    </dsp:sp>
    <dsp:sp modelId="{9BDDAD24-E34F-4DF5-A744-BE974424EA14}">
      <dsp:nvSpPr>
        <dsp:cNvPr id="0" name=""/>
        <dsp:cNvSpPr/>
      </dsp:nvSpPr>
      <dsp:spPr>
        <a:xfrm>
          <a:off x="3420597" y="3803793"/>
          <a:ext cx="2124574" cy="1222889"/>
        </a:xfrm>
        <a:prstGeom prst="ellips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t>Community</a:t>
          </a:r>
          <a:endParaRPr lang="en-US" sz="1600" b="1" kern="1200" dirty="0"/>
        </a:p>
      </dsp:txBody>
      <dsp:txXfrm>
        <a:off x="3731734" y="3982881"/>
        <a:ext cx="1502300" cy="864713"/>
      </dsp:txXfrm>
    </dsp:sp>
    <dsp:sp modelId="{77FA5B50-F4C3-4F2E-9270-ECD937C7FFF4}">
      <dsp:nvSpPr>
        <dsp:cNvPr id="0" name=""/>
        <dsp:cNvSpPr/>
      </dsp:nvSpPr>
      <dsp:spPr>
        <a:xfrm>
          <a:off x="1774595" y="2853474"/>
          <a:ext cx="2124574" cy="1222889"/>
        </a:xfrm>
        <a:prstGeom prst="ellips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t>Campus Staff</a:t>
          </a:r>
          <a:endParaRPr lang="en-US" sz="1600" b="1" kern="1200" dirty="0"/>
        </a:p>
      </dsp:txBody>
      <dsp:txXfrm>
        <a:off x="2085732" y="3032562"/>
        <a:ext cx="1502300" cy="864713"/>
      </dsp:txXfrm>
    </dsp:sp>
    <dsp:sp modelId="{60D244D7-02AB-499F-9799-AD898F442B04}">
      <dsp:nvSpPr>
        <dsp:cNvPr id="0" name=""/>
        <dsp:cNvSpPr/>
      </dsp:nvSpPr>
      <dsp:spPr>
        <a:xfrm>
          <a:off x="1774595" y="952835"/>
          <a:ext cx="2124574" cy="1222889"/>
        </a:xfrm>
        <a:prstGeom prst="ellips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rtl="0">
            <a:lnSpc>
              <a:spcPct val="90000"/>
            </a:lnSpc>
            <a:spcBef>
              <a:spcPct val="0"/>
            </a:spcBef>
            <a:spcAft>
              <a:spcPct val="35000"/>
            </a:spcAft>
          </a:pPr>
          <a:r>
            <a:rPr lang="en-US" sz="1600" b="1" kern="1200" dirty="0" smtClean="0"/>
            <a:t>Teachers</a:t>
          </a:r>
          <a:endParaRPr lang="en-US" sz="1600" b="1" kern="1200" dirty="0"/>
        </a:p>
      </dsp:txBody>
      <dsp:txXfrm>
        <a:off x="2085732" y="1131923"/>
        <a:ext cx="1502300" cy="86471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619500" cy="468630"/>
          </a:xfrm>
          <a:prstGeom prst="rect">
            <a:avLst/>
          </a:prstGeom>
        </p:spPr>
        <p:txBody>
          <a:bodyPr vert="horz" lIns="94046" tIns="47023" rIns="94046" bIns="47023" rtlCol="0"/>
          <a:lstStyle>
            <a:lvl1pPr algn="l">
              <a:defRPr sz="1200"/>
            </a:lvl1pPr>
          </a:lstStyle>
          <a:p>
            <a:r>
              <a:rPr lang="en-US" b="1" i="1" dirty="0" smtClean="0"/>
              <a:t>AVATAR Module Two</a:t>
            </a:r>
          </a:p>
          <a:p>
            <a:r>
              <a:rPr lang="en-US" b="1" i="1" dirty="0" smtClean="0"/>
              <a:t>Creating a College Ready Student</a:t>
            </a:r>
            <a:endParaRPr lang="en-US" b="1" i="1" dirty="0"/>
          </a:p>
        </p:txBody>
      </p:sp>
      <p:sp>
        <p:nvSpPr>
          <p:cNvPr id="4" name="Footer Placeholder 3"/>
          <p:cNvSpPr>
            <a:spLocks noGrp="1"/>
          </p:cNvSpPr>
          <p:nvPr>
            <p:ph type="ftr" sz="quarter" idx="2"/>
          </p:nvPr>
        </p:nvSpPr>
        <p:spPr>
          <a:xfrm>
            <a:off x="0" y="8902343"/>
            <a:ext cx="3070860" cy="468630"/>
          </a:xfrm>
          <a:prstGeom prst="rect">
            <a:avLst/>
          </a:prstGeom>
        </p:spPr>
        <p:txBody>
          <a:bodyPr vert="horz" lIns="94046" tIns="47023" rIns="94046" bIns="47023" rtlCol="0" anchor="b"/>
          <a:lstStyle>
            <a:lvl1pPr algn="l">
              <a:defRPr sz="1200"/>
            </a:lvl1pPr>
          </a:lstStyle>
          <a:p>
            <a:r>
              <a:rPr lang="en-US" dirty="0" smtClean="0"/>
              <a:t>Created: 9/23/2011</a:t>
            </a:r>
          </a:p>
          <a:p>
            <a:r>
              <a:rPr lang="en-US" dirty="0" smtClean="0"/>
              <a:t>Revised: 11/4/2011</a:t>
            </a:r>
            <a:endParaRPr lang="en-US" dirty="0"/>
          </a:p>
        </p:txBody>
      </p:sp>
      <p:sp>
        <p:nvSpPr>
          <p:cNvPr id="5" name="Slide Number Placeholder 4"/>
          <p:cNvSpPr>
            <a:spLocks noGrp="1"/>
          </p:cNvSpPr>
          <p:nvPr>
            <p:ph type="sldNum" sz="quarter" idx="3"/>
          </p:nvPr>
        </p:nvSpPr>
        <p:spPr>
          <a:xfrm>
            <a:off x="4014100" y="8902343"/>
            <a:ext cx="3070860" cy="468630"/>
          </a:xfrm>
          <a:prstGeom prst="rect">
            <a:avLst/>
          </a:prstGeom>
        </p:spPr>
        <p:txBody>
          <a:bodyPr vert="horz" lIns="94046" tIns="47023" rIns="94046" bIns="47023" rtlCol="0" anchor="b"/>
          <a:lstStyle>
            <a:lvl1pPr algn="r">
              <a:defRPr sz="1200"/>
            </a:lvl1pPr>
          </a:lstStyle>
          <a:p>
            <a:fld id="{F6F6D9CA-3A28-47CF-BD43-8EE17DAC3F4D}" type="slidenum">
              <a:rPr lang="en-US" smtClean="0"/>
              <a:pPr/>
              <a:t>‹#›</a:t>
            </a:fld>
            <a:endParaRPr lang="en-US"/>
          </a:p>
        </p:txBody>
      </p:sp>
    </p:spTree>
    <p:extLst>
      <p:ext uri="{BB962C8B-B14F-4D97-AF65-F5344CB8AC3E}">
        <p14:creationId xmlns:p14="http://schemas.microsoft.com/office/powerpoint/2010/main" val="40181735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29661713-97C5-40A0-AEBE-2B4463080686}" type="datetimeFigureOut">
              <a:rPr lang="en-US" smtClean="0"/>
              <a:pPr/>
              <a:t>4/10/2012</a:t>
            </a:fld>
            <a:endParaRPr lang="en-US"/>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46" tIns="47023" rIns="94046" bIns="47023" rtlCol="0" anchor="ctr"/>
          <a:lstStyle/>
          <a:p>
            <a:endParaRPr lang="en-US"/>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DD450642-4D2C-446A-898F-0908D490B3D9}" type="slidenum">
              <a:rPr lang="en-US" smtClean="0"/>
              <a:pPr/>
              <a:t>‹#›</a:t>
            </a:fld>
            <a:endParaRPr lang="en-US"/>
          </a:p>
        </p:txBody>
      </p:sp>
    </p:spTree>
    <p:extLst>
      <p:ext uri="{BB962C8B-B14F-4D97-AF65-F5344CB8AC3E}">
        <p14:creationId xmlns:p14="http://schemas.microsoft.com/office/powerpoint/2010/main" val="180573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aacu.org/leap/vision.cfm"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Opening  Activity: </a:t>
            </a:r>
            <a:r>
              <a:rPr lang="en-US" dirty="0" smtClean="0"/>
              <a:t> Ask each team member to offer advice</a:t>
            </a:r>
            <a:r>
              <a:rPr lang="en-US" baseline="0" dirty="0" smtClean="0"/>
              <a:t> about which topic they would choose as their first priority with their students and where each of them would start addressing that priority.</a:t>
            </a:r>
            <a:endParaRPr lang="en-US" dirty="0"/>
          </a:p>
        </p:txBody>
      </p:sp>
      <p:sp>
        <p:nvSpPr>
          <p:cNvPr id="4" name="Slide Number Placeholder 3"/>
          <p:cNvSpPr>
            <a:spLocks noGrp="1"/>
          </p:cNvSpPr>
          <p:nvPr>
            <p:ph type="sldNum" sz="quarter" idx="10"/>
          </p:nvPr>
        </p:nvSpPr>
        <p:spPr/>
        <p:txBody>
          <a:bodyPr/>
          <a:lstStyle/>
          <a:p>
            <a:fld id="{DD450642-4D2C-446A-898F-0908D490B3D9}"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Let’s take a closer look at two of the core objectives</a:t>
            </a:r>
            <a:r>
              <a:rPr lang="en-US" baseline="0" dirty="0" smtClean="0"/>
              <a:t> that become Student Learning Outcomes</a:t>
            </a:r>
            <a:endParaRPr lang="en-US" dirty="0"/>
          </a:p>
        </p:txBody>
      </p:sp>
      <p:sp>
        <p:nvSpPr>
          <p:cNvPr id="4" name="Slide Number Placeholder 3"/>
          <p:cNvSpPr>
            <a:spLocks noGrp="1"/>
          </p:cNvSpPr>
          <p:nvPr>
            <p:ph type="sldNum" sz="quarter" idx="10"/>
          </p:nvPr>
        </p:nvSpPr>
        <p:spPr/>
        <p:txBody>
          <a:bodyPr/>
          <a:lstStyle/>
          <a:p>
            <a:fld id="{DD450642-4D2C-446A-898F-0908D490B3D9}"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College</a:t>
            </a:r>
            <a:r>
              <a:rPr lang="en-US" baseline="0" dirty="0" smtClean="0"/>
              <a:t> and University coursework foundation areas are embedding the SLOs into their course curriculums.</a:t>
            </a:r>
            <a:endParaRPr lang="en-US" dirty="0"/>
          </a:p>
        </p:txBody>
      </p:sp>
      <p:sp>
        <p:nvSpPr>
          <p:cNvPr id="4" name="Slide Number Placeholder 3"/>
          <p:cNvSpPr>
            <a:spLocks noGrp="1"/>
          </p:cNvSpPr>
          <p:nvPr>
            <p:ph type="sldNum" sz="quarter" idx="10"/>
          </p:nvPr>
        </p:nvSpPr>
        <p:spPr/>
        <p:txBody>
          <a:bodyPr/>
          <a:lstStyle/>
          <a:p>
            <a:fld id="{DD450642-4D2C-446A-898F-0908D490B3D9}"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part of the VALUE project, teams of faculty and other academic and student affairs professionals engaged in an iterative process over eighteen months wherein they gathered, analyzed, synthesized, and then drafted institutional level rubrics (and related materials) for 15 of the AAC&amp;U </a:t>
            </a:r>
            <a:r>
              <a:rPr lang="en-US" dirty="0" smtClean="0">
                <a:hlinkClick r:id="rId3" action="ppaction://hlinkfile"/>
              </a:rPr>
              <a:t>Essential Learning Outcomes</a:t>
            </a:r>
            <a:r>
              <a:rPr lang="en-US" dirty="0" smtClean="0"/>
              <a:t>, creating the set of  VALUE rubrics that appears below. The rubric development teams relied on existing campus rubrics when available, other organizational statements on outcomes, experts in the respective fields and faculty feedback from campuses throughout the process.  Each VALUE rubric contains the most common and broadly shared criteria or core characteristics considered critical for judging the quality of student work in that outcome area. </a:t>
            </a:r>
          </a:p>
          <a:p>
            <a:r>
              <a:rPr lang="en-US" dirty="0" smtClean="0"/>
              <a:t>The VALUE rubrics reflect faculty expectations for essential learning across the nation regardless of type of institution, mission, size or location. In several cases, outcomes that AAC&amp;U paired in the Essential Learning Outcomes (e.g., written and oral communication) have been separated with the intent of developing individual VALUE rubrics for each. </a:t>
            </a:r>
          </a:p>
          <a:p>
            <a:endParaRPr lang="en-US" dirty="0"/>
          </a:p>
        </p:txBody>
      </p:sp>
      <p:sp>
        <p:nvSpPr>
          <p:cNvPr id="4" name="Slide Number Placeholder 3"/>
          <p:cNvSpPr>
            <a:spLocks noGrp="1"/>
          </p:cNvSpPr>
          <p:nvPr>
            <p:ph type="sldNum" sz="quarter" idx="10"/>
          </p:nvPr>
        </p:nvSpPr>
        <p:spPr/>
        <p:txBody>
          <a:bodyPr/>
          <a:lstStyle/>
          <a:p>
            <a:fld id="{DD450642-4D2C-446A-898F-0908D490B3D9}"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Give groups time to explore the SLOs and debrief:  What did you discover?</a:t>
            </a:r>
            <a:endParaRPr lang="en-US" dirty="0"/>
          </a:p>
        </p:txBody>
      </p:sp>
      <p:sp>
        <p:nvSpPr>
          <p:cNvPr id="4" name="Slide Number Placeholder 3"/>
          <p:cNvSpPr>
            <a:spLocks noGrp="1"/>
          </p:cNvSpPr>
          <p:nvPr>
            <p:ph type="sldNum" sz="quarter" idx="10"/>
          </p:nvPr>
        </p:nvSpPr>
        <p:spPr/>
        <p:txBody>
          <a:bodyPr/>
          <a:lstStyle/>
          <a:p>
            <a:fld id="{DD450642-4D2C-446A-898F-0908D490B3D9}" type="slidenum">
              <a:rPr lang="en-US" smtClean="0"/>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smtClean="0">
                <a:solidFill>
                  <a:srgbClr val="C00000"/>
                </a:solidFill>
              </a:rPr>
              <a:t>Kathy can they bring these????</a:t>
            </a:r>
            <a:endParaRPr lang="en-US" sz="1800" dirty="0">
              <a:solidFill>
                <a:srgbClr val="C00000"/>
              </a:solidFill>
            </a:endParaRPr>
          </a:p>
        </p:txBody>
      </p:sp>
      <p:sp>
        <p:nvSpPr>
          <p:cNvPr id="4" name="Slide Number Placeholder 3"/>
          <p:cNvSpPr>
            <a:spLocks noGrp="1"/>
          </p:cNvSpPr>
          <p:nvPr>
            <p:ph type="sldNum" sz="quarter" idx="10"/>
          </p:nvPr>
        </p:nvSpPr>
        <p:spPr/>
        <p:txBody>
          <a:bodyPr/>
          <a:lstStyle/>
          <a:p>
            <a:fld id="{DD450642-4D2C-446A-898F-0908D490B3D9}" type="slidenum">
              <a:rPr lang="en-US" smtClean="0"/>
              <a:pPr/>
              <a:t>13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Record</a:t>
            </a:r>
            <a:r>
              <a:rPr lang="en-US" baseline="0" dirty="0" smtClean="0"/>
              <a:t> a summary of the group’s answers.</a:t>
            </a:r>
            <a:endParaRPr lang="en-US" dirty="0"/>
          </a:p>
        </p:txBody>
      </p:sp>
      <p:sp>
        <p:nvSpPr>
          <p:cNvPr id="4" name="Slide Number Placeholder 3"/>
          <p:cNvSpPr>
            <a:spLocks noGrp="1"/>
          </p:cNvSpPr>
          <p:nvPr>
            <p:ph type="sldNum" sz="quarter" idx="10"/>
          </p:nvPr>
        </p:nvSpPr>
        <p:spPr/>
        <p:txBody>
          <a:bodyPr/>
          <a:lstStyle/>
          <a:p>
            <a:fld id="{DD450642-4D2C-446A-898F-0908D490B3D9}" type="slidenum">
              <a:rPr lang="en-US" smtClean="0"/>
              <a:pPr/>
              <a:t>15</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Record</a:t>
            </a:r>
            <a:r>
              <a:rPr lang="en-US" baseline="0" dirty="0" smtClean="0"/>
              <a:t> a summary of the group’s answers.</a:t>
            </a:r>
            <a:endParaRPr lang="en-US" dirty="0"/>
          </a:p>
        </p:txBody>
      </p:sp>
      <p:sp>
        <p:nvSpPr>
          <p:cNvPr id="4" name="Slide Number Placeholder 3"/>
          <p:cNvSpPr>
            <a:spLocks noGrp="1"/>
          </p:cNvSpPr>
          <p:nvPr>
            <p:ph type="sldNum" sz="quarter" idx="10"/>
          </p:nvPr>
        </p:nvSpPr>
        <p:spPr/>
        <p:txBody>
          <a:bodyPr/>
          <a:lstStyle/>
          <a:p>
            <a:fld id="{DD450642-4D2C-446A-898F-0908D490B3D9}"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xfrm>
            <a:off x="1657350" y="468313"/>
            <a:ext cx="4084638" cy="306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lnSpc>
                <a:spcPct val="80000"/>
              </a:lnSpc>
              <a:spcBef>
                <a:spcPct val="0"/>
              </a:spcBef>
            </a:pPr>
            <a:endParaRPr lang="en-US" sz="1400" b="1" dirty="0" smtClean="0"/>
          </a:p>
          <a:p>
            <a:pPr>
              <a:lnSpc>
                <a:spcPct val="80000"/>
              </a:lnSpc>
              <a:spcBef>
                <a:spcPct val="0"/>
              </a:spcBef>
            </a:pPr>
            <a:endParaRPr lang="en-US" sz="1400" b="1" dirty="0" smtClean="0"/>
          </a:p>
          <a:p>
            <a:pPr>
              <a:lnSpc>
                <a:spcPct val="80000"/>
              </a:lnSpc>
              <a:spcBef>
                <a:spcPct val="0"/>
              </a:spcBef>
            </a:pPr>
            <a:r>
              <a:rPr lang="en-US" sz="1400" b="1" dirty="0" smtClean="0"/>
              <a:t>Counselors</a:t>
            </a:r>
          </a:p>
          <a:p>
            <a:pPr>
              <a:lnSpc>
                <a:spcPct val="80000"/>
              </a:lnSpc>
              <a:spcBef>
                <a:spcPct val="0"/>
              </a:spcBef>
            </a:pPr>
            <a:r>
              <a:rPr lang="en-US" sz="1400" b="1" dirty="0" smtClean="0"/>
              <a:t>Teachers</a:t>
            </a:r>
          </a:p>
          <a:p>
            <a:pPr>
              <a:lnSpc>
                <a:spcPct val="80000"/>
              </a:lnSpc>
              <a:spcBef>
                <a:spcPct val="0"/>
              </a:spcBef>
            </a:pPr>
            <a:r>
              <a:rPr lang="en-US" sz="1400" b="1" dirty="0" smtClean="0"/>
              <a:t>Administrators, especially the principal</a:t>
            </a:r>
          </a:p>
          <a:p>
            <a:pPr>
              <a:lnSpc>
                <a:spcPct val="80000"/>
              </a:lnSpc>
              <a:spcBef>
                <a:spcPct val="0"/>
              </a:spcBef>
            </a:pPr>
            <a:r>
              <a:rPr lang="en-US" sz="1400" b="1" dirty="0" smtClean="0"/>
              <a:t>Other campus staff (specialists, school psychologists, nurses, special education staff)</a:t>
            </a:r>
          </a:p>
          <a:p>
            <a:pPr>
              <a:lnSpc>
                <a:spcPct val="80000"/>
              </a:lnSpc>
              <a:spcBef>
                <a:spcPct val="0"/>
              </a:spcBef>
            </a:pPr>
            <a:r>
              <a:rPr lang="en-US" sz="1400" b="1" dirty="0" smtClean="0"/>
              <a:t>Parents</a:t>
            </a:r>
          </a:p>
          <a:p>
            <a:pPr>
              <a:lnSpc>
                <a:spcPct val="80000"/>
              </a:lnSpc>
              <a:spcBef>
                <a:spcPct val="0"/>
              </a:spcBef>
            </a:pPr>
            <a:r>
              <a:rPr lang="en-US" sz="1400" b="1" dirty="0" smtClean="0"/>
              <a:t>Community and business leaders - recruit individuals who can influence and hold the confidence of the school decision makers</a:t>
            </a:r>
          </a:p>
          <a:p>
            <a:pPr>
              <a:lnSpc>
                <a:spcPct val="80000"/>
              </a:lnSpc>
              <a:spcBef>
                <a:spcPct val="0"/>
              </a:spcBef>
            </a:pPr>
            <a:endParaRPr lang="en-US" sz="1400" b="1" dirty="0" smtClean="0"/>
          </a:p>
          <a:p>
            <a:pPr>
              <a:lnSpc>
                <a:spcPct val="80000"/>
              </a:lnSpc>
              <a:spcBef>
                <a:spcPct val="0"/>
              </a:spcBef>
            </a:pPr>
            <a:r>
              <a:rPr lang="en-US" sz="1400" b="1" dirty="0" smtClean="0"/>
              <a:t>These partners can form a steering committee and sounding board to assist a district/campus in:</a:t>
            </a:r>
          </a:p>
          <a:p>
            <a:pPr>
              <a:lnSpc>
                <a:spcPct val="80000"/>
              </a:lnSpc>
              <a:spcBef>
                <a:spcPct val="0"/>
              </a:spcBef>
            </a:pPr>
            <a:endParaRPr lang="en-US" sz="1400" b="1" dirty="0" smtClean="0"/>
          </a:p>
          <a:p>
            <a:pPr>
              <a:spcBef>
                <a:spcPct val="0"/>
              </a:spcBef>
              <a:buFontTx/>
              <a:buChar char="•"/>
            </a:pPr>
            <a:r>
              <a:rPr lang="en-US" sz="1400" b="1" dirty="0" smtClean="0"/>
              <a:t>  Guiding efforts to create a culture of college and career readiness</a:t>
            </a:r>
          </a:p>
          <a:p>
            <a:pPr>
              <a:spcBef>
                <a:spcPct val="0"/>
              </a:spcBef>
              <a:buFontTx/>
              <a:buChar char="•"/>
            </a:pPr>
            <a:r>
              <a:rPr lang="en-US" sz="1400" b="1" dirty="0" smtClean="0"/>
              <a:t>  Reviewing results of needs assessments</a:t>
            </a:r>
          </a:p>
          <a:p>
            <a:pPr>
              <a:spcBef>
                <a:spcPct val="0"/>
              </a:spcBef>
              <a:buFontTx/>
              <a:buChar char="•"/>
            </a:pPr>
            <a:r>
              <a:rPr lang="en-US" sz="1400" b="1" dirty="0" smtClean="0"/>
              <a:t>  Making recommendations for program development</a:t>
            </a:r>
          </a:p>
          <a:p>
            <a:pPr>
              <a:spcBef>
                <a:spcPct val="0"/>
              </a:spcBef>
              <a:buFontTx/>
              <a:buChar char="•"/>
            </a:pPr>
            <a:r>
              <a:rPr lang="en-US" sz="1400" b="1" dirty="0" smtClean="0"/>
              <a:t>  Reviewing accountability data and outcomes research</a:t>
            </a:r>
          </a:p>
          <a:p>
            <a:pPr>
              <a:spcBef>
                <a:spcPct val="0"/>
              </a:spcBef>
              <a:buFontTx/>
              <a:buChar char="•"/>
            </a:pPr>
            <a:r>
              <a:rPr lang="en-US" sz="1400" b="1" dirty="0" smtClean="0"/>
              <a:t>  Locating internal and external funding sources</a:t>
            </a:r>
          </a:p>
          <a:p>
            <a:pPr>
              <a:spcBef>
                <a:spcPct val="0"/>
              </a:spcBef>
              <a:buFontTx/>
              <a:buChar char="•"/>
            </a:pPr>
            <a:endParaRPr lang="en-US" sz="1400" b="1" dirty="0" smtClean="0"/>
          </a:p>
          <a:p>
            <a:pPr>
              <a:spcBef>
                <a:spcPct val="0"/>
              </a:spcBef>
            </a:pPr>
            <a:r>
              <a:rPr lang="en-US" sz="1400" b="1" dirty="0" smtClean="0"/>
              <a:t>Remember, it takes a village, a community to raise a child.</a:t>
            </a:r>
          </a:p>
        </p:txBody>
      </p:sp>
      <p:sp>
        <p:nvSpPr>
          <p:cNvPr id="542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D0E023D8-2E4E-490D-B4FF-149138CD6223}" type="slidenum">
              <a:rPr lang="en-US" smtClean="0">
                <a:latin typeface="Calibri" pitchFamily="34" charset="0"/>
              </a:rPr>
              <a:pPr/>
              <a:t>18</a:t>
            </a:fld>
            <a:endParaRPr lang="en-US" dirty="0"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1"/>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3FD5807-16A9-4355-9C0C-CFE47560A6E0}" type="datetime1">
              <a:rPr lang="en-US" smtClean="0"/>
              <a:pPr/>
              <a:t>4/10/2012</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C9BBEF7-7293-46AE-9D35-8611E125A7B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8DF7022-DBC3-43A3-A93F-E0DFE0558333}" type="datetime1">
              <a:rPr lang="en-US" smtClean="0"/>
              <a:pPr/>
              <a:t>4/10/2012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58A5BC1-F8AB-4786-8FC5-D2645E0485D7}" type="datetime1">
              <a:rPr lang="en-US" smtClean="0"/>
              <a:pPr/>
              <a:t>4/10/2012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2pPr marL="621792" indent="-228600">
              <a:buFont typeface="Lucida Sans Unicode" pitchFamily="34" charset="0"/>
              <a:buChar char="₋"/>
              <a:defRPr/>
            </a:lvl2pPr>
            <a:lvl3pPr>
              <a:buClr>
                <a:schemeClr val="accent1"/>
              </a:buClr>
              <a:defRPr/>
            </a:lvl3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7" name="Title 6"/>
          <p:cNvSpPr>
            <a:spLocks noGrp="1"/>
          </p:cNvSpPr>
          <p:nvPr>
            <p:ph type="title"/>
          </p:nvPr>
        </p:nvSpPr>
        <p:spPr/>
        <p:txBody>
          <a:bodyPr rtlCol="0"/>
          <a:lstStyle>
            <a:lvl1pPr>
              <a:defRPr b="1" i="1" baseline="0"/>
            </a:lvl1pPr>
            <a:extLst/>
          </a:lstStyle>
          <a:p>
            <a:r>
              <a:rPr kumimoji="0" lang="en-US" dirty="0" smtClean="0"/>
              <a:t>Click to edit Master title style</a:t>
            </a:r>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85153B7-CF37-4A9D-ACDF-ED8A7E253A56}" type="datetime1">
              <a:rPr lang="en-US" smtClean="0"/>
              <a:pPr/>
              <a:t>4/10/2012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C334181-9673-4791-9A36-3D27F5A85A98}" type="datetime1">
              <a:rPr lang="en-US" smtClean="0"/>
              <a:pPr/>
              <a:t>4/10/2012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9FDD25A-59D7-4D0E-9DB4-E1DA0961917A}" type="datetime1">
              <a:rPr lang="en-US" smtClean="0"/>
              <a:pPr/>
              <a:t>4/10/2012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E86BC40-9E8F-4787-BDBD-0792C9BAED55}" type="datetime1">
              <a:rPr lang="en-US" smtClean="0"/>
              <a:pPr/>
              <a:t>4/10/2012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7F45EE0-79AA-453D-AC13-BF00D5D80B0D}" type="datetime1">
              <a:rPr lang="en-US" smtClean="0"/>
              <a:pPr/>
              <a:t>4/10/2012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606FF3D-DF1E-4B8E-95B9-1347A8973586}" type="datetime1">
              <a:rPr lang="en-US" smtClean="0"/>
              <a:pPr/>
              <a:t>4/10/2012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05D2DE3-0D75-40F2-8DBD-987D104F76BE}" type="datetime1">
              <a:rPr lang="en-US" smtClean="0"/>
              <a:pPr/>
              <a:t>4/10/2012</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C9BBEF7-7293-46AE-9D35-8611E125A7BD}"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B45E83A-C402-4B9B-BA63-CFF8826B687D}" type="datetime1">
              <a:rPr lang="en-US" smtClean="0"/>
              <a:pPr/>
              <a:t>4/10/2012</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C9BBEF7-7293-46AE-9D35-8611E125A7B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100" b="1" kern="1200">
          <a:solidFill>
            <a:schemeClr val="tx1"/>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acu.org/leap/vision.cf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hyperlink" Target="http://www.thecb.state.tx.us/corecurriculum2014"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6.wmf"/></Relationships>
</file>

<file path=ppt/slides/_rels/slide18.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696200" cy="2609851"/>
          </a:xfrm>
        </p:spPr>
        <p:txBody>
          <a:bodyPr>
            <a:normAutofit fontScale="90000"/>
          </a:bodyPr>
          <a:lstStyle/>
          <a:p>
            <a:r>
              <a:rPr lang="en-US" dirty="0" smtClean="0"/>
              <a:t>Academic Vertical Alignment Training and Renewal (AVATAR) Project </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Spring 2012 Pilot Project</a:t>
            </a:r>
          </a:p>
          <a:p>
            <a:endParaRPr lang="en-US" dirty="0" smtClean="0"/>
          </a:p>
          <a:p>
            <a:r>
              <a:rPr lang="en-US" b="1" dirty="0" smtClean="0">
                <a:solidFill>
                  <a:schemeClr val="tx1"/>
                </a:solidFill>
              </a:rPr>
              <a:t>Module Nine</a:t>
            </a:r>
          </a:p>
          <a:p>
            <a:r>
              <a:rPr lang="en-US" b="1" dirty="0" smtClean="0"/>
              <a:t>A New Texas Core Curriculum</a:t>
            </a:r>
            <a:r>
              <a:rPr lang="en-US" b="1" dirty="0" smtClean="0">
                <a:solidFill>
                  <a:schemeClr val="tx1"/>
                </a:solidFill>
              </a:rPr>
              <a:t>  </a:t>
            </a:r>
          </a:p>
          <a:p>
            <a:endParaRPr lang="en-US" b="1" dirty="0">
              <a:solidFill>
                <a:schemeClr val="tx1"/>
              </a:solidFill>
            </a:endParaRPr>
          </a:p>
        </p:txBody>
      </p:sp>
      <p:sp>
        <p:nvSpPr>
          <p:cNvPr id="4" name="Slide Number Placeholder 3"/>
          <p:cNvSpPr>
            <a:spLocks noGrp="1"/>
          </p:cNvSpPr>
          <p:nvPr>
            <p:ph type="sldNum" sz="quarter" idx="12"/>
          </p:nvPr>
        </p:nvSpPr>
        <p:spPr/>
        <p:txBody>
          <a:bodyPr/>
          <a:lstStyle/>
          <a:p>
            <a:fld id="{6C9BBEF7-7293-46AE-9D35-8611E125A7BD}"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376672"/>
          </a:xfrm>
        </p:spPr>
        <p:txBody>
          <a:bodyPr/>
          <a:lstStyle/>
          <a:p>
            <a:endParaRPr lang="en-US" sz="2000" dirty="0"/>
          </a:p>
          <a:p>
            <a:endParaRPr lang="en-US" dirty="0"/>
          </a:p>
        </p:txBody>
      </p:sp>
      <p:sp>
        <p:nvSpPr>
          <p:cNvPr id="3" name="Slide Number Placeholder 2"/>
          <p:cNvSpPr>
            <a:spLocks noGrp="1"/>
          </p:cNvSpPr>
          <p:nvPr>
            <p:ph type="sldNum" sz="quarter" idx="12"/>
          </p:nvPr>
        </p:nvSpPr>
        <p:spPr/>
        <p:txBody>
          <a:bodyPr/>
          <a:lstStyle/>
          <a:p>
            <a:fld id="{6C9BBEF7-7293-46AE-9D35-8611E125A7BD}" type="slidenum">
              <a:rPr lang="en-US" smtClean="0"/>
              <a:pPr/>
              <a:t>10</a:t>
            </a:fld>
            <a:endParaRPr lang="en-US" dirty="0"/>
          </a:p>
        </p:txBody>
      </p:sp>
      <p:sp>
        <p:nvSpPr>
          <p:cNvPr id="4" name="Title 3"/>
          <p:cNvSpPr>
            <a:spLocks noGrp="1"/>
          </p:cNvSpPr>
          <p:nvPr>
            <p:ph type="title"/>
          </p:nvPr>
        </p:nvSpPr>
        <p:spPr>
          <a:xfrm>
            <a:off x="0" y="28575"/>
            <a:ext cx="9144000" cy="1143000"/>
          </a:xfrm>
        </p:spPr>
        <p:txBody>
          <a:bodyPr>
            <a:normAutofit fontScale="90000"/>
          </a:bodyPr>
          <a:lstStyle/>
          <a:p>
            <a:pPr algn="ctr"/>
            <a:r>
              <a:rPr lang="en-US" sz="3600" dirty="0" smtClean="0"/>
              <a:t>VALUE Rubrics:</a:t>
            </a:r>
            <a:br>
              <a:rPr lang="en-US" sz="3600" dirty="0" smtClean="0"/>
            </a:br>
            <a:r>
              <a:rPr lang="en-US" sz="2700" dirty="0" smtClean="0"/>
              <a:t>Valid Assessment of Learning in Undergraduate Education</a:t>
            </a:r>
            <a:endParaRPr lang="en-US" sz="2700" dirty="0"/>
          </a:p>
        </p:txBody>
      </p:sp>
      <p:sp>
        <p:nvSpPr>
          <p:cNvPr id="5" name="Rectangle 4"/>
          <p:cNvSpPr/>
          <p:nvPr/>
        </p:nvSpPr>
        <p:spPr>
          <a:xfrm>
            <a:off x="228600" y="1219200"/>
            <a:ext cx="8686800" cy="6063198"/>
          </a:xfrm>
          <a:prstGeom prst="rect">
            <a:avLst/>
          </a:prstGeom>
        </p:spPr>
        <p:txBody>
          <a:bodyPr wrap="square">
            <a:spAutoFit/>
          </a:bodyPr>
          <a:lstStyle/>
          <a:p>
            <a:r>
              <a:rPr lang="en-US" dirty="0"/>
              <a:t>As part of the VALUE project, teams of faculty and other academic and student affairs professionals engaged in an iterative process over eighteen months wherein they gathered, analyzed, synthesized, and then drafted institutional level rubrics (and related materials) for 15 of the AAC&amp;U </a:t>
            </a:r>
            <a:r>
              <a:rPr lang="en-US" dirty="0">
                <a:solidFill>
                  <a:schemeClr val="bg2">
                    <a:lumMod val="50000"/>
                  </a:schemeClr>
                </a:solidFill>
                <a:hlinkClick r:id="rId3" action="ppaction://hlinkfile"/>
              </a:rPr>
              <a:t>Essential Learning </a:t>
            </a:r>
            <a:r>
              <a:rPr lang="en-US" dirty="0" smtClean="0">
                <a:solidFill>
                  <a:schemeClr val="bg2">
                    <a:lumMod val="50000"/>
                  </a:schemeClr>
                </a:solidFill>
                <a:hlinkClick r:id="rId3" action="ppaction://hlinkfile"/>
              </a:rPr>
              <a:t>Outcomes</a:t>
            </a:r>
            <a:r>
              <a:rPr lang="en-US" dirty="0" smtClean="0"/>
              <a:t>.</a:t>
            </a:r>
          </a:p>
          <a:p>
            <a:endParaRPr lang="en-US" sz="900" dirty="0" smtClean="0"/>
          </a:p>
          <a:p>
            <a:r>
              <a:rPr lang="en-US" dirty="0" smtClean="0"/>
              <a:t>The </a:t>
            </a:r>
            <a:r>
              <a:rPr lang="en-US" dirty="0"/>
              <a:t>rubric development teams relied on existing campus rubrics when available, other organizational statements on outcomes, experts in the respective fields and faculty feedback from campuses throughout the process.  Each VALUE rubric contains the most common and broadly shared criteria or core characteristics considered critical for judging the quality of student work in that outcome area. </a:t>
            </a:r>
          </a:p>
          <a:p>
            <a:endParaRPr lang="en-US" sz="900" dirty="0" smtClean="0"/>
          </a:p>
          <a:p>
            <a:r>
              <a:rPr lang="en-US" dirty="0" smtClean="0"/>
              <a:t>The </a:t>
            </a:r>
            <a:r>
              <a:rPr lang="en-US" dirty="0"/>
              <a:t>VALUE rubrics reflect faculty expectations for essential learning across the nation regardless of type of institution, mission, size or location. In several cases, outcomes that AAC&amp;U paired in the Essential Learning Outcomes (e.g., written and oral communication) have been separated with the intent of developing individual VALUE rubrics for each. </a:t>
            </a:r>
            <a:endParaRPr lang="en-US" dirty="0" smtClean="0"/>
          </a:p>
          <a:p>
            <a:endParaRPr lang="en-US" dirty="0"/>
          </a:p>
          <a:p>
            <a:endParaRPr lang="en-US" dirty="0" smtClean="0"/>
          </a:p>
          <a:p>
            <a:r>
              <a:rPr lang="en-US" dirty="0" smtClean="0"/>
              <a:t>					</a:t>
            </a:r>
            <a:r>
              <a:rPr lang="en-US" sz="1000" dirty="0" smtClean="0"/>
              <a:t>Source</a:t>
            </a:r>
            <a:r>
              <a:rPr lang="en-US" sz="1000" dirty="0"/>
              <a:t>: http://www.aacu.org/VALUE/rubrics/index_p.cfm</a:t>
            </a:r>
          </a:p>
          <a:p>
            <a:endParaRPr lang="en-US" dirty="0"/>
          </a:p>
        </p:txBody>
      </p:sp>
    </p:spTree>
    <p:extLst>
      <p:ext uri="{BB962C8B-B14F-4D97-AF65-F5344CB8AC3E}">
        <p14:creationId xmlns:p14="http://schemas.microsoft.com/office/powerpoint/2010/main" val="30818610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normAutofit/>
          </a:bodyPr>
          <a:lstStyle/>
          <a:p>
            <a:r>
              <a:rPr lang="en-US" sz="3600" dirty="0" smtClean="0"/>
              <a:t>Look Closer at </a:t>
            </a:r>
            <a:r>
              <a:rPr lang="en-US" sz="3600" dirty="0"/>
              <a:t>a Core Class</a:t>
            </a:r>
          </a:p>
        </p:txBody>
      </p:sp>
      <p:sp>
        <p:nvSpPr>
          <p:cNvPr id="3" name="Content Placeholder 2"/>
          <p:cNvSpPr>
            <a:spLocks noGrp="1"/>
          </p:cNvSpPr>
          <p:nvPr>
            <p:ph idx="1"/>
          </p:nvPr>
        </p:nvSpPr>
        <p:spPr>
          <a:xfrm>
            <a:off x="762000" y="1481328"/>
            <a:ext cx="7924800" cy="4525963"/>
          </a:xfrm>
        </p:spPr>
        <p:txBody>
          <a:bodyPr>
            <a:normAutofit/>
          </a:bodyPr>
          <a:lstStyle/>
          <a:p>
            <a:r>
              <a:rPr lang="en-US" sz="2400" dirty="0" smtClean="0"/>
              <a:t>Examine Student Learning Outcomes (SLO) with an eye to curriculum alignment</a:t>
            </a:r>
            <a:r>
              <a:rPr lang="en-US" dirty="0" smtClean="0"/>
              <a:t>.</a:t>
            </a:r>
          </a:p>
          <a:p>
            <a:endParaRPr lang="en-US" sz="800" dirty="0" smtClean="0"/>
          </a:p>
          <a:p>
            <a:r>
              <a:rPr lang="en-US" sz="2400" dirty="0" smtClean="0"/>
              <a:t>What are students expected to </a:t>
            </a:r>
          </a:p>
          <a:p>
            <a:pPr>
              <a:buNone/>
            </a:pPr>
            <a:r>
              <a:rPr lang="en-US" sz="2400" dirty="0" smtClean="0"/>
              <a:t>   know and be able to do at the end</a:t>
            </a:r>
          </a:p>
          <a:p>
            <a:pPr>
              <a:buNone/>
            </a:pPr>
            <a:r>
              <a:rPr lang="en-US" sz="2400" dirty="0" smtClean="0"/>
              <a:t>   of the course?</a:t>
            </a:r>
          </a:p>
          <a:p>
            <a:pPr>
              <a:buNone/>
            </a:pPr>
            <a:endParaRPr lang="en-US" sz="800" dirty="0" smtClean="0"/>
          </a:p>
          <a:p>
            <a:r>
              <a:rPr lang="en-US" sz="2400" dirty="0" smtClean="0"/>
              <a:t>Write SLO statements that clearly represent the knowledge, skills, attitudes, competencies,</a:t>
            </a:r>
          </a:p>
          <a:p>
            <a:pPr>
              <a:buNone/>
            </a:pPr>
            <a:r>
              <a:rPr lang="en-US" sz="2400" dirty="0" smtClean="0"/>
              <a:t>   and habits of mind, that students are </a:t>
            </a:r>
          </a:p>
          <a:p>
            <a:pPr>
              <a:buNone/>
            </a:pPr>
            <a:r>
              <a:rPr lang="en-US" sz="2400" dirty="0" smtClean="0"/>
              <a:t>   expected to acquire.</a:t>
            </a:r>
          </a:p>
          <a:p>
            <a:endParaRPr lang="en-US" dirty="0"/>
          </a:p>
          <a:p>
            <a:endParaRPr lang="en-US" dirty="0"/>
          </a:p>
        </p:txBody>
      </p:sp>
      <p:pic>
        <p:nvPicPr>
          <p:cNvPr id="5122" name="Picture 2" descr="C:\Users\mjk0007\AppData\Local\Microsoft\Windows\Temporary Internet Files\Content.IE5\J61NSG58\MP900448626[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4600" y="5257800"/>
            <a:ext cx="1066800" cy="8001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4" cstate="print"/>
          <a:srcRect/>
          <a:stretch>
            <a:fillRect/>
          </a:stretch>
        </p:blipFill>
        <p:spPr bwMode="auto">
          <a:xfrm>
            <a:off x="3200400" y="5562600"/>
            <a:ext cx="1097280" cy="814770"/>
          </a:xfrm>
          <a:prstGeom prst="rect">
            <a:avLst/>
          </a:prstGeom>
          <a:noFill/>
          <a:ln w="9525">
            <a:noFill/>
            <a:miter lim="800000"/>
            <a:headEnd/>
            <a:tailEnd/>
          </a:ln>
          <a:effectLst/>
        </p:spPr>
      </p:pic>
      <p:pic>
        <p:nvPicPr>
          <p:cNvPr id="1027" name="Picture 3"/>
          <p:cNvPicPr>
            <a:picLocks noChangeAspect="1" noChangeArrowheads="1"/>
          </p:cNvPicPr>
          <p:nvPr/>
        </p:nvPicPr>
        <p:blipFill>
          <a:blip r:embed="rId5" cstate="print"/>
          <a:srcRect/>
          <a:stretch>
            <a:fillRect/>
          </a:stretch>
        </p:blipFill>
        <p:spPr bwMode="auto">
          <a:xfrm>
            <a:off x="7086600" y="304800"/>
            <a:ext cx="1554480" cy="1037128"/>
          </a:xfrm>
          <a:prstGeom prst="rect">
            <a:avLst/>
          </a:prstGeom>
          <a:noFill/>
          <a:ln w="9525">
            <a:noFill/>
            <a:miter lim="800000"/>
            <a:headEnd/>
            <a:tailEnd/>
          </a:ln>
          <a:effectLst/>
        </p:spPr>
      </p:pic>
      <p:pic>
        <p:nvPicPr>
          <p:cNvPr id="7" name="Picture 2"/>
          <p:cNvPicPr>
            <a:picLocks noChangeAspect="1" noChangeArrowheads="1"/>
          </p:cNvPicPr>
          <p:nvPr/>
        </p:nvPicPr>
        <p:blipFill>
          <a:blip r:embed="rId4" cstate="print"/>
          <a:srcRect/>
          <a:stretch>
            <a:fillRect/>
          </a:stretch>
        </p:blipFill>
        <p:spPr bwMode="auto">
          <a:xfrm>
            <a:off x="4343400" y="5638800"/>
            <a:ext cx="1097280" cy="814771"/>
          </a:xfrm>
          <a:prstGeom prst="rect">
            <a:avLst/>
          </a:prstGeom>
          <a:noFill/>
          <a:ln w="9525">
            <a:noFill/>
            <a:miter lim="800000"/>
            <a:headEnd/>
            <a:tailEnd/>
          </a:ln>
          <a:effectLst/>
        </p:spPr>
      </p:pic>
      <p:pic>
        <p:nvPicPr>
          <p:cNvPr id="8" name="Picture 2" descr="C:\Users\mjk0007\AppData\Local\Microsoft\Windows\Temporary Internet Files\Content.IE5\J61NSG58\MP900448626[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91400" y="5181600"/>
            <a:ext cx="1066800"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69717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Information</a:t>
            </a:r>
            <a:endParaRPr lang="en-US" dirty="0"/>
          </a:p>
        </p:txBody>
      </p:sp>
      <p:sp>
        <p:nvSpPr>
          <p:cNvPr id="3" name="Content Placeholder 2"/>
          <p:cNvSpPr>
            <a:spLocks noGrp="1"/>
          </p:cNvSpPr>
          <p:nvPr>
            <p:ph idx="1"/>
          </p:nvPr>
        </p:nvSpPr>
        <p:spPr>
          <a:xfrm>
            <a:off x="0" y="1481328"/>
            <a:ext cx="9144000" cy="4525963"/>
          </a:xfrm>
        </p:spPr>
        <p:txBody>
          <a:bodyPr/>
          <a:lstStyle/>
          <a:p>
            <a:r>
              <a:rPr lang="en-US" dirty="0" smtClean="0">
                <a:hlinkClick r:id="rId2"/>
              </a:rPr>
              <a:t>http://www.thecb.state.tx.us/corecurriculum2014</a:t>
            </a:r>
            <a:endParaRPr lang="en-US" dirty="0" smtClean="0"/>
          </a:p>
          <a:p>
            <a:pPr>
              <a:buNone/>
            </a:pPr>
            <a:endParaRPr lang="en-US" dirty="0"/>
          </a:p>
        </p:txBody>
      </p:sp>
      <p:pic>
        <p:nvPicPr>
          <p:cNvPr id="4098" name="Picture 2" descr="C:\Users\mjk0007\AppData\Local\Microsoft\Windows\Temporary Internet Files\Content.IE5\L3SHP0T5\MC90039068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91000" y="2438400"/>
            <a:ext cx="3657600" cy="37338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371600" y="3200400"/>
            <a:ext cx="2514600" cy="1569660"/>
          </a:xfrm>
          <a:prstGeom prst="rect">
            <a:avLst/>
          </a:prstGeom>
          <a:noFill/>
        </p:spPr>
        <p:txBody>
          <a:bodyPr wrap="square" rtlCol="0">
            <a:spAutoFit/>
          </a:bodyPr>
          <a:lstStyle/>
          <a:p>
            <a:pPr algn="ctr"/>
            <a:r>
              <a:rPr lang="en-US" sz="2400" b="1" dirty="0" smtClean="0">
                <a:solidFill>
                  <a:srgbClr val="006600"/>
                </a:solidFill>
                <a:effectLst>
                  <a:outerShdw blurRad="38100" dist="38100" dir="2700000" algn="tl">
                    <a:srgbClr val="000000">
                      <a:alpha val="43137"/>
                    </a:srgbClr>
                  </a:outerShdw>
                </a:effectLst>
              </a:rPr>
              <a:t>Full implementation in the fall of 2014</a:t>
            </a:r>
            <a:endParaRPr lang="en-US" sz="2400" b="1" dirty="0">
              <a:solidFill>
                <a:srgbClr val="0066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50964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Inquiry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Secondary will bring course information that is considered a prerequisite to the college core course</a:t>
            </a:r>
          </a:p>
          <a:p>
            <a:endParaRPr lang="en-US" dirty="0"/>
          </a:p>
          <a:p>
            <a:r>
              <a:rPr lang="en-US" dirty="0" smtClean="0"/>
              <a:t>Postsecondary (two and four-year) will bring a course syllabi for the content specific core course.</a:t>
            </a:r>
          </a:p>
          <a:p>
            <a:endParaRPr lang="en-US" dirty="0"/>
          </a:p>
          <a:p>
            <a:r>
              <a:rPr lang="en-US" dirty="0" smtClean="0"/>
              <a:t>Secondary group members will share the </a:t>
            </a:r>
            <a:r>
              <a:rPr lang="en-US" b="1" dirty="0" smtClean="0"/>
              <a:t>CCRSs </a:t>
            </a:r>
            <a:r>
              <a:rPr lang="en-US" dirty="0" smtClean="0"/>
              <a:t>and </a:t>
            </a:r>
            <a:r>
              <a:rPr lang="en-US" b="1" dirty="0" smtClean="0"/>
              <a:t>related cross-disciplinary standards</a:t>
            </a:r>
            <a:r>
              <a:rPr lang="en-US" dirty="0" smtClean="0"/>
              <a:t> and goals built into the content specific- course(s).</a:t>
            </a:r>
          </a:p>
          <a:p>
            <a:endParaRPr lang="en-US" dirty="0"/>
          </a:p>
          <a:p>
            <a:r>
              <a:rPr lang="en-US" dirty="0" smtClean="0"/>
              <a:t>Postsecondary group member will share the </a:t>
            </a:r>
            <a:r>
              <a:rPr lang="en-US" b="1" dirty="0" smtClean="0"/>
              <a:t>foundational  component area and related core objectives </a:t>
            </a:r>
            <a:r>
              <a:rPr lang="en-US" dirty="0" smtClean="0"/>
              <a:t>for the course</a:t>
            </a:r>
          </a:p>
        </p:txBody>
      </p:sp>
    </p:spTree>
    <p:extLst>
      <p:ext uri="{BB962C8B-B14F-4D97-AF65-F5344CB8AC3E}">
        <p14:creationId xmlns:p14="http://schemas.microsoft.com/office/powerpoint/2010/main" val="41061708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990600"/>
          </a:xfrm>
        </p:spPr>
        <p:txBody>
          <a:bodyPr>
            <a:normAutofit/>
          </a:bodyPr>
          <a:lstStyle/>
          <a:p>
            <a:r>
              <a:rPr lang="en-US" dirty="0" smtClean="0"/>
              <a:t>An Even </a:t>
            </a:r>
            <a:r>
              <a:rPr lang="en-US" dirty="0"/>
              <a:t>Closer Look </a:t>
            </a:r>
          </a:p>
        </p:txBody>
      </p:sp>
      <p:sp>
        <p:nvSpPr>
          <p:cNvPr id="3" name="Content Placeholder 2"/>
          <p:cNvSpPr>
            <a:spLocks noGrp="1"/>
          </p:cNvSpPr>
          <p:nvPr>
            <p:ph idx="1"/>
          </p:nvPr>
        </p:nvSpPr>
        <p:spPr>
          <a:xfrm>
            <a:off x="457200" y="1481328"/>
            <a:ext cx="8382000" cy="4525963"/>
          </a:xfrm>
        </p:spPr>
        <p:txBody>
          <a:bodyPr>
            <a:normAutofit fontScale="92500" lnSpcReduction="20000"/>
          </a:bodyPr>
          <a:lstStyle/>
          <a:p>
            <a:r>
              <a:rPr lang="en-US" dirty="0" smtClean="0"/>
              <a:t>The three-level structure to shape SLOs – </a:t>
            </a:r>
          </a:p>
          <a:p>
            <a:pPr lvl="1"/>
            <a:r>
              <a:rPr lang="en-US" dirty="0" smtClean="0"/>
              <a:t>Outcomes = clearly identified</a:t>
            </a:r>
          </a:p>
          <a:p>
            <a:pPr lvl="1"/>
            <a:r>
              <a:rPr lang="en-US" dirty="0" smtClean="0"/>
              <a:t>Instruction = content vocabulary, instructional methods, assignments, sample class lessons, student resources</a:t>
            </a:r>
          </a:p>
          <a:p>
            <a:pPr lvl="1"/>
            <a:r>
              <a:rPr lang="en-US" dirty="0" smtClean="0"/>
              <a:t>Assessment  = testing, rubrics, grading, evaluation methods</a:t>
            </a:r>
          </a:p>
          <a:p>
            <a:pPr lvl="2"/>
            <a:r>
              <a:rPr lang="en-US" dirty="0" smtClean="0"/>
              <a:t>Determine how to identify SLOs achieved prior to student passing the course</a:t>
            </a:r>
          </a:p>
          <a:p>
            <a:pPr lvl="2"/>
            <a:endParaRPr lang="en-US" sz="900" dirty="0" smtClean="0"/>
          </a:p>
          <a:p>
            <a:r>
              <a:rPr lang="en-US" dirty="0" smtClean="0"/>
              <a:t>Examine your courses noting alignments and gaps</a:t>
            </a:r>
          </a:p>
          <a:p>
            <a:pPr lvl="1"/>
            <a:r>
              <a:rPr lang="en-US" dirty="0" smtClean="0"/>
              <a:t>Course prerequisites</a:t>
            </a:r>
          </a:p>
          <a:p>
            <a:pPr lvl="1"/>
            <a:r>
              <a:rPr lang="en-US" dirty="0" smtClean="0"/>
              <a:t>Course policies (extra credit, late assignments, etc.)</a:t>
            </a:r>
          </a:p>
          <a:p>
            <a:pPr lvl="1"/>
            <a:r>
              <a:rPr lang="en-US" dirty="0" smtClean="0"/>
              <a:t>Course practices</a:t>
            </a:r>
          </a:p>
          <a:p>
            <a:pPr lvl="1"/>
            <a:r>
              <a:rPr lang="en-US" dirty="0" smtClean="0"/>
              <a:t>Course expectations (technology, equipment use, textbook purchase, attendance, etc.)</a:t>
            </a:r>
          </a:p>
          <a:p>
            <a:pPr lvl="1">
              <a:buNone/>
            </a:pPr>
            <a:endParaRPr lang="en-US" dirty="0" smtClean="0"/>
          </a:p>
          <a:p>
            <a:pPr marL="114300" indent="0">
              <a:buNone/>
            </a:pPr>
            <a:endParaRPr lang="en-US" dirty="0" smtClean="0"/>
          </a:p>
        </p:txBody>
      </p:sp>
      <p:pic>
        <p:nvPicPr>
          <p:cNvPr id="4" name="Picture 3"/>
          <p:cNvPicPr>
            <a:picLocks noChangeAspect="1" noChangeArrowheads="1"/>
          </p:cNvPicPr>
          <p:nvPr/>
        </p:nvPicPr>
        <p:blipFill>
          <a:blip r:embed="rId2" cstate="print"/>
          <a:srcRect/>
          <a:stretch>
            <a:fillRect/>
          </a:stretch>
        </p:blipFill>
        <p:spPr bwMode="auto">
          <a:xfrm>
            <a:off x="6172200" y="152400"/>
            <a:ext cx="2667000" cy="1189528"/>
          </a:xfrm>
          <a:prstGeom prst="rect">
            <a:avLst/>
          </a:prstGeom>
          <a:noFill/>
          <a:ln w="9525">
            <a:noFill/>
            <a:miter lim="800000"/>
            <a:headEnd/>
            <a:tailEnd/>
          </a:ln>
          <a:effectLst/>
        </p:spPr>
      </p:pic>
    </p:spTree>
    <p:extLst>
      <p:ext uri="{BB962C8B-B14F-4D97-AF65-F5344CB8AC3E}">
        <p14:creationId xmlns:p14="http://schemas.microsoft.com/office/powerpoint/2010/main" val="32539281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Closer Look at a Core Class</a:t>
            </a:r>
          </a:p>
        </p:txBody>
      </p:sp>
      <p:sp>
        <p:nvSpPr>
          <p:cNvPr id="3" name="Content Placeholder 2"/>
          <p:cNvSpPr>
            <a:spLocks noGrp="1"/>
          </p:cNvSpPr>
          <p:nvPr>
            <p:ph idx="1"/>
          </p:nvPr>
        </p:nvSpPr>
        <p:spPr/>
        <p:txBody>
          <a:bodyPr/>
          <a:lstStyle/>
          <a:p>
            <a:pPr algn="ctr"/>
            <a:r>
              <a:rPr lang="en-US" dirty="0" smtClean="0"/>
              <a:t>A BIG Question:</a:t>
            </a:r>
          </a:p>
          <a:p>
            <a:pPr marL="114300" indent="0" algn="ctr">
              <a:buNone/>
            </a:pPr>
            <a:r>
              <a:rPr lang="en-US" dirty="0" smtClean="0"/>
              <a:t>How do we link outcomes to assessments?</a:t>
            </a:r>
            <a:endParaRPr lang="en-US" dirty="0"/>
          </a:p>
        </p:txBody>
      </p:sp>
      <p:pic>
        <p:nvPicPr>
          <p:cNvPr id="6146" name="Picture 2" descr="C:\Users\mjk0007\AppData\Local\Microsoft\Windows\Temporary Internet Files\Content.IE5\L3SHP0T5\MC90043440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6600" y="3048000"/>
            <a:ext cx="2819400"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4003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981200"/>
            <a:ext cx="8458200" cy="4525963"/>
          </a:xfrm>
        </p:spPr>
        <p:txBody>
          <a:bodyPr/>
          <a:lstStyle/>
          <a:p>
            <a:pPr marL="114300" indent="0"/>
            <a:r>
              <a:rPr lang="en-US" dirty="0" smtClean="0"/>
              <a:t>How will you know if the course was successful in terms of student learning outcomes expected</a:t>
            </a:r>
          </a:p>
          <a:p>
            <a:pPr marL="370332" lvl="1" indent="0"/>
            <a:r>
              <a:rPr lang="en-US" dirty="0" smtClean="0"/>
              <a:t>College and Career Readiness Standards</a:t>
            </a:r>
          </a:p>
          <a:p>
            <a:pPr marL="370332" lvl="1" indent="0"/>
            <a:r>
              <a:rPr lang="en-US" dirty="0" smtClean="0"/>
              <a:t>Cross disciplinary</a:t>
            </a:r>
          </a:p>
          <a:p>
            <a:pPr marL="370332" lvl="1" indent="0"/>
            <a:r>
              <a:rPr lang="en-US" dirty="0" smtClean="0"/>
              <a:t>Core foundational components</a:t>
            </a:r>
          </a:p>
          <a:p>
            <a:pPr marL="370332" lvl="1" indent="0"/>
            <a:r>
              <a:rPr lang="en-US" dirty="0" smtClean="0"/>
              <a:t>Core objectives</a:t>
            </a:r>
          </a:p>
          <a:p>
            <a:pPr marL="114300" indent="0">
              <a:buNone/>
            </a:pPr>
            <a:r>
              <a:rPr lang="en-US" dirty="0" smtClean="0"/>
              <a:t>	</a:t>
            </a:r>
            <a:endParaRPr lang="en-US" dirty="0"/>
          </a:p>
          <a:p>
            <a:endParaRPr lang="en-US" dirty="0"/>
          </a:p>
        </p:txBody>
      </p:sp>
      <p:sp>
        <p:nvSpPr>
          <p:cNvPr id="2" name="Title 1"/>
          <p:cNvSpPr>
            <a:spLocks noGrp="1"/>
          </p:cNvSpPr>
          <p:nvPr>
            <p:ph type="title"/>
          </p:nvPr>
        </p:nvSpPr>
        <p:spPr>
          <a:xfrm>
            <a:off x="457200" y="533400"/>
            <a:ext cx="8229600" cy="1143000"/>
          </a:xfrm>
        </p:spPr>
        <p:txBody>
          <a:bodyPr/>
          <a:lstStyle/>
          <a:p>
            <a:r>
              <a:rPr lang="en-US" dirty="0" smtClean="0"/>
              <a:t>Core Class Expectations</a:t>
            </a:r>
            <a:endParaRPr lang="en-US" dirty="0"/>
          </a:p>
        </p:txBody>
      </p:sp>
      <p:pic>
        <p:nvPicPr>
          <p:cNvPr id="7170" name="Picture 2" descr="C:\Users\mjk0007\AppData\Local\Microsoft\Windows\Temporary Internet Files\Content.IE5\L3SHP0T5\MC90043440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3600" y="3429000"/>
            <a:ext cx="2208532"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87082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C9BBEF7-7293-46AE-9D35-8611E125A7BD}" type="slidenum">
              <a:rPr lang="en-US" smtClean="0"/>
              <a:pPr/>
              <a:t>17</a:t>
            </a:fld>
            <a:endParaRPr lang="en-US" dirty="0"/>
          </a:p>
        </p:txBody>
      </p:sp>
      <p:pic>
        <p:nvPicPr>
          <p:cNvPr id="4" name="Picture 5" descr="C:\Users\jharvill\AppData\Local\Microsoft\Windows\Temporary Internet Files\Content.IE5\NKU46CL5\MP900448426[1].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705600" y="1752600"/>
            <a:ext cx="2237709" cy="452596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s1.mm.bing.net/images/thumbnail.aspx?q=1251084218560&amp;id=6229bc969754c77a682d7069562bf1fa&amp;url=http%3a%2f%2fcepr.uoregon.edu%2fpublic%2fimages%2fsite_images%2fccrcover_s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0465805">
            <a:off x="591553" y="546808"/>
            <a:ext cx="1920239" cy="25603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jharvill\AppData\Local\Microsoft\Windows\Temporary Internet Files\Content.IE5\Y0NC11OM\MC900434667[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38600" y="381000"/>
            <a:ext cx="211328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jharvill\AppData\Local\Microsoft\Windows\Temporary Internet Files\Content.IE5\Y0NC11OM\MC900434667[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34200" y="304800"/>
            <a:ext cx="1373632" cy="118872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5" descr="C:\Users\jharvill\AppData\Local\Microsoft\Windows\Temporary Internet Files\Content.IE5\G4PZC5A9\MP900439522[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19400" y="2895600"/>
            <a:ext cx="3383280" cy="33832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815738195"/>
              </p:ext>
            </p:extLst>
          </p:nvPr>
        </p:nvGraphicFramePr>
        <p:xfrm>
          <a:off x="457200" y="274638"/>
          <a:ext cx="8229600" cy="944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1689028870"/>
              </p:ext>
            </p:extLst>
          </p:nvPr>
        </p:nvGraphicFramePr>
        <p:xfrm>
          <a:off x="-18165" y="1371600"/>
          <a:ext cx="9162165" cy="5029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Up-Down Arrow 7"/>
          <p:cNvSpPr/>
          <p:nvPr/>
        </p:nvSpPr>
        <p:spPr>
          <a:xfrm rot="13934727">
            <a:off x="3794125" y="4110038"/>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9" name="Up-Down Arrow 8"/>
          <p:cNvSpPr/>
          <p:nvPr/>
        </p:nvSpPr>
        <p:spPr>
          <a:xfrm rot="13934727">
            <a:off x="5089525" y="2814638"/>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0" name="Up-Down Arrow 9"/>
          <p:cNvSpPr/>
          <p:nvPr/>
        </p:nvSpPr>
        <p:spPr>
          <a:xfrm rot="7404287">
            <a:off x="5094288" y="4095750"/>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1" name="Up-Down Arrow 10"/>
          <p:cNvSpPr/>
          <p:nvPr/>
        </p:nvSpPr>
        <p:spPr>
          <a:xfrm rot="7404287">
            <a:off x="3722688" y="2952750"/>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2" name="Up-Down Arrow 11"/>
          <p:cNvSpPr/>
          <p:nvPr/>
        </p:nvSpPr>
        <p:spPr>
          <a:xfrm rot="10800000">
            <a:off x="4419600" y="2514600"/>
            <a:ext cx="331788"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3" name="Up-Down Arrow 12"/>
          <p:cNvSpPr/>
          <p:nvPr/>
        </p:nvSpPr>
        <p:spPr>
          <a:xfrm rot="10800000">
            <a:off x="4419600" y="4572000"/>
            <a:ext cx="331788"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2" name="Slide Number Placeholder 1"/>
          <p:cNvSpPr>
            <a:spLocks noGrp="1"/>
          </p:cNvSpPr>
          <p:nvPr>
            <p:ph type="sldNum" sz="quarter" idx="12"/>
          </p:nvPr>
        </p:nvSpPr>
        <p:spPr/>
        <p:txBody>
          <a:bodyPr/>
          <a:lstStyle/>
          <a:p>
            <a:fld id="{6C9BBEF7-7293-46AE-9D35-8611E125A7BD}" type="slidenum">
              <a:rPr lang="en-US" smtClean="0"/>
              <a:pPr/>
              <a:t>18</a:t>
            </a:fld>
            <a:endParaRPr lang="en-US" dirty="0"/>
          </a:p>
        </p:txBody>
      </p:sp>
    </p:spTree>
    <p:extLst>
      <p:ext uri="{BB962C8B-B14F-4D97-AF65-F5344CB8AC3E}">
        <p14:creationId xmlns:p14="http://schemas.microsoft.com/office/powerpoint/2010/main" val="23769152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678363"/>
          </a:xfrm>
        </p:spPr>
        <p:txBody>
          <a:bodyPr>
            <a:normAutofit/>
          </a:bodyPr>
          <a:lstStyle/>
          <a:p>
            <a:pPr>
              <a:buNone/>
            </a:pPr>
            <a:r>
              <a:rPr lang="en-US" sz="2000" dirty="0" smtClean="0"/>
              <a:t>	</a:t>
            </a:r>
            <a:endParaRPr lang="en-US"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buNone/>
            </a:pPr>
            <a:endParaRPr lang="en-US" sz="4800"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a:t>
            </a:fld>
            <a:endParaRPr lang="en-US" dirty="0"/>
          </a:p>
        </p:txBody>
      </p:sp>
      <p:sp>
        <p:nvSpPr>
          <p:cNvPr id="6" name="Title 5"/>
          <p:cNvSpPr>
            <a:spLocks noGrp="1"/>
          </p:cNvSpPr>
          <p:nvPr>
            <p:ph type="title"/>
          </p:nvPr>
        </p:nvSpPr>
        <p:spPr>
          <a:xfrm>
            <a:off x="152400" y="304800"/>
            <a:ext cx="9144000" cy="1143000"/>
          </a:xfrm>
        </p:spPr>
        <p:txBody>
          <a:bodyPr>
            <a:normAutofit/>
          </a:bodyPr>
          <a:lstStyle/>
          <a:p>
            <a:pPr algn="ctr"/>
            <a:r>
              <a:rPr lang="en-US" sz="3500" u="sng" dirty="0" smtClean="0"/>
              <a:t>Focused on 21</a:t>
            </a:r>
            <a:r>
              <a:rPr lang="en-US" sz="3500" u="sng" baseline="30000" dirty="0" smtClean="0"/>
              <a:t>st</a:t>
            </a:r>
            <a:r>
              <a:rPr lang="en-US" sz="3500" u="sng" dirty="0" smtClean="0"/>
              <a:t> Century Competencies </a:t>
            </a:r>
            <a:r>
              <a:rPr lang="en-US" sz="2800" dirty="0" smtClean="0"/>
              <a:t>Where do we start?</a:t>
            </a:r>
            <a:endParaRPr lang="en-US" sz="2800" dirty="0"/>
          </a:p>
        </p:txBody>
      </p:sp>
      <p:pic>
        <p:nvPicPr>
          <p:cNvPr id="7" name="Picture 2" descr="C:\Users\mjk0007\AppData\Local\Microsoft\Windows\Temporary Internet Files\Content.IE5\M0SNT72B\MP900398817[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76600" y="2514600"/>
            <a:ext cx="2735580" cy="2344784"/>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5415868" y="1905000"/>
            <a:ext cx="3139001" cy="415498"/>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1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Communication Skills</a:t>
            </a:r>
            <a:endParaRPr lang="en-US" sz="21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1" name="Rectangle 10"/>
          <p:cNvSpPr/>
          <p:nvPr/>
        </p:nvSpPr>
        <p:spPr>
          <a:xfrm>
            <a:off x="6400800" y="3429000"/>
            <a:ext cx="1981200" cy="461665"/>
          </a:xfrm>
          <a:prstGeom prst="rect">
            <a:avLst/>
          </a:prstGeom>
          <a:noFill/>
        </p:spPr>
        <p:txBody>
          <a:bodyPr wrap="square" lIns="91440" tIns="45720" rIns="91440" bIns="45720">
            <a:spAutoFit/>
          </a:bodyPr>
          <a:lstStyle/>
          <a:p>
            <a:pPr algn="ctr"/>
            <a:r>
              <a:rPr lang="en-US" sz="2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Teamwork</a:t>
            </a:r>
            <a:endParaRPr lang="en-US" sz="2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12" name="Rectangle 11"/>
          <p:cNvSpPr/>
          <p:nvPr/>
        </p:nvSpPr>
        <p:spPr>
          <a:xfrm>
            <a:off x="5181600" y="5486400"/>
            <a:ext cx="3228769" cy="461665"/>
          </a:xfrm>
          <a:prstGeom prst="rect">
            <a:avLst/>
          </a:prstGeom>
          <a:noFill/>
        </p:spPr>
        <p:txBody>
          <a:bodyPr wrap="none" lIns="91440" tIns="45720" rIns="91440" bIns="45720">
            <a:spAutoFit/>
          </a:bodyPr>
          <a:lstStyle/>
          <a:p>
            <a:pPr algn="ctr"/>
            <a:r>
              <a:rPr lang="en-US" sz="2400" b="1" cap="none" spc="0" dirty="0" smtClean="0">
                <a:ln w="17780" cmpd="sng">
                  <a:solidFill>
                    <a:schemeClr val="accent3">
                      <a:lumMod val="75000"/>
                    </a:schemeClr>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Social Responsibility</a:t>
            </a:r>
            <a:endParaRPr lang="en-US" sz="2400" b="1" cap="none" spc="0" dirty="0">
              <a:ln w="17780" cmpd="sng">
                <a:solidFill>
                  <a:schemeClr val="accent3">
                    <a:lumMod val="75000"/>
                  </a:schemeClr>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13" name="Rectangle 12"/>
          <p:cNvSpPr/>
          <p:nvPr/>
        </p:nvSpPr>
        <p:spPr>
          <a:xfrm>
            <a:off x="990600" y="1752600"/>
            <a:ext cx="3483646" cy="400110"/>
          </a:xfrm>
          <a:prstGeom prst="rect">
            <a:avLst/>
          </a:prstGeom>
          <a:noFill/>
        </p:spPr>
        <p:txBody>
          <a:bodyPr wrap="none" lIns="91440" tIns="45720" rIns="91440" bIns="45720">
            <a:spAutoFit/>
          </a:bodyPr>
          <a:lstStyle/>
          <a:p>
            <a:pPr algn="ctr"/>
            <a:r>
              <a:rPr lang="en-US" sz="2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PERSONAL RESPONSIBILITY</a:t>
            </a:r>
            <a:endParaRPr lang="en-US" sz="2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14" name="Rectangle 13"/>
          <p:cNvSpPr/>
          <p:nvPr/>
        </p:nvSpPr>
        <p:spPr>
          <a:xfrm>
            <a:off x="457200" y="5181600"/>
            <a:ext cx="3509294" cy="400110"/>
          </a:xfrm>
          <a:prstGeom prst="rect">
            <a:avLst/>
          </a:prstGeom>
          <a:noFill/>
        </p:spPr>
        <p:txBody>
          <a:bodyPr wrap="none" lIns="91440" tIns="45720" rIns="91440" bIns="45720">
            <a:spAutoFit/>
          </a:bodyPr>
          <a:lstStyle/>
          <a:p>
            <a:pPr algn="ctr"/>
            <a:r>
              <a:rPr lang="en-US" sz="20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CRITICAL THINKING SKILLS</a:t>
            </a:r>
            <a:endParaRPr lang="en-US" sz="2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6" name="Rectangle 15"/>
          <p:cNvSpPr/>
          <p:nvPr/>
        </p:nvSpPr>
        <p:spPr>
          <a:xfrm>
            <a:off x="533400" y="3048000"/>
            <a:ext cx="2417649" cy="707886"/>
          </a:xfrm>
          <a:prstGeom prst="rect">
            <a:avLst/>
          </a:prstGeom>
          <a:noFill/>
        </p:spPr>
        <p:txBody>
          <a:bodyPr wrap="none" lIns="91440" tIns="45720" rIns="91440" bIns="45720">
            <a:spAutoFit/>
          </a:bodyPr>
          <a:lstStyle/>
          <a:p>
            <a:pPr algn="ctr"/>
            <a:r>
              <a:rPr lang="en-US" sz="2000" b="1" cap="none" spc="0" dirty="0" smtClean="0">
                <a:ln w="19050">
                  <a:solidFill>
                    <a:srgbClr val="006600"/>
                  </a:solidFill>
                  <a:prstDash val="solid"/>
                </a:ln>
                <a:solidFill>
                  <a:srgbClr val="46C063"/>
                </a:solidFill>
                <a:effectLst>
                  <a:outerShdw blurRad="50000" dist="50800" dir="7500000" algn="tl">
                    <a:srgbClr val="000000">
                      <a:shade val="5000"/>
                      <a:alpha val="35000"/>
                    </a:srgbClr>
                  </a:outerShdw>
                </a:effectLst>
              </a:rPr>
              <a:t>Empirical &amp; </a:t>
            </a:r>
          </a:p>
          <a:p>
            <a:pPr algn="ctr"/>
            <a:r>
              <a:rPr lang="en-US" sz="2000" b="1" cap="none" spc="0" dirty="0" smtClean="0">
                <a:ln w="19050">
                  <a:solidFill>
                    <a:srgbClr val="006600"/>
                  </a:solidFill>
                  <a:prstDash val="solid"/>
                </a:ln>
                <a:solidFill>
                  <a:srgbClr val="46C063"/>
                </a:solidFill>
                <a:effectLst>
                  <a:outerShdw blurRad="50000" dist="50800" dir="7500000" algn="tl">
                    <a:srgbClr val="000000">
                      <a:shade val="5000"/>
                      <a:alpha val="35000"/>
                    </a:srgbClr>
                  </a:outerShdw>
                </a:effectLst>
              </a:rPr>
              <a:t>Quantitative Skills</a:t>
            </a:r>
            <a:endParaRPr lang="en-US" sz="2000" b="1" cap="none" spc="0" dirty="0">
              <a:ln w="19050">
                <a:solidFill>
                  <a:srgbClr val="006600"/>
                </a:solidFill>
                <a:prstDash val="solid"/>
              </a:ln>
              <a:solidFill>
                <a:srgbClr val="46C063"/>
              </a:solidFill>
              <a:effectLst>
                <a:outerShdw blurRad="50000" dist="50800" dir="7500000" algn="tl">
                  <a:srgbClr val="000000">
                    <a:shade val="5000"/>
                    <a:alpha val="35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Purpose of a Core Curriculum</a:t>
            </a:r>
            <a:endParaRPr lang="en-US" dirty="0"/>
          </a:p>
        </p:txBody>
      </p:sp>
      <p:sp>
        <p:nvSpPr>
          <p:cNvPr id="6" name="Text Placeholder 5"/>
          <p:cNvSpPr>
            <a:spLocks noGrp="1"/>
          </p:cNvSpPr>
          <p:nvPr>
            <p:ph type="body" idx="1"/>
          </p:nvPr>
        </p:nvSpPr>
        <p:spPr>
          <a:xfrm>
            <a:off x="304800" y="5410200"/>
            <a:ext cx="4040188" cy="762000"/>
          </a:xfrm>
        </p:spPr>
        <p:txBody>
          <a:bodyPr/>
          <a:lstStyle/>
          <a:p>
            <a:r>
              <a:rPr lang="en-US" dirty="0" smtClean="0"/>
              <a:t>        Students will:</a:t>
            </a:r>
            <a:endParaRPr lang="en-US" dirty="0"/>
          </a:p>
        </p:txBody>
      </p:sp>
      <p:sp>
        <p:nvSpPr>
          <p:cNvPr id="8" name="Text Placeholder 7"/>
          <p:cNvSpPr>
            <a:spLocks noGrp="1"/>
          </p:cNvSpPr>
          <p:nvPr>
            <p:ph type="body" sz="half" idx="3"/>
          </p:nvPr>
        </p:nvSpPr>
        <p:spPr>
          <a:xfrm>
            <a:off x="4572000" y="5410200"/>
            <a:ext cx="4041775" cy="762000"/>
          </a:xfrm>
        </p:spPr>
        <p:txBody>
          <a:bodyPr>
            <a:normAutofit fontScale="92500" lnSpcReduction="10000"/>
          </a:bodyPr>
          <a:lstStyle/>
          <a:p>
            <a:endParaRPr lang="en-US" dirty="0" smtClean="0"/>
          </a:p>
          <a:p>
            <a:r>
              <a:rPr lang="en-US" dirty="0" smtClean="0"/>
              <a:t>  Does this sound familiar?</a:t>
            </a:r>
          </a:p>
          <a:p>
            <a:endParaRPr lang="en-US" dirty="0"/>
          </a:p>
        </p:txBody>
      </p:sp>
      <p:sp>
        <p:nvSpPr>
          <p:cNvPr id="9" name="Content Placeholder 8"/>
          <p:cNvSpPr>
            <a:spLocks noGrp="1"/>
          </p:cNvSpPr>
          <p:nvPr>
            <p:ph sz="quarter" idx="4"/>
          </p:nvPr>
        </p:nvSpPr>
        <p:spPr>
          <a:xfrm>
            <a:off x="4267200" y="1524000"/>
            <a:ext cx="4422775" cy="3941763"/>
          </a:xfrm>
        </p:spPr>
        <p:txBody>
          <a:bodyPr>
            <a:normAutofit/>
          </a:bodyPr>
          <a:lstStyle/>
          <a:p>
            <a:pPr lvl="0">
              <a:buFont typeface="Wingdings 3" pitchFamily="18" charset="2"/>
              <a:buChar char="}"/>
            </a:pPr>
            <a:r>
              <a:rPr lang="en-US" sz="2200" dirty="0" smtClean="0"/>
              <a:t>Gain a foundation of knowledge of human cultures and the physical and natural world;</a:t>
            </a:r>
          </a:p>
          <a:p>
            <a:pPr lvl="0">
              <a:buFont typeface="Wingdings 3" pitchFamily="18" charset="2"/>
              <a:buChar char="}"/>
            </a:pPr>
            <a:r>
              <a:rPr lang="en-US" sz="2200" dirty="0" smtClean="0"/>
              <a:t>Develop principles of personal and social responsibility for living in a diverse world;</a:t>
            </a:r>
          </a:p>
          <a:p>
            <a:pPr>
              <a:buFont typeface="Wingdings 3" pitchFamily="18" charset="2"/>
              <a:buChar char="}"/>
            </a:pPr>
            <a:r>
              <a:rPr lang="en-US" sz="2200" dirty="0" smtClean="0"/>
              <a:t>Advance intellectual and practical skills that essential for all learning.</a:t>
            </a:r>
          </a:p>
          <a:p>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3</a:t>
            </a:fld>
            <a:endParaRPr lang="en-US" dirty="0"/>
          </a:p>
        </p:txBody>
      </p:sp>
      <p:pic>
        <p:nvPicPr>
          <p:cNvPr id="10" name="Picture 2" descr="C:\Users\mjk0007\AppData\Local\Microsoft\Windows\Temporary Internet Files\Content.IE5\J61NSG58\MC900318868[1].wmf"/>
          <p:cNvPicPr>
            <a:picLocks noGrp="1" noChangeAspect="1" noChangeArrowheads="1"/>
          </p:cNvPicPr>
          <p:nvPr>
            <p:ph sz="quarter" idx="2"/>
          </p:nvPr>
        </p:nvPicPr>
        <p:blipFill>
          <a:blip r:embed="rId2" cstate="print">
            <a:extLst>
              <a:ext uri="{28A0092B-C50C-407E-A947-70E740481C1C}">
                <a14:useLocalDpi xmlns:a14="http://schemas.microsoft.com/office/drawing/2010/main" val="0"/>
              </a:ext>
            </a:extLst>
          </a:blip>
          <a:srcRect/>
          <a:stretch>
            <a:fillRect/>
          </a:stretch>
        </p:blipFill>
        <p:spPr bwMode="auto">
          <a:xfrm>
            <a:off x="1219200" y="1600200"/>
            <a:ext cx="2286000" cy="3331663"/>
          </a:xfrm>
          <a:prstGeom prst="rect">
            <a:avLst/>
          </a:prstGeom>
          <a:noFill/>
          <a:extLst>
            <a:ext uri="{909E8E84-426E-40DD-AFC4-6F175D3DCCD1}">
              <a14:hiddenFill xmlns:a14="http://schemas.microsoft.com/office/drawing/2010/main">
                <a:solidFill>
                  <a:srgbClr val="FFFFFF"/>
                </a:solidFill>
              </a14:hiddenFill>
            </a:ext>
          </a:extLst>
        </p:spPr>
      </p:pic>
      <p:cxnSp>
        <p:nvCxnSpPr>
          <p:cNvPr id="11" name="Straight Arrow Connector 10"/>
          <p:cNvCxnSpPr/>
          <p:nvPr/>
        </p:nvCxnSpPr>
        <p:spPr>
          <a:xfrm>
            <a:off x="2514600" y="3581400"/>
            <a:ext cx="1295400" cy="19812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1219200" y="3886200"/>
            <a:ext cx="1143000" cy="16002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438400" y="3733800"/>
            <a:ext cx="0" cy="17526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Six Core Objectives</a:t>
            </a:r>
            <a:endParaRPr lang="en-US" dirty="0"/>
          </a:p>
        </p:txBody>
      </p:sp>
      <p:sp>
        <p:nvSpPr>
          <p:cNvPr id="3" name="Content Placeholder 2"/>
          <p:cNvSpPr>
            <a:spLocks noGrp="1"/>
          </p:cNvSpPr>
          <p:nvPr>
            <p:ph idx="1"/>
          </p:nvPr>
        </p:nvSpPr>
        <p:spPr/>
        <p:txBody>
          <a:bodyPr>
            <a:normAutofit fontScale="70000" lnSpcReduction="20000"/>
          </a:bodyPr>
          <a:lstStyle/>
          <a:p>
            <a:pPr>
              <a:buFont typeface="Wingdings" pitchFamily="2" charset="2"/>
              <a:buChar char="Ø"/>
            </a:pPr>
            <a:r>
              <a:rPr lang="en-US" sz="3200" b="1" dirty="0">
                <a:solidFill>
                  <a:srgbClr val="0070C0"/>
                </a:solidFill>
                <a:latin typeface="Times New Roman" pitchFamily="18" charset="0"/>
                <a:cs typeface="Times New Roman" pitchFamily="18" charset="0"/>
              </a:rPr>
              <a:t>Communication Skills </a:t>
            </a:r>
            <a:r>
              <a:rPr lang="en-US" sz="3200" dirty="0">
                <a:solidFill>
                  <a:srgbClr val="0070C0"/>
                </a:solidFill>
                <a:latin typeface="Times New Roman" pitchFamily="18" charset="0"/>
                <a:cs typeface="Times New Roman" pitchFamily="18" charset="0"/>
              </a:rPr>
              <a:t>– </a:t>
            </a:r>
            <a:r>
              <a:rPr lang="en-US" dirty="0">
                <a:solidFill>
                  <a:srgbClr val="0070C0"/>
                </a:solidFill>
                <a:latin typeface="Times New Roman" pitchFamily="18" charset="0"/>
                <a:cs typeface="Times New Roman" pitchFamily="18" charset="0"/>
              </a:rPr>
              <a:t>to include effective development, interpretation and </a:t>
            </a:r>
            <a:r>
              <a:rPr lang="en-US" dirty="0" smtClean="0">
                <a:solidFill>
                  <a:srgbClr val="0070C0"/>
                </a:solidFill>
                <a:latin typeface="Times New Roman" pitchFamily="18" charset="0"/>
                <a:cs typeface="Times New Roman" pitchFamily="18" charset="0"/>
              </a:rPr>
              <a:t>expression </a:t>
            </a:r>
            <a:r>
              <a:rPr lang="en-US" dirty="0">
                <a:solidFill>
                  <a:srgbClr val="0070C0"/>
                </a:solidFill>
                <a:latin typeface="Times New Roman" pitchFamily="18" charset="0"/>
                <a:cs typeface="Times New Roman" pitchFamily="18" charset="0"/>
              </a:rPr>
              <a:t>of ideas through written, oral and visual communication. </a:t>
            </a:r>
          </a:p>
          <a:p>
            <a:pPr>
              <a:buFont typeface="Wingdings" pitchFamily="2" charset="2"/>
              <a:buChar char="Ø"/>
            </a:pPr>
            <a:r>
              <a:rPr lang="en-US" sz="3200" b="1" dirty="0" smtClean="0">
                <a:solidFill>
                  <a:srgbClr val="0070C0"/>
                </a:solidFill>
                <a:latin typeface="Times New Roman" pitchFamily="18" charset="0"/>
                <a:cs typeface="Times New Roman" pitchFamily="18" charset="0"/>
              </a:rPr>
              <a:t>Empirical </a:t>
            </a:r>
            <a:r>
              <a:rPr lang="en-US" sz="3200" b="1" dirty="0">
                <a:solidFill>
                  <a:srgbClr val="0070C0"/>
                </a:solidFill>
                <a:latin typeface="Times New Roman" pitchFamily="18" charset="0"/>
                <a:cs typeface="Times New Roman" pitchFamily="18" charset="0"/>
              </a:rPr>
              <a:t>&amp; Quantitative Skills </a:t>
            </a:r>
            <a:r>
              <a:rPr lang="en-US" sz="3200" dirty="0">
                <a:solidFill>
                  <a:srgbClr val="0070C0"/>
                </a:solidFill>
                <a:latin typeface="Times New Roman" pitchFamily="18" charset="0"/>
                <a:cs typeface="Times New Roman" pitchFamily="18" charset="0"/>
              </a:rPr>
              <a:t>– </a:t>
            </a:r>
            <a:r>
              <a:rPr lang="en-US" dirty="0">
                <a:solidFill>
                  <a:srgbClr val="0070C0"/>
                </a:solidFill>
                <a:latin typeface="Times New Roman" pitchFamily="18" charset="0"/>
                <a:cs typeface="Times New Roman" pitchFamily="18" charset="0"/>
              </a:rPr>
              <a:t>to include the manipulation </a:t>
            </a:r>
            <a:r>
              <a:rPr lang="en-US" dirty="0" smtClean="0">
                <a:solidFill>
                  <a:srgbClr val="0070C0"/>
                </a:solidFill>
                <a:latin typeface="Times New Roman" pitchFamily="18" charset="0"/>
                <a:cs typeface="Times New Roman" pitchFamily="18" charset="0"/>
              </a:rPr>
              <a:t> and analysis </a:t>
            </a:r>
            <a:r>
              <a:rPr lang="en-US" dirty="0">
                <a:solidFill>
                  <a:srgbClr val="0070C0"/>
                </a:solidFill>
                <a:latin typeface="Times New Roman" pitchFamily="18" charset="0"/>
                <a:cs typeface="Times New Roman" pitchFamily="18" charset="0"/>
              </a:rPr>
              <a:t>of numerical data or observable facts resulting in informed conclusions.</a:t>
            </a:r>
          </a:p>
          <a:p>
            <a:pPr>
              <a:buFont typeface="Wingdings" pitchFamily="2" charset="2"/>
              <a:buChar char="Ø"/>
            </a:pPr>
            <a:r>
              <a:rPr lang="en-US" sz="3200" b="1" dirty="0" smtClean="0">
                <a:solidFill>
                  <a:srgbClr val="0070C0"/>
                </a:solidFill>
                <a:latin typeface="Times New Roman" pitchFamily="18" charset="0"/>
                <a:cs typeface="Times New Roman" pitchFamily="18" charset="0"/>
              </a:rPr>
              <a:t>Teamwork</a:t>
            </a:r>
            <a:r>
              <a:rPr lang="en-US" sz="3200" dirty="0" smtClean="0">
                <a:solidFill>
                  <a:srgbClr val="0070C0"/>
                </a:solidFill>
                <a:latin typeface="Times New Roman" pitchFamily="18" charset="0"/>
                <a:cs typeface="Times New Roman" pitchFamily="18" charset="0"/>
              </a:rPr>
              <a:t> </a:t>
            </a:r>
            <a:r>
              <a:rPr lang="en-US" sz="3200" dirty="0">
                <a:solidFill>
                  <a:srgbClr val="0070C0"/>
                </a:solidFill>
                <a:latin typeface="Times New Roman" pitchFamily="18" charset="0"/>
                <a:cs typeface="Times New Roman" pitchFamily="18" charset="0"/>
              </a:rPr>
              <a:t>– </a:t>
            </a:r>
            <a:r>
              <a:rPr lang="en-US" dirty="0">
                <a:solidFill>
                  <a:srgbClr val="0070C0"/>
                </a:solidFill>
                <a:latin typeface="Times New Roman" pitchFamily="18" charset="0"/>
                <a:cs typeface="Times New Roman" pitchFamily="18" charset="0"/>
              </a:rPr>
              <a:t>to include the ability to consider different points of view and to work </a:t>
            </a:r>
            <a:r>
              <a:rPr lang="en-US" dirty="0" smtClean="0">
                <a:solidFill>
                  <a:srgbClr val="0070C0"/>
                </a:solidFill>
                <a:latin typeface="Times New Roman" pitchFamily="18" charset="0"/>
                <a:cs typeface="Times New Roman" pitchFamily="18" charset="0"/>
              </a:rPr>
              <a:t>effectively </a:t>
            </a:r>
            <a:r>
              <a:rPr lang="en-US" dirty="0">
                <a:solidFill>
                  <a:srgbClr val="0070C0"/>
                </a:solidFill>
                <a:latin typeface="Times New Roman" pitchFamily="18" charset="0"/>
                <a:cs typeface="Times New Roman" pitchFamily="18" charset="0"/>
              </a:rPr>
              <a:t>with others to support a shared purpose or goal. </a:t>
            </a:r>
            <a:r>
              <a:rPr lang="en-US" sz="3200" dirty="0">
                <a:solidFill>
                  <a:srgbClr val="0070C0"/>
                </a:solidFill>
                <a:latin typeface="Times New Roman" pitchFamily="18" charset="0"/>
                <a:cs typeface="Times New Roman" pitchFamily="18" charset="0"/>
              </a:rPr>
              <a:t> </a:t>
            </a:r>
          </a:p>
          <a:p>
            <a:pPr>
              <a:buFont typeface="Wingdings" pitchFamily="2" charset="2"/>
              <a:buChar char="Ø"/>
            </a:pPr>
            <a:r>
              <a:rPr lang="en-US" sz="3200" b="1" dirty="0" smtClean="0">
                <a:solidFill>
                  <a:srgbClr val="0070C0"/>
                </a:solidFill>
                <a:latin typeface="Times New Roman" pitchFamily="18" charset="0"/>
                <a:cs typeface="Times New Roman" pitchFamily="18" charset="0"/>
              </a:rPr>
              <a:t>Social </a:t>
            </a:r>
            <a:r>
              <a:rPr lang="en-US" sz="3200" b="1" dirty="0">
                <a:solidFill>
                  <a:srgbClr val="0070C0"/>
                </a:solidFill>
                <a:latin typeface="Times New Roman" pitchFamily="18" charset="0"/>
                <a:cs typeface="Times New Roman" pitchFamily="18" charset="0"/>
              </a:rPr>
              <a:t>Responsibility</a:t>
            </a:r>
            <a:r>
              <a:rPr lang="en-US" sz="3200" dirty="0">
                <a:solidFill>
                  <a:srgbClr val="0070C0"/>
                </a:solidFill>
                <a:latin typeface="Times New Roman" pitchFamily="18" charset="0"/>
                <a:cs typeface="Times New Roman" pitchFamily="18" charset="0"/>
              </a:rPr>
              <a:t> – </a:t>
            </a:r>
            <a:r>
              <a:rPr lang="en-US" dirty="0">
                <a:solidFill>
                  <a:srgbClr val="0070C0"/>
                </a:solidFill>
                <a:latin typeface="Times New Roman" pitchFamily="18" charset="0"/>
                <a:cs typeface="Times New Roman" pitchFamily="18" charset="0"/>
              </a:rPr>
              <a:t>to include intercultural competence, knowledge of civic </a:t>
            </a:r>
            <a:r>
              <a:rPr lang="en-US" dirty="0" smtClean="0">
                <a:solidFill>
                  <a:srgbClr val="0070C0"/>
                </a:solidFill>
                <a:latin typeface="Times New Roman" pitchFamily="18" charset="0"/>
                <a:cs typeface="Times New Roman" pitchFamily="18" charset="0"/>
              </a:rPr>
              <a:t>responsibility</a:t>
            </a:r>
            <a:r>
              <a:rPr lang="en-US" dirty="0">
                <a:solidFill>
                  <a:srgbClr val="0070C0"/>
                </a:solidFill>
                <a:latin typeface="Times New Roman" pitchFamily="18" charset="0"/>
                <a:cs typeface="Times New Roman" pitchFamily="18" charset="0"/>
              </a:rPr>
              <a:t>, and the ability to engage effectively in regional, national, and global </a:t>
            </a:r>
            <a:r>
              <a:rPr lang="en-US" dirty="0" smtClean="0">
                <a:solidFill>
                  <a:srgbClr val="0070C0"/>
                </a:solidFill>
                <a:latin typeface="Times New Roman" pitchFamily="18" charset="0"/>
                <a:cs typeface="Times New Roman" pitchFamily="18" charset="0"/>
              </a:rPr>
              <a:t>communities</a:t>
            </a:r>
            <a:r>
              <a:rPr lang="en-US" dirty="0">
                <a:solidFill>
                  <a:srgbClr val="0070C0"/>
                </a:solidFill>
                <a:latin typeface="Times New Roman" pitchFamily="18" charset="0"/>
                <a:cs typeface="Times New Roman" pitchFamily="18" charset="0"/>
              </a:rPr>
              <a:t>.</a:t>
            </a:r>
            <a:r>
              <a:rPr lang="en-US" sz="3200" dirty="0">
                <a:solidFill>
                  <a:srgbClr val="0070C0"/>
                </a:solidFill>
                <a:latin typeface="Times New Roman" pitchFamily="18" charset="0"/>
                <a:cs typeface="Times New Roman" pitchFamily="18" charset="0"/>
              </a:rPr>
              <a:t> </a:t>
            </a:r>
          </a:p>
          <a:p>
            <a:pPr>
              <a:buFont typeface="Wingdings" pitchFamily="2" charset="2"/>
              <a:buChar char="Ø"/>
            </a:pPr>
            <a:r>
              <a:rPr lang="en-US" sz="3200" b="1" dirty="0" smtClean="0">
                <a:solidFill>
                  <a:srgbClr val="0070C0"/>
                </a:solidFill>
                <a:latin typeface="Times New Roman" pitchFamily="18" charset="0"/>
                <a:cs typeface="Times New Roman" pitchFamily="18" charset="0"/>
              </a:rPr>
              <a:t>Personal </a:t>
            </a:r>
            <a:r>
              <a:rPr lang="en-US" sz="3200" b="1" dirty="0">
                <a:solidFill>
                  <a:srgbClr val="0070C0"/>
                </a:solidFill>
                <a:latin typeface="Times New Roman" pitchFamily="18" charset="0"/>
                <a:cs typeface="Times New Roman" pitchFamily="18" charset="0"/>
              </a:rPr>
              <a:t>Responsibility </a:t>
            </a:r>
            <a:r>
              <a:rPr lang="en-US" sz="3200" dirty="0">
                <a:solidFill>
                  <a:srgbClr val="0070C0"/>
                </a:solidFill>
                <a:latin typeface="Times New Roman" pitchFamily="18" charset="0"/>
                <a:cs typeface="Times New Roman" pitchFamily="18" charset="0"/>
              </a:rPr>
              <a:t>– </a:t>
            </a:r>
            <a:r>
              <a:rPr lang="en-US" dirty="0">
                <a:solidFill>
                  <a:srgbClr val="0070C0"/>
                </a:solidFill>
                <a:latin typeface="Times New Roman" pitchFamily="18" charset="0"/>
                <a:cs typeface="Times New Roman" pitchFamily="18" charset="0"/>
              </a:rPr>
              <a:t>to include the ability to connect choices, actions and </a:t>
            </a:r>
            <a:r>
              <a:rPr lang="en-US" dirty="0" smtClean="0">
                <a:solidFill>
                  <a:srgbClr val="0070C0"/>
                </a:solidFill>
                <a:latin typeface="Times New Roman" pitchFamily="18" charset="0"/>
                <a:cs typeface="Times New Roman" pitchFamily="18" charset="0"/>
              </a:rPr>
              <a:t>consequences </a:t>
            </a:r>
            <a:r>
              <a:rPr lang="en-US" dirty="0">
                <a:solidFill>
                  <a:srgbClr val="0070C0"/>
                </a:solidFill>
                <a:latin typeface="Times New Roman" pitchFamily="18" charset="0"/>
                <a:cs typeface="Times New Roman" pitchFamily="18" charset="0"/>
              </a:rPr>
              <a:t>to ethical decision-making. </a:t>
            </a:r>
          </a:p>
          <a:p>
            <a:pPr>
              <a:buFont typeface="Wingdings" pitchFamily="2" charset="2"/>
              <a:buChar char="Ø"/>
            </a:pPr>
            <a:r>
              <a:rPr lang="en-US" sz="3200" b="1" dirty="0" smtClean="0">
                <a:solidFill>
                  <a:srgbClr val="0070C0"/>
                </a:solidFill>
                <a:latin typeface="Times New Roman" pitchFamily="18" charset="0"/>
                <a:cs typeface="Times New Roman" pitchFamily="18" charset="0"/>
              </a:rPr>
              <a:t>Critical </a:t>
            </a:r>
            <a:r>
              <a:rPr lang="en-US" sz="3200" b="1" dirty="0">
                <a:solidFill>
                  <a:srgbClr val="0070C0"/>
                </a:solidFill>
                <a:latin typeface="Times New Roman" pitchFamily="18" charset="0"/>
                <a:cs typeface="Times New Roman" pitchFamily="18" charset="0"/>
              </a:rPr>
              <a:t>Thinking Skills </a:t>
            </a:r>
            <a:r>
              <a:rPr lang="en-US" sz="3200" dirty="0">
                <a:solidFill>
                  <a:srgbClr val="0070C0"/>
                </a:solidFill>
                <a:latin typeface="Times New Roman" pitchFamily="18" charset="0"/>
                <a:cs typeface="Times New Roman" pitchFamily="18" charset="0"/>
              </a:rPr>
              <a:t>– </a:t>
            </a:r>
            <a:r>
              <a:rPr lang="en-US" dirty="0">
                <a:solidFill>
                  <a:srgbClr val="0070C0"/>
                </a:solidFill>
                <a:latin typeface="Times New Roman" pitchFamily="18" charset="0"/>
                <a:cs typeface="Times New Roman" pitchFamily="18" charset="0"/>
              </a:rPr>
              <a:t>to include creative thinking, innovation, inquiry, </a:t>
            </a:r>
            <a:r>
              <a:rPr lang="en-US" dirty="0" smtClean="0">
                <a:solidFill>
                  <a:srgbClr val="0070C0"/>
                </a:solidFill>
                <a:latin typeface="Times New Roman" pitchFamily="18" charset="0"/>
                <a:cs typeface="Times New Roman" pitchFamily="18" charset="0"/>
              </a:rPr>
              <a:t>analysis</a:t>
            </a:r>
            <a:r>
              <a:rPr lang="en-US" dirty="0">
                <a:solidFill>
                  <a:srgbClr val="0070C0"/>
                </a:solidFill>
                <a:latin typeface="Times New Roman" pitchFamily="18" charset="0"/>
                <a:cs typeface="Times New Roman" pitchFamily="18" charset="0"/>
              </a:rPr>
              <a:t>, evaluation and synthesis of information. </a:t>
            </a:r>
          </a:p>
          <a:p>
            <a:pPr>
              <a:buNone/>
            </a:pPr>
            <a:endParaRPr lang="en-US" dirty="0"/>
          </a:p>
        </p:txBody>
      </p:sp>
    </p:spTree>
    <p:extLst>
      <p:ext uri="{BB962C8B-B14F-4D97-AF65-F5344CB8AC3E}">
        <p14:creationId xmlns:p14="http://schemas.microsoft.com/office/powerpoint/2010/main" val="1200205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 Learning Outcomes (SLOs) </a:t>
            </a:r>
            <a:endParaRPr lang="en-US" dirty="0"/>
          </a:p>
        </p:txBody>
      </p:sp>
      <p:sp>
        <p:nvSpPr>
          <p:cNvPr id="3" name="Content Placeholder 2"/>
          <p:cNvSpPr>
            <a:spLocks noGrp="1"/>
          </p:cNvSpPr>
          <p:nvPr>
            <p:ph idx="1"/>
          </p:nvPr>
        </p:nvSpPr>
        <p:spPr/>
        <p:txBody>
          <a:bodyPr>
            <a:normAutofit fontScale="92500" lnSpcReduction="20000"/>
          </a:bodyPr>
          <a:lstStyle/>
          <a:p>
            <a:pPr marL="114300" indent="0">
              <a:buNone/>
            </a:pPr>
            <a:r>
              <a:rPr lang="en-US" sz="3200" dirty="0" smtClean="0">
                <a:solidFill>
                  <a:srgbClr val="0070C0"/>
                </a:solidFill>
                <a:latin typeface="Times New Roman" pitchFamily="18" charset="0"/>
                <a:cs typeface="Times New Roman" pitchFamily="18" charset="0"/>
              </a:rPr>
              <a:t>Social </a:t>
            </a:r>
            <a:r>
              <a:rPr lang="en-US" sz="3200" dirty="0">
                <a:solidFill>
                  <a:srgbClr val="0070C0"/>
                </a:solidFill>
                <a:latin typeface="Times New Roman" pitchFamily="18" charset="0"/>
                <a:cs typeface="Times New Roman" pitchFamily="18" charset="0"/>
              </a:rPr>
              <a:t>Responsibility </a:t>
            </a:r>
            <a:r>
              <a:rPr lang="en-US" sz="2400" dirty="0">
                <a:solidFill>
                  <a:srgbClr val="0070C0"/>
                </a:solidFill>
                <a:latin typeface="Times New Roman" pitchFamily="18" charset="0"/>
                <a:cs typeface="Times New Roman" pitchFamily="18" charset="0"/>
              </a:rPr>
              <a:t>– </a:t>
            </a:r>
            <a:r>
              <a:rPr lang="en-US" dirty="0">
                <a:solidFill>
                  <a:srgbClr val="0070C0"/>
                </a:solidFill>
                <a:latin typeface="Times New Roman" pitchFamily="18" charset="0"/>
                <a:cs typeface="Times New Roman" pitchFamily="18" charset="0"/>
              </a:rPr>
              <a:t>to include intercultural competence, knowledge of civic </a:t>
            </a:r>
            <a:r>
              <a:rPr lang="en-US" dirty="0" smtClean="0">
                <a:solidFill>
                  <a:srgbClr val="0070C0"/>
                </a:solidFill>
                <a:latin typeface="Times New Roman" pitchFamily="18" charset="0"/>
                <a:cs typeface="Times New Roman" pitchFamily="18" charset="0"/>
              </a:rPr>
              <a:t>responsibility</a:t>
            </a:r>
            <a:r>
              <a:rPr lang="en-US" dirty="0">
                <a:solidFill>
                  <a:srgbClr val="0070C0"/>
                </a:solidFill>
                <a:latin typeface="Times New Roman" pitchFamily="18" charset="0"/>
                <a:cs typeface="Times New Roman" pitchFamily="18" charset="0"/>
              </a:rPr>
              <a:t>, and the ability to engage effectively in regional, national, and </a:t>
            </a:r>
            <a:r>
              <a:rPr lang="en-US" dirty="0" smtClean="0">
                <a:solidFill>
                  <a:srgbClr val="0070C0"/>
                </a:solidFill>
                <a:latin typeface="Times New Roman" pitchFamily="18" charset="0"/>
                <a:cs typeface="Times New Roman" pitchFamily="18" charset="0"/>
              </a:rPr>
              <a:t>global communities</a:t>
            </a:r>
            <a:r>
              <a:rPr lang="en-US" dirty="0">
                <a:solidFill>
                  <a:srgbClr val="0070C0"/>
                </a:solidFill>
                <a:latin typeface="Times New Roman" pitchFamily="18" charset="0"/>
                <a:cs typeface="Times New Roman" pitchFamily="18" charset="0"/>
              </a:rPr>
              <a:t>. </a:t>
            </a:r>
          </a:p>
          <a:p>
            <a:pPr lvl="1"/>
            <a:r>
              <a:rPr lang="en-US" dirty="0">
                <a:solidFill>
                  <a:srgbClr val="0070C0"/>
                </a:solidFill>
                <a:latin typeface="Times New Roman" pitchFamily="18" charset="0"/>
                <a:cs typeface="Times New Roman" pitchFamily="18" charset="0"/>
              </a:rPr>
              <a:t>	 </a:t>
            </a:r>
            <a:r>
              <a:rPr lang="en-US" dirty="0">
                <a:solidFill>
                  <a:srgbClr val="00B050"/>
                </a:solidFill>
                <a:latin typeface="Times New Roman" pitchFamily="18" charset="0"/>
                <a:cs typeface="Times New Roman" pitchFamily="18" charset="0"/>
              </a:rPr>
              <a:t>SLO: Students will demonstrate intercultural competence and civic knowledge by  </a:t>
            </a:r>
            <a:r>
              <a:rPr lang="en-US" dirty="0" smtClean="0">
                <a:solidFill>
                  <a:srgbClr val="00B050"/>
                </a:solidFill>
                <a:latin typeface="Times New Roman" pitchFamily="18" charset="0"/>
                <a:cs typeface="Times New Roman" pitchFamily="18" charset="0"/>
              </a:rPr>
              <a:t>engaging </a:t>
            </a:r>
            <a:r>
              <a:rPr lang="en-US" dirty="0">
                <a:solidFill>
                  <a:srgbClr val="00B050"/>
                </a:solidFill>
                <a:latin typeface="Times New Roman" pitchFamily="18" charset="0"/>
                <a:cs typeface="Times New Roman" pitchFamily="18" charset="0"/>
              </a:rPr>
              <a:t>effectively in local, regional, national, and global communities. </a:t>
            </a:r>
          </a:p>
          <a:p>
            <a:pPr lvl="1"/>
            <a:endParaRPr lang="en-US" dirty="0">
              <a:solidFill>
                <a:srgbClr val="00B050"/>
              </a:solidFill>
              <a:latin typeface="Times New Roman" pitchFamily="18" charset="0"/>
              <a:cs typeface="Times New Roman" pitchFamily="18" charset="0"/>
            </a:endParaRPr>
          </a:p>
          <a:p>
            <a:pPr marL="114300" indent="0">
              <a:buNone/>
            </a:pPr>
            <a:r>
              <a:rPr lang="en-US" sz="3200" dirty="0">
                <a:solidFill>
                  <a:srgbClr val="0070C0"/>
                </a:solidFill>
                <a:latin typeface="Times New Roman" pitchFamily="18" charset="0"/>
                <a:cs typeface="Times New Roman" pitchFamily="18" charset="0"/>
              </a:rPr>
              <a:t>Personal Responsibility – </a:t>
            </a:r>
            <a:r>
              <a:rPr lang="en-US" dirty="0">
                <a:solidFill>
                  <a:srgbClr val="0070C0"/>
                </a:solidFill>
                <a:latin typeface="Times New Roman" pitchFamily="18" charset="0"/>
                <a:cs typeface="Times New Roman" pitchFamily="18" charset="0"/>
              </a:rPr>
              <a:t>to include the ability to connect choices, actions and </a:t>
            </a:r>
            <a:r>
              <a:rPr lang="en-US" dirty="0" smtClean="0">
                <a:solidFill>
                  <a:srgbClr val="0070C0"/>
                </a:solidFill>
                <a:latin typeface="Times New Roman" pitchFamily="18" charset="0"/>
                <a:cs typeface="Times New Roman" pitchFamily="18" charset="0"/>
              </a:rPr>
              <a:t>consequences </a:t>
            </a:r>
            <a:r>
              <a:rPr lang="en-US" dirty="0">
                <a:solidFill>
                  <a:srgbClr val="0070C0"/>
                </a:solidFill>
                <a:latin typeface="Times New Roman" pitchFamily="18" charset="0"/>
                <a:cs typeface="Times New Roman" pitchFamily="18" charset="0"/>
              </a:rPr>
              <a:t>to ethical decision-making.</a:t>
            </a:r>
          </a:p>
          <a:p>
            <a:r>
              <a:rPr lang="en-US" dirty="0">
                <a:solidFill>
                  <a:srgbClr val="0070C0"/>
                </a:solidFill>
                <a:latin typeface="Times New Roman" pitchFamily="18" charset="0"/>
                <a:cs typeface="Times New Roman" pitchFamily="18" charset="0"/>
              </a:rPr>
              <a:t>	</a:t>
            </a:r>
            <a:r>
              <a:rPr lang="en-US" dirty="0">
                <a:solidFill>
                  <a:srgbClr val="00B050"/>
                </a:solidFill>
                <a:latin typeface="Times New Roman" pitchFamily="18" charset="0"/>
                <a:cs typeface="Times New Roman" pitchFamily="18" charset="0"/>
              </a:rPr>
              <a:t>SLO: Students will demonstrate the ability to connect choices, actions and </a:t>
            </a:r>
            <a:r>
              <a:rPr lang="en-US" dirty="0" smtClean="0">
                <a:solidFill>
                  <a:srgbClr val="00B050"/>
                </a:solidFill>
                <a:latin typeface="Times New Roman" pitchFamily="18" charset="0"/>
                <a:cs typeface="Times New Roman" pitchFamily="18" charset="0"/>
              </a:rPr>
              <a:t>consequences </a:t>
            </a:r>
            <a:r>
              <a:rPr lang="en-US" dirty="0">
                <a:solidFill>
                  <a:srgbClr val="00B050"/>
                </a:solidFill>
                <a:latin typeface="Times New Roman" pitchFamily="18" charset="0"/>
                <a:cs typeface="Times New Roman" pitchFamily="18" charset="0"/>
              </a:rPr>
              <a:t>to ethical decision-making. </a:t>
            </a:r>
          </a:p>
          <a:p>
            <a:pPr marL="114300" indent="0">
              <a:buNone/>
            </a:pPr>
            <a:endParaRPr lang="en-US" dirty="0">
              <a:solidFill>
                <a:srgbClr val="0070C0"/>
              </a:solidFill>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9507270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u="sng" dirty="0">
                <a:solidFill>
                  <a:srgbClr val="00B050"/>
                </a:solidFill>
                <a:latin typeface="Times New Roman" pitchFamily="18" charset="0"/>
                <a:cs typeface="Times New Roman" pitchFamily="18" charset="0"/>
              </a:rPr>
              <a:t>Foundational </a:t>
            </a:r>
            <a:r>
              <a:rPr lang="en-US" sz="4800" u="sng" dirty="0" smtClean="0">
                <a:solidFill>
                  <a:srgbClr val="00B050"/>
                </a:solidFill>
                <a:latin typeface="Times New Roman" pitchFamily="18" charset="0"/>
                <a:cs typeface="Times New Roman" pitchFamily="18" charset="0"/>
              </a:rPr>
              <a:t>Components</a:t>
            </a:r>
            <a:r>
              <a:rPr lang="en-US" u="sng" dirty="0" smtClean="0">
                <a:solidFill>
                  <a:srgbClr val="00B050"/>
                </a:solidFill>
                <a:latin typeface="Times New Roman" pitchFamily="18" charset="0"/>
                <a:cs typeface="Times New Roman" pitchFamily="18" charset="0"/>
              </a:rPr>
              <a:t> </a:t>
            </a:r>
            <a:r>
              <a:rPr lang="en-US" u="sng" dirty="0">
                <a:solidFill>
                  <a:srgbClr val="00B050"/>
                </a:solidFill>
                <a:latin typeface="Times New Roman" pitchFamily="18" charset="0"/>
                <a:cs typeface="Times New Roman" pitchFamily="18" charset="0"/>
              </a:rPr>
              <a:t/>
            </a:r>
            <a:br>
              <a:rPr lang="en-US" u="sng" dirty="0">
                <a:solidFill>
                  <a:srgbClr val="00B050"/>
                </a:solidFill>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sz="2000" dirty="0">
                <a:solidFill>
                  <a:srgbClr val="0070C0"/>
                </a:solidFill>
                <a:latin typeface="Times New Roman" pitchFamily="18" charset="0"/>
                <a:cs typeface="Times New Roman" pitchFamily="18" charset="0"/>
              </a:rPr>
              <a:t> Mathematics</a:t>
            </a:r>
            <a:endParaRPr lang="en-US" dirty="0">
              <a:solidFill>
                <a:srgbClr val="0070C0"/>
              </a:solidFill>
              <a:latin typeface="Times New Roman" pitchFamily="18" charset="0"/>
              <a:cs typeface="Times New Roman" pitchFamily="18" charset="0"/>
            </a:endParaRPr>
          </a:p>
          <a:p>
            <a:pPr>
              <a:buFont typeface="Wingdings" pitchFamily="2" charset="2"/>
              <a:buChar char="Ø"/>
            </a:pPr>
            <a:r>
              <a:rPr lang="en-US" sz="2000" dirty="0">
                <a:solidFill>
                  <a:srgbClr val="0070C0"/>
                </a:solidFill>
                <a:latin typeface="Times New Roman" pitchFamily="18" charset="0"/>
                <a:cs typeface="Times New Roman" pitchFamily="18" charset="0"/>
              </a:rPr>
              <a:t> Life &amp; Physical </a:t>
            </a:r>
            <a:r>
              <a:rPr lang="en-US" sz="2000" dirty="0" smtClean="0">
                <a:solidFill>
                  <a:srgbClr val="0070C0"/>
                </a:solidFill>
                <a:latin typeface="Times New Roman" pitchFamily="18" charset="0"/>
                <a:cs typeface="Times New Roman" pitchFamily="18" charset="0"/>
              </a:rPr>
              <a:t>Sciences</a:t>
            </a:r>
          </a:p>
          <a:p>
            <a:pPr>
              <a:buFont typeface="Wingdings" pitchFamily="2" charset="2"/>
              <a:buChar char="Ø"/>
            </a:pPr>
            <a:r>
              <a:rPr lang="en-US" sz="2000" dirty="0">
                <a:solidFill>
                  <a:srgbClr val="0070C0"/>
                </a:solidFill>
                <a:latin typeface="Times New Roman" pitchFamily="18" charset="0"/>
                <a:cs typeface="Times New Roman" pitchFamily="18" charset="0"/>
              </a:rPr>
              <a:t> </a:t>
            </a:r>
            <a:r>
              <a:rPr lang="en-US" sz="2000" dirty="0" smtClean="0">
                <a:solidFill>
                  <a:srgbClr val="0070C0"/>
                </a:solidFill>
                <a:latin typeface="Times New Roman" pitchFamily="18" charset="0"/>
                <a:cs typeface="Times New Roman" pitchFamily="18" charset="0"/>
              </a:rPr>
              <a:t>Communications</a:t>
            </a:r>
            <a:endParaRPr lang="en-US" dirty="0">
              <a:solidFill>
                <a:srgbClr val="0070C0"/>
              </a:solidFill>
              <a:latin typeface="Times New Roman" pitchFamily="18" charset="0"/>
              <a:cs typeface="Times New Roman" pitchFamily="18" charset="0"/>
            </a:endParaRPr>
          </a:p>
          <a:p>
            <a:pPr>
              <a:buFont typeface="Wingdings" pitchFamily="2" charset="2"/>
              <a:buChar char="Ø"/>
            </a:pPr>
            <a:r>
              <a:rPr lang="en-US" sz="2000" dirty="0">
                <a:solidFill>
                  <a:srgbClr val="0070C0"/>
                </a:solidFill>
                <a:latin typeface="Times New Roman" pitchFamily="18" charset="0"/>
                <a:cs typeface="Times New Roman" pitchFamily="18" charset="0"/>
              </a:rPr>
              <a:t> Language, Philosophy, &amp; Culture</a:t>
            </a:r>
          </a:p>
          <a:p>
            <a:pPr>
              <a:buFont typeface="Wingdings" pitchFamily="2" charset="2"/>
              <a:buChar char="Ø"/>
            </a:pPr>
            <a:r>
              <a:rPr lang="en-US" sz="2000" dirty="0">
                <a:solidFill>
                  <a:srgbClr val="0070C0"/>
                </a:solidFill>
                <a:latin typeface="Times New Roman" pitchFamily="18" charset="0"/>
                <a:cs typeface="Times New Roman" pitchFamily="18" charset="0"/>
              </a:rPr>
              <a:t> Creative Arts</a:t>
            </a:r>
          </a:p>
          <a:p>
            <a:pPr>
              <a:buFont typeface="Wingdings" pitchFamily="2" charset="2"/>
              <a:buChar char="Ø"/>
            </a:pPr>
            <a:r>
              <a:rPr lang="en-US" sz="2000" dirty="0">
                <a:solidFill>
                  <a:srgbClr val="0070C0"/>
                </a:solidFill>
                <a:latin typeface="Times New Roman" pitchFamily="18" charset="0"/>
                <a:cs typeface="Times New Roman" pitchFamily="18" charset="0"/>
              </a:rPr>
              <a:t> American History</a:t>
            </a:r>
          </a:p>
          <a:p>
            <a:pPr>
              <a:buFont typeface="Wingdings" pitchFamily="2" charset="2"/>
              <a:buChar char="Ø"/>
            </a:pPr>
            <a:r>
              <a:rPr lang="en-US" sz="2000" dirty="0">
                <a:solidFill>
                  <a:srgbClr val="0070C0"/>
                </a:solidFill>
                <a:latin typeface="Times New Roman" pitchFamily="18" charset="0"/>
                <a:cs typeface="Times New Roman" pitchFamily="18" charset="0"/>
              </a:rPr>
              <a:t> Government/Political Science</a:t>
            </a:r>
          </a:p>
          <a:p>
            <a:pPr>
              <a:buFont typeface="Wingdings" pitchFamily="2" charset="2"/>
              <a:buChar char="Ø"/>
            </a:pPr>
            <a:r>
              <a:rPr lang="en-US" sz="2000" dirty="0">
                <a:solidFill>
                  <a:srgbClr val="0070C0"/>
                </a:solidFill>
                <a:latin typeface="Times New Roman" pitchFamily="18" charset="0"/>
                <a:cs typeface="Times New Roman" pitchFamily="18" charset="0"/>
              </a:rPr>
              <a:t> Social/Behavioral Science</a:t>
            </a:r>
          </a:p>
          <a:p>
            <a:pPr>
              <a:buFont typeface="Wingdings" pitchFamily="2" charset="2"/>
              <a:buChar char="Ø"/>
            </a:pPr>
            <a:r>
              <a:rPr lang="en-US" sz="2000" dirty="0">
                <a:solidFill>
                  <a:srgbClr val="0070C0"/>
                </a:solidFill>
                <a:latin typeface="Times New Roman" pitchFamily="18" charset="0"/>
                <a:cs typeface="Times New Roman" pitchFamily="18" charset="0"/>
              </a:rPr>
              <a:t> Component Area Option</a:t>
            </a:r>
          </a:p>
          <a:p>
            <a:endParaRPr lang="en-US" dirty="0"/>
          </a:p>
        </p:txBody>
      </p:sp>
      <p:pic>
        <p:nvPicPr>
          <p:cNvPr id="2050" name="Picture 2" descr="C:\Users\mjk0007\AppData\Local\Microsoft\Windows\Temporary Internet Files\Content.IE5\L3SHP0T5\MC900237167[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29200" y="1600200"/>
            <a:ext cx="3508406" cy="32298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99244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pPr algn="ctr"/>
            <a:r>
              <a:rPr lang="en-US" sz="4000" dirty="0" smtClean="0"/>
              <a:t>Mapping Core Objectives </a:t>
            </a:r>
            <a:br>
              <a:rPr lang="en-US" sz="4000" dirty="0" smtClean="0"/>
            </a:br>
            <a:r>
              <a:rPr lang="en-US" sz="4000" dirty="0" smtClean="0"/>
              <a:t>to Component Areas</a:t>
            </a:r>
            <a:endParaRPr lang="en-US" sz="4000"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62000" y="1828800"/>
            <a:ext cx="7620000" cy="4191000"/>
          </a:xfrm>
        </p:spPr>
      </p:pic>
      <p:sp>
        <p:nvSpPr>
          <p:cNvPr id="5" name="TextBox 4"/>
          <p:cNvSpPr txBox="1"/>
          <p:nvPr/>
        </p:nvSpPr>
        <p:spPr>
          <a:xfrm>
            <a:off x="2743200" y="6019800"/>
            <a:ext cx="6400800" cy="276999"/>
          </a:xfrm>
          <a:prstGeom prst="rect">
            <a:avLst/>
          </a:prstGeom>
          <a:noFill/>
        </p:spPr>
        <p:txBody>
          <a:bodyPr wrap="square" rtlCol="0">
            <a:spAutoFit/>
          </a:bodyPr>
          <a:lstStyle/>
          <a:p>
            <a:r>
              <a:rPr lang="en-US" sz="1200" b="1" dirty="0" smtClean="0"/>
              <a:t>Must contain a minimum of 3 Core Objectives selected by the institution  </a:t>
            </a:r>
            <a:endParaRPr lang="en-US" sz="1200" b="1" dirty="0"/>
          </a:p>
        </p:txBody>
      </p:sp>
    </p:spTree>
    <p:extLst>
      <p:ext uri="{BB962C8B-B14F-4D97-AF65-F5344CB8AC3E}">
        <p14:creationId xmlns:p14="http://schemas.microsoft.com/office/powerpoint/2010/main" val="30864600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pPr algn="ctr"/>
            <a:r>
              <a:rPr lang="en-US" sz="4000" dirty="0" smtClean="0"/>
              <a:t>Mapping Core Objectives </a:t>
            </a:r>
            <a:br>
              <a:rPr lang="en-US" sz="4000" dirty="0" smtClean="0"/>
            </a:br>
            <a:r>
              <a:rPr lang="en-US" sz="4000" dirty="0" smtClean="0"/>
              <a:t>to Component Areas</a:t>
            </a:r>
            <a:endParaRPr lang="en-US" sz="4000"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85800" y="1676400"/>
            <a:ext cx="7620000" cy="3962399"/>
          </a:xfrm>
        </p:spPr>
      </p:pic>
    </p:spTree>
    <p:extLst>
      <p:ext uri="{BB962C8B-B14F-4D97-AF65-F5344CB8AC3E}">
        <p14:creationId xmlns:p14="http://schemas.microsoft.com/office/powerpoint/2010/main" val="2449336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of the New Core</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57200" y="1524000"/>
            <a:ext cx="7620000" cy="3657600"/>
          </a:xfrm>
        </p:spPr>
      </p:pic>
      <p:sp>
        <p:nvSpPr>
          <p:cNvPr id="5" name="TextBox 4"/>
          <p:cNvSpPr txBox="1"/>
          <p:nvPr/>
        </p:nvSpPr>
        <p:spPr>
          <a:xfrm>
            <a:off x="3429000" y="1981200"/>
            <a:ext cx="4724400" cy="307777"/>
          </a:xfrm>
          <a:prstGeom prst="rect">
            <a:avLst/>
          </a:prstGeom>
          <a:noFill/>
        </p:spPr>
        <p:txBody>
          <a:bodyPr wrap="square" rtlCol="0">
            <a:spAutoFit/>
          </a:bodyPr>
          <a:lstStyle/>
          <a:p>
            <a:r>
              <a:rPr lang="en-US" sz="1400" dirty="0" smtClean="0"/>
              <a:t>Association of American Colleges and Universities</a:t>
            </a:r>
            <a:endParaRPr lang="en-US" sz="1400" dirty="0"/>
          </a:p>
        </p:txBody>
      </p:sp>
    </p:spTree>
    <p:extLst>
      <p:ext uri="{BB962C8B-B14F-4D97-AF65-F5344CB8AC3E}">
        <p14:creationId xmlns:p14="http://schemas.microsoft.com/office/powerpoint/2010/main" val="31497207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2325</TotalTime>
  <Words>1011</Words>
  <Application>Microsoft Office PowerPoint</Application>
  <PresentationFormat>On-screen Show (4:3)</PresentationFormat>
  <Paragraphs>151</Paragraphs>
  <Slides>18</Slides>
  <Notes>9</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Academic Vertical Alignment Training and Renewal (AVATAR) Project </vt:lpstr>
      <vt:lpstr>Focused on 21st Century Competencies Where do we start?</vt:lpstr>
      <vt:lpstr>Purpose of a Core Curriculum</vt:lpstr>
      <vt:lpstr>Six Core Objectives</vt:lpstr>
      <vt:lpstr>Student Learning Outcomes (SLOs) </vt:lpstr>
      <vt:lpstr>Foundational Components  </vt:lpstr>
      <vt:lpstr>Mapping Core Objectives  to Component Areas</vt:lpstr>
      <vt:lpstr>Mapping Core Objectives  to Component Areas</vt:lpstr>
      <vt:lpstr>Assessment of the New Core</vt:lpstr>
      <vt:lpstr>VALUE Rubrics: Valid Assessment of Learning in Undergraduate Education</vt:lpstr>
      <vt:lpstr>Look Closer at a Core Class</vt:lpstr>
      <vt:lpstr>Further Information</vt:lpstr>
      <vt:lpstr>Group Inquiry</vt:lpstr>
      <vt:lpstr>An Even Closer Look </vt:lpstr>
      <vt:lpstr>A Closer Look at a Core Class</vt:lpstr>
      <vt:lpstr>Core Class Expectations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Vertical Alignment Training and Renewal (AVATAR) Project</dc:title>
  <dc:creator>Kathy</dc:creator>
  <cp:lastModifiedBy>Quinn, Kerry</cp:lastModifiedBy>
  <cp:revision>379</cp:revision>
  <cp:lastPrinted>2011-11-04T12:21:13Z</cp:lastPrinted>
  <dcterms:created xsi:type="dcterms:W3CDTF">2011-09-11T13:56:43Z</dcterms:created>
  <dcterms:modified xsi:type="dcterms:W3CDTF">2012-04-10T16:47:26Z</dcterms:modified>
</cp:coreProperties>
</file>