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21" r:id="rId2"/>
    <p:sldId id="487" r:id="rId3"/>
    <p:sldId id="304" r:id="rId4"/>
    <p:sldId id="369" r:id="rId5"/>
    <p:sldId id="474" r:id="rId6"/>
    <p:sldId id="475" r:id="rId7"/>
    <p:sldId id="476" r:id="rId8"/>
    <p:sldId id="479" r:id="rId9"/>
    <p:sldId id="477" r:id="rId10"/>
    <p:sldId id="483" r:id="rId11"/>
    <p:sldId id="371" r:id="rId12"/>
    <p:sldId id="480" r:id="rId13"/>
    <p:sldId id="481" r:id="rId14"/>
    <p:sldId id="482" r:id="rId15"/>
    <p:sldId id="484" r:id="rId16"/>
    <p:sldId id="488" r:id="rId17"/>
    <p:sldId id="424" r:id="rId18"/>
    <p:sldId id="423" r:id="rId19"/>
    <p:sldId id="485" r:id="rId20"/>
    <p:sldId id="467" r:id="rId21"/>
    <p:sldId id="486" r:id="rId22"/>
    <p:sldId id="425" r:id="rId23"/>
  </p:sldIdLst>
  <p:sldSz cx="9144000" cy="6858000" type="screen4x3"/>
  <p:notesSz cx="6881813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080EA3-8881-42D2-9BB4-C667E7A6096F}">
          <p14:sldIdLst>
            <p14:sldId id="421"/>
            <p14:sldId id="487"/>
            <p14:sldId id="304"/>
            <p14:sldId id="369"/>
            <p14:sldId id="474"/>
            <p14:sldId id="475"/>
            <p14:sldId id="476"/>
            <p14:sldId id="479"/>
            <p14:sldId id="477"/>
            <p14:sldId id="483"/>
            <p14:sldId id="371"/>
            <p14:sldId id="480"/>
            <p14:sldId id="481"/>
            <p14:sldId id="482"/>
            <p14:sldId id="484"/>
            <p14:sldId id="488"/>
            <p14:sldId id="424"/>
            <p14:sldId id="423"/>
            <p14:sldId id="485"/>
            <p14:sldId id="467"/>
            <p14:sldId id="486"/>
            <p14:sldId id="4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5" autoAdjust="0"/>
  </p:normalViewPr>
  <p:slideViewPr>
    <p:cSldViewPr>
      <p:cViewPr>
        <p:scale>
          <a:sx n="100" d="100"/>
          <a:sy n="100" d="100"/>
        </p:scale>
        <p:origin x="-14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20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31492-D093-42F1-9255-B09B57D6808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B50F8-0164-4A9E-AD34-47E10387E23A}">
      <dgm:prSet phldrT="[Text]"/>
      <dgm:spPr>
        <a:solidFill>
          <a:srgbClr val="FFCC00"/>
        </a:solidFill>
      </dgm:spPr>
      <dgm:t>
        <a:bodyPr/>
        <a:lstStyle/>
        <a:p>
          <a:r>
            <a:rPr lang="en-US" dirty="0" smtClean="0"/>
            <a:t>Student Achievement</a:t>
          </a:r>
          <a:endParaRPr lang="en-US" dirty="0"/>
        </a:p>
      </dgm:t>
    </dgm:pt>
    <dgm:pt modelId="{F65166D0-A861-4039-81C9-FC39AECFCE8D}" type="parTrans" cxnId="{621C5F39-C1C8-453C-9037-5EACC5AC17BA}">
      <dgm:prSet/>
      <dgm:spPr/>
      <dgm:t>
        <a:bodyPr/>
        <a:lstStyle/>
        <a:p>
          <a:endParaRPr lang="en-US"/>
        </a:p>
      </dgm:t>
    </dgm:pt>
    <dgm:pt modelId="{6073DB0A-06BF-4C40-A02B-8F095046B2E2}" type="sibTrans" cxnId="{621C5F39-C1C8-453C-9037-5EACC5AC17BA}">
      <dgm:prSet/>
      <dgm:spPr/>
      <dgm:t>
        <a:bodyPr/>
        <a:lstStyle/>
        <a:p>
          <a:endParaRPr lang="en-US"/>
        </a:p>
      </dgm:t>
    </dgm:pt>
    <dgm:pt modelId="{0B1D30DD-9EEA-458D-A472-80E4F25E18FC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Rigorous and Relevant</a:t>
          </a:r>
          <a:r>
            <a:rPr lang="en-US" dirty="0" smtClean="0"/>
            <a:t> </a:t>
          </a:r>
          <a:endParaRPr lang="en-US" dirty="0" smtClean="0"/>
        </a:p>
        <a:p>
          <a:r>
            <a:rPr lang="en-US" dirty="0" smtClean="0">
              <a:solidFill>
                <a:schemeClr val="tx1"/>
              </a:solidFill>
            </a:rPr>
            <a:t>Standards</a:t>
          </a:r>
          <a:endParaRPr lang="en-US" dirty="0">
            <a:solidFill>
              <a:schemeClr val="tx1"/>
            </a:solidFill>
          </a:endParaRPr>
        </a:p>
      </dgm:t>
    </dgm:pt>
    <dgm:pt modelId="{C8F7A661-B1A2-4109-B43D-CCF2005D6303}" type="parTrans" cxnId="{D37EAB79-13CF-4011-BDE8-4C8A8248C0AB}">
      <dgm:prSet/>
      <dgm:spPr/>
      <dgm:t>
        <a:bodyPr/>
        <a:lstStyle/>
        <a:p>
          <a:endParaRPr lang="en-US"/>
        </a:p>
      </dgm:t>
    </dgm:pt>
    <dgm:pt modelId="{0821D20A-2E27-4AC6-86C3-5C67BE5A37A6}" type="sibTrans" cxnId="{D37EAB79-13CF-4011-BDE8-4C8A8248C0AB}">
      <dgm:prSet/>
      <dgm:spPr/>
      <dgm:t>
        <a:bodyPr/>
        <a:lstStyle/>
        <a:p>
          <a:endParaRPr lang="en-US"/>
        </a:p>
      </dgm:t>
    </dgm:pt>
    <dgm:pt modelId="{8EBA9063-0B5C-429B-B96D-1082812BA22B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Rigorous and Relevant </a:t>
          </a:r>
          <a:r>
            <a:rPr lang="en-US" dirty="0" smtClean="0">
              <a:solidFill>
                <a:schemeClr val="tx1"/>
              </a:solidFill>
            </a:rPr>
            <a:t>Curriculum</a:t>
          </a:r>
          <a:endParaRPr lang="en-US" dirty="0">
            <a:solidFill>
              <a:schemeClr val="tx1"/>
            </a:solidFill>
          </a:endParaRPr>
        </a:p>
      </dgm:t>
    </dgm:pt>
    <dgm:pt modelId="{C17C2603-FC0E-4579-A22E-245C9C520C71}" type="parTrans" cxnId="{C66918E3-BF25-4A61-8738-6B2F86DEA918}">
      <dgm:prSet/>
      <dgm:spPr/>
      <dgm:t>
        <a:bodyPr/>
        <a:lstStyle/>
        <a:p>
          <a:endParaRPr lang="en-US"/>
        </a:p>
      </dgm:t>
    </dgm:pt>
    <dgm:pt modelId="{8DC108B8-2754-43B6-8F73-E888ED8961E4}" type="sibTrans" cxnId="{C66918E3-BF25-4A61-8738-6B2F86DEA918}">
      <dgm:prSet/>
      <dgm:spPr/>
      <dgm:t>
        <a:bodyPr/>
        <a:lstStyle/>
        <a:p>
          <a:endParaRPr lang="en-US"/>
        </a:p>
      </dgm:t>
    </dgm:pt>
    <dgm:pt modelId="{8D68C12B-ABC7-4A6F-9FFE-3AB48DD465A4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Rigorous and Relevant</a:t>
          </a:r>
        </a:p>
        <a:p>
          <a:r>
            <a:rPr lang="en-US" dirty="0" smtClean="0">
              <a:solidFill>
                <a:schemeClr val="tx1"/>
              </a:solidFill>
            </a:rPr>
            <a:t>Assessment</a:t>
          </a:r>
          <a:endParaRPr lang="en-US" dirty="0">
            <a:solidFill>
              <a:schemeClr val="tx1"/>
            </a:solidFill>
          </a:endParaRPr>
        </a:p>
      </dgm:t>
    </dgm:pt>
    <dgm:pt modelId="{0BD03B9F-0459-4A1B-B9B1-F583D868672C}" type="parTrans" cxnId="{76E18E0E-6944-442D-9C61-D55D2C517B7D}">
      <dgm:prSet/>
      <dgm:spPr/>
      <dgm:t>
        <a:bodyPr/>
        <a:lstStyle/>
        <a:p>
          <a:endParaRPr lang="en-US"/>
        </a:p>
      </dgm:t>
    </dgm:pt>
    <dgm:pt modelId="{2F5F73A1-12C2-42E3-AAB9-432C138F6212}" type="sibTrans" cxnId="{76E18E0E-6944-442D-9C61-D55D2C517B7D}">
      <dgm:prSet/>
      <dgm:spPr/>
      <dgm:t>
        <a:bodyPr/>
        <a:lstStyle/>
        <a:p>
          <a:endParaRPr lang="en-US"/>
        </a:p>
      </dgm:t>
    </dgm:pt>
    <dgm:pt modelId="{B8DAB382-340A-4C59-A48F-54B4E18EFC7C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Rigorous and Relevant </a:t>
          </a:r>
          <a:r>
            <a:rPr lang="en-US" dirty="0" smtClean="0">
              <a:solidFill>
                <a:schemeClr val="tx1"/>
              </a:solidFill>
            </a:rPr>
            <a:t>Instruction</a:t>
          </a:r>
          <a:endParaRPr lang="en-US" dirty="0">
            <a:solidFill>
              <a:schemeClr val="tx1"/>
            </a:solidFill>
          </a:endParaRPr>
        </a:p>
      </dgm:t>
    </dgm:pt>
    <dgm:pt modelId="{F4FD2612-C2AE-4BB4-8377-C09B644D1770}" type="parTrans" cxnId="{51871EA7-4CDF-4665-A0CD-49022D45601A}">
      <dgm:prSet/>
      <dgm:spPr/>
      <dgm:t>
        <a:bodyPr/>
        <a:lstStyle/>
        <a:p>
          <a:endParaRPr lang="en-US"/>
        </a:p>
      </dgm:t>
    </dgm:pt>
    <dgm:pt modelId="{4C68D75A-37B1-4262-B754-6F172F9B0D07}" type="sibTrans" cxnId="{51871EA7-4CDF-4665-A0CD-49022D45601A}">
      <dgm:prSet/>
      <dgm:spPr/>
      <dgm:t>
        <a:bodyPr/>
        <a:lstStyle/>
        <a:p>
          <a:endParaRPr lang="en-US"/>
        </a:p>
      </dgm:t>
    </dgm:pt>
    <dgm:pt modelId="{54BEA8CD-3F46-4C97-AF1C-70CE0760E2A9}" type="pres">
      <dgm:prSet presAssocID="{82731492-D093-42F1-9255-B09B57D6808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521D1-BBD1-4634-8BAE-C08E6E21EA7A}" type="pres">
      <dgm:prSet presAssocID="{82731492-D093-42F1-9255-B09B57D6808B}" presName="matrix" presStyleCnt="0"/>
      <dgm:spPr/>
    </dgm:pt>
    <dgm:pt modelId="{BD83B50E-C7B0-41CD-988A-3D66EFEE7B45}" type="pres">
      <dgm:prSet presAssocID="{82731492-D093-42F1-9255-B09B57D6808B}" presName="tile1" presStyleLbl="node1" presStyleIdx="0" presStyleCnt="4"/>
      <dgm:spPr/>
      <dgm:t>
        <a:bodyPr/>
        <a:lstStyle/>
        <a:p>
          <a:endParaRPr lang="en-US"/>
        </a:p>
      </dgm:t>
    </dgm:pt>
    <dgm:pt modelId="{BD5D0C6D-7189-4629-B9D0-EA7AB9582E6F}" type="pres">
      <dgm:prSet presAssocID="{82731492-D093-42F1-9255-B09B57D680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1792-6D83-456A-95E6-B196A7D7435A}" type="pres">
      <dgm:prSet presAssocID="{82731492-D093-42F1-9255-B09B57D6808B}" presName="tile2" presStyleLbl="node1" presStyleIdx="1" presStyleCnt="4"/>
      <dgm:spPr/>
      <dgm:t>
        <a:bodyPr/>
        <a:lstStyle/>
        <a:p>
          <a:endParaRPr lang="en-US"/>
        </a:p>
      </dgm:t>
    </dgm:pt>
    <dgm:pt modelId="{75B1A73F-D2D2-4EE4-96FE-9AFD63874380}" type="pres">
      <dgm:prSet presAssocID="{82731492-D093-42F1-9255-B09B57D680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DB728-CB13-4067-985F-ED8E840E11C7}" type="pres">
      <dgm:prSet presAssocID="{82731492-D093-42F1-9255-B09B57D6808B}" presName="tile3" presStyleLbl="node1" presStyleIdx="2" presStyleCnt="4"/>
      <dgm:spPr/>
      <dgm:t>
        <a:bodyPr/>
        <a:lstStyle/>
        <a:p>
          <a:endParaRPr lang="en-US"/>
        </a:p>
      </dgm:t>
    </dgm:pt>
    <dgm:pt modelId="{7C8B2D72-AD6C-436A-B312-C255AB624036}" type="pres">
      <dgm:prSet presAssocID="{82731492-D093-42F1-9255-B09B57D680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E45FA-CA25-4895-A21E-8C08319570CC}" type="pres">
      <dgm:prSet presAssocID="{82731492-D093-42F1-9255-B09B57D6808B}" presName="tile4" presStyleLbl="node1" presStyleIdx="3" presStyleCnt="4"/>
      <dgm:spPr/>
      <dgm:t>
        <a:bodyPr/>
        <a:lstStyle/>
        <a:p>
          <a:endParaRPr lang="en-US"/>
        </a:p>
      </dgm:t>
    </dgm:pt>
    <dgm:pt modelId="{D0372FB3-DA91-4C82-8A3F-B7301842A989}" type="pres">
      <dgm:prSet presAssocID="{82731492-D093-42F1-9255-B09B57D680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C833E-879A-4BD4-A9B7-1EA5C7EE60C9}" type="pres">
      <dgm:prSet presAssocID="{82731492-D093-42F1-9255-B09B57D6808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918E3-BF25-4A61-8738-6B2F86DEA918}" srcId="{015B50F8-0164-4A9E-AD34-47E10387E23A}" destId="{8EBA9063-0B5C-429B-B96D-1082812BA22B}" srcOrd="1" destOrd="0" parTransId="{C17C2603-FC0E-4579-A22E-245C9C520C71}" sibTransId="{8DC108B8-2754-43B6-8F73-E888ED8961E4}"/>
    <dgm:cxn modelId="{55061EFB-D0BE-449B-924C-2C28E71CAAC1}" type="presOf" srcId="{8EBA9063-0B5C-429B-B96D-1082812BA22B}" destId="{ACDB1792-6D83-456A-95E6-B196A7D7435A}" srcOrd="0" destOrd="0" presId="urn:microsoft.com/office/officeart/2005/8/layout/matrix1"/>
    <dgm:cxn modelId="{C4CA88E0-0B60-40CD-A4E5-C5FA8F65185C}" type="presOf" srcId="{0B1D30DD-9EEA-458D-A472-80E4F25E18FC}" destId="{BD83B50E-C7B0-41CD-988A-3D66EFEE7B45}" srcOrd="0" destOrd="0" presId="urn:microsoft.com/office/officeart/2005/8/layout/matrix1"/>
    <dgm:cxn modelId="{621C5F39-C1C8-453C-9037-5EACC5AC17BA}" srcId="{82731492-D093-42F1-9255-B09B57D6808B}" destId="{015B50F8-0164-4A9E-AD34-47E10387E23A}" srcOrd="0" destOrd="0" parTransId="{F65166D0-A861-4039-81C9-FC39AECFCE8D}" sibTransId="{6073DB0A-06BF-4C40-A02B-8F095046B2E2}"/>
    <dgm:cxn modelId="{E139DCDB-93C0-4F75-97C4-67A96A34ACCA}" type="presOf" srcId="{B8DAB382-340A-4C59-A48F-54B4E18EFC7C}" destId="{D0372FB3-DA91-4C82-8A3F-B7301842A989}" srcOrd="1" destOrd="0" presId="urn:microsoft.com/office/officeart/2005/8/layout/matrix1"/>
    <dgm:cxn modelId="{D37EAB79-13CF-4011-BDE8-4C8A8248C0AB}" srcId="{015B50F8-0164-4A9E-AD34-47E10387E23A}" destId="{0B1D30DD-9EEA-458D-A472-80E4F25E18FC}" srcOrd="0" destOrd="0" parTransId="{C8F7A661-B1A2-4109-B43D-CCF2005D6303}" sibTransId="{0821D20A-2E27-4AC6-86C3-5C67BE5A37A6}"/>
    <dgm:cxn modelId="{2583988B-CAA4-46B9-8D18-B9A47090BC9B}" type="presOf" srcId="{8EBA9063-0B5C-429B-B96D-1082812BA22B}" destId="{75B1A73F-D2D2-4EE4-96FE-9AFD63874380}" srcOrd="1" destOrd="0" presId="urn:microsoft.com/office/officeart/2005/8/layout/matrix1"/>
    <dgm:cxn modelId="{76E18E0E-6944-442D-9C61-D55D2C517B7D}" srcId="{015B50F8-0164-4A9E-AD34-47E10387E23A}" destId="{8D68C12B-ABC7-4A6F-9FFE-3AB48DD465A4}" srcOrd="2" destOrd="0" parTransId="{0BD03B9F-0459-4A1B-B9B1-F583D868672C}" sibTransId="{2F5F73A1-12C2-42E3-AAB9-432C138F6212}"/>
    <dgm:cxn modelId="{5E4616CA-B8E7-439B-8C5A-1A75A436E19A}" type="presOf" srcId="{8D68C12B-ABC7-4A6F-9FFE-3AB48DD465A4}" destId="{6A6DB728-CB13-4067-985F-ED8E840E11C7}" srcOrd="0" destOrd="0" presId="urn:microsoft.com/office/officeart/2005/8/layout/matrix1"/>
    <dgm:cxn modelId="{8AB2C683-CA2D-464C-A064-32A4D5CA0912}" type="presOf" srcId="{8D68C12B-ABC7-4A6F-9FFE-3AB48DD465A4}" destId="{7C8B2D72-AD6C-436A-B312-C255AB624036}" srcOrd="1" destOrd="0" presId="urn:microsoft.com/office/officeart/2005/8/layout/matrix1"/>
    <dgm:cxn modelId="{53B9B0DD-401D-4714-A598-F1363D14DEA4}" type="presOf" srcId="{B8DAB382-340A-4C59-A48F-54B4E18EFC7C}" destId="{8B1E45FA-CA25-4895-A21E-8C08319570CC}" srcOrd="0" destOrd="0" presId="urn:microsoft.com/office/officeart/2005/8/layout/matrix1"/>
    <dgm:cxn modelId="{0A166AC3-33ED-4248-AAE8-D51A0699D818}" type="presOf" srcId="{82731492-D093-42F1-9255-B09B57D6808B}" destId="{54BEA8CD-3F46-4C97-AF1C-70CE0760E2A9}" srcOrd="0" destOrd="0" presId="urn:microsoft.com/office/officeart/2005/8/layout/matrix1"/>
    <dgm:cxn modelId="{9EEBDAED-050A-40AE-A60F-B30FF0B9AD4F}" type="presOf" srcId="{0B1D30DD-9EEA-458D-A472-80E4F25E18FC}" destId="{BD5D0C6D-7189-4629-B9D0-EA7AB9582E6F}" srcOrd="1" destOrd="0" presId="urn:microsoft.com/office/officeart/2005/8/layout/matrix1"/>
    <dgm:cxn modelId="{76739BE7-F2CF-4B11-A627-7F9FE6C89512}" type="presOf" srcId="{015B50F8-0164-4A9E-AD34-47E10387E23A}" destId="{2D7C833E-879A-4BD4-A9B7-1EA5C7EE60C9}" srcOrd="0" destOrd="0" presId="urn:microsoft.com/office/officeart/2005/8/layout/matrix1"/>
    <dgm:cxn modelId="{51871EA7-4CDF-4665-A0CD-49022D45601A}" srcId="{015B50F8-0164-4A9E-AD34-47E10387E23A}" destId="{B8DAB382-340A-4C59-A48F-54B4E18EFC7C}" srcOrd="3" destOrd="0" parTransId="{F4FD2612-C2AE-4BB4-8377-C09B644D1770}" sibTransId="{4C68D75A-37B1-4262-B754-6F172F9B0D07}"/>
    <dgm:cxn modelId="{6953AA82-F316-426A-9105-BAFFBBA942A1}" type="presParOf" srcId="{54BEA8CD-3F46-4C97-AF1C-70CE0760E2A9}" destId="{000521D1-BBD1-4634-8BAE-C08E6E21EA7A}" srcOrd="0" destOrd="0" presId="urn:microsoft.com/office/officeart/2005/8/layout/matrix1"/>
    <dgm:cxn modelId="{59D5DA0B-2E48-420B-B923-BAD76AB2AA1F}" type="presParOf" srcId="{000521D1-BBD1-4634-8BAE-C08E6E21EA7A}" destId="{BD83B50E-C7B0-41CD-988A-3D66EFEE7B45}" srcOrd="0" destOrd="0" presId="urn:microsoft.com/office/officeart/2005/8/layout/matrix1"/>
    <dgm:cxn modelId="{2364DD4A-61C6-46C8-B7F6-BDD5F8DAD3D0}" type="presParOf" srcId="{000521D1-BBD1-4634-8BAE-C08E6E21EA7A}" destId="{BD5D0C6D-7189-4629-B9D0-EA7AB9582E6F}" srcOrd="1" destOrd="0" presId="urn:microsoft.com/office/officeart/2005/8/layout/matrix1"/>
    <dgm:cxn modelId="{77E1FCF9-4578-4833-B165-27F34AD62A3A}" type="presParOf" srcId="{000521D1-BBD1-4634-8BAE-C08E6E21EA7A}" destId="{ACDB1792-6D83-456A-95E6-B196A7D7435A}" srcOrd="2" destOrd="0" presId="urn:microsoft.com/office/officeart/2005/8/layout/matrix1"/>
    <dgm:cxn modelId="{83665212-61CA-49CE-B995-393322CEA8ED}" type="presParOf" srcId="{000521D1-BBD1-4634-8BAE-C08E6E21EA7A}" destId="{75B1A73F-D2D2-4EE4-96FE-9AFD63874380}" srcOrd="3" destOrd="0" presId="urn:microsoft.com/office/officeart/2005/8/layout/matrix1"/>
    <dgm:cxn modelId="{E9BDE3AB-5E8C-473C-89DE-F70E650D77EF}" type="presParOf" srcId="{000521D1-BBD1-4634-8BAE-C08E6E21EA7A}" destId="{6A6DB728-CB13-4067-985F-ED8E840E11C7}" srcOrd="4" destOrd="0" presId="urn:microsoft.com/office/officeart/2005/8/layout/matrix1"/>
    <dgm:cxn modelId="{0AD38F5C-7AA0-4A50-996F-62DD6DEC26A7}" type="presParOf" srcId="{000521D1-BBD1-4634-8BAE-C08E6E21EA7A}" destId="{7C8B2D72-AD6C-436A-B312-C255AB624036}" srcOrd="5" destOrd="0" presId="urn:microsoft.com/office/officeart/2005/8/layout/matrix1"/>
    <dgm:cxn modelId="{4E696893-2FBB-4A2B-80C4-00CAACC55751}" type="presParOf" srcId="{000521D1-BBD1-4634-8BAE-C08E6E21EA7A}" destId="{8B1E45FA-CA25-4895-A21E-8C08319570CC}" srcOrd="6" destOrd="0" presId="urn:microsoft.com/office/officeart/2005/8/layout/matrix1"/>
    <dgm:cxn modelId="{07F3FEF1-52EF-4DFB-A3B6-B50336A82FBB}" type="presParOf" srcId="{000521D1-BBD1-4634-8BAE-C08E6E21EA7A}" destId="{D0372FB3-DA91-4C82-8A3F-B7301842A989}" srcOrd="7" destOrd="0" presId="urn:microsoft.com/office/officeart/2005/8/layout/matrix1"/>
    <dgm:cxn modelId="{C54C198F-1C9B-427F-B86E-0563FD9602AB}" type="presParOf" srcId="{54BEA8CD-3F46-4C97-AF1C-70CE0760E2A9}" destId="{2D7C833E-879A-4BD4-A9B7-1EA5C7EE60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B50E-C7B0-41CD-988A-3D66EFEE7B45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Rigorous and Relevant</a:t>
          </a:r>
          <a:r>
            <a:rPr lang="en-US" sz="1900" kern="1200" dirty="0" smtClean="0"/>
            <a:t> 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Standards</a:t>
          </a:r>
          <a:endParaRPr lang="en-US" sz="19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ACDB1792-6D83-456A-95E6-B196A7D7435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Rigorous and Relevant </a:t>
          </a:r>
          <a:r>
            <a:rPr lang="en-US" sz="1900" kern="1200" dirty="0" smtClean="0">
              <a:solidFill>
                <a:schemeClr val="tx1"/>
              </a:solidFill>
            </a:rPr>
            <a:t>Curriculum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6A6DB728-CB13-4067-985F-ED8E840E11C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Rigorous and Relevant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Assessment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8B1E45FA-CA25-4895-A21E-8C08319570CC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Rigorous and Relevant </a:t>
          </a:r>
          <a:r>
            <a:rPr lang="en-US" sz="1900" kern="1200" dirty="0" smtClean="0">
              <a:solidFill>
                <a:schemeClr val="tx1"/>
              </a:solidFill>
            </a:rPr>
            <a:t>Instruction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3048000" y="2539999"/>
        <a:ext cx="3048000" cy="1524000"/>
      </dsp:txXfrm>
    </dsp:sp>
    <dsp:sp modelId="{2D7C833E-879A-4BD4-A9B7-1EA5C7EE60C9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rgbClr val="FFCC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 Achievement</a:t>
          </a:r>
          <a:endParaRPr lang="en-US" sz="19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r>
              <a:rPr lang="en-US" b="1" dirty="0" smtClean="0"/>
              <a:t>AVATAR Module Six</a:t>
            </a:r>
          </a:p>
          <a:p>
            <a:r>
              <a:rPr lang="en-US" b="1" dirty="0" smtClean="0"/>
              <a:t>Secondary and Postsecondary Course Profiles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Created: 9/27/2011</a:t>
            </a:r>
          </a:p>
          <a:p>
            <a:r>
              <a:rPr lang="en-US" dirty="0" smtClean="0"/>
              <a:t>Revised: 11/14/2011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6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F6F6D9CA-3A28-47CF-BD43-8EE17DAC3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7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29661713-97C5-40A0-AEBE-2B446308068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8" tIns="46219" rIns="92438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6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DD450642-4D2C-446A-898F-0908D490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6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91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92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Provided by: Education Service Center Region XI • 3001 North Freeway • Fort Worth • Texas • 76106 • www.esc11.net</a:t>
            </a:r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13553-7F5D-4538-AAF9-82AE0691D68E}" type="slidenum">
              <a:rPr lang="en-US"/>
              <a:pPr/>
              <a:t>3</a:t>
            </a:fld>
            <a:endParaRPr lang="en-US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2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3917" y="175260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9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9BBEF7-7293-46AE-9D35-8611E125A7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i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Lucida Sans Unicode" pitchFamily="34" charset="0"/>
        <a:buChar char="‐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696200" cy="2152650"/>
          </a:xfrm>
        </p:spPr>
        <p:txBody>
          <a:bodyPr>
            <a:normAutofit/>
          </a:bodyPr>
          <a:lstStyle/>
          <a:p>
            <a:r>
              <a:rPr lang="en-US" sz="4300" b="1" i="0" dirty="0" smtClean="0"/>
              <a:t>Academic Vertical Alignment Training and Renewal (AVATAR) Project </a:t>
            </a:r>
            <a:endParaRPr lang="en-US" sz="4300" b="1" i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3296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Spring 2012 Pilot Project</a:t>
            </a:r>
          </a:p>
          <a:p>
            <a:endParaRPr lang="en-US" sz="1500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Module Seven</a:t>
            </a:r>
          </a:p>
          <a:p>
            <a:r>
              <a:rPr lang="en-US" b="1" dirty="0" smtClean="0"/>
              <a:t>Reflection and Action Plans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Partners???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4040188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7200" y="5410200"/>
            <a:ext cx="8229601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Who should be at the “table?”</a:t>
            </a:r>
            <a:endParaRPr lang="en-US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background experiences</a:t>
            </a:r>
          </a:p>
          <a:p>
            <a:r>
              <a:rPr lang="en-US" dirty="0" smtClean="0"/>
              <a:t>Number of organization representatives</a:t>
            </a:r>
          </a:p>
          <a:p>
            <a:r>
              <a:rPr lang="en-US" dirty="0" smtClean="0"/>
              <a:t>Leaders from which positions</a:t>
            </a:r>
          </a:p>
          <a:p>
            <a:r>
              <a:rPr lang="en-US" dirty="0" smtClean="0"/>
              <a:t>Roles and responsibilities</a:t>
            </a:r>
          </a:p>
          <a:p>
            <a:pPr lvl="1"/>
            <a:r>
              <a:rPr lang="en-US" dirty="0" smtClean="0"/>
              <a:t>Partnership Agreements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2862453" cy="429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math support chemistry?</a:t>
            </a:r>
          </a:p>
          <a:p>
            <a:r>
              <a:rPr lang="en-US" dirty="0" smtClean="0"/>
              <a:t>Life skills &amp; cross-discipline standards</a:t>
            </a:r>
          </a:p>
          <a:p>
            <a:r>
              <a:rPr lang="en-US" dirty="0" smtClean="0"/>
              <a:t>Assessment – extra credit </a:t>
            </a:r>
            <a:r>
              <a:rPr lang="en-US" dirty="0" err="1" smtClean="0"/>
              <a:t>vs</a:t>
            </a:r>
            <a:r>
              <a:rPr lang="en-US" dirty="0" smtClean="0"/>
              <a:t> one opportunity</a:t>
            </a:r>
          </a:p>
          <a:p>
            <a:r>
              <a:rPr lang="en-US" dirty="0" smtClean="0"/>
              <a:t>Instructional format – online/class lecture/labs</a:t>
            </a:r>
          </a:p>
          <a:p>
            <a:r>
              <a:rPr lang="en-US" dirty="0" smtClean="0"/>
              <a:t>Resources – books, software, tutoring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/>
              <a:t>Systematic/Cultural  Changes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C:\Users\jharvill\AppData\Local\Microsoft\Windows\Temporary Internet Files\Content.IE5\G4PZC5A9\MC900056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664229" cy="179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harvill\AppData\Local\Microsoft\Windows\Temporary Internet Files\Content.IE5\Y0NC11OM\MC9000567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467782" cy="18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00" y="4343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Gaps?</a:t>
            </a:r>
            <a:endParaRPr lang="en-US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2578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330891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If you always do what you’ve always done, you’ll always get what you’ve always got.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Who, What, When, Where</a:t>
            </a:r>
            <a:endParaRPr lang="en-US" dirty="0"/>
          </a:p>
        </p:txBody>
      </p:sp>
      <p:pic>
        <p:nvPicPr>
          <p:cNvPr id="6" name="Picture 2" descr="C:\Users\jharvill\AppData\Local\Microsoft\Windows\Temporary Internet Files\Content.IE5\JRHVZWS5\MP90044856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429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25963"/>
          </a:xfrm>
        </p:spPr>
        <p:txBody>
          <a:bodyPr/>
          <a:lstStyle/>
          <a:p>
            <a:r>
              <a:rPr lang="en-US" sz="2800" dirty="0" smtClean="0"/>
              <a:t>Create the first draft of a </a:t>
            </a:r>
          </a:p>
          <a:p>
            <a:pPr>
              <a:buNone/>
            </a:pPr>
            <a:r>
              <a:rPr lang="en-US" sz="2800" dirty="0" smtClean="0"/>
              <a:t>   PowerPoint presentation</a:t>
            </a:r>
          </a:p>
          <a:p>
            <a:pPr lvl="1"/>
            <a:r>
              <a:rPr lang="en-US" sz="2400" dirty="0" smtClean="0"/>
              <a:t>Identify audience to include</a:t>
            </a:r>
          </a:p>
          <a:p>
            <a:pPr lvl="1"/>
            <a:r>
              <a:rPr lang="en-US" sz="2400" dirty="0" smtClean="0"/>
              <a:t>Identify gaps</a:t>
            </a:r>
          </a:p>
          <a:p>
            <a:pPr lvl="1"/>
            <a:r>
              <a:rPr lang="en-US" sz="2400" dirty="0" smtClean="0"/>
              <a:t>Identify systematic/cultural changes needed</a:t>
            </a:r>
          </a:p>
          <a:p>
            <a:pPr lvl="2"/>
            <a:r>
              <a:rPr lang="en-US" sz="2400" dirty="0" smtClean="0"/>
              <a:t>High School Level</a:t>
            </a:r>
          </a:p>
          <a:p>
            <a:pPr lvl="2"/>
            <a:r>
              <a:rPr lang="en-US" sz="2400" dirty="0" smtClean="0"/>
              <a:t>Community College Level</a:t>
            </a:r>
          </a:p>
          <a:p>
            <a:pPr lvl="2"/>
            <a:r>
              <a:rPr lang="en-US" sz="2400" dirty="0" smtClean="0"/>
              <a:t>Four Year University/College Level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First Assignment: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"/>
            <a:ext cx="2994233" cy="29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and Chat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Stand.</a:t>
            </a:r>
          </a:p>
          <a:p>
            <a:r>
              <a:rPr lang="en-US" sz="2800" dirty="0" smtClean="0"/>
              <a:t>Make eye contact with someone across the room. </a:t>
            </a:r>
          </a:p>
          <a:p>
            <a:r>
              <a:rPr lang="en-US" sz="2800" dirty="0" smtClean="0"/>
              <a:t>Find a space to stand together.</a:t>
            </a:r>
          </a:p>
          <a:p>
            <a:r>
              <a:rPr lang="en-US" sz="2800" dirty="0" smtClean="0"/>
              <a:t>Chat about the assigned topic.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3130906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/>
          <a:lstStyle/>
          <a:p>
            <a:r>
              <a:rPr lang="en-US" dirty="0" smtClean="0"/>
              <a:t>What processes should be stopped?</a:t>
            </a:r>
          </a:p>
          <a:p>
            <a:endParaRPr lang="en-US" dirty="0" smtClean="0"/>
          </a:p>
          <a:p>
            <a:r>
              <a:rPr lang="en-US" dirty="0" smtClean="0"/>
              <a:t>Which new ones should be started?</a:t>
            </a:r>
          </a:p>
          <a:p>
            <a:endParaRPr lang="en-US" dirty="0" smtClean="0"/>
          </a:p>
          <a:p>
            <a:r>
              <a:rPr lang="en-US" dirty="0" smtClean="0"/>
              <a:t>Which existing ones should be continued?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782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Stop/Start/Continue Discussions</a:t>
            </a:r>
            <a:br>
              <a:rPr lang="en-US" dirty="0" smtClean="0"/>
            </a:br>
            <a:r>
              <a:rPr lang="en-US" dirty="0" smtClean="0"/>
              <a:t>                      </a:t>
            </a:r>
            <a:r>
              <a:rPr lang="en-US" sz="3600" dirty="0" smtClean="0"/>
              <a:t>Lee </a:t>
            </a:r>
            <a:r>
              <a:rPr lang="en-US" sz="3600" dirty="0" err="1" smtClean="0"/>
              <a:t>Cockerell</a:t>
            </a:r>
            <a:r>
              <a:rPr lang="en-US" sz="3600" dirty="0" smtClean="0"/>
              <a:t>, 2008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r>
              <a:rPr lang="en-US" dirty="0" smtClean="0"/>
              <a:t>Join your partner at a computer and record your thoughts</a:t>
            </a:r>
          </a:p>
          <a:p>
            <a:pPr lvl="1"/>
            <a:r>
              <a:rPr lang="en-US" dirty="0" smtClean="0"/>
              <a:t>Processes to stop</a:t>
            </a:r>
          </a:p>
          <a:p>
            <a:pPr lvl="1"/>
            <a:r>
              <a:rPr lang="en-US" dirty="0" smtClean="0"/>
              <a:t>New ones to start</a:t>
            </a:r>
          </a:p>
          <a:p>
            <a:pPr lvl="1"/>
            <a:r>
              <a:rPr lang="en-US" dirty="0" smtClean="0"/>
              <a:t>Existing ones to continue</a:t>
            </a:r>
          </a:p>
          <a:p>
            <a:r>
              <a:rPr lang="en-US" dirty="0" smtClean="0"/>
              <a:t>Add additional thoughts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Your Thoughts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US" sz="3200" dirty="0" smtClean="0"/>
              <a:t>Secondary partners</a:t>
            </a:r>
          </a:p>
          <a:p>
            <a:pPr lvl="1">
              <a:buFont typeface="Wingdings 3" pitchFamily="18" charset="2"/>
              <a:buChar char="}"/>
            </a:pPr>
            <a:r>
              <a:rPr lang="en-US" sz="2800" dirty="0" smtClean="0"/>
              <a:t>Both student and faculty</a:t>
            </a:r>
          </a:p>
          <a:p>
            <a:pPr>
              <a:buFont typeface="Wingdings 3" pitchFamily="18" charset="2"/>
              <a:buChar char="}"/>
            </a:pPr>
            <a:r>
              <a:rPr lang="en-US" sz="3200" dirty="0" smtClean="0"/>
              <a:t>Two year partners</a:t>
            </a:r>
          </a:p>
          <a:p>
            <a:pPr lvl="1">
              <a:buFont typeface="Wingdings 3" pitchFamily="18" charset="2"/>
              <a:buChar char="}"/>
            </a:pPr>
            <a:r>
              <a:rPr lang="en-US" sz="2800" dirty="0" smtClean="0"/>
              <a:t>Both student and faculty</a:t>
            </a:r>
          </a:p>
          <a:p>
            <a:pPr>
              <a:buFont typeface="Wingdings 3" pitchFamily="18" charset="2"/>
              <a:buChar char="}"/>
            </a:pPr>
            <a:r>
              <a:rPr lang="en-US" sz="3200" dirty="0" smtClean="0"/>
              <a:t>Four year partners</a:t>
            </a:r>
          </a:p>
          <a:p>
            <a:pPr lvl="1">
              <a:buFont typeface="Wingdings 3" pitchFamily="18" charset="2"/>
              <a:buChar char="}"/>
            </a:pPr>
            <a:r>
              <a:rPr lang="en-US" sz="2800" dirty="0" smtClean="0"/>
              <a:t> Both student and </a:t>
            </a:r>
          </a:p>
          <a:p>
            <a:pPr lvl="1">
              <a:buNone/>
            </a:pPr>
            <a:r>
              <a:rPr lang="en-US" sz="2800" dirty="0" smtClean="0"/>
              <a:t>   faculty</a:t>
            </a:r>
          </a:p>
          <a:p>
            <a:pPr lvl="1">
              <a:buFont typeface="Wingdings 3" pitchFamily="18" charset="2"/>
              <a:buChar char="}"/>
            </a:pPr>
            <a:endParaRPr lang="en-US" sz="2800" dirty="0" smtClean="0"/>
          </a:p>
          <a:p>
            <a:pPr lvl="1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Changes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3933383" cy="261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2282450" cy="181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500" b="1" dirty="0" smtClean="0">
                <a:sym typeface="Webdings"/>
              </a:rPr>
              <a:t></a:t>
            </a:r>
            <a:r>
              <a:rPr lang="en-US" sz="3500" b="1" dirty="0" smtClean="0"/>
              <a:t>Identify 2-3 action items: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What will I do this spring to create more vertical and horizontal curriculum alignment in both content and life skills?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ebdings"/>
              </a:rPr>
              <a:t> </a:t>
            </a:r>
            <a:r>
              <a:rPr lang="en-US" dirty="0" smtClean="0"/>
              <a:t>When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ebdings"/>
              </a:rPr>
              <a:t> </a:t>
            </a:r>
            <a:r>
              <a:rPr lang="en-US" dirty="0" smtClean="0"/>
              <a:t>Where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ebdings"/>
              </a:rPr>
              <a:t></a:t>
            </a:r>
            <a:r>
              <a:rPr lang="en-US" dirty="0" smtClean="0"/>
              <a:t>How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ym typeface="Webdings"/>
              </a:rPr>
              <a:t></a:t>
            </a:r>
            <a:r>
              <a:rPr lang="en-US" dirty="0" smtClean="0"/>
              <a:t>Anticipated Outcome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Personal AVATAR Action Plans 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267192"/>
            <a:ext cx="2819400" cy="191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 will…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26149" cy="329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1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447800"/>
                <a:gridCol w="1459833"/>
                <a:gridCol w="1588167"/>
                <a:gridCol w="1371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at Region</a:t>
                      </a:r>
                      <a:r>
                        <a:rPr lang="en-US" baseline="0" dirty="0" smtClean="0"/>
                        <a:t> 10 CCR </a:t>
                      </a:r>
                      <a:r>
                        <a:rPr lang="en-US" baseline="0" dirty="0" err="1" smtClean="0"/>
                        <a:t>mtg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SpEd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conference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feedback for future activities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AVATAR Action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topic to focus your personal sharing</a:t>
            </a:r>
          </a:p>
          <a:p>
            <a:pPr lvl="1"/>
            <a:r>
              <a:rPr lang="en-US" dirty="0" smtClean="0"/>
              <a:t>The most relaxing activity</a:t>
            </a:r>
          </a:p>
          <a:p>
            <a:pPr lvl="1"/>
            <a:r>
              <a:rPr lang="en-US" dirty="0" smtClean="0"/>
              <a:t>The most energizing activity</a:t>
            </a:r>
          </a:p>
          <a:p>
            <a:pPr lvl="1"/>
            <a:r>
              <a:rPr lang="en-US" dirty="0" smtClean="0"/>
              <a:t>The most interesting conversation</a:t>
            </a:r>
          </a:p>
          <a:p>
            <a:pPr lvl="1"/>
            <a:r>
              <a:rPr lang="en-US" dirty="0" smtClean="0"/>
              <a:t>The best experience</a:t>
            </a:r>
          </a:p>
          <a:p>
            <a:pPr lvl="1"/>
            <a:r>
              <a:rPr lang="en-US" dirty="0" smtClean="0"/>
              <a:t>What fun thing did you do that no one would guess?</a:t>
            </a:r>
          </a:p>
          <a:p>
            <a:pPr lvl="1"/>
            <a:r>
              <a:rPr lang="en-US" dirty="0" smtClean="0"/>
              <a:t>A memory created that will always remain with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from the Holidays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6934200" cy="24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numCol="1">
            <a:noAutofit/>
          </a:bodyPr>
          <a:lstStyle/>
          <a:p>
            <a:pPr marL="457200" indent="-457200">
              <a:lnSpc>
                <a:spcPct val="90000"/>
              </a:lnSpc>
              <a:buNone/>
              <a:defRPr/>
            </a:pPr>
            <a:endParaRPr lang="en-US" sz="2800" i="1" dirty="0" smtClean="0"/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2800" i="1" dirty="0" smtClean="0"/>
              <a:t>1. Share plans with your teams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2800" i="1" dirty="0" smtClean="0"/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2800" i="1" dirty="0" smtClean="0"/>
              <a:t>2. Provide feedback for each plan</a:t>
            </a:r>
          </a:p>
          <a:p>
            <a:pPr marL="457200" indent="-457200">
              <a:lnSpc>
                <a:spcPct val="90000"/>
              </a:lnSpc>
              <a:buAutoNum type="arabicPeriod"/>
              <a:defRPr/>
            </a:pPr>
            <a:endParaRPr lang="en-US" sz="2800" i="1" dirty="0" smtClean="0"/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2800" i="1" dirty="0" smtClean="0"/>
              <a:t>3. Establish your timelines </a:t>
            </a: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en-US" sz="2800" i="1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endParaRPr lang="en-US" sz="24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endParaRPr lang="en-US" sz="2400" dirty="0" smtClean="0"/>
          </a:p>
          <a:p>
            <a:pPr marL="674370" lvl="1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sz="2400" i="1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hold the Key to Success </a:t>
            </a:r>
            <a:endParaRPr lang="en-US" b="1" dirty="0"/>
          </a:p>
        </p:txBody>
      </p:sp>
      <p:pic>
        <p:nvPicPr>
          <p:cNvPr id="7172" name="Picture 4" descr="C:\Users\jharvill\AppData\Local\Microsoft\Windows\Temporary Internet Files\Content.IE5\G4PZC5A9\MP90044241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10205" b="7100"/>
          <a:stretch/>
        </p:blipFill>
        <p:spPr bwMode="auto">
          <a:xfrm>
            <a:off x="6336367" y="1981200"/>
            <a:ext cx="2807633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221163"/>
          </a:xfrm>
        </p:spPr>
        <p:txBody>
          <a:bodyPr/>
          <a:lstStyle/>
          <a:p>
            <a:r>
              <a:rPr lang="en-US" dirty="0" smtClean="0"/>
              <a:t>Read “The Role of Learning Progressions in Standards-Based Education Reform”</a:t>
            </a:r>
          </a:p>
          <a:p>
            <a:r>
              <a:rPr lang="en-US" dirty="0" smtClean="0"/>
              <a:t>Highlight key ideas and items of particular interest to you</a:t>
            </a:r>
          </a:p>
          <a:p>
            <a:r>
              <a:rPr lang="en-US" dirty="0" smtClean="0"/>
              <a:t>Answer this question:  What did you gain from this article that will inform/influence our ongoing work 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/>
          <a:lstStyle/>
          <a:p>
            <a:r>
              <a:rPr lang="en-US" dirty="0" smtClean="0"/>
              <a:t>“Homework Assignment”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5072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8686800" cy="4525963"/>
          </a:xfrm>
        </p:spPr>
        <p:txBody>
          <a:bodyPr/>
          <a:lstStyle/>
          <a:p>
            <a:pPr algn="ctr"/>
            <a:r>
              <a:rPr lang="en-US" dirty="0" smtClean="0"/>
              <a:t>Three things I learned today.</a:t>
            </a:r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Two ideas I want to know more about.</a:t>
            </a:r>
          </a:p>
          <a:p>
            <a:pPr marL="109728" indent="0" algn="ctr">
              <a:buNone/>
            </a:pPr>
            <a:r>
              <a:rPr lang="en-US" dirty="0" smtClean="0"/>
              <a:t>    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One action from my plan I will begin next week.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Debrief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"/>
            <a:ext cx="2004434" cy="157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62925" cy="1204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Student achievement </a:t>
            </a:r>
            <a:r>
              <a:rPr lang="en-US" sz="4000" dirty="0" smtClean="0"/>
              <a:t>in high school and college </a:t>
            </a:r>
            <a:r>
              <a:rPr lang="en-US" sz="4000" b="1" dirty="0" smtClean="0"/>
              <a:t>is a product of rigor, relevance and ???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2170688"/>
              </p:ext>
            </p:extLst>
          </p:nvPr>
        </p:nvGraphicFramePr>
        <p:xfrm>
          <a:off x="16002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Char char="}"/>
            </a:pPr>
            <a:r>
              <a:rPr lang="en-US" dirty="0" smtClean="0"/>
              <a:t>Revisions suggested to enhance AVATAR project</a:t>
            </a:r>
          </a:p>
          <a:p>
            <a:pPr lvl="1">
              <a:buFont typeface="Wingdings 3" pitchFamily="18" charset="2"/>
              <a:buChar char="}"/>
            </a:pPr>
            <a:r>
              <a:rPr lang="en-US" dirty="0" smtClean="0"/>
              <a:t>Content</a:t>
            </a:r>
          </a:p>
          <a:p>
            <a:pPr lvl="1">
              <a:buFont typeface="Wingdings 3" pitchFamily="18" charset="2"/>
              <a:buChar char="}"/>
            </a:pPr>
            <a:r>
              <a:rPr lang="en-US" dirty="0" smtClean="0"/>
              <a:t>Process</a:t>
            </a:r>
          </a:p>
          <a:p>
            <a:pPr lvl="1">
              <a:buFont typeface="Wingdings 3" pitchFamily="18" charset="2"/>
              <a:buChar char="}"/>
            </a:pPr>
            <a:r>
              <a:rPr lang="en-US" dirty="0" smtClean="0"/>
              <a:t>Partners</a:t>
            </a:r>
          </a:p>
          <a:p>
            <a:pPr lvl="2">
              <a:buFont typeface="Wingdings 3" pitchFamily="18" charset="2"/>
              <a:buChar char="}"/>
            </a:pPr>
            <a:r>
              <a:rPr lang="en-US" dirty="0" smtClean="0"/>
              <a:t>Describe backgrounds/experiences</a:t>
            </a:r>
          </a:p>
          <a:p>
            <a:pPr lvl="2">
              <a:buFont typeface="Wingdings 3" pitchFamily="18" charset="2"/>
              <a:buChar char="}"/>
            </a:pPr>
            <a:r>
              <a:rPr lang="en-US" dirty="0" smtClean="0"/>
              <a:t>Number of organization</a:t>
            </a:r>
          </a:p>
          <a:p>
            <a:pPr lvl="2">
              <a:buNone/>
            </a:pPr>
            <a:r>
              <a:rPr lang="en-US" dirty="0" smtClean="0"/>
              <a:t>   representatives</a:t>
            </a:r>
          </a:p>
          <a:p>
            <a:pPr lvl="2">
              <a:buFont typeface="Wingdings 3" pitchFamily="18" charset="2"/>
              <a:buChar char="}"/>
            </a:pPr>
            <a:r>
              <a:rPr lang="en-US" dirty="0" smtClean="0"/>
              <a:t>Leaders from which </a:t>
            </a:r>
          </a:p>
          <a:p>
            <a:pPr lvl="2">
              <a:buNone/>
            </a:pPr>
            <a:r>
              <a:rPr lang="en-US" dirty="0" smtClean="0"/>
              <a:t>   positions</a:t>
            </a:r>
          </a:p>
          <a:p>
            <a:pPr lvl="2">
              <a:buFont typeface="Wingdings 3" pitchFamily="18" charset="2"/>
              <a:buChar char="}"/>
            </a:pPr>
            <a:r>
              <a:rPr lang="en-US" dirty="0" smtClean="0"/>
              <a:t>Roles and responsibilities</a:t>
            </a:r>
          </a:p>
          <a:p>
            <a:pPr lvl="1">
              <a:buFont typeface="Wingdings 3" pitchFamily="18" charset="2"/>
              <a:buChar char="}"/>
            </a:pPr>
            <a:r>
              <a:rPr lang="en-US" dirty="0" smtClean="0"/>
              <a:t>Rewards/Recognition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on Fall 2011 Project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13" descr="C:\Users\jharvill\AppData\Local\Microsoft\Windows\Temporary Internet Files\Content.IE5\G4PZC5A9\MP9001788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389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245291"/>
          </a:xfrm>
        </p:spPr>
        <p:txBody>
          <a:bodyPr>
            <a:normAutofit/>
          </a:bodyPr>
          <a:lstStyle/>
          <a:p>
            <a:r>
              <a:rPr lang="en-US" dirty="0" smtClean="0"/>
              <a:t>Module 1 Project Introduction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Expectations</a:t>
            </a:r>
          </a:p>
          <a:p>
            <a:r>
              <a:rPr lang="en-US" dirty="0" smtClean="0"/>
              <a:t>Module 2 College and Career</a:t>
            </a:r>
          </a:p>
          <a:p>
            <a:pPr lvl="1"/>
            <a:r>
              <a:rPr lang="en-US" dirty="0" smtClean="0"/>
              <a:t>Readings and discussions of “Redefining College </a:t>
            </a:r>
          </a:p>
          <a:p>
            <a:pPr lvl="1">
              <a:buNone/>
            </a:pPr>
            <a:r>
              <a:rPr lang="en-US" dirty="0" smtClean="0"/>
              <a:t>   Readiness” and “College &amp; Career Ready: Helping All Students Succeed Beyond High School” (David T. Conley)</a:t>
            </a:r>
          </a:p>
          <a:p>
            <a:r>
              <a:rPr lang="en-US" dirty="0" smtClean="0"/>
              <a:t>Module 3 Standards and Assessments</a:t>
            </a:r>
          </a:p>
          <a:p>
            <a:pPr lvl="1"/>
            <a:r>
              <a:rPr lang="en-US" dirty="0" smtClean="0"/>
              <a:t>TEKS </a:t>
            </a:r>
          </a:p>
          <a:p>
            <a:pPr lvl="1"/>
            <a:r>
              <a:rPr lang="en-US" dirty="0" smtClean="0"/>
              <a:t>STAAR and End-of-Course Assessments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Content???</a:t>
            </a:r>
            <a:endParaRPr lang="en-US" dirty="0"/>
          </a:p>
        </p:txBody>
      </p:sp>
      <p:pic>
        <p:nvPicPr>
          <p:cNvPr id="5" name="Picture 2" descr="http://ts1.mm.bing.net/images/thumbnail.aspx?q=1251084218560&amp;id=6229bc969754c77a682d7069562bf1fa&amp;url=http%3a%2f%2fcepr.uoregon.edu%2fpublic%2fimages%2fsite_images%2fccrcover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805">
            <a:off x="6845443" y="1363251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s1.mm.bing.net/images/thumbnail.aspx?q=1220741965492&amp;id=688bfc47d67169c158a819bc84f253e1&amp;url=http%3a%2f%2fwww.tea.state.tx.us%2fuploadedImages%2fStudent_Assessment%2fSTAAR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181051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4 Standards and Assessments</a:t>
            </a:r>
          </a:p>
          <a:p>
            <a:pPr lvl="1"/>
            <a:r>
              <a:rPr lang="en-US" dirty="0" smtClean="0"/>
              <a:t>Curriculum Alignment</a:t>
            </a:r>
          </a:p>
          <a:p>
            <a:pPr lvl="1"/>
            <a:r>
              <a:rPr lang="en-US" dirty="0" smtClean="0"/>
              <a:t>CCRS and Cross-Disciplinary Standards </a:t>
            </a:r>
          </a:p>
          <a:p>
            <a:r>
              <a:rPr lang="en-US" dirty="0" smtClean="0"/>
              <a:t>Module 5</a:t>
            </a:r>
          </a:p>
          <a:p>
            <a:pPr lvl="1"/>
            <a:r>
              <a:rPr lang="en-US" dirty="0" smtClean="0"/>
              <a:t>ACCUPLACER</a:t>
            </a:r>
          </a:p>
          <a:p>
            <a:pPr lvl="1"/>
            <a:r>
              <a:rPr lang="en-US" dirty="0" smtClean="0"/>
              <a:t>THEA</a:t>
            </a:r>
          </a:p>
          <a:p>
            <a:r>
              <a:rPr lang="en-US" dirty="0" smtClean="0"/>
              <a:t>Module 6</a:t>
            </a:r>
          </a:p>
          <a:p>
            <a:pPr lvl="1"/>
            <a:r>
              <a:rPr lang="en-US" dirty="0" smtClean="0"/>
              <a:t>Identification of Secondary-Postsecondary Gaps </a:t>
            </a:r>
          </a:p>
          <a:p>
            <a:pPr lvl="1"/>
            <a:r>
              <a:rPr lang="en-US" dirty="0" smtClean="0"/>
              <a:t>Course Profile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Content???</a:t>
            </a:r>
            <a:endParaRPr lang="en-US" dirty="0"/>
          </a:p>
        </p:txBody>
      </p:sp>
      <p:pic>
        <p:nvPicPr>
          <p:cNvPr id="5" name="Picture 2" descr="http://ts2.mm.bing.net/images/thumbnail.aspx?q=1266107945849&amp;id=63ab8b2acaf91ef1c66a426dbc279831&amp;url=http%3a%2f%2fwww.ncta-testing.org%2fconferences%2f2010%2fimages%2fsponsors%2faccuplac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9140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858718" y="4876800"/>
          <a:ext cx="3828081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6" imgW="12048068" imgH="5057766" progId="Word.Document.12">
                  <p:embed/>
                </p:oleObj>
              </mc:Choice>
              <mc:Fallback>
                <p:oleObj name="Document" r:id="rId6" imgW="12048068" imgH="505776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718" y="4876800"/>
                        <a:ext cx="3828081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178491"/>
          </a:xfrm>
        </p:spPr>
        <p:txBody>
          <a:bodyPr/>
          <a:lstStyle/>
          <a:p>
            <a:r>
              <a:rPr lang="en-US" dirty="0" smtClean="0"/>
              <a:t>Relationship Building Opportunities</a:t>
            </a:r>
          </a:p>
          <a:p>
            <a:r>
              <a:rPr lang="en-US" dirty="0" err="1" smtClean="0"/>
              <a:t>Moodle</a:t>
            </a:r>
            <a:r>
              <a:rPr lang="en-US" dirty="0" smtClean="0"/>
              <a:t> (web-based instruction) </a:t>
            </a:r>
          </a:p>
          <a:p>
            <a:pPr lvl="1"/>
            <a:r>
              <a:rPr lang="en-US" dirty="0" smtClean="0"/>
              <a:t>Content and Forums</a:t>
            </a:r>
          </a:p>
          <a:p>
            <a:r>
              <a:rPr lang="en-US" dirty="0" smtClean="0"/>
              <a:t>Whole Group Discussions</a:t>
            </a:r>
          </a:p>
          <a:p>
            <a:r>
              <a:rPr lang="en-US" dirty="0" smtClean="0"/>
              <a:t>Activities - Paired Verbal Fluency</a:t>
            </a:r>
          </a:p>
          <a:p>
            <a:r>
              <a:rPr lang="en-US" dirty="0" smtClean="0"/>
              <a:t>Experiencing ACCUPLACER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Session Reflections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Processes???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938" y="3962400"/>
            <a:ext cx="3748952" cy="333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jharvill\AppData\Local\Microsoft\Windows\Temporary Internet Files\Content.IE5\G4PZC5A9\MP9004266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" y="0"/>
            <a:ext cx="9134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i="1" dirty="0" smtClean="0"/>
          </a:p>
          <a:p>
            <a:pPr lvl="1">
              <a:buNone/>
            </a:pPr>
            <a:endParaRPr lang="en-US" sz="3200" b="1" dirty="0" smtClean="0"/>
          </a:p>
          <a:p>
            <a:pPr marL="109728" indent="0">
              <a:buNone/>
            </a:pP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Process???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1371600"/>
            <a:ext cx="82296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 Building Opportunities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Content and Forums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lang="en-US" sz="3000" dirty="0" smtClean="0"/>
              <a:t>TEKS Quiz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Whole Group Discussions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Paired Verbal Fluency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Experiencing ACCUPLACER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Work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Reflections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1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One administrator &amp; two faculty members (Algebra II, Chemistry, HS, 2 yr. &amp; 4 yr.)</a:t>
            </a:r>
          </a:p>
          <a:p>
            <a:endParaRPr lang="en-US" dirty="0" smtClean="0"/>
          </a:p>
          <a:p>
            <a:r>
              <a:rPr lang="en-US" dirty="0" smtClean="0"/>
              <a:t>ESC facilitator</a:t>
            </a:r>
          </a:p>
          <a:p>
            <a:endParaRPr lang="en-US" dirty="0" smtClean="0"/>
          </a:p>
          <a:p>
            <a:r>
              <a:rPr lang="en-US" dirty="0" smtClean="0"/>
              <a:t>Grant administrators</a:t>
            </a:r>
          </a:p>
          <a:p>
            <a:pPr>
              <a:buNone/>
            </a:pPr>
            <a:r>
              <a:rPr lang="en-US" dirty="0" smtClean="0"/>
              <a:t>   and data collectors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Partners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040825" cy="35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cademic Vertical Alignment Training and Renewal (AVATAR) Project &amp;quot;&quot;/&gt;&lt;property id=&quot;20307&quot; value=&quot;421&quot;/&gt;&lt;/object&gt;&lt;object type=&quot;3&quot; unique_id=&quot;10005&quot;&gt;&lt;property id=&quot;20148&quot; value=&quot;5&quot;/&gt;&lt;property id=&quot;20300&quot; value=&quot;Slide 2 - &amp;quot;Welcome Back from the Holidays&amp;quot;&quot;/&gt;&lt;property id=&quot;20307&quot; value=&quot;487&quot;/&gt;&lt;/object&gt;&lt;object type=&quot;3&quot; unique_id=&quot;10006&quot;&gt;&lt;property id=&quot;20148&quot; value=&quot;5&quot;/&gt;&lt;property id=&quot;20300&quot; value=&quot;Slide 3 - &amp;quot;Student achievement in high school and college is a product of rigor, relevance and ??? &amp;quot;&quot;/&gt;&lt;property id=&quot;20307&quot; value=&quot;304&quot;/&gt;&lt;/object&gt;&lt;object type=&quot;3&quot; unique_id=&quot;10007&quot;&gt;&lt;property id=&quot;20148&quot; value=&quot;5&quot;/&gt;&lt;property id=&quot;20300&quot; value=&quot;Slide 4 - &amp;quot;Reflection on Fall 2011 Project&amp;quot;&quot;/&gt;&lt;property id=&quot;20307&quot; value=&quot;369&quot;/&gt;&lt;/object&gt;&lt;object type=&quot;3&quot; unique_id=&quot;10008&quot;&gt;&lt;property id=&quot;20148&quot; value=&quot;5&quot;/&gt;&lt;property id=&quot;20300&quot; value=&quot;Slide 5 - &amp;quot;Content???&amp;quot;&quot;/&gt;&lt;property id=&quot;20307&quot; value=&quot;474&quot;/&gt;&lt;/object&gt;&lt;object type=&quot;3&quot; unique_id=&quot;10009&quot;&gt;&lt;property id=&quot;20148&quot; value=&quot;5&quot;/&gt;&lt;property id=&quot;20300&quot; value=&quot;Slide 6 - &amp;quot;Content???&amp;quot;&quot;/&gt;&lt;property id=&quot;20307&quot; value=&quot;475&quot;/&gt;&lt;/object&gt;&lt;object type=&quot;3&quot; unique_id=&quot;10010&quot;&gt;&lt;property id=&quot;20148&quot; value=&quot;5&quot;/&gt;&lt;property id=&quot;20300&quot; value=&quot;Slide 7 - &amp;quot;Processes???&amp;quot;&quot;/&gt;&lt;property id=&quot;20307&quot; value=&quot;476&quot;/&gt;&lt;/object&gt;&lt;object type=&quot;3&quot; unique_id=&quot;10011&quot;&gt;&lt;property id=&quot;20148&quot; value=&quot;5&quot;/&gt;&lt;property id=&quot;20300&quot; value=&quot;Slide 8 - &amp;quot;Process???&amp;quot;&quot;/&gt;&lt;property id=&quot;20307&quot; value=&quot;479&quot;/&gt;&lt;/object&gt;&lt;object type=&quot;3&quot; unique_id=&quot;10012&quot;&gt;&lt;property id=&quot;20148&quot; value=&quot;5&quot;/&gt;&lt;property id=&quot;20300&quot; value=&quot;Slide 9 - &amp;quot;Current Partners&amp;quot;&quot;/&gt;&lt;property id=&quot;20307&quot; value=&quot;477&quot;/&gt;&lt;/object&gt;&lt;object type=&quot;3&quot; unique_id=&quot;10013&quot;&gt;&lt;property id=&quot;20148&quot; value=&quot;5&quot;/&gt;&lt;property id=&quot;20300&quot; value=&quot;Slide 10 - &amp;quot;Future Partners???&amp;quot;&quot;/&gt;&lt;property id=&quot;20307&quot; value=&quot;483&quot;/&gt;&lt;/object&gt;&lt;object type=&quot;3&quot; unique_id=&quot;10014&quot;&gt;&lt;property id=&quot;20148&quot; value=&quot;5&quot;/&gt;&lt;property id=&quot;20300&quot; value=&quot;Slide 11 - &amp;quot;Systematic/Cultural  Changes&amp;quot;&quot;/&gt;&lt;property id=&quot;20307&quot; value=&quot;371&quot;/&gt;&lt;/object&gt;&lt;object type=&quot;3&quot; unique_id=&quot;10015&quot;&gt;&lt;property id=&quot;20148&quot; value=&quot;5&quot;/&gt;&lt;property id=&quot;20300&quot; value=&quot;Slide 12 - &amp;quot;Who, What, When, Where&amp;quot;&quot;/&gt;&lt;property id=&quot;20307&quot; value=&quot;480&quot;/&gt;&lt;/object&gt;&lt;object type=&quot;3&quot; unique_id=&quot;10016&quot;&gt;&lt;property id=&quot;20148&quot; value=&quot;5&quot;/&gt;&lt;property id=&quot;20300&quot; value=&quot;Slide 13 - &amp;quot;Assignments&amp;quot;&quot;/&gt;&lt;property id=&quot;20307&quot; value=&quot;481&quot;/&gt;&lt;/object&gt;&lt;object type=&quot;3&quot; unique_id=&quot;10017&quot;&gt;&lt;property id=&quot;20148&quot; value=&quot;5&quot;/&gt;&lt;property id=&quot;20300&quot; value=&quot;Slide 14 - &amp;quot;Stand and Chat&amp;quot;&quot;/&gt;&lt;property id=&quot;20307&quot; value=&quot;482&quot;/&gt;&lt;/object&gt;&lt;object type=&quot;3&quot; unique_id=&quot;10018&quot;&gt;&lt;property id=&quot;20148&quot; value=&quot;5&quot;/&gt;&lt;property id=&quot;20300&quot; value=&quot;Slide 15 - &amp;quot;Stop/Start/Continue Discussions&amp;#x0D;&amp;#x0A;                      Lee Cockerell, 2008&amp;quot;&quot;/&gt;&lt;property id=&quot;20307&quot; value=&quot;484&quot;/&gt;&lt;/object&gt;&lt;object type=&quot;3&quot; unique_id=&quot;10019&quot;&gt;&lt;property id=&quot;20148&quot; value=&quot;5&quot;/&gt;&lt;property id=&quot;20300&quot; value=&quot;Slide 16 - &amp;quot;Capture Your Thoughts&amp;quot;&quot;/&gt;&lt;property id=&quot;20307&quot; value=&quot;488&quot;/&gt;&lt;/object&gt;&lt;object type=&quot;3&quot; unique_id=&quot;10020&quot;&gt;&lt;property id=&quot;20148&quot; value=&quot;5&quot;/&gt;&lt;property id=&quot;20300&quot; value=&quot;Slide 17 - &amp;quot;Mindset Changes&amp;quot;&quot;/&gt;&lt;property id=&quot;20307&quot; value=&quot;424&quot;/&gt;&lt;/object&gt;&lt;object type=&quot;3&quot; unique_id=&quot;10021&quot;&gt;&lt;property id=&quot;20148&quot; value=&quot;5&quot;/&gt;&lt;property id=&quot;20300&quot; value=&quot;Slide 18 - &amp;quot;Personal AVATAR Action Plans  &amp;quot;&quot;/&gt;&lt;property id=&quot;20307&quot; value=&quot;423&quot;/&gt;&lt;/object&gt;&lt;object type=&quot;3&quot; unique_id=&quot;10022&quot;&gt;&lt;property id=&quot;20148&quot; value=&quot;5&quot;/&gt;&lt;property id=&quot;20300&quot; value=&quot;Slide 19 - &amp;quot;You hold the Key to Success &amp;quot;&quot;/&gt;&lt;property id=&quot;20307&quot; value=&quot;467&quot;/&gt;&lt;/object&gt;&lt;object type=&quot;3&quot; unique_id=&quot;10023&quot;&gt;&lt;property id=&quot;20148&quot; value=&quot;5&quot;/&gt;&lt;property id=&quot;20300&quot; value=&quot;Slide 20&quot;/&gt;&lt;property id=&quot;20307&quot; value=&quot;485&quot;/&gt;&lt;/object&gt;&lt;object type=&quot;3&quot; unique_id=&quot;10024&quot;&gt;&lt;property id=&quot;20148&quot; value=&quot;5&quot;/&gt;&lt;property id=&quot;20300&quot; value=&quot;Slide 21&quot;/&gt;&lt;property id=&quot;20307&quot; value=&quot;486&quot;/&gt;&lt;/object&gt;&lt;object type=&quot;3&quot; unique_id=&quot;10025&quot;&gt;&lt;property id=&quot;20148&quot; value=&quot;5&quot;/&gt;&lt;property id=&quot;20300&quot; value=&quot;Slide 22 - &amp;quot;Work Group Debrief&amp;quot;&quot;/&gt;&lt;property id=&quot;20307&quot; value=&quot;42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6.AVATAR Training_Region10Module 6_ppt. 11.14.1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06.AVATAR Training_Region10Module 6_ppt. 11.14.11</Template>
  <TotalTime>644</TotalTime>
  <Words>754</Words>
  <Application>Microsoft Office PowerPoint</Application>
  <PresentationFormat>On-screen Show (4:3)</PresentationFormat>
  <Paragraphs>224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06.AVATAR Training_Region10Module 6_ppt. 11.14.11</vt:lpstr>
      <vt:lpstr>Document</vt:lpstr>
      <vt:lpstr>Academic Vertical Alignment Training and Renewal (AVATAR) Project </vt:lpstr>
      <vt:lpstr>Welcome Back from the Holidays</vt:lpstr>
      <vt:lpstr>Student achievement in high school and college is a product of rigor, relevance and ??? </vt:lpstr>
      <vt:lpstr>Reflection on Fall 2011 Project</vt:lpstr>
      <vt:lpstr>Content???</vt:lpstr>
      <vt:lpstr>Content???</vt:lpstr>
      <vt:lpstr>Processes???</vt:lpstr>
      <vt:lpstr>Process???</vt:lpstr>
      <vt:lpstr>Current Partners</vt:lpstr>
      <vt:lpstr>Ideal Partners???</vt:lpstr>
      <vt:lpstr>Systematic/Cultural  Changes</vt:lpstr>
      <vt:lpstr>Who, What, When, Where</vt:lpstr>
      <vt:lpstr>First Assignment:</vt:lpstr>
      <vt:lpstr>Stand and Chat</vt:lpstr>
      <vt:lpstr>Stop/Start/Continue Discussions                       Lee Cockerell, 2008</vt:lpstr>
      <vt:lpstr>Capture Your Thoughts</vt:lpstr>
      <vt:lpstr>Mindset Changes</vt:lpstr>
      <vt:lpstr>Personal AVATAR Action Plans  </vt:lpstr>
      <vt:lpstr>Personal AVATAR Action Plan</vt:lpstr>
      <vt:lpstr>You hold the Key to Success </vt:lpstr>
      <vt:lpstr>“Homework Assignment”</vt:lpstr>
      <vt:lpstr>Group Debrief</vt:lpstr>
    </vt:vector>
  </TitlesOfParts>
  <Company>ESC Region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Vertical Alignment Training and Renewal (AVATAR) Project</dc:title>
  <dc:creator>Chris Kanouse</dc:creator>
  <cp:lastModifiedBy>Quinn, Kerry</cp:lastModifiedBy>
  <cp:revision>53</cp:revision>
  <cp:lastPrinted>2011-11-14T22:34:57Z</cp:lastPrinted>
  <dcterms:created xsi:type="dcterms:W3CDTF">2012-01-04T13:50:40Z</dcterms:created>
  <dcterms:modified xsi:type="dcterms:W3CDTF">2012-04-10T16:30:36Z</dcterms:modified>
</cp:coreProperties>
</file>