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Lst>
  <p:notesMasterIdLst>
    <p:notesMasterId r:id="rId29"/>
  </p:notesMasterIdLst>
  <p:sldIdLst>
    <p:sldId id="256" r:id="rId2"/>
    <p:sldId id="409" r:id="rId3"/>
    <p:sldId id="408" r:id="rId4"/>
    <p:sldId id="382" r:id="rId5"/>
    <p:sldId id="383" r:id="rId6"/>
    <p:sldId id="410" r:id="rId7"/>
    <p:sldId id="411" r:id="rId8"/>
    <p:sldId id="412" r:id="rId9"/>
    <p:sldId id="413" r:id="rId10"/>
    <p:sldId id="381" r:id="rId11"/>
    <p:sldId id="386" r:id="rId12"/>
    <p:sldId id="380" r:id="rId13"/>
    <p:sldId id="370" r:id="rId14"/>
    <p:sldId id="392" r:id="rId15"/>
    <p:sldId id="371" r:id="rId16"/>
    <p:sldId id="391" r:id="rId17"/>
    <p:sldId id="399" r:id="rId18"/>
    <p:sldId id="418" r:id="rId19"/>
    <p:sldId id="419" r:id="rId20"/>
    <p:sldId id="420" r:id="rId21"/>
    <p:sldId id="394" r:id="rId22"/>
    <p:sldId id="417" r:id="rId23"/>
    <p:sldId id="397" r:id="rId24"/>
    <p:sldId id="422" r:id="rId25"/>
    <p:sldId id="402" r:id="rId26"/>
    <p:sldId id="404" r:id="rId27"/>
    <p:sldId id="423"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A28"/>
    <a:srgbClr val="FFD757"/>
    <a:srgbClr val="DAA600"/>
    <a:srgbClr val="A6CE28"/>
    <a:srgbClr val="349C4D"/>
    <a:srgbClr val="8EB022"/>
    <a:srgbClr val="3B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88933" autoAdjust="0"/>
  </p:normalViewPr>
  <p:slideViewPr>
    <p:cSldViewPr>
      <p:cViewPr varScale="1">
        <p:scale>
          <a:sx n="78" d="100"/>
          <a:sy n="78" d="100"/>
        </p:scale>
        <p:origin x="1320" y="9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D5796A-7CDB-40B9-A11F-D421A28B91ED}" type="datetimeFigureOut">
              <a:rPr lang="en-US" smtClean="0"/>
              <a:pPr/>
              <a:t>9/7/2016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9ACFD8-91C1-4EFF-B273-5897C9E97F7B}" type="slidenum">
              <a:rPr lang="en-US" smtClean="0"/>
              <a:pPr/>
              <a:t>‹#›</a:t>
            </a:fld>
            <a:endParaRPr lang="en-US" dirty="0"/>
          </a:p>
        </p:txBody>
      </p:sp>
    </p:spTree>
    <p:extLst>
      <p:ext uri="{BB962C8B-B14F-4D97-AF65-F5344CB8AC3E}">
        <p14:creationId xmlns:p14="http://schemas.microsoft.com/office/powerpoint/2010/main" val="1649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2</a:t>
            </a:fld>
            <a:endParaRPr lang="en-US" dirty="0"/>
          </a:p>
        </p:txBody>
      </p:sp>
    </p:spTree>
    <p:extLst>
      <p:ext uri="{BB962C8B-B14F-4D97-AF65-F5344CB8AC3E}">
        <p14:creationId xmlns:p14="http://schemas.microsoft.com/office/powerpoint/2010/main" val="40104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a:t>
            </a:r>
            <a:endParaRPr lang="en-US" dirty="0"/>
          </a:p>
        </p:txBody>
      </p:sp>
      <p:sp>
        <p:nvSpPr>
          <p:cNvPr id="4" name="Slide Number Placeholder 3"/>
          <p:cNvSpPr>
            <a:spLocks noGrp="1"/>
          </p:cNvSpPr>
          <p:nvPr>
            <p:ph type="sldNum" sz="quarter" idx="10"/>
          </p:nvPr>
        </p:nvSpPr>
        <p:spPr/>
        <p:txBody>
          <a:bodyPr/>
          <a:lstStyle/>
          <a:p>
            <a:fld id="{560B711B-59B8-4754-AF99-AF1E06286DA4}" type="slidenum">
              <a:rPr lang="en-US" smtClean="0"/>
              <a:t>16</a:t>
            </a:fld>
            <a:endParaRPr lang="en-US" dirty="0"/>
          </a:p>
        </p:txBody>
      </p:sp>
    </p:spTree>
    <p:extLst>
      <p:ext uri="{BB962C8B-B14F-4D97-AF65-F5344CB8AC3E}">
        <p14:creationId xmlns:p14="http://schemas.microsoft.com/office/powerpoint/2010/main" val="125386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HB 5, Section 10</a:t>
            </a:r>
            <a:r>
              <a:rPr lang="en-US" baseline="0" dirty="0" smtClean="0"/>
              <a:t> (TEC 28.014); LBB p. 115</a:t>
            </a:r>
          </a:p>
          <a:p>
            <a:r>
              <a:rPr lang="en-US" dirty="0" smtClean="0"/>
              <a:t>Notes:</a:t>
            </a:r>
          </a:p>
          <a:p>
            <a:endParaRPr lang="en-US" baseline="0" dirty="0" smtClean="0"/>
          </a:p>
          <a:p>
            <a:r>
              <a:rPr lang="en-US" baseline="0" dirty="0" smtClean="0"/>
              <a:t>This is specific to mathematics and ELA courses.</a:t>
            </a:r>
          </a:p>
          <a:p>
            <a:r>
              <a:rPr lang="en-US" baseline="0" dirty="0" smtClean="0"/>
              <a:t>Not meeting college readiness standards is automatically indicated if the student fails an EOC exam.</a:t>
            </a:r>
            <a:endParaRPr lang="en-US" dirty="0"/>
          </a:p>
        </p:txBody>
      </p:sp>
      <p:sp>
        <p:nvSpPr>
          <p:cNvPr id="4" name="Slide Number Placeholder 3"/>
          <p:cNvSpPr>
            <a:spLocks noGrp="1"/>
          </p:cNvSpPr>
          <p:nvPr>
            <p:ph type="sldNum" sz="quarter" idx="10"/>
          </p:nvPr>
        </p:nvSpPr>
        <p:spPr/>
        <p:txBody>
          <a:bodyPr/>
          <a:lstStyle/>
          <a:p>
            <a:fld id="{6D67A0E5-AC3F-42E9-80E3-48AD357341AD}" type="slidenum">
              <a:rPr lang="en-US" smtClean="0"/>
              <a:pPr/>
              <a:t>18</a:t>
            </a:fld>
            <a:endParaRPr lang="en-US"/>
          </a:p>
        </p:txBody>
      </p:sp>
    </p:spTree>
    <p:extLst>
      <p:ext uri="{BB962C8B-B14F-4D97-AF65-F5344CB8AC3E}">
        <p14:creationId xmlns:p14="http://schemas.microsoft.com/office/powerpoint/2010/main" val="325095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defTabSz="909188">
              <a:defRPr/>
            </a:pPr>
            <a:r>
              <a:rPr lang="en-US" dirty="0" smtClean="0"/>
              <a:t>HB 5 requires that the endorsement will be placed on the diploma and transcript.</a:t>
            </a:r>
          </a:p>
          <a:p>
            <a:endParaRPr lang="en-US" dirty="0" smtClean="0"/>
          </a:p>
          <a:p>
            <a:r>
              <a:rPr lang="en-US" dirty="0" smtClean="0"/>
              <a:t>SBOE can choose to include</a:t>
            </a:r>
            <a:r>
              <a:rPr lang="en-US" baseline="0" dirty="0" smtClean="0"/>
              <a:t> specific course requirements in each of the endorsement areas but we do not know yet if they will do this.  They have the authority to do so.</a:t>
            </a:r>
          </a:p>
          <a:p>
            <a:endParaRPr lang="en-US" dirty="0" smtClean="0"/>
          </a:p>
          <a:p>
            <a:r>
              <a:rPr lang="en-US" dirty="0" smtClean="0"/>
              <a:t>HB</a:t>
            </a:r>
            <a:r>
              <a:rPr lang="en-US" baseline="0" dirty="0" smtClean="0"/>
              <a:t> 5 requires that students must have multiple options for earning each endorsement, including, to the greatest extent possible, coherent sequences of courses.  Additionally, the statute requires that student must be permitted to enroll in courses under more than one endorsement curriculum before the student’s junior year.</a:t>
            </a:r>
          </a:p>
          <a:p>
            <a:endParaRPr lang="en-US" dirty="0" smtClean="0"/>
          </a:p>
          <a:p>
            <a:r>
              <a:rPr lang="en-US" dirty="0" smtClean="0"/>
              <a:t>STEM – least complicated endorsement in statute.  TEA has talked with SBOE about possible CTE courses</a:t>
            </a:r>
            <a:r>
              <a:rPr lang="en-US" baseline="0" dirty="0" smtClean="0"/>
              <a:t> for this area.</a:t>
            </a:r>
          </a:p>
          <a:p>
            <a:endParaRPr lang="en-US" baseline="0" dirty="0" smtClean="0"/>
          </a:p>
          <a:p>
            <a:r>
              <a:rPr lang="en-US" baseline="0" dirty="0" smtClean="0"/>
              <a:t>Business and Industry – aligns a lot to the current career clusters in CTE.  TEA has visited with SBOE about possibly aligning these to the current coherent sequences in clusters.</a:t>
            </a:r>
          </a:p>
          <a:p>
            <a:endParaRPr lang="en-US" baseline="0" dirty="0" smtClean="0"/>
          </a:p>
          <a:p>
            <a:r>
              <a:rPr lang="en-US" baseline="0" dirty="0" smtClean="0"/>
              <a:t>Public Services – Per TEA’s conversation with SBOE, Culinary Arts &amp; Hospitality may be moved from this endorsement to the Business and Industry endorsement.</a:t>
            </a:r>
          </a:p>
          <a:p>
            <a:endParaRPr lang="en-US" baseline="0" dirty="0" smtClean="0"/>
          </a:p>
          <a:p>
            <a:r>
              <a:rPr lang="en-US" baseline="0" dirty="0" smtClean="0"/>
              <a:t>Arts and Humanities – Per TEA’s conversation with SBOE, Political Science may be moving to Public Services – as that is more closely aligned with where courses reside within current course clusters.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67A0E5-AC3F-42E9-80E3-48AD357341AD}" type="slidenum">
              <a:rPr lang="en-US" smtClean="0"/>
              <a:pPr/>
              <a:t>21</a:t>
            </a:fld>
            <a:endParaRPr lang="en-US"/>
          </a:p>
        </p:txBody>
      </p:sp>
    </p:spTree>
    <p:extLst>
      <p:ext uri="{BB962C8B-B14F-4D97-AF65-F5344CB8AC3E}">
        <p14:creationId xmlns:p14="http://schemas.microsoft.com/office/powerpoint/2010/main" val="212086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defTabSz="909188">
              <a:defRPr/>
            </a:pPr>
            <a:r>
              <a:rPr lang="en-US" dirty="0" smtClean="0"/>
              <a:t>HB 5 requires that the endorsement will be placed on the diploma and transcript.</a:t>
            </a:r>
          </a:p>
          <a:p>
            <a:endParaRPr lang="en-US" dirty="0" smtClean="0"/>
          </a:p>
          <a:p>
            <a:r>
              <a:rPr lang="en-US" dirty="0" smtClean="0"/>
              <a:t>SBOE can choose to include</a:t>
            </a:r>
            <a:r>
              <a:rPr lang="en-US" baseline="0" dirty="0" smtClean="0"/>
              <a:t> specific course requirements in each of the endorsement areas but we do not know yet if they will do this.  They have the authority to do so.</a:t>
            </a:r>
          </a:p>
          <a:p>
            <a:endParaRPr lang="en-US" dirty="0" smtClean="0"/>
          </a:p>
          <a:p>
            <a:r>
              <a:rPr lang="en-US" dirty="0" smtClean="0"/>
              <a:t>HB</a:t>
            </a:r>
            <a:r>
              <a:rPr lang="en-US" baseline="0" dirty="0" smtClean="0"/>
              <a:t> 5 requires that students must have multiple options for earning each endorsement, including, to the greatest extent possible, coherent sequences of courses.  Additionally, the statute requires that student must be permitted to enroll in courses under more than one endorsement curriculum before the student’s junior year.</a:t>
            </a:r>
          </a:p>
          <a:p>
            <a:endParaRPr lang="en-US" dirty="0" smtClean="0"/>
          </a:p>
          <a:p>
            <a:r>
              <a:rPr lang="en-US" dirty="0" smtClean="0"/>
              <a:t>STEM – least complicated endorsement in statute.  TEA has talked with SBOE about possible CTE courses</a:t>
            </a:r>
            <a:r>
              <a:rPr lang="en-US" baseline="0" dirty="0" smtClean="0"/>
              <a:t> for this area.</a:t>
            </a:r>
          </a:p>
          <a:p>
            <a:endParaRPr lang="en-US" baseline="0" dirty="0" smtClean="0"/>
          </a:p>
          <a:p>
            <a:r>
              <a:rPr lang="en-US" baseline="0" dirty="0" smtClean="0"/>
              <a:t>Business and Industry – aligns a lot to the current career clusters in CTE.  TEA has visited with SBOE about possibly aligning these to the current coherent sequences in clusters.</a:t>
            </a:r>
          </a:p>
          <a:p>
            <a:endParaRPr lang="en-US" baseline="0" dirty="0" smtClean="0"/>
          </a:p>
          <a:p>
            <a:r>
              <a:rPr lang="en-US" baseline="0" dirty="0" smtClean="0"/>
              <a:t>Public Services – Per TEA’s conversation with SBOE, Culinary Arts &amp; Hospitality may be moved from this endorsement to the Business and Industry endorsement.</a:t>
            </a:r>
          </a:p>
          <a:p>
            <a:endParaRPr lang="en-US" baseline="0" dirty="0" smtClean="0"/>
          </a:p>
          <a:p>
            <a:r>
              <a:rPr lang="en-US" baseline="0" dirty="0" smtClean="0"/>
              <a:t>Arts and Humanities – Per TEA’s conversation with SBOE, Political Science may be moving to Public Services – as that is more closely aligned with where courses reside within current course clusters.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67A0E5-AC3F-42E9-80E3-48AD357341AD}" type="slidenum">
              <a:rPr lang="en-US" smtClean="0"/>
              <a:pPr/>
              <a:t>22</a:t>
            </a:fld>
            <a:endParaRPr lang="en-US"/>
          </a:p>
        </p:txBody>
      </p:sp>
    </p:spTree>
    <p:extLst>
      <p:ext uri="{BB962C8B-B14F-4D97-AF65-F5344CB8AC3E}">
        <p14:creationId xmlns:p14="http://schemas.microsoft.com/office/powerpoint/2010/main" val="183678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8, 28.002(g-1); LBB p. 54</a:t>
            </a:r>
          </a:p>
          <a:p>
            <a:endParaRPr lang="en-US" dirty="0" smtClean="0"/>
          </a:p>
          <a:p>
            <a:r>
              <a:rPr lang="en-US" dirty="0" smtClean="0"/>
              <a:t>Conditions</a:t>
            </a:r>
            <a:r>
              <a:rPr lang="en-US" baseline="0" dirty="0" smtClean="0"/>
              <a:t> required:</a:t>
            </a:r>
          </a:p>
          <a:p>
            <a:pPr marL="227297" indent="-227297">
              <a:buAutoNum type="arabicParenBoth"/>
            </a:pPr>
            <a:r>
              <a:rPr lang="en-US" baseline="0" dirty="0" smtClean="0"/>
              <a:t>The district develops a program under which the district partners with a public or private institution of higher education and local business, labor, and community leaders to develop and provide the course; and</a:t>
            </a:r>
          </a:p>
          <a:p>
            <a:pPr marL="227297" indent="-227297">
              <a:buAutoNum type="arabicParenBoth"/>
            </a:pPr>
            <a:r>
              <a:rPr lang="en-US" baseline="0" dirty="0" smtClean="0"/>
              <a:t>The course or other activity allows the student to enter:</a:t>
            </a:r>
          </a:p>
          <a:p>
            <a:pPr marL="681891" lvl="1" indent="-227297">
              <a:buAutoNum type="alphaUcParenBoth"/>
            </a:pPr>
            <a:r>
              <a:rPr lang="en-US" baseline="0" dirty="0" smtClean="0"/>
              <a:t>A CTE training program in the district’s region of the state;</a:t>
            </a:r>
          </a:p>
          <a:p>
            <a:pPr marL="681891" lvl="1" indent="-227297">
              <a:buAutoNum type="alphaUcParenBoth"/>
            </a:pPr>
            <a:r>
              <a:rPr lang="en-US" baseline="0" dirty="0" smtClean="0"/>
              <a:t>An IHE without remediation;</a:t>
            </a:r>
          </a:p>
          <a:p>
            <a:pPr marL="681891" lvl="1" indent="-227297">
              <a:buAutoNum type="alphaUcParenBoth"/>
            </a:pPr>
            <a:r>
              <a:rPr lang="en-US" baseline="0" dirty="0" smtClean="0"/>
              <a:t>An apprenticeship training program; or</a:t>
            </a:r>
          </a:p>
          <a:p>
            <a:pPr marL="681891" lvl="1" indent="-227297">
              <a:buAutoNum type="alphaUcParenBoth"/>
            </a:pPr>
            <a:r>
              <a:rPr lang="en-US" baseline="0" dirty="0" smtClean="0"/>
              <a:t>An internship required as part of the accreditation toward an industry-recognized credential or certificate for course credit.</a:t>
            </a:r>
          </a:p>
          <a:p>
            <a:r>
              <a:rPr lang="en-US" baseline="0" dirty="0" smtClean="0"/>
              <a:t>28.002 (g-2) Reporting</a:t>
            </a:r>
          </a:p>
          <a:p>
            <a:r>
              <a:rPr lang="en-US" baseline="0" dirty="0" smtClean="0"/>
              <a:t>District must annually report to TEA names of the courses, programs, IHE, and internships in which the students have enrolled under (g-1) and TEA must make this information available to other districts</a:t>
            </a:r>
          </a:p>
        </p:txBody>
      </p:sp>
      <p:sp>
        <p:nvSpPr>
          <p:cNvPr id="4" name="Slide Number Placeholder 3"/>
          <p:cNvSpPr>
            <a:spLocks noGrp="1"/>
          </p:cNvSpPr>
          <p:nvPr>
            <p:ph type="sldNum" sz="quarter" idx="10"/>
          </p:nvPr>
        </p:nvSpPr>
        <p:spPr/>
        <p:txBody>
          <a:bodyPr/>
          <a:lstStyle/>
          <a:p>
            <a:fld id="{6D67A0E5-AC3F-42E9-80E3-48AD357341AD}" type="slidenum">
              <a:rPr lang="en-US" smtClean="0"/>
              <a:pPr/>
              <a:t>23</a:t>
            </a:fld>
            <a:endParaRPr lang="en-US"/>
          </a:p>
        </p:txBody>
      </p:sp>
    </p:spTree>
    <p:extLst>
      <p:ext uri="{BB962C8B-B14F-4D97-AF65-F5344CB8AC3E}">
        <p14:creationId xmlns:p14="http://schemas.microsoft.com/office/powerpoint/2010/main" val="3194932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24</a:t>
            </a:fld>
            <a:endParaRPr lang="en-US" dirty="0"/>
          </a:p>
        </p:txBody>
      </p:sp>
    </p:spTree>
    <p:extLst>
      <p:ext uri="{BB962C8B-B14F-4D97-AF65-F5344CB8AC3E}">
        <p14:creationId xmlns:p14="http://schemas.microsoft.com/office/powerpoint/2010/main" val="2299620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userDrawn="1"/>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2002262" y="6329723"/>
            <a:ext cx="5105400" cy="400110"/>
          </a:xfrm>
          <a:prstGeom prst="rect">
            <a:avLst/>
          </a:prstGeom>
          <a:noFill/>
        </p:spPr>
        <p:txBody>
          <a:bodyPr wrap="square" rtlCol="0">
            <a:spAutoFit/>
          </a:bodyPr>
          <a:lstStyle/>
          <a:p>
            <a:pPr lvl="0" algn="ctr">
              <a:spcBef>
                <a:spcPct val="20000"/>
              </a:spcBef>
            </a:pPr>
            <a:r>
              <a:rPr lang="en-US" sz="2000" baseline="0" dirty="0">
                <a:solidFill>
                  <a:srgbClr val="C00000"/>
                </a:solidFill>
              </a:rPr>
              <a:t>http</a:t>
            </a:r>
            <a:r>
              <a:rPr lang="en-US" sz="2000" baseline="0" dirty="0" smtClean="0">
                <a:solidFill>
                  <a:srgbClr val="C00000"/>
                </a:solidFill>
              </a:rPr>
              <a:t>://untavatar.org</a:t>
            </a:r>
            <a:endParaRPr lang="en-US" sz="2000" baseline="0" dirty="0">
              <a:solidFill>
                <a:srgbClr val="C00000"/>
              </a:solidFill>
            </a:endParaRPr>
          </a:p>
        </p:txBody>
      </p:sp>
    </p:spTree>
    <p:extLst>
      <p:ext uri="{BB962C8B-B14F-4D97-AF65-F5344CB8AC3E}">
        <p14:creationId xmlns:p14="http://schemas.microsoft.com/office/powerpoint/2010/main" val="1187052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2680" y="5845854"/>
            <a:ext cx="1676400" cy="819879"/>
          </a:xfrm>
          <a:prstGeom prst="rect">
            <a:avLst/>
          </a:prstGeom>
        </p:spPr>
      </p:pic>
    </p:spTree>
    <p:extLst>
      <p:ext uri="{BB962C8B-B14F-4D97-AF65-F5344CB8AC3E}">
        <p14:creationId xmlns:p14="http://schemas.microsoft.com/office/powerpoint/2010/main" val="31006196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8817928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8575483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429378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0153974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6726774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436884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userDrawn="1"/>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3614565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9358523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957586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252294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3760430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371600" y="6324600"/>
            <a:ext cx="2133600" cy="457200"/>
          </a:xfrm>
          <a:prstGeom prst="rect">
            <a:avLst/>
          </a:prstGeom>
        </p:spPr>
        <p:txBody>
          <a:bodyPr/>
          <a:lstStyle>
            <a:lvl1pPr>
              <a:defRPr/>
            </a:lvl1pPr>
          </a:lstStyle>
          <a:p>
            <a:fld id="{2ED628B1-869F-450E-BD69-BDB548B38726}" type="datetime1">
              <a:rPr lang="en-US" smtClean="0"/>
              <a:t>9/7/2016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418569-7E30-427A-B0AC-AC930D968A95}" type="slidenum">
              <a:rPr lang="en-US"/>
              <a:pPr/>
              <a:t>‹#›</a:t>
            </a:fld>
            <a:endParaRPr lang="en-US"/>
          </a:p>
        </p:txBody>
      </p:sp>
    </p:spTree>
    <p:extLst>
      <p:ext uri="{BB962C8B-B14F-4D97-AF65-F5344CB8AC3E}">
        <p14:creationId xmlns:p14="http://schemas.microsoft.com/office/powerpoint/2010/main" val="2302035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5293" y="5963255"/>
            <a:ext cx="1676400" cy="819879"/>
          </a:xfrm>
          <a:prstGeom prst="rect">
            <a:avLst/>
          </a:prstGeom>
        </p:spPr>
      </p:pic>
    </p:spTree>
    <p:extLst>
      <p:ext uri="{BB962C8B-B14F-4D97-AF65-F5344CB8AC3E}">
        <p14:creationId xmlns:p14="http://schemas.microsoft.com/office/powerpoint/2010/main" val="30366060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795247" y="6423585"/>
            <a:ext cx="2133600" cy="365125"/>
          </a:xfrm>
          <a:prstGeom prst="rect">
            <a:avLst/>
          </a:prstGeom>
        </p:spPr>
        <p:txBody>
          <a:bodyPr/>
          <a:lstStyle/>
          <a:p>
            <a:fld id="{6881B965-B687-4C08-9315-3A1F8EF45440}" type="datetime1">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2C4EA-BC06-0D44-986F-41EC2C2B6343}"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84401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070" y="5936701"/>
            <a:ext cx="1676400" cy="819879"/>
          </a:xfrm>
          <a:prstGeom prst="rect">
            <a:avLst/>
          </a:prstGeom>
        </p:spPr>
      </p:pic>
      <p:sp>
        <p:nvSpPr>
          <p:cNvPr id="23" name="Text Placeholder 22"/>
          <p:cNvSpPr>
            <a:spLocks noGrp="1"/>
          </p:cNvSpPr>
          <p:nvPr>
            <p:ph type="body" sz="quarter" idx="13" hasCustomPrompt="1"/>
          </p:nvPr>
        </p:nvSpPr>
        <p:spPr>
          <a:xfrm>
            <a:off x="866775" y="6427788"/>
            <a:ext cx="3322638" cy="328612"/>
          </a:xfrm>
        </p:spPr>
        <p:txBody>
          <a:bodyPr>
            <a:normAutofit/>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3684050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
        <p:nvSpPr>
          <p:cNvPr id="9" name="Text Placeholder 8"/>
          <p:cNvSpPr>
            <a:spLocks noGrp="1"/>
          </p:cNvSpPr>
          <p:nvPr>
            <p:ph type="body" sz="quarter" idx="13" hasCustomPrompt="1"/>
          </p:nvPr>
        </p:nvSpPr>
        <p:spPr>
          <a:xfrm>
            <a:off x="609917" y="6248400"/>
            <a:ext cx="4030663" cy="381000"/>
          </a:xfrm>
        </p:spPr>
        <p:txBody>
          <a:bodyPr>
            <a:normAutofit/>
          </a:bodyPr>
          <a:lstStyle>
            <a:lvl1pPr marL="0" marR="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2176689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3595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0" y="6400800"/>
            <a:ext cx="2869195" cy="228659"/>
          </a:xfrm>
        </p:spPr>
        <p:txBody>
          <a:bodyPr/>
          <a:lstStyle>
            <a:lvl1pPr algn="ctr">
              <a:defRPr sz="1200"/>
            </a:lvl1p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536444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8774780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646077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60111" y="6377097"/>
            <a:ext cx="990599" cy="228659"/>
          </a:xfrm>
          <a:prstGeom prst="rect">
            <a:avLst/>
          </a:prstGeom>
        </p:spPr>
        <p:txBody>
          <a:bodyPr/>
          <a:lstStyle/>
          <a:p>
            <a:fld id="{83B0F2AD-0A12-4FDD-B739-8F518692D552}" type="datetime1">
              <a:rPr lang="en-US" smtClean="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403821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25">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1200" b="1" i="0">
                <a:solidFill>
                  <a:schemeClr val="accent1"/>
                </a:solidFill>
              </a:defRPr>
            </a:lvl1pPr>
          </a:lstStyle>
          <a:p>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8" name="Picture 17"/>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01654464"/>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79" r:id="rId18"/>
    <p:sldLayoutId id="2147484780" r:id="rId19"/>
    <p:sldLayoutId id="2147484781" r:id="rId20"/>
    <p:sldLayoutId id="2147484782" r:id="rId21"/>
    <p:sldLayoutId id="2147484783" r:id="rId22"/>
    <p:sldLayoutId id="2147484784" r:id="rId23"/>
  </p:sldLayoutIdLst>
  <p:timing>
    <p:tnLst>
      <p:par>
        <p:cTn id="1" dur="indefinite" restart="never" nodeType="tmRoot"/>
      </p:par>
    </p:tnLst>
  </p:timing>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hyperlink" Target="https://www2.ed.gov/programs/dropout/curricularalignment092414.pdf"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www.tasanet.org/domain/175"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cholecek@esc12.net" TargetMode="External"/><Relationship Id="rId2" Type="http://schemas.openxmlformats.org/officeDocument/2006/relationships/hyperlink" Target="mailto:Mary_harris@unt.edu"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14400" y="1295400"/>
            <a:ext cx="7289277" cy="4330576"/>
          </a:xfrm>
        </p:spPr>
        <p:txBody>
          <a:bodyPr>
            <a:normAutofit/>
          </a:bodyPr>
          <a:lstStyle/>
          <a:p>
            <a:pPr algn="ctr"/>
            <a:r>
              <a:rPr lang="en-US" sz="3600" dirty="0" smtClean="0"/>
              <a:t>Vertical Alignment for </a:t>
            </a:r>
            <a:br>
              <a:rPr lang="en-US" sz="3600" dirty="0" smtClean="0"/>
            </a:br>
            <a:r>
              <a:rPr lang="en-US" sz="3600" dirty="0" smtClean="0"/>
              <a:t>Student Success Post HB 5</a:t>
            </a:r>
            <a:br>
              <a:rPr lang="en-US" sz="3600" dirty="0" smtClean="0"/>
            </a:br>
            <a:r>
              <a:rPr lang="en-US" sz="2400" dirty="0" smtClean="0"/>
              <a:t>Texas ASCD, Austin</a:t>
            </a:r>
            <a:r>
              <a:rPr lang="en-US" sz="2000" dirty="0" smtClean="0"/>
              <a:t/>
            </a:r>
            <a:br>
              <a:rPr lang="en-US" sz="2000" dirty="0" smtClean="0"/>
            </a:br>
            <a:r>
              <a:rPr lang="en-US" sz="2400" dirty="0" smtClean="0"/>
              <a:t>October 27, 2015</a:t>
            </a:r>
            <a:endParaRPr lang="en-US" sz="2400" dirty="0"/>
          </a:p>
        </p:txBody>
      </p:sp>
      <p:sp>
        <p:nvSpPr>
          <p:cNvPr id="7" name="Slide Number Placeholder 6"/>
          <p:cNvSpPr>
            <a:spLocks noGrp="1"/>
          </p:cNvSpPr>
          <p:nvPr>
            <p:ph type="sldNum" sz="quarter" idx="4"/>
          </p:nvPr>
        </p:nvSpPr>
        <p:spPr/>
        <p:txBody>
          <a:bodyPr/>
          <a:lstStyle/>
          <a:p>
            <a:fld id="{A79836AA-2E5C-4B78-BCFE-529AC8470618}" type="slidenum">
              <a:rPr lang="en-US" smtClean="0"/>
              <a:pPr/>
              <a:t>1</a:t>
            </a:fld>
            <a:endParaRPr lang="en-US" dirty="0"/>
          </a:p>
        </p:txBody>
      </p:sp>
    </p:spTree>
    <p:extLst>
      <p:ext uri="{BB962C8B-B14F-4D97-AF65-F5344CB8AC3E}">
        <p14:creationId xmlns:p14="http://schemas.microsoft.com/office/powerpoint/2010/main" val="388734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307" y="2209800"/>
            <a:ext cx="8229600" cy="3895085"/>
          </a:xfrm>
        </p:spPr>
        <p:txBody>
          <a:bodyPr>
            <a:normAutofit fontScale="85000" lnSpcReduction="20000"/>
          </a:bodyPr>
          <a:lstStyle/>
          <a:p>
            <a:pPr marL="0" lvl="1" indent="0">
              <a:buNone/>
            </a:pPr>
            <a:r>
              <a:rPr lang="en-US" sz="3200" b="1" dirty="0" smtClean="0">
                <a:solidFill>
                  <a:schemeClr val="tx1">
                    <a:lumMod val="85000"/>
                    <a:lumOff val="15000"/>
                  </a:schemeClr>
                </a:solidFill>
              </a:rPr>
              <a:t>Alignment assumes a standards-based system of curriculum and assessment.  </a:t>
            </a:r>
            <a:r>
              <a:rPr lang="en-US" sz="3200" b="1" u="sng" dirty="0" smtClean="0">
                <a:solidFill>
                  <a:schemeClr val="tx1">
                    <a:lumMod val="85000"/>
                    <a:lumOff val="15000"/>
                  </a:schemeClr>
                </a:solidFill>
              </a:rPr>
              <a:t>Vertical alignment</a:t>
            </a:r>
            <a:r>
              <a:rPr lang="en-US" sz="3200" b="1" dirty="0" smtClean="0">
                <a:solidFill>
                  <a:schemeClr val="tx1">
                    <a:lumMod val="85000"/>
                    <a:lumOff val="15000"/>
                  </a:schemeClr>
                </a:solidFill>
              </a:rPr>
              <a:t> attends to articulation of curriculum across levels of education and requires willingness to focus instruction, assessment, staff development, and management so that students succeed. </a:t>
            </a:r>
            <a:r>
              <a:rPr lang="en-US" sz="3200" b="1" u="sng" dirty="0" smtClean="0">
                <a:solidFill>
                  <a:schemeClr val="tx1">
                    <a:lumMod val="85000"/>
                    <a:lumOff val="15000"/>
                  </a:schemeClr>
                </a:solidFill>
              </a:rPr>
              <a:t>Horizontal alignment</a:t>
            </a:r>
            <a:r>
              <a:rPr lang="en-US" sz="3200" b="1" dirty="0" smtClean="0">
                <a:solidFill>
                  <a:schemeClr val="tx1">
                    <a:lumMod val="85000"/>
                    <a:lumOff val="15000"/>
                  </a:schemeClr>
                </a:solidFill>
              </a:rPr>
              <a:t> attends to student learning in every section of the same grade or class.</a:t>
            </a:r>
          </a:p>
          <a:p>
            <a:pPr marL="0" lvl="1" indent="0">
              <a:buNone/>
            </a:pPr>
            <a:endParaRPr lang="en-US" sz="1500" b="1" i="1" dirty="0" smtClean="0">
              <a:solidFill>
                <a:schemeClr val="tx1">
                  <a:lumMod val="85000"/>
                  <a:lumOff val="15000"/>
                </a:schemeClr>
              </a:solidFill>
            </a:endParaRPr>
          </a:p>
          <a:p>
            <a:pPr marL="0" lvl="1" indent="0">
              <a:buNone/>
            </a:pPr>
            <a:r>
              <a:rPr lang="en-US" sz="1500" b="1" i="1" dirty="0" smtClean="0">
                <a:solidFill>
                  <a:schemeClr val="tx1">
                    <a:lumMod val="85000"/>
                    <a:lumOff val="15000"/>
                  </a:schemeClr>
                </a:solidFill>
              </a:rPr>
              <a:t>Reference:  Squires, D. A. (2009).  Curriculum Alignment: Research-Based Strategies for  Increasing Student Achievement.  Thousand Oaks, CA, Corwin</a:t>
            </a:r>
            <a:r>
              <a:rPr lang="en-US" sz="1000" b="1" i="1" dirty="0" smtClean="0">
                <a:solidFill>
                  <a:schemeClr val="tx1">
                    <a:lumMod val="85000"/>
                    <a:lumOff val="15000"/>
                  </a:schemeClr>
                </a:solidFill>
              </a:rPr>
              <a:t>,</a:t>
            </a:r>
            <a:endParaRPr lang="en-US" sz="1100" i="1" dirty="0" smtClean="0">
              <a:solidFill>
                <a:schemeClr val="tx1">
                  <a:lumMod val="85000"/>
                  <a:lumOff val="15000"/>
                </a:schemeClr>
              </a:solidFill>
            </a:endParaRPr>
          </a:p>
        </p:txBody>
      </p:sp>
      <p:sp>
        <p:nvSpPr>
          <p:cNvPr id="6" name="Rounded Rectangle 4"/>
          <p:cNvSpPr/>
          <p:nvPr/>
        </p:nvSpPr>
        <p:spPr>
          <a:xfrm>
            <a:off x="529827" y="865094"/>
            <a:ext cx="8134561" cy="119230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spc="300" dirty="0" smtClean="0">
                <a:solidFill>
                  <a:schemeClr val="bg1"/>
                </a:solidFill>
                <a:latin typeface="+mj-lt"/>
              </a:rPr>
              <a:t>What is Alignment?</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10</a:t>
            </a:fld>
            <a:endParaRPr lang="en-US" dirty="0"/>
          </a:p>
        </p:txBody>
      </p:sp>
    </p:spTree>
    <p:extLst>
      <p:ext uri="{BB962C8B-B14F-4D97-AF65-F5344CB8AC3E}">
        <p14:creationId xmlns:p14="http://schemas.microsoft.com/office/powerpoint/2010/main" val="3542979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307" y="2209800"/>
            <a:ext cx="8229600" cy="3895085"/>
          </a:xfrm>
        </p:spPr>
        <p:txBody>
          <a:bodyPr>
            <a:normAutofit fontScale="32500" lnSpcReduction="20000"/>
          </a:bodyPr>
          <a:lstStyle/>
          <a:p>
            <a:pPr marL="0" lvl="1" indent="0">
              <a:buNone/>
            </a:pPr>
            <a:endParaRPr lang="en-US" sz="3600" b="1" dirty="0" smtClean="0">
              <a:solidFill>
                <a:schemeClr val="tx1">
                  <a:lumMod val="85000"/>
                  <a:lumOff val="15000"/>
                </a:schemeClr>
              </a:solidFill>
            </a:endParaRPr>
          </a:p>
          <a:p>
            <a:pPr marL="0" lvl="1" indent="0">
              <a:buNone/>
            </a:pPr>
            <a:r>
              <a:rPr lang="en-US" sz="4500" b="1" dirty="0" smtClean="0">
                <a:solidFill>
                  <a:schemeClr val="tx1">
                    <a:lumMod val="85000"/>
                    <a:lumOff val="15000"/>
                  </a:schemeClr>
                </a:solidFill>
              </a:rPr>
              <a:t>Squires (2009) reviewed research and concluded:</a:t>
            </a:r>
          </a:p>
          <a:p>
            <a:pPr marL="514350" lvl="1" indent="-514350">
              <a:buAutoNum type="arabicPeriod"/>
            </a:pPr>
            <a:r>
              <a:rPr lang="en-US" sz="4500" b="1" dirty="0" smtClean="0">
                <a:solidFill>
                  <a:schemeClr val="tx1">
                    <a:lumMod val="85000"/>
                    <a:lumOff val="15000"/>
                  </a:schemeClr>
                </a:solidFill>
              </a:rPr>
              <a:t>Alignment improves student outcomes.</a:t>
            </a:r>
          </a:p>
          <a:p>
            <a:pPr marL="514350" lvl="1" indent="-514350">
              <a:buAutoNum type="arabicPeriod"/>
            </a:pPr>
            <a:r>
              <a:rPr lang="en-US" sz="4500" b="1" dirty="0" smtClean="0">
                <a:solidFill>
                  <a:schemeClr val="tx1">
                    <a:lumMod val="85000"/>
                    <a:lumOff val="15000"/>
                  </a:schemeClr>
                </a:solidFill>
              </a:rPr>
              <a:t>Alignment is a powerful tool for assuring the written, taught and tested  curriculum are the focus of instruction, assessment, and professional development. </a:t>
            </a:r>
          </a:p>
          <a:p>
            <a:pPr marL="0" lvl="1" indent="0">
              <a:buNone/>
            </a:pPr>
            <a:r>
              <a:rPr lang="en-US" sz="4500" b="1" i="1" dirty="0" smtClean="0">
                <a:solidFill>
                  <a:schemeClr val="tx1">
                    <a:lumMod val="85000"/>
                    <a:lumOff val="15000"/>
                  </a:schemeClr>
                </a:solidFill>
              </a:rPr>
              <a:t>Smith (2014) focused on Algebra 1 and concluded:</a:t>
            </a:r>
          </a:p>
          <a:p>
            <a:pPr marL="617220" lvl="2" indent="0">
              <a:buNone/>
            </a:pPr>
            <a:r>
              <a:rPr lang="en-US" sz="4300" b="1" dirty="0" smtClean="0">
                <a:solidFill>
                  <a:schemeClr val="tx1">
                    <a:lumMod val="85000"/>
                    <a:lumOff val="15000"/>
                  </a:schemeClr>
                </a:solidFill>
              </a:rPr>
              <a:t>Alignment of high school instruction around frameworks and vertical                                       progressions enhances student success and is facilitated by collaborative planning and professional development.</a:t>
            </a:r>
          </a:p>
          <a:p>
            <a:pPr marL="571500" indent="-914400" algn="ctr">
              <a:buFont typeface="+mj-lt"/>
              <a:buAutoNum type="arabicPeriod"/>
            </a:pPr>
            <a:endParaRPr lang="en-US" sz="4700" b="1" i="1" dirty="0">
              <a:solidFill>
                <a:schemeClr val="tx1">
                  <a:lumMod val="85000"/>
                  <a:lumOff val="15000"/>
                </a:schemeClr>
              </a:solidFill>
            </a:endParaRPr>
          </a:p>
          <a:p>
            <a:pPr marL="0" lvl="1" indent="0">
              <a:buNone/>
            </a:pPr>
            <a:r>
              <a:rPr lang="en-US" sz="3300" b="1" i="1" dirty="0" smtClean="0">
                <a:solidFill>
                  <a:srgbClr val="C00000"/>
                </a:solidFill>
              </a:rPr>
              <a:t>References:  Squires, D. A. (2009).  Curriculum Alignment: Research-Based Strategies for  Increasing Student Achievement.  Thousand Oaks, CA, Corwin,</a:t>
            </a:r>
          </a:p>
          <a:p>
            <a:pPr marL="0" lvl="1" indent="0">
              <a:buNone/>
            </a:pPr>
            <a:r>
              <a:rPr lang="en-US" sz="3300" b="1" i="1" dirty="0" smtClean="0">
                <a:solidFill>
                  <a:srgbClr val="C00000"/>
                </a:solidFill>
              </a:rPr>
              <a:t>Smith, T.M. (2014).  Curricular Alignment to Support Student Success in Algebra.  American Institute for Research.  </a:t>
            </a:r>
            <a:r>
              <a:rPr lang="en-US" sz="3300" b="1" i="1" dirty="0" err="1" smtClean="0">
                <a:solidFill>
                  <a:srgbClr val="C00000"/>
                </a:solidFill>
              </a:rPr>
              <a:t>Retrived</a:t>
            </a:r>
            <a:r>
              <a:rPr lang="en-US" sz="3300" b="1" i="1" dirty="0" smtClean="0">
                <a:solidFill>
                  <a:srgbClr val="C00000"/>
                </a:solidFill>
              </a:rPr>
              <a:t> </a:t>
            </a:r>
            <a:r>
              <a:rPr lang="en-US" sz="3300" b="1" i="1" dirty="0">
                <a:solidFill>
                  <a:srgbClr val="C00000"/>
                </a:solidFill>
              </a:rPr>
              <a:t>from  </a:t>
            </a:r>
            <a:r>
              <a:rPr lang="en-US" sz="3300" b="1" i="1" dirty="0">
                <a:solidFill>
                  <a:srgbClr val="C00000"/>
                </a:solidFill>
                <a:hlinkClick r:id="rId2"/>
              </a:rPr>
              <a:t>https://</a:t>
            </a:r>
            <a:r>
              <a:rPr lang="en-US" sz="3300" b="1" i="1" dirty="0" smtClean="0">
                <a:solidFill>
                  <a:srgbClr val="C00000"/>
                </a:solidFill>
                <a:hlinkClick r:id="rId2"/>
              </a:rPr>
              <a:t>www2.ed.gov/programs/dropout/curricularalignment092414.pdf</a:t>
            </a:r>
            <a:r>
              <a:rPr lang="en-US" sz="3300" b="1" i="1" dirty="0" smtClean="0">
                <a:solidFill>
                  <a:srgbClr val="C00000"/>
                </a:solidFill>
              </a:rPr>
              <a:t> </a:t>
            </a:r>
            <a:endParaRPr lang="en-US" sz="3300" i="1" dirty="0" smtClean="0">
              <a:solidFill>
                <a:srgbClr val="C00000"/>
              </a:solidFill>
            </a:endParaRPr>
          </a:p>
        </p:txBody>
      </p:sp>
      <p:sp>
        <p:nvSpPr>
          <p:cNvPr id="6" name="Rounded Rectangle 4"/>
          <p:cNvSpPr/>
          <p:nvPr/>
        </p:nvSpPr>
        <p:spPr>
          <a:xfrm>
            <a:off x="529827" y="865094"/>
            <a:ext cx="8134561" cy="119230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spc="300" dirty="0" smtClean="0">
                <a:solidFill>
                  <a:schemeClr val="bg1"/>
                </a:solidFill>
                <a:latin typeface="+mj-lt"/>
              </a:rPr>
              <a:t>Alignment Research</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11</a:t>
            </a:fld>
            <a:endParaRPr lang="en-US" dirty="0"/>
          </a:p>
        </p:txBody>
      </p:sp>
    </p:spTree>
    <p:extLst>
      <p:ext uri="{BB962C8B-B14F-4D97-AF65-F5344CB8AC3E}">
        <p14:creationId xmlns:p14="http://schemas.microsoft.com/office/powerpoint/2010/main" val="4211605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66443" y="5136155"/>
            <a:ext cx="6422003" cy="885748"/>
          </a:xfrm>
        </p:spPr>
        <p:txBody>
          <a:bodyPr>
            <a:normAutofit fontScale="70000" lnSpcReduction="20000"/>
          </a:bodyPr>
          <a:lstStyle/>
          <a:p>
            <a:r>
              <a:rPr lang="en-US" sz="3800" i="1" dirty="0" smtClean="0">
                <a:solidFill>
                  <a:schemeClr val="bg1"/>
                </a:solidFill>
              </a:rPr>
              <a:t>AVATAR is a Partnership </a:t>
            </a:r>
            <a:r>
              <a:rPr lang="en-US" sz="3800" i="1" dirty="0">
                <a:solidFill>
                  <a:schemeClr val="bg1"/>
                </a:solidFill>
              </a:rPr>
              <a:t>of Regional Leaders </a:t>
            </a:r>
            <a:r>
              <a:rPr lang="en-US" sz="3800" i="1" dirty="0" smtClean="0">
                <a:solidFill>
                  <a:schemeClr val="bg1"/>
                </a:solidFill>
              </a:rPr>
              <a:t>from these institutions</a:t>
            </a:r>
            <a:endParaRPr lang="en-US" sz="3800" i="1"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12</a:t>
            </a:fld>
            <a:endParaRPr lang="en-US" dirty="0"/>
          </a:p>
        </p:txBody>
      </p:sp>
      <p:grpSp>
        <p:nvGrpSpPr>
          <p:cNvPr id="6" name="Group 5"/>
          <p:cNvGrpSpPr/>
          <p:nvPr/>
        </p:nvGrpSpPr>
        <p:grpSpPr>
          <a:xfrm>
            <a:off x="3613331" y="58358"/>
            <a:ext cx="1873074" cy="1838325"/>
            <a:chOff x="0" y="0"/>
            <a:chExt cx="1828800" cy="1838325"/>
          </a:xfrm>
          <a:solidFill>
            <a:srgbClr val="FFC000"/>
          </a:solidFill>
        </p:grpSpPr>
        <p:cxnSp>
          <p:nvCxnSpPr>
            <p:cNvPr id="7" name="Straight Connector 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8" name="Straight Connector 7"/>
            <p:cNvCxnSpPr/>
            <p:nvPr/>
          </p:nvCxnSpPr>
          <p:spPr>
            <a:xfrm>
              <a:off x="1828800" y="638175"/>
              <a:ext cx="0" cy="1200150"/>
            </a:xfrm>
            <a:prstGeom prst="line">
              <a:avLst/>
            </a:prstGeom>
            <a:grpFill/>
            <a:ln w="28575" cap="flat" cmpd="sng" algn="ctr">
              <a:solidFill>
                <a:sysClr val="windowText" lastClr="000000">
                  <a:shade val="95000"/>
                  <a:satMod val="105000"/>
                </a:sysClr>
              </a:solidFill>
              <a:prstDash val="solid"/>
            </a:ln>
            <a:effectLst/>
          </p:spPr>
        </p:cxnSp>
        <p:sp>
          <p:nvSpPr>
            <p:cNvPr id="9" name="Flowchart: Decision 8"/>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10"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1" name="Group 10"/>
          <p:cNvGrpSpPr/>
          <p:nvPr/>
        </p:nvGrpSpPr>
        <p:grpSpPr>
          <a:xfrm>
            <a:off x="1762767" y="1243992"/>
            <a:ext cx="1831340" cy="2651549"/>
            <a:chOff x="0" y="0"/>
            <a:chExt cx="1831924" cy="2465680"/>
          </a:xfrm>
          <a:solidFill>
            <a:srgbClr val="A6CE28"/>
          </a:solidFill>
        </p:grpSpPr>
        <p:grpSp>
          <p:nvGrpSpPr>
            <p:cNvPr id="12" name="Group 11"/>
            <p:cNvGrpSpPr/>
            <p:nvPr/>
          </p:nvGrpSpPr>
          <p:grpSpPr>
            <a:xfrm>
              <a:off x="0" y="0"/>
              <a:ext cx="1831924" cy="2465680"/>
              <a:chOff x="0" y="0"/>
              <a:chExt cx="1831924" cy="2465680"/>
            </a:xfrm>
            <a:grpFill/>
          </p:grpSpPr>
          <p:sp>
            <p:nvSpPr>
              <p:cNvPr id="14" name="Flowchart: Decision 13"/>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5" name="Straight Connector 14"/>
              <p:cNvCxnSpPr/>
              <p:nvPr/>
            </p:nvCxnSpPr>
            <p:spPr>
              <a:xfrm>
                <a:off x="929030" y="1265530"/>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16" name="Straight Connector 15"/>
              <p:cNvCxnSpPr/>
              <p:nvPr/>
            </p:nvCxnSpPr>
            <p:spPr>
              <a:xfrm>
                <a:off x="0" y="643738"/>
                <a:ext cx="0" cy="1200150"/>
              </a:xfrm>
              <a:prstGeom prst="line">
                <a:avLst/>
              </a:prstGeom>
              <a:grpFill/>
              <a:ln w="28575" cap="flat" cmpd="sng" algn="ctr">
                <a:solidFill>
                  <a:sysClr val="windowText" lastClr="000000">
                    <a:shade val="95000"/>
                    <a:satMod val="105000"/>
                  </a:sysClr>
                </a:solidFill>
                <a:prstDash val="solid"/>
              </a:ln>
              <a:effectLst/>
            </p:spPr>
          </p:cxnSp>
          <p:sp>
            <p:nvSpPr>
              <p:cNvPr id="17"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13" name="Straight Connector 12"/>
            <p:cNvCxnSpPr/>
            <p:nvPr/>
          </p:nvCxnSpPr>
          <p:spPr>
            <a:xfrm>
              <a:off x="1816100" y="641350"/>
              <a:ext cx="0" cy="1199853"/>
            </a:xfrm>
            <a:prstGeom prst="line">
              <a:avLst/>
            </a:prstGeom>
            <a:grpFill/>
            <a:ln w="28575" cap="flat" cmpd="sng" algn="ctr">
              <a:solidFill>
                <a:sysClr val="windowText" lastClr="000000">
                  <a:shade val="95000"/>
                  <a:satMod val="105000"/>
                </a:sysClr>
              </a:solidFill>
              <a:prstDash val="solid"/>
            </a:ln>
            <a:effectLst/>
          </p:spPr>
        </p:cxnSp>
      </p:grpSp>
      <p:grpSp>
        <p:nvGrpSpPr>
          <p:cNvPr id="18" name="Group 17"/>
          <p:cNvGrpSpPr/>
          <p:nvPr/>
        </p:nvGrpSpPr>
        <p:grpSpPr>
          <a:xfrm>
            <a:off x="5485826" y="1265480"/>
            <a:ext cx="1876425" cy="2466975"/>
            <a:chOff x="0" y="0"/>
            <a:chExt cx="1876425" cy="2466975"/>
          </a:xfrm>
          <a:solidFill>
            <a:schemeClr val="accent5">
              <a:lumMod val="60000"/>
              <a:lumOff val="40000"/>
            </a:schemeClr>
          </a:solidFill>
        </p:grpSpPr>
        <p:grpSp>
          <p:nvGrpSpPr>
            <p:cNvPr id="19" name="Group 18"/>
            <p:cNvGrpSpPr/>
            <p:nvPr/>
          </p:nvGrpSpPr>
          <p:grpSpPr>
            <a:xfrm>
              <a:off x="0" y="0"/>
              <a:ext cx="1876425" cy="2466975"/>
              <a:chOff x="0" y="0"/>
              <a:chExt cx="1876425" cy="2466975"/>
            </a:xfrm>
            <a:grpFill/>
          </p:grpSpPr>
          <p:cxnSp>
            <p:nvCxnSpPr>
              <p:cNvPr id="21" name="Straight Connector 20"/>
              <p:cNvCxnSpPr/>
              <p:nvPr/>
            </p:nvCxnSpPr>
            <p:spPr>
              <a:xfrm>
                <a:off x="1838325" y="657225"/>
                <a:ext cx="0" cy="1200150"/>
              </a:xfrm>
              <a:prstGeom prst="line">
                <a:avLst/>
              </a:prstGeom>
              <a:grpFill/>
              <a:ln w="28575" cap="flat" cmpd="sng" algn="ctr">
                <a:solidFill>
                  <a:sysClr val="windowText" lastClr="000000">
                    <a:shade val="95000"/>
                    <a:satMod val="105000"/>
                  </a:sysClr>
                </a:solidFill>
                <a:prstDash val="solid"/>
              </a:ln>
              <a:effectLst/>
            </p:spPr>
          </p:cxnSp>
          <p:sp>
            <p:nvSpPr>
              <p:cNvPr id="22" name="Flowchart: Decision 2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3" name="Straight Connector 22"/>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24"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20" name="Straight Connector 19"/>
            <p:cNvCxnSpPr/>
            <p:nvPr/>
          </p:nvCxnSpPr>
          <p:spPr>
            <a:xfrm>
              <a:off x="0" y="657225"/>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25" name="Group 24"/>
          <p:cNvGrpSpPr/>
          <p:nvPr/>
        </p:nvGrpSpPr>
        <p:grpSpPr>
          <a:xfrm>
            <a:off x="2708456" y="3089692"/>
            <a:ext cx="1828800" cy="1889715"/>
            <a:chOff x="0" y="0"/>
            <a:chExt cx="1828800" cy="2447925"/>
          </a:xfrm>
          <a:solidFill>
            <a:schemeClr val="bg2">
              <a:lumMod val="50000"/>
            </a:schemeClr>
          </a:solidFill>
        </p:grpSpPr>
        <p:sp>
          <p:nvSpPr>
            <p:cNvPr id="26" name="Flowchart: Decision 25"/>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7" name="Straight Connector 2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28" name="Straight Connector 27"/>
            <p:cNvCxnSpPr/>
            <p:nvPr/>
          </p:nvCxnSpPr>
          <p:spPr>
            <a:xfrm>
              <a:off x="904875" y="1247775"/>
              <a:ext cx="0" cy="1200150"/>
            </a:xfrm>
            <a:prstGeom prst="line">
              <a:avLst/>
            </a:prstGeom>
            <a:grpFill/>
            <a:ln w="28575" cap="flat" cmpd="sng" algn="ctr">
              <a:solidFill>
                <a:sysClr val="windowText" lastClr="000000">
                  <a:shade val="95000"/>
                  <a:satMod val="105000"/>
                </a:sysClr>
              </a:solidFill>
              <a:prstDash val="solid"/>
            </a:ln>
            <a:effectLst/>
          </p:spPr>
        </p:cxnSp>
        <p:sp>
          <p:nvSpPr>
            <p:cNvPr id="29"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30" name="Straight Connector 29"/>
            <p:cNvCxnSpPr/>
            <p:nvPr/>
          </p:nvCxnSpPr>
          <p:spPr>
            <a:xfrm>
              <a:off x="1828800" y="628650"/>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31" name="Group 30"/>
          <p:cNvGrpSpPr/>
          <p:nvPr/>
        </p:nvGrpSpPr>
        <p:grpSpPr>
          <a:xfrm>
            <a:off x="4545819" y="3077963"/>
            <a:ext cx="1828800" cy="1895471"/>
            <a:chOff x="0" y="0"/>
            <a:chExt cx="1828800" cy="2466975"/>
          </a:xfrm>
          <a:solidFill>
            <a:srgbClr val="C00000"/>
          </a:solidFill>
        </p:grpSpPr>
        <p:sp>
          <p:nvSpPr>
            <p:cNvPr id="32" name="Flowchart: Decision 3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3" name="Straight Connector 32"/>
            <p:cNvCxnSpPr/>
            <p:nvPr/>
          </p:nvCxnSpPr>
          <p:spPr>
            <a:xfrm>
              <a:off x="182880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4" name="Straight Connector 33"/>
            <p:cNvCxnSpPr/>
            <p:nvPr/>
          </p:nvCxnSpPr>
          <p:spPr>
            <a:xfrm>
              <a:off x="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5" name="Straight Connector 34"/>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36" name="Text Box 42"/>
            <p:cNvSpPr txBox="1"/>
            <p:nvPr/>
          </p:nvSpPr>
          <p:spPr>
            <a:xfrm>
              <a:off x="115263" y="333375"/>
              <a:ext cx="1580188"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37" name="Text Box 40"/>
          <p:cNvSpPr txBox="1"/>
          <p:nvPr/>
        </p:nvSpPr>
        <p:spPr>
          <a:xfrm>
            <a:off x="3727457" y="1539788"/>
            <a:ext cx="1775497" cy="19197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Scaffolding</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Student</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Success</a:t>
            </a:r>
          </a:p>
        </p:txBody>
      </p:sp>
    </p:spTree>
    <p:extLst>
      <p:ext uri="{BB962C8B-B14F-4D97-AF65-F5344CB8AC3E}">
        <p14:creationId xmlns:p14="http://schemas.microsoft.com/office/powerpoint/2010/main" val="22187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AVATAR</a:t>
            </a:r>
            <a:r>
              <a:rPr lang="en-US" sz="3600" dirty="0" smtClean="0"/>
              <a:t> Partnerships Form</a:t>
            </a:r>
            <a:br>
              <a:rPr lang="en-US" sz="3600" dirty="0" smtClean="0"/>
            </a:br>
            <a:r>
              <a:rPr lang="en-US" sz="3600" dirty="0" smtClean="0"/>
              <a:t>Vertical Alignment Teams</a:t>
            </a:r>
            <a:endParaRPr lang="en-US" sz="3600" dirty="0"/>
          </a:p>
        </p:txBody>
      </p:sp>
      <p:sp>
        <p:nvSpPr>
          <p:cNvPr id="3" name="Content Placeholder 2"/>
          <p:cNvSpPr>
            <a:spLocks noGrp="1"/>
          </p:cNvSpPr>
          <p:nvPr>
            <p:ph idx="1"/>
          </p:nvPr>
        </p:nvSpPr>
        <p:spPr>
          <a:xfrm>
            <a:off x="685800" y="2489201"/>
            <a:ext cx="7784123" cy="3530599"/>
          </a:xfrm>
        </p:spPr>
        <p:txBody>
          <a:bodyPr>
            <a:normAutofit/>
          </a:bodyPr>
          <a:lstStyle/>
          <a:p>
            <a:r>
              <a:rPr lang="en-US" sz="2800" b="1" dirty="0" smtClean="0">
                <a:solidFill>
                  <a:schemeClr val="tx1">
                    <a:lumMod val="85000"/>
                    <a:lumOff val="15000"/>
                  </a:schemeClr>
                </a:solidFill>
              </a:rPr>
              <a:t>Vertical Alignment Teams (VATs):  </a:t>
            </a:r>
            <a:r>
              <a:rPr lang="en-US" sz="2800" dirty="0">
                <a:solidFill>
                  <a:schemeClr val="tx1">
                    <a:lumMod val="85000"/>
                    <a:lumOff val="15000"/>
                  </a:schemeClr>
                </a:solidFill>
              </a:rPr>
              <a:t>Educators and leaders representing </a:t>
            </a:r>
            <a:r>
              <a:rPr lang="en-US" sz="2800" dirty="0" smtClean="0">
                <a:solidFill>
                  <a:schemeClr val="tx1">
                    <a:lumMod val="85000"/>
                    <a:lumOff val="15000"/>
                  </a:schemeClr>
                </a:solidFill>
              </a:rPr>
              <a:t>AVATAR partners who are </a:t>
            </a:r>
            <a:r>
              <a:rPr lang="en-US" sz="2800" u="sng" dirty="0" smtClean="0">
                <a:solidFill>
                  <a:schemeClr val="tx1">
                    <a:lumMod val="85000"/>
                    <a:lumOff val="15000"/>
                  </a:schemeClr>
                </a:solidFill>
              </a:rPr>
              <a:t>committed </a:t>
            </a:r>
            <a:r>
              <a:rPr lang="en-US" sz="2800" u="sng" dirty="0">
                <a:solidFill>
                  <a:schemeClr val="tx1">
                    <a:lumMod val="85000"/>
                    <a:lumOff val="15000"/>
                  </a:schemeClr>
                </a:solidFill>
              </a:rPr>
              <a:t>to addressing discipline specific course </a:t>
            </a:r>
            <a:r>
              <a:rPr lang="en-US" sz="2800" u="sng" dirty="0" smtClean="0">
                <a:solidFill>
                  <a:schemeClr val="tx1">
                    <a:lumMod val="85000"/>
                    <a:lumOff val="15000"/>
                  </a:schemeClr>
                </a:solidFill>
              </a:rPr>
              <a:t>needs </a:t>
            </a:r>
            <a:r>
              <a:rPr lang="en-US" sz="2800" dirty="0">
                <a:solidFill>
                  <a:schemeClr val="tx1">
                    <a:lumMod val="85000"/>
                    <a:lumOff val="15000"/>
                  </a:schemeClr>
                </a:solidFill>
              </a:rPr>
              <a:t>to create environments where students can </a:t>
            </a:r>
            <a:r>
              <a:rPr lang="en-US" sz="2800" dirty="0" smtClean="0">
                <a:solidFill>
                  <a:schemeClr val="tx1">
                    <a:lumMod val="85000"/>
                    <a:lumOff val="15000"/>
                  </a:schemeClr>
                </a:solidFill>
              </a:rPr>
              <a:t>make successful </a:t>
            </a:r>
            <a:r>
              <a:rPr lang="en-US" sz="2800" dirty="0">
                <a:solidFill>
                  <a:schemeClr val="tx1">
                    <a:lumMod val="85000"/>
                    <a:lumOff val="15000"/>
                  </a:schemeClr>
                </a:solidFill>
              </a:rPr>
              <a:t>transitions between and among regional educational </a:t>
            </a:r>
            <a:r>
              <a:rPr lang="en-US" sz="2800" dirty="0" smtClean="0">
                <a:solidFill>
                  <a:schemeClr val="tx1">
                    <a:lumMod val="85000"/>
                    <a:lumOff val="15000"/>
                  </a:schemeClr>
                </a:solidFill>
              </a:rPr>
              <a:t>systems.</a:t>
            </a:r>
            <a:endParaRPr lang="en-US" sz="2800" dirty="0">
              <a:solidFill>
                <a:schemeClr val="tx1">
                  <a:lumMod val="85000"/>
                  <a:lumOff val="15000"/>
                </a:schemeClr>
              </a:solidFill>
            </a:endParaRPr>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13</a:t>
            </a:fld>
            <a:endParaRPr lang="en-US" dirty="0"/>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3116293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820" y="2489201"/>
            <a:ext cx="8134560" cy="3530599"/>
          </a:xfrm>
        </p:spPr>
        <p:txBody>
          <a:bodyPr>
            <a:normAutofit fontScale="85000" lnSpcReduction="20000"/>
          </a:bodyPr>
          <a:lstStyle/>
          <a:p>
            <a:pPr lvl="0"/>
            <a:r>
              <a:rPr lang="en-US" sz="3000" b="1" dirty="0" smtClean="0">
                <a:solidFill>
                  <a:schemeClr val="tx1">
                    <a:lumMod val="85000"/>
                    <a:lumOff val="15000"/>
                  </a:schemeClr>
                </a:solidFill>
              </a:rPr>
              <a:t>Creates </a:t>
            </a:r>
            <a:r>
              <a:rPr lang="en-US" sz="3000" b="1" dirty="0">
                <a:solidFill>
                  <a:schemeClr val="tx1">
                    <a:lumMod val="85000"/>
                    <a:lumOff val="15000"/>
                  </a:schemeClr>
                </a:solidFill>
              </a:rPr>
              <a:t>and </a:t>
            </a:r>
            <a:r>
              <a:rPr lang="en-US" sz="3000" b="1" dirty="0" smtClean="0">
                <a:solidFill>
                  <a:schemeClr val="tx1">
                    <a:lumMod val="85000"/>
                    <a:lumOff val="15000"/>
                  </a:schemeClr>
                </a:solidFill>
              </a:rPr>
              <a:t>builds </a:t>
            </a:r>
            <a:r>
              <a:rPr lang="en-US" sz="3000" b="1" dirty="0" smtClean="0">
                <a:solidFill>
                  <a:srgbClr val="FF0000"/>
                </a:solidFill>
                <a:effectLst>
                  <a:outerShdw blurRad="38100" dist="38100" dir="2700000" algn="tl">
                    <a:srgbClr val="000000">
                      <a:alpha val="43137"/>
                    </a:srgbClr>
                  </a:outerShdw>
                </a:effectLst>
              </a:rPr>
              <a:t>relationships</a:t>
            </a:r>
            <a:r>
              <a:rPr lang="en-US" sz="3000" b="1" dirty="0" smtClean="0">
                <a:solidFill>
                  <a:schemeClr val="tx1">
                    <a:lumMod val="85000"/>
                    <a:lumOff val="15000"/>
                  </a:schemeClr>
                </a:solidFill>
              </a:rPr>
              <a:t> through </a:t>
            </a:r>
            <a:r>
              <a:rPr lang="en-US" sz="3000" b="1" dirty="0">
                <a:solidFill>
                  <a:schemeClr val="tx1">
                    <a:lumMod val="85000"/>
                    <a:lumOff val="15000"/>
                  </a:schemeClr>
                </a:solidFill>
              </a:rPr>
              <a:t>ongoing </a:t>
            </a:r>
            <a:r>
              <a:rPr lang="en-US" sz="3000" b="1" dirty="0">
                <a:solidFill>
                  <a:srgbClr val="FF0000"/>
                </a:solidFill>
                <a:effectLst>
                  <a:outerShdw blurRad="38100" dist="38100" dir="2700000" algn="tl">
                    <a:srgbClr val="000000">
                      <a:alpha val="43137"/>
                    </a:srgbClr>
                  </a:outerShdw>
                </a:effectLst>
              </a:rPr>
              <a:t>critical conversations</a:t>
            </a:r>
          </a:p>
          <a:p>
            <a:pPr lvl="0"/>
            <a:r>
              <a:rPr lang="en-US" sz="3000" b="1" dirty="0" smtClean="0">
                <a:solidFill>
                  <a:schemeClr val="tx1">
                    <a:lumMod val="85000"/>
                    <a:lumOff val="15000"/>
                  </a:schemeClr>
                </a:solidFill>
              </a:rPr>
              <a:t>Uses </a:t>
            </a:r>
            <a:r>
              <a:rPr lang="en-US" sz="3000" b="1" dirty="0">
                <a:solidFill>
                  <a:srgbClr val="FF0000"/>
                </a:solidFill>
                <a:effectLst>
                  <a:outerShdw blurRad="38100" dist="38100" dir="2700000" algn="tl">
                    <a:srgbClr val="000000">
                      <a:alpha val="43137"/>
                    </a:srgbClr>
                  </a:outerShdw>
                </a:effectLst>
              </a:rPr>
              <a:t>regional data </a:t>
            </a:r>
            <a:r>
              <a:rPr lang="en-US" sz="3000" b="1" dirty="0">
                <a:solidFill>
                  <a:schemeClr val="tx1">
                    <a:lumMod val="85000"/>
                    <a:lumOff val="15000"/>
                  </a:schemeClr>
                </a:solidFill>
              </a:rPr>
              <a:t>to make alignment decisions</a:t>
            </a:r>
          </a:p>
          <a:p>
            <a:pPr lvl="0"/>
            <a:r>
              <a:rPr lang="en-US" sz="3000" b="1" dirty="0" smtClean="0">
                <a:solidFill>
                  <a:srgbClr val="FF0000"/>
                </a:solidFill>
                <a:effectLst>
                  <a:outerShdw blurRad="38100" dist="38100" dir="2700000" algn="tl">
                    <a:srgbClr val="000000">
                      <a:alpha val="43137"/>
                    </a:srgbClr>
                  </a:outerShdw>
                </a:effectLst>
              </a:rPr>
              <a:t>Develops </a:t>
            </a:r>
            <a:r>
              <a:rPr lang="en-US" sz="3000" b="1" dirty="0">
                <a:solidFill>
                  <a:srgbClr val="FF0000"/>
                </a:solidFill>
                <a:effectLst>
                  <a:outerShdw blurRad="38100" dist="38100" dir="2700000" algn="tl">
                    <a:srgbClr val="000000">
                      <a:alpha val="43137"/>
                    </a:srgbClr>
                  </a:outerShdw>
                </a:effectLst>
              </a:rPr>
              <a:t>shared understanding </a:t>
            </a:r>
            <a:r>
              <a:rPr lang="en-US" sz="3000" b="1" dirty="0">
                <a:solidFill>
                  <a:schemeClr val="tx1">
                    <a:lumMod val="85000"/>
                    <a:lumOff val="15000"/>
                  </a:schemeClr>
                </a:solidFill>
              </a:rPr>
              <a:t>of college and career readiness and success for students</a:t>
            </a:r>
          </a:p>
          <a:p>
            <a:pPr lvl="0"/>
            <a:r>
              <a:rPr lang="en-US" sz="3000" b="1" dirty="0" smtClean="0">
                <a:solidFill>
                  <a:schemeClr val="tx1">
                    <a:lumMod val="85000"/>
                    <a:lumOff val="15000"/>
                  </a:schemeClr>
                </a:solidFill>
              </a:rPr>
              <a:t>Identifies </a:t>
            </a:r>
            <a:r>
              <a:rPr lang="en-US" sz="3000" b="1" dirty="0">
                <a:solidFill>
                  <a:schemeClr val="tx1">
                    <a:lumMod val="85000"/>
                    <a:lumOff val="15000"/>
                  </a:schemeClr>
                </a:solidFill>
              </a:rPr>
              <a:t>and </a:t>
            </a:r>
            <a:r>
              <a:rPr lang="en-US" sz="3000" b="1" dirty="0" smtClean="0">
                <a:solidFill>
                  <a:srgbClr val="FF0000"/>
                </a:solidFill>
                <a:effectLst>
                  <a:outerShdw blurRad="38100" dist="38100" dir="2700000" algn="tl">
                    <a:srgbClr val="000000">
                      <a:alpha val="43137"/>
                    </a:srgbClr>
                  </a:outerShdw>
                </a:effectLst>
              </a:rPr>
              <a:t>implements </a:t>
            </a:r>
            <a:r>
              <a:rPr lang="en-US" sz="3000" b="1" dirty="0">
                <a:solidFill>
                  <a:srgbClr val="FF0000"/>
                </a:solidFill>
                <a:effectLst>
                  <a:outerShdw blurRad="38100" dist="38100" dir="2700000" algn="tl">
                    <a:srgbClr val="000000">
                      <a:alpha val="43137"/>
                    </a:srgbClr>
                  </a:outerShdw>
                </a:effectLst>
              </a:rPr>
              <a:t>intentional actions</a:t>
            </a:r>
          </a:p>
          <a:p>
            <a:pPr lvl="0"/>
            <a:r>
              <a:rPr lang="en-US" sz="3000" b="1" dirty="0" smtClean="0">
                <a:solidFill>
                  <a:schemeClr val="tx1">
                    <a:lumMod val="85000"/>
                    <a:lumOff val="15000"/>
                  </a:schemeClr>
                </a:solidFill>
              </a:rPr>
              <a:t>Evaluates, </a:t>
            </a:r>
            <a:r>
              <a:rPr lang="en-US" sz="3000" b="1" dirty="0" smtClean="0">
                <a:solidFill>
                  <a:srgbClr val="FF0000"/>
                </a:solidFill>
                <a:effectLst>
                  <a:outerShdw blurRad="38100" dist="38100" dir="2700000" algn="tl">
                    <a:srgbClr val="000000">
                      <a:alpha val="43137"/>
                    </a:srgbClr>
                  </a:outerShdw>
                </a:effectLst>
              </a:rPr>
              <a:t>sustains</a:t>
            </a:r>
            <a:r>
              <a:rPr lang="en-US" sz="3000" b="1" dirty="0" smtClean="0">
                <a:solidFill>
                  <a:schemeClr val="tx1">
                    <a:lumMod val="85000"/>
                    <a:lumOff val="15000"/>
                  </a:schemeClr>
                </a:solidFill>
              </a:rPr>
              <a:t>, </a:t>
            </a:r>
            <a:r>
              <a:rPr lang="en-US" sz="3000" b="1" dirty="0">
                <a:solidFill>
                  <a:schemeClr val="tx1">
                    <a:lumMod val="85000"/>
                    <a:lumOff val="15000"/>
                  </a:schemeClr>
                </a:solidFill>
              </a:rPr>
              <a:t>and </a:t>
            </a:r>
            <a:r>
              <a:rPr lang="en-US" sz="3000" b="1" dirty="0" smtClean="0">
                <a:solidFill>
                  <a:schemeClr val="tx1">
                    <a:lumMod val="85000"/>
                    <a:lumOff val="15000"/>
                  </a:schemeClr>
                </a:solidFill>
              </a:rPr>
              <a:t>shares </a:t>
            </a:r>
            <a:r>
              <a:rPr lang="en-US" sz="3000" b="1" dirty="0">
                <a:solidFill>
                  <a:schemeClr val="tx1">
                    <a:lumMod val="85000"/>
                    <a:lumOff val="15000"/>
                  </a:schemeClr>
                </a:solidFill>
              </a:rPr>
              <a:t>vertical alignment work </a:t>
            </a:r>
          </a:p>
          <a:p>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14</a:t>
            </a:fld>
            <a:endParaRPr lang="en-US" dirty="0"/>
          </a:p>
        </p:txBody>
      </p:sp>
      <p:sp>
        <p:nvSpPr>
          <p:cNvPr id="9" name="Rounded Rectangle 4"/>
          <p:cNvSpPr/>
          <p:nvPr/>
        </p:nvSpPr>
        <p:spPr>
          <a:xfrm>
            <a:off x="542819" y="1017999"/>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solidFill>
                  <a:schemeClr val="bg1"/>
                </a:solidFill>
                <a:effectLst>
                  <a:outerShdw blurRad="38100" dist="38100" dir="2700000" algn="tl">
                    <a:srgbClr val="000000">
                      <a:alpha val="43137"/>
                    </a:srgbClr>
                  </a:outerShdw>
                </a:effectLst>
                <a:latin typeface="+mj-lt"/>
              </a:rPr>
              <a:t>The AVATAR Process</a:t>
            </a:r>
            <a:endParaRPr lang="en-US" sz="3600" b="1" kern="1200" cap="none" dirty="0">
              <a:solidFill>
                <a:schemeClr val="bg1"/>
              </a:solidFill>
              <a:effectLst>
                <a:outerShdw blurRad="38100" dist="38100" dir="2700000" algn="tl">
                  <a:srgbClr val="000000">
                    <a:alpha val="43137"/>
                  </a:srgbClr>
                </a:outerShdw>
              </a:effectLst>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http://untavatar.org</a:t>
            </a:r>
            <a:endParaRPr lang="en-US" dirty="0"/>
          </a:p>
        </p:txBody>
      </p:sp>
    </p:spTree>
    <p:extLst>
      <p:ext uri="{BB962C8B-B14F-4D97-AF65-F5344CB8AC3E}">
        <p14:creationId xmlns:p14="http://schemas.microsoft.com/office/powerpoint/2010/main" val="295562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1800" y="56388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35358" y="2404080"/>
            <a:ext cx="3856764" cy="4185761"/>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a:t>
            </a:r>
            <a:endParaRPr lang="en-US" sz="1400" b="1" dirty="0" smtClean="0">
              <a:solidFill>
                <a:prstClr val="black"/>
              </a:solidFill>
            </a:endParaRPr>
          </a:p>
          <a:p>
            <a:endParaRPr lang="en-US" sz="1400" b="1" dirty="0" smtClean="0">
              <a:solidFill>
                <a:prstClr val="black"/>
              </a:solidFill>
            </a:endParaRPr>
          </a:p>
          <a:p>
            <a:r>
              <a:rPr lang="en-US" sz="1400" b="1" dirty="0" smtClean="0">
                <a:solidFill>
                  <a:prstClr val="black"/>
                </a:solidFill>
              </a:rPr>
              <a:t>Dual </a:t>
            </a:r>
            <a:r>
              <a:rPr lang="en-US" sz="1400" b="1" dirty="0">
                <a:solidFill>
                  <a:prstClr val="black"/>
                </a:solidFill>
              </a:rPr>
              <a:t>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a:t>
            </a:r>
            <a:r>
              <a:rPr lang="en-US" sz="1400" b="1" dirty="0" smtClean="0">
                <a:solidFill>
                  <a:prstClr val="black"/>
                </a:solidFill>
              </a:rPr>
              <a:t>Educational </a:t>
            </a:r>
            <a:r>
              <a:rPr lang="en-US" sz="1400" b="1" dirty="0">
                <a:solidFill>
                  <a:prstClr val="black"/>
                </a:solidFill>
              </a:rPr>
              <a:t>Policies </a:t>
            </a:r>
            <a:r>
              <a:rPr lang="en-US" sz="1400" b="1" dirty="0" smtClean="0">
                <a:solidFill>
                  <a:prstClr val="black"/>
                </a:solidFill>
              </a:rPr>
              <a:t>&amp; </a:t>
            </a:r>
            <a:r>
              <a:rPr lang="en-US" sz="1400" b="1" dirty="0">
                <a:solidFill>
                  <a:prstClr val="black"/>
                </a:solidFill>
              </a:rPr>
              <a:t>Practices</a:t>
            </a:r>
          </a:p>
          <a:p>
            <a:endParaRPr lang="en-US" sz="1400" b="1" dirty="0">
              <a:solidFill>
                <a:prstClr val="black"/>
              </a:solidFill>
            </a:endParaRPr>
          </a:p>
          <a:p>
            <a:pPr algn="ctr"/>
            <a:r>
              <a:rPr lang="en-US" sz="1400" b="1" dirty="0">
                <a:solidFill>
                  <a:prstClr val="black"/>
                </a:solidFill>
              </a:rPr>
              <a:t>              Classroom Instruction, Textbooks</a:t>
            </a:r>
          </a:p>
          <a:p>
            <a:pPr algn="ctr"/>
            <a:r>
              <a:rPr lang="en-US" sz="1400" b="1" dirty="0">
                <a:solidFill>
                  <a:prstClr val="black"/>
                </a:solidFill>
              </a:rPr>
              <a:t>                Grading, etc.</a:t>
            </a:r>
          </a:p>
          <a:p>
            <a:endParaRPr lang="en-US" sz="1400" b="1" dirty="0">
              <a:solidFill>
                <a:prstClr val="black"/>
              </a:solidFill>
            </a:endParaRPr>
          </a:p>
          <a:p>
            <a:pPr algn="r"/>
            <a:r>
              <a:rPr lang="en-US" sz="1400" b="1" dirty="0" smtClean="0">
                <a:solidFill>
                  <a:prstClr val="black"/>
                </a:solidFill>
              </a:rPr>
              <a:t>    Discipline </a:t>
            </a:r>
            <a:r>
              <a:rPr lang="en-US" sz="1400" b="1" dirty="0">
                <a:solidFill>
                  <a:prstClr val="black"/>
                </a:solidFill>
              </a:rPr>
              <a:t>Reference Course</a:t>
            </a:r>
          </a:p>
          <a:p>
            <a:pPr algn="ctr"/>
            <a:r>
              <a:rPr lang="en-US" sz="1400" b="1" dirty="0" smtClean="0">
                <a:solidFill>
                  <a:prstClr val="black"/>
                </a:solidFill>
              </a:rPr>
              <a:t>                           Profiles</a:t>
            </a:r>
          </a:p>
          <a:p>
            <a:endParaRPr lang="en-US" sz="1400" b="1" dirty="0">
              <a:solidFill>
                <a:prstClr val="black"/>
              </a:solidFill>
            </a:endParaRPr>
          </a:p>
          <a:p>
            <a:pPr algn="r"/>
            <a:r>
              <a:rPr lang="en-US" sz="1400" b="1" dirty="0">
                <a:solidFill>
                  <a:prstClr val="black"/>
                </a:solidFill>
              </a:rPr>
              <a:t>                        </a:t>
            </a:r>
            <a:r>
              <a:rPr lang="en-US" sz="1400" b="1" dirty="0" smtClean="0">
                <a:solidFill>
                  <a:prstClr val="black"/>
                </a:solidFill>
              </a:rPr>
              <a:t>College </a:t>
            </a:r>
            <a:r>
              <a:rPr lang="en-US" sz="1400" b="1" dirty="0">
                <a:solidFill>
                  <a:prstClr val="black"/>
                </a:solidFill>
              </a:rPr>
              <a:t>&amp; Career </a:t>
            </a:r>
            <a:r>
              <a:rPr lang="en-US" sz="1400" b="1" dirty="0" smtClean="0">
                <a:solidFill>
                  <a:prstClr val="black"/>
                </a:solidFill>
              </a:rPr>
              <a:t>Readiness </a:t>
            </a:r>
            <a:endParaRPr lang="en-US" sz="1400" b="1" dirty="0">
              <a:solidFill>
                <a:prstClr val="black"/>
              </a:solidFill>
            </a:endParaRPr>
          </a:p>
          <a:p>
            <a:pPr algn="r"/>
            <a:r>
              <a:rPr lang="en-US" sz="1400" b="1" dirty="0">
                <a:solidFill>
                  <a:prstClr val="black"/>
                </a:solidFill>
              </a:rPr>
              <a:t>                                  Standards 	</a:t>
            </a:r>
            <a:r>
              <a:rPr lang="en-US" sz="1400" b="1" dirty="0" smtClean="0">
                <a:solidFill>
                  <a:prstClr val="black"/>
                </a:solidFill>
              </a:rPr>
              <a:t>	</a:t>
            </a:r>
            <a:endParaRPr lang="en-US" sz="1400" b="1" dirty="0">
              <a:solidFill>
                <a:prstClr val="black"/>
              </a:solidFill>
            </a:endParaRPr>
          </a:p>
          <a:p>
            <a:pPr algn="r"/>
            <a:r>
              <a:rPr lang="en-US" sz="1400" b="1" dirty="0">
                <a:solidFill>
                  <a:prstClr val="black"/>
                </a:solidFill>
              </a:rPr>
              <a:t>                              </a:t>
            </a:r>
          </a:p>
        </p:txBody>
      </p:sp>
      <p:sp>
        <p:nvSpPr>
          <p:cNvPr id="5" name="Isosceles Triangle 4"/>
          <p:cNvSpPr/>
          <p:nvPr/>
        </p:nvSpPr>
        <p:spPr>
          <a:xfrm>
            <a:off x="2819400" y="1743075"/>
            <a:ext cx="3505200" cy="5114925"/>
          </a:xfrm>
          <a:prstGeom prst="triangle">
            <a:avLst>
              <a:gd name="adj" fmla="val 49728"/>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768778" y="784385"/>
            <a:ext cx="7305492" cy="1200329"/>
          </a:xfrm>
          <a:prstGeom prst="rect">
            <a:avLst/>
          </a:prstGeom>
          <a:noFill/>
          <a:ln w="28575">
            <a:noFill/>
          </a:ln>
        </p:spPr>
        <p:txBody>
          <a:bodyPr wrap="square" rtlCol="0">
            <a:spAutoFit/>
          </a:bodyPr>
          <a:lstStyle/>
          <a:p>
            <a:pPr algn="ctr"/>
            <a:r>
              <a:rPr lang="en-US" sz="3600" b="1" dirty="0" smtClean="0">
                <a:ln w="18000">
                  <a:solidFill>
                    <a:schemeClr val="accent2">
                      <a:lumMod val="50000"/>
                    </a:schemeClr>
                  </a:solidFill>
                  <a:prstDash val="solid"/>
                  <a:miter lim="800000"/>
                </a:ln>
                <a:solidFill>
                  <a:schemeClr val="bg1"/>
                </a:solidFill>
                <a:effectLst>
                  <a:outerShdw blurRad="50800" dist="38100" dir="2700000" algn="tl" rotWithShape="0">
                    <a:prstClr val="black">
                      <a:alpha val="40000"/>
                    </a:prstClr>
                  </a:outerShdw>
                </a:effectLst>
                <a:cs typeface="Narkisim" pitchFamily="34" charset="-79"/>
              </a:rPr>
              <a:t>AVATAR enables Critical Conversations</a:t>
            </a:r>
            <a:endParaRPr lang="en-US" sz="3600" b="1" dirty="0">
              <a:ln w="18000">
                <a:solidFill>
                  <a:schemeClr val="accent2">
                    <a:lumMod val="50000"/>
                  </a:schemeClr>
                </a:solidFill>
                <a:prstDash val="solid"/>
                <a:miter lim="800000"/>
              </a:ln>
              <a:solidFill>
                <a:schemeClr val="bg1"/>
              </a:solidFill>
              <a:effectLst>
                <a:outerShdw blurRad="50800" dist="38100" dir="2700000" algn="tl" rotWithShape="0">
                  <a:prstClr val="black">
                    <a:alpha val="40000"/>
                  </a:prstClr>
                </a:outerShdw>
              </a:effectLst>
              <a:cs typeface="Narkisim" pitchFamily="34" charset="-79"/>
            </a:endParaRPr>
          </a:p>
        </p:txBody>
      </p:sp>
      <p:sp>
        <p:nvSpPr>
          <p:cNvPr id="12" name="TextBox 11"/>
          <p:cNvSpPr txBox="1"/>
          <p:nvPr/>
        </p:nvSpPr>
        <p:spPr>
          <a:xfrm>
            <a:off x="252497" y="2544536"/>
            <a:ext cx="3133542" cy="3970318"/>
          </a:xfrm>
          <a:prstGeom prst="rect">
            <a:avLst/>
          </a:prstGeom>
          <a:noFill/>
        </p:spPr>
        <p:txBody>
          <a:bodyPr wrap="square" rtlCol="0">
            <a:spAutoFit/>
          </a:bodyPr>
          <a:lstStyle/>
          <a:p>
            <a:pPr algn="ctr"/>
            <a:r>
              <a:rPr lang="en-US" sz="1400" dirty="0">
                <a:solidFill>
                  <a:prstClr val="black"/>
                </a:solidFill>
              </a:rPr>
              <a:t> </a:t>
            </a:r>
            <a:r>
              <a:rPr lang="en-US" sz="1400" dirty="0" smtClean="0">
                <a:solidFill>
                  <a:prstClr val="black"/>
                </a:solidFill>
              </a:rPr>
              <a:t>  </a:t>
            </a:r>
            <a:r>
              <a:rPr lang="en-US" sz="1400" b="1" dirty="0">
                <a:solidFill>
                  <a:prstClr val="black"/>
                </a:solidFill>
              </a:rPr>
              <a:t>Student Success Assessments</a:t>
            </a:r>
          </a:p>
          <a:p>
            <a:pPr algn="ctr"/>
            <a:endParaRPr lang="en-US" sz="1400" b="1" dirty="0">
              <a:solidFill>
                <a:prstClr val="black"/>
              </a:solidFill>
            </a:endParaRPr>
          </a:p>
          <a:p>
            <a:r>
              <a:rPr lang="en-US" sz="1400" b="1" dirty="0" smtClean="0">
                <a:solidFill>
                  <a:prstClr val="black"/>
                </a:solidFill>
              </a:rPr>
              <a:t> </a:t>
            </a:r>
          </a:p>
          <a:p>
            <a:pPr algn="ctr"/>
            <a:r>
              <a:rPr lang="en-US" sz="1400" b="1" dirty="0" smtClean="0">
                <a:solidFill>
                  <a:prstClr val="black"/>
                </a:solidFill>
              </a:rPr>
              <a:t>Dual </a:t>
            </a:r>
            <a:r>
              <a:rPr lang="en-US" sz="1400" b="1" dirty="0">
                <a:solidFill>
                  <a:prstClr val="black"/>
                </a:solidFill>
              </a:rPr>
              <a:t>Credit, Early College High Schools</a:t>
            </a:r>
          </a:p>
          <a:p>
            <a:pPr algn="ctr"/>
            <a:r>
              <a:rPr lang="en-US" sz="1400" b="1" dirty="0" smtClean="0">
                <a:solidFill>
                  <a:prstClr val="black"/>
                </a:solidFill>
              </a:rPr>
              <a:t>       Student </a:t>
            </a:r>
            <a:r>
              <a:rPr lang="en-US" sz="1400" b="1" dirty="0">
                <a:solidFill>
                  <a:prstClr val="black"/>
                </a:solidFill>
              </a:rPr>
              <a:t>Support </a:t>
            </a:r>
            <a:r>
              <a:rPr lang="en-US" sz="1400" b="1" dirty="0" smtClean="0">
                <a:solidFill>
                  <a:prstClr val="black"/>
                </a:solidFill>
              </a:rPr>
              <a:t>Services</a:t>
            </a:r>
          </a:p>
          <a:p>
            <a:pPr algn="ctr"/>
            <a:endParaRPr lang="en-US" sz="1400" b="1" dirty="0">
              <a:solidFill>
                <a:prstClr val="black"/>
              </a:solidFill>
            </a:endParaRPr>
          </a:p>
          <a:p>
            <a:pPr algn="ctr"/>
            <a:r>
              <a:rPr lang="en-US" sz="1400" b="1" dirty="0" smtClean="0">
                <a:solidFill>
                  <a:prstClr val="black"/>
                </a:solidFill>
              </a:rPr>
              <a:t> Educational </a:t>
            </a:r>
            <a:r>
              <a:rPr lang="en-US" sz="1400" b="1" dirty="0">
                <a:solidFill>
                  <a:prstClr val="black"/>
                </a:solidFill>
              </a:rPr>
              <a:t>Policies </a:t>
            </a:r>
            <a:r>
              <a:rPr lang="en-US" sz="1400" b="1" dirty="0" smtClean="0">
                <a:solidFill>
                  <a:prstClr val="black"/>
                </a:solidFill>
              </a:rPr>
              <a:t>&amp; </a:t>
            </a:r>
            <a:r>
              <a:rPr lang="en-US" sz="1400" b="1" dirty="0">
                <a:solidFill>
                  <a:prstClr val="black"/>
                </a:solidFill>
              </a:rPr>
              <a:t>Practices		</a:t>
            </a:r>
            <a:endParaRPr lang="en-US" sz="1400" b="1" dirty="0" smtClean="0">
              <a:solidFill>
                <a:prstClr val="black"/>
              </a:solidFill>
            </a:endParaRPr>
          </a:p>
          <a:p>
            <a:r>
              <a:rPr lang="en-US" sz="1400" b="1" dirty="0">
                <a:solidFill>
                  <a:prstClr val="black"/>
                </a:solidFill>
              </a:rPr>
              <a:t>Classroom Instruction, Textbooks</a:t>
            </a:r>
          </a:p>
          <a:p>
            <a:r>
              <a:rPr lang="en-US" sz="1400" b="1" dirty="0">
                <a:solidFill>
                  <a:prstClr val="black"/>
                </a:solidFill>
              </a:rPr>
              <a:t>                Grading, etc</a:t>
            </a:r>
            <a:r>
              <a:rPr lang="en-US" sz="1400" b="1" dirty="0" smtClean="0">
                <a:solidFill>
                  <a:prstClr val="black"/>
                </a:solidFill>
              </a:rPr>
              <a:t>.</a:t>
            </a:r>
            <a:endParaRPr lang="en-US" sz="1400" b="1" dirty="0">
              <a:solidFill>
                <a:prstClr val="black"/>
              </a:solidFill>
            </a:endParaRPr>
          </a:p>
          <a:p>
            <a:r>
              <a:rPr lang="en-US" sz="1400" b="1" dirty="0" smtClean="0">
                <a:solidFill>
                  <a:prstClr val="black"/>
                </a:solidFill>
              </a:rPr>
              <a:t>  </a:t>
            </a:r>
          </a:p>
          <a:p>
            <a:r>
              <a:rPr lang="en-US" sz="1400" b="1" dirty="0" smtClean="0">
                <a:solidFill>
                  <a:prstClr val="black"/>
                </a:solidFill>
              </a:rPr>
              <a:t>Discipline </a:t>
            </a:r>
            <a:r>
              <a:rPr lang="en-US" sz="1400" b="1" dirty="0">
                <a:solidFill>
                  <a:prstClr val="black"/>
                </a:solidFill>
              </a:rPr>
              <a:t>Specific </a:t>
            </a:r>
            <a:r>
              <a:rPr lang="en-US" sz="1400" b="1" dirty="0" smtClean="0">
                <a:solidFill>
                  <a:prstClr val="black"/>
                </a:solidFill>
              </a:rPr>
              <a:t>Course</a:t>
            </a:r>
            <a:r>
              <a:rPr lang="en-US" sz="1400" b="1" dirty="0">
                <a:solidFill>
                  <a:prstClr val="black"/>
                </a:solidFill>
              </a:rPr>
              <a:t>		</a:t>
            </a:r>
            <a:r>
              <a:rPr lang="en-US" sz="1400" b="1" dirty="0" smtClean="0">
                <a:solidFill>
                  <a:prstClr val="black"/>
                </a:solidFill>
              </a:rPr>
              <a:t>Curriculum</a:t>
            </a:r>
          </a:p>
          <a:p>
            <a:pPr algn="ctr"/>
            <a:endParaRPr lang="en-US" sz="1400" b="1" dirty="0" smtClean="0">
              <a:solidFill>
                <a:prstClr val="black"/>
              </a:solidFill>
            </a:endParaRPr>
          </a:p>
          <a:p>
            <a:pPr algn="ctr"/>
            <a:endParaRPr lang="en-US" sz="1400" b="1" dirty="0">
              <a:solidFill>
                <a:prstClr val="black"/>
              </a:solidFill>
            </a:endParaRPr>
          </a:p>
          <a:p>
            <a:pPr algn="ctr"/>
            <a:r>
              <a:rPr lang="en-US" sz="1400" b="1" dirty="0" smtClean="0">
                <a:solidFill>
                  <a:prstClr val="black"/>
                </a:solidFill>
              </a:rPr>
              <a:t>Texas </a:t>
            </a:r>
            <a:r>
              <a:rPr lang="en-US" sz="1400" b="1" dirty="0">
                <a:solidFill>
                  <a:prstClr val="black"/>
                </a:solidFill>
              </a:rPr>
              <a:t>Essential </a:t>
            </a:r>
            <a:r>
              <a:rPr lang="en-US" sz="1400" b="1" dirty="0" smtClean="0">
                <a:solidFill>
                  <a:prstClr val="black"/>
                </a:solidFill>
              </a:rPr>
              <a:t>Knowledge                                               </a:t>
            </a:r>
            <a:r>
              <a:rPr lang="en-US" sz="1400" b="1" dirty="0">
                <a:solidFill>
                  <a:prstClr val="black"/>
                </a:solidFill>
              </a:rPr>
              <a:t>and Skills</a:t>
            </a:r>
          </a:p>
        </p:txBody>
      </p:sp>
      <p:sp>
        <p:nvSpPr>
          <p:cNvPr id="14" name="TextBox 13"/>
          <p:cNvSpPr txBox="1"/>
          <p:nvPr/>
        </p:nvSpPr>
        <p:spPr>
          <a:xfrm>
            <a:off x="151879" y="1893634"/>
            <a:ext cx="1829844"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1" dirty="0" smtClean="0">
                <a:solidFill>
                  <a:schemeClr val="tx1"/>
                </a:solidFill>
              </a:rPr>
              <a:t>Secondary</a:t>
            </a:r>
            <a:endParaRPr lang="en-US" b="1" i="1" dirty="0">
              <a:solidFill>
                <a:schemeClr val="tx1"/>
              </a:solidFill>
            </a:endParaRPr>
          </a:p>
        </p:txBody>
      </p:sp>
      <p:sp>
        <p:nvSpPr>
          <p:cNvPr id="15" name="TextBox 14"/>
          <p:cNvSpPr txBox="1"/>
          <p:nvPr/>
        </p:nvSpPr>
        <p:spPr>
          <a:xfrm>
            <a:off x="6637611" y="1831641"/>
            <a:ext cx="2253891"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b="1" i="1" dirty="0">
                <a:solidFill>
                  <a:schemeClr val="tx1"/>
                </a:solidFill>
              </a:rPr>
              <a:t>Post-Secondary</a:t>
            </a:r>
          </a:p>
        </p:txBody>
      </p:sp>
      <p:sp>
        <p:nvSpPr>
          <p:cNvPr id="16" name="TextBox 15"/>
          <p:cNvSpPr txBox="1"/>
          <p:nvPr/>
        </p:nvSpPr>
        <p:spPr>
          <a:xfrm>
            <a:off x="311828" y="2189604"/>
            <a:ext cx="3985852" cy="338554"/>
          </a:xfrm>
          <a:prstGeom prst="rect">
            <a:avLst/>
          </a:prstGeom>
          <a:noFill/>
        </p:spPr>
        <p:txBody>
          <a:bodyPr wrap="square" rtlCol="0">
            <a:spAutoFit/>
          </a:bodyPr>
          <a:lstStyle/>
          <a:p>
            <a:r>
              <a:rPr lang="en-US" sz="1600" b="1" i="1" u="sng" dirty="0">
                <a:solidFill>
                  <a:schemeClr val="accent2">
                    <a:lumMod val="50000"/>
                  </a:schemeClr>
                </a:solidFill>
              </a:rPr>
              <a:t>Graduate </a:t>
            </a:r>
            <a:r>
              <a:rPr lang="en-US" sz="1600" b="1" u="sng" dirty="0">
                <a:solidFill>
                  <a:schemeClr val="accent2">
                    <a:lumMod val="50000"/>
                  </a:schemeClr>
                </a:solidFill>
              </a:rPr>
              <a:t>College/Career</a:t>
            </a:r>
            <a:r>
              <a:rPr lang="en-US" sz="1600" b="1" i="1" u="sng" dirty="0">
                <a:solidFill>
                  <a:schemeClr val="accent2">
                    <a:lumMod val="50000"/>
                  </a:schemeClr>
                </a:solidFill>
              </a:rPr>
              <a:t> Ready</a:t>
            </a:r>
          </a:p>
        </p:txBody>
      </p:sp>
      <p:sp>
        <p:nvSpPr>
          <p:cNvPr id="17" name="TextBox 16"/>
          <p:cNvSpPr txBox="1"/>
          <p:nvPr/>
        </p:nvSpPr>
        <p:spPr>
          <a:xfrm>
            <a:off x="6443352" y="2136171"/>
            <a:ext cx="2773680" cy="338554"/>
          </a:xfrm>
          <a:prstGeom prst="rect">
            <a:avLst/>
          </a:prstGeom>
          <a:noFill/>
        </p:spPr>
        <p:txBody>
          <a:bodyPr wrap="square" rtlCol="0">
            <a:spAutoFit/>
          </a:bodyPr>
          <a:lstStyle/>
          <a:p>
            <a:r>
              <a:rPr lang="en-US" sz="1600" b="1" u="sng" dirty="0">
                <a:solidFill>
                  <a:schemeClr val="accent2">
                    <a:lumMod val="50000"/>
                  </a:schemeClr>
                </a:solidFill>
              </a:rPr>
              <a:t>Graduate Career Ready</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15</a:t>
            </a:fld>
            <a:endParaRPr lang="en-US" dirty="0"/>
          </a:p>
        </p:txBody>
      </p:sp>
    </p:spTree>
    <p:extLst>
      <p:ext uri="{BB962C8B-B14F-4D97-AF65-F5344CB8AC3E}">
        <p14:creationId xmlns:p14="http://schemas.microsoft.com/office/powerpoint/2010/main" val="1156571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781800" y="56388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228600"/>
            <a:ext cx="9144000" cy="1143000"/>
          </a:xfrm>
        </p:spPr>
        <p:txBody>
          <a:bodyPr>
            <a:normAutofit/>
          </a:bodyPr>
          <a:lstStyle/>
          <a:p>
            <a:r>
              <a:rPr lang="en-US"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The</a:t>
            </a:r>
            <a:r>
              <a:rPr lang="en-US" b="1" i="1" dirty="0" smtClean="0">
                <a:effectLst>
                  <a:outerShdw blurRad="38100" dist="38100" dir="2700000" algn="tl">
                    <a:srgbClr val="000000">
                      <a:alpha val="43137"/>
                    </a:srgbClr>
                  </a:outerShdw>
                </a:effectLst>
                <a:latin typeface="Bookman Old Style" pitchFamily="18" charset="0"/>
              </a:rPr>
              <a:t> </a:t>
            </a:r>
            <a:r>
              <a:rPr lang="en-US"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Statewide Network </a:t>
            </a:r>
            <a:endParaRPr lang="en-US"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sz="half" idx="4294967295"/>
          </p:nvPr>
        </p:nvSpPr>
        <p:spPr>
          <a:xfrm>
            <a:off x="0" y="1219200"/>
            <a:ext cx="3124200" cy="5486400"/>
          </a:xfrm>
          <a:ln w="38100">
            <a:solidFill>
              <a:schemeClr val="accent2">
                <a:lumMod val="50000"/>
              </a:schemeClr>
            </a:solidFill>
          </a:ln>
        </p:spPr>
        <p:txBody>
          <a:bodyPr>
            <a:normAutofit fontScale="25000" lnSpcReduction="20000"/>
          </a:bodyPr>
          <a:lstStyle/>
          <a:p>
            <a:pPr marL="0" indent="0">
              <a:buNone/>
            </a:pPr>
            <a:r>
              <a:rPr lang="en-US" sz="4900" b="1" u="sng" dirty="0" smtClean="0">
                <a:latin typeface="Cambria" pitchFamily="18" charset="0"/>
              </a:rPr>
              <a:t>Mathematics</a:t>
            </a:r>
          </a:p>
          <a:p>
            <a:pPr marL="0" indent="0">
              <a:buNone/>
            </a:pPr>
            <a:endParaRPr lang="en-US" sz="3100" b="1" u="sng" dirty="0" smtClean="0">
              <a:latin typeface="Cambria" pitchFamily="18" charset="0"/>
            </a:endParaRPr>
          </a:p>
          <a:p>
            <a:pPr>
              <a:spcBef>
                <a:spcPts val="0"/>
              </a:spcBef>
            </a:pPr>
            <a:r>
              <a:rPr lang="en-US" sz="3400" u="sng" dirty="0" smtClean="0"/>
              <a:t>ESC 2</a:t>
            </a:r>
            <a:r>
              <a:rPr lang="en-US" sz="3400" dirty="0" smtClean="0"/>
              <a:t>, Citizens for Educational Excellence, </a:t>
            </a:r>
            <a:r>
              <a:rPr lang="en-US" sz="3600" dirty="0"/>
              <a:t>Education to Employment Partners P-16 Council, </a:t>
            </a:r>
            <a:r>
              <a:rPr lang="en-US" sz="3400" dirty="0" smtClean="0"/>
              <a:t>TAMU-Corpus Christi, TAMU-Kingsville, Del Mar College, Coastal Bend College, Robstown ISD, Odem-Edroy ISD, Corpus Christi ISD, &amp; Calallen ISD.</a:t>
            </a:r>
          </a:p>
          <a:p>
            <a:pPr marL="0" indent="0">
              <a:spcBef>
                <a:spcPts val="0"/>
              </a:spcBef>
              <a:buNone/>
            </a:pPr>
            <a:endParaRPr lang="en-US" sz="3400" dirty="0" smtClean="0"/>
          </a:p>
          <a:p>
            <a:pPr>
              <a:spcBef>
                <a:spcPts val="0"/>
              </a:spcBef>
            </a:pPr>
            <a:r>
              <a:rPr lang="en-US" sz="3400" u="sng" dirty="0" smtClean="0"/>
              <a:t>ESC 9</a:t>
            </a:r>
            <a:r>
              <a:rPr lang="en-US" sz="3400" dirty="0" smtClean="0"/>
              <a:t>, Region 9 P-16 Council, Midwestern State University, Vernon College, Burkburnett ISD, Wichita Falls ISD, Iowa Park CISD, and Vernon ISD.</a:t>
            </a:r>
          </a:p>
          <a:p>
            <a:pPr marL="0" indent="0">
              <a:spcBef>
                <a:spcPts val="0"/>
              </a:spcBef>
              <a:buNone/>
            </a:pPr>
            <a:endParaRPr lang="en-US" sz="3400" dirty="0" smtClean="0"/>
          </a:p>
          <a:p>
            <a:pPr>
              <a:spcBef>
                <a:spcPts val="0"/>
              </a:spcBef>
            </a:pPr>
            <a:r>
              <a:rPr lang="en-US" sz="3400" u="sng" dirty="0" smtClean="0"/>
              <a:t>ESC 10</a:t>
            </a:r>
            <a:r>
              <a:rPr lang="en-US" sz="3400" dirty="0" smtClean="0"/>
              <a:t>, </a:t>
            </a:r>
            <a:r>
              <a:rPr lang="en-US" sz="3600" dirty="0"/>
              <a:t>North Texas Regional P-16 Council, University of North Texas , </a:t>
            </a:r>
            <a:r>
              <a:rPr lang="en-US" sz="3400" dirty="0" smtClean="0"/>
              <a:t>Dallas CCCD, Brookhaven College, Carrolton Farmers Branch ISD&amp; Dallas ISD.</a:t>
            </a:r>
          </a:p>
          <a:p>
            <a:pPr marL="0" indent="0">
              <a:spcBef>
                <a:spcPts val="0"/>
              </a:spcBef>
              <a:buNone/>
            </a:pPr>
            <a:endParaRPr lang="en-US" sz="3400" dirty="0" smtClean="0"/>
          </a:p>
          <a:p>
            <a:pPr>
              <a:spcBef>
                <a:spcPts val="0"/>
              </a:spcBef>
            </a:pPr>
            <a:r>
              <a:rPr lang="en-US" sz="3400" u="sng" dirty="0" smtClean="0"/>
              <a:t>ESC 12,</a:t>
            </a:r>
            <a:r>
              <a:rPr lang="en-US" sz="3400" dirty="0" smtClean="0"/>
              <a:t>  Heart of TX P-20 Council, McLennan Community College, Texas State Technical College, Waco ISD, La Vega ISD, Midway ISD, Robinson ISD, Rapoport Academy, Reicher Catholic School, &amp; Baylor University.</a:t>
            </a:r>
          </a:p>
          <a:p>
            <a:pPr marL="0" indent="0">
              <a:spcBef>
                <a:spcPts val="0"/>
              </a:spcBef>
              <a:buNone/>
            </a:pPr>
            <a:endParaRPr lang="en-US" sz="3400" u="sng" dirty="0" smtClean="0"/>
          </a:p>
          <a:p>
            <a:pPr>
              <a:spcBef>
                <a:spcPts val="0"/>
              </a:spcBef>
            </a:pPr>
            <a:r>
              <a:rPr lang="en-US" sz="3400" u="sng" dirty="0" smtClean="0"/>
              <a:t>ESC 15</a:t>
            </a:r>
            <a:r>
              <a:rPr lang="en-US" sz="3400" dirty="0" smtClean="0"/>
              <a:t>. San Angelo P-16+ Partnership, Howard College,  Angelo State University, San Angelo ISD &amp; TLC Charter School.</a:t>
            </a:r>
          </a:p>
          <a:p>
            <a:pPr marL="0" indent="0">
              <a:spcBef>
                <a:spcPts val="0"/>
              </a:spcBef>
              <a:buNone/>
            </a:pPr>
            <a:endParaRPr lang="en-US" sz="3400" dirty="0" smtClean="0"/>
          </a:p>
          <a:p>
            <a:pPr>
              <a:spcBef>
                <a:spcPts val="0"/>
              </a:spcBef>
            </a:pPr>
            <a:r>
              <a:rPr lang="en-US" sz="3400" u="sng" dirty="0" smtClean="0"/>
              <a:t>ESC 16</a:t>
            </a:r>
            <a:r>
              <a:rPr lang="en-US" sz="3400" dirty="0" smtClean="0"/>
              <a:t>, Panhandle P-16 Council, West Texas A&amp;M University, Amarillo College, Clarendon College, Frank Phillips College, Amarillo ISD, Borger ISD, &amp; Canyon ISD.</a:t>
            </a:r>
          </a:p>
          <a:p>
            <a:pPr marL="0" indent="0">
              <a:spcBef>
                <a:spcPts val="0"/>
              </a:spcBef>
              <a:buNone/>
            </a:pPr>
            <a:endParaRPr lang="en-US" sz="3400" dirty="0" smtClean="0"/>
          </a:p>
          <a:p>
            <a:pPr>
              <a:spcBef>
                <a:spcPts val="0"/>
              </a:spcBef>
            </a:pPr>
            <a:r>
              <a:rPr lang="en-US" sz="3400" u="sng" dirty="0" smtClean="0"/>
              <a:t>Region 20</a:t>
            </a:r>
            <a:r>
              <a:rPr lang="en-US" sz="3400" dirty="0" smtClean="0"/>
              <a:t>, P16 Plus Council of Greater Bexar County, UT-San Antonio, Alamo Colleges, Palo Alto College, &amp; Harlandale ISD.</a:t>
            </a:r>
            <a:endParaRPr lang="en-US" sz="3400" dirty="0"/>
          </a:p>
        </p:txBody>
      </p:sp>
      <p:sp>
        <p:nvSpPr>
          <p:cNvPr id="8" name="Content Placeholder 2"/>
          <p:cNvSpPr>
            <a:spLocks noGrp="1"/>
          </p:cNvSpPr>
          <p:nvPr>
            <p:ph sz="half" idx="4294967295"/>
          </p:nvPr>
        </p:nvSpPr>
        <p:spPr>
          <a:xfrm>
            <a:off x="6278563" y="1219200"/>
            <a:ext cx="2865437" cy="5486400"/>
          </a:xfrm>
          <a:ln w="38100">
            <a:solidFill>
              <a:schemeClr val="bg1">
                <a:lumMod val="50000"/>
              </a:schemeClr>
            </a:solidFill>
          </a:ln>
        </p:spPr>
        <p:txBody>
          <a:bodyPr>
            <a:normAutofit fontScale="70000" lnSpcReduction="20000"/>
          </a:bodyPr>
          <a:lstStyle/>
          <a:p>
            <a:pPr marL="0" indent="0">
              <a:spcBef>
                <a:spcPts val="0"/>
              </a:spcBef>
              <a:buNone/>
            </a:pPr>
            <a:r>
              <a:rPr lang="en-US" sz="2100" b="1" u="sng" dirty="0" smtClean="0">
                <a:latin typeface="Cambria" pitchFamily="18" charset="0"/>
              </a:rPr>
              <a:t>English Language Arts</a:t>
            </a:r>
          </a:p>
          <a:p>
            <a:pPr marL="0" indent="0">
              <a:spcBef>
                <a:spcPts val="0"/>
              </a:spcBef>
              <a:buNone/>
            </a:pPr>
            <a:endParaRPr lang="en-US" sz="1600" b="1" u="sng" dirty="0" smtClean="0">
              <a:latin typeface="Cambria" pitchFamily="18" charset="0"/>
            </a:endParaRPr>
          </a:p>
          <a:p>
            <a:pPr>
              <a:spcBef>
                <a:spcPts val="0"/>
              </a:spcBef>
            </a:pPr>
            <a:r>
              <a:rPr lang="en-US" sz="1500" u="sng" dirty="0" smtClean="0"/>
              <a:t>ESC 6</a:t>
            </a:r>
            <a:r>
              <a:rPr lang="en-US" sz="1500" dirty="0" smtClean="0"/>
              <a:t>, </a:t>
            </a:r>
            <a:r>
              <a:rPr lang="en-US" sz="1600" dirty="0">
                <a:latin typeface="Cambria" pitchFamily="18" charset="0"/>
              </a:rPr>
              <a:t>Sam Houston State University  P-16 Council </a:t>
            </a:r>
            <a:r>
              <a:rPr lang="en-US" sz="1600" dirty="0" smtClean="0">
                <a:latin typeface="Cambria" pitchFamily="18" charset="0"/>
              </a:rPr>
              <a:t>, </a:t>
            </a:r>
            <a:r>
              <a:rPr lang="en-US" sz="1500" dirty="0" smtClean="0"/>
              <a:t>Sam Houston State University, Lone Star College System, Huntsville ISD, &amp; Sam Houston State University Regional P-16 Council (Huntsville).</a:t>
            </a:r>
          </a:p>
          <a:p>
            <a:pPr marL="0" indent="0">
              <a:spcBef>
                <a:spcPts val="0"/>
              </a:spcBef>
              <a:buNone/>
            </a:pPr>
            <a:endParaRPr lang="en-US" sz="1500" dirty="0" smtClean="0"/>
          </a:p>
          <a:p>
            <a:pPr>
              <a:spcBef>
                <a:spcPts val="0"/>
              </a:spcBef>
            </a:pPr>
            <a:r>
              <a:rPr lang="en-US" sz="1500" u="sng" dirty="0"/>
              <a:t>ESC 9</a:t>
            </a:r>
            <a:r>
              <a:rPr lang="en-US" sz="1500" dirty="0"/>
              <a:t>, </a:t>
            </a:r>
            <a:r>
              <a:rPr lang="en-US" sz="1600" dirty="0"/>
              <a:t>Region 9 P-16 Council, </a:t>
            </a:r>
            <a:r>
              <a:rPr lang="en-US" sz="1500" dirty="0" smtClean="0"/>
              <a:t>Midwestern </a:t>
            </a:r>
            <a:r>
              <a:rPr lang="en-US" sz="1500" dirty="0"/>
              <a:t>State University, Vernon College, Burkburnett ISD, </a:t>
            </a:r>
            <a:r>
              <a:rPr lang="en-US" sz="1500" dirty="0" smtClean="0"/>
              <a:t>Vernon ISD, Iowa Park CISD, Windthorst ISD, &amp; </a:t>
            </a:r>
            <a:r>
              <a:rPr lang="en-US" sz="1500" dirty="0"/>
              <a:t>Wichita Falls </a:t>
            </a:r>
            <a:r>
              <a:rPr lang="en-US" sz="1500" dirty="0" smtClean="0"/>
              <a:t>ISD.</a:t>
            </a:r>
          </a:p>
          <a:p>
            <a:pPr marL="0" indent="0">
              <a:spcBef>
                <a:spcPts val="0"/>
              </a:spcBef>
              <a:buNone/>
            </a:pPr>
            <a:endParaRPr lang="en-US" sz="1500" dirty="0" smtClean="0"/>
          </a:p>
          <a:p>
            <a:pPr>
              <a:spcBef>
                <a:spcPts val="0"/>
              </a:spcBef>
            </a:pPr>
            <a:r>
              <a:rPr lang="en-US" sz="1500" u="sng" dirty="0" smtClean="0"/>
              <a:t>ESC 11</a:t>
            </a:r>
            <a:r>
              <a:rPr lang="en-US" sz="1500" dirty="0" smtClean="0"/>
              <a:t>, </a:t>
            </a:r>
            <a:r>
              <a:rPr lang="en-US" sz="1600" dirty="0"/>
              <a:t>North Texas Regional P-16 Council, </a:t>
            </a:r>
            <a:r>
              <a:rPr lang="en-US" sz="1500" dirty="0" smtClean="0"/>
              <a:t>Tarleton State University,  Hill College, Burleson ISD, Cleburne ISD, Godley ISD, &amp; Joshua ISD.</a:t>
            </a:r>
          </a:p>
          <a:p>
            <a:pPr marL="0" indent="0">
              <a:spcBef>
                <a:spcPts val="0"/>
              </a:spcBef>
              <a:buNone/>
            </a:pPr>
            <a:endParaRPr lang="en-US" sz="1500" dirty="0" smtClean="0"/>
          </a:p>
          <a:p>
            <a:pPr>
              <a:spcBef>
                <a:spcPts val="0"/>
              </a:spcBef>
            </a:pPr>
            <a:r>
              <a:rPr lang="en-US" sz="1500" u="sng" dirty="0" smtClean="0"/>
              <a:t>ESC 12</a:t>
            </a:r>
            <a:r>
              <a:rPr lang="en-US" sz="1500" dirty="0" smtClean="0"/>
              <a:t>, Heart of TX P-20 Council, McLennan Community College, Texas State Technical College, Waco ISD, La Vega ISD, Midway ISD, Robinson ISD,  Rapoport Academy, Reicher Catholic School, West Midway &amp; Baylor University.</a:t>
            </a:r>
          </a:p>
          <a:p>
            <a:pPr marL="0" indent="0">
              <a:spcBef>
                <a:spcPts val="0"/>
              </a:spcBef>
              <a:buNone/>
            </a:pPr>
            <a:endParaRPr lang="en-US" sz="1500" dirty="0"/>
          </a:p>
          <a:p>
            <a:pPr>
              <a:spcBef>
                <a:spcPts val="0"/>
              </a:spcBef>
            </a:pPr>
            <a:r>
              <a:rPr lang="en-US" sz="1500" u="sng" dirty="0" smtClean="0"/>
              <a:t>ESC 15</a:t>
            </a:r>
            <a:r>
              <a:rPr lang="en-US" sz="1500" dirty="0" smtClean="0"/>
              <a:t>, San Angelo P-16+ Partnership, Howard College,  Angelo State University, Eden CISD, Wall ISD &amp; San Angelo ISD.</a:t>
            </a:r>
            <a:r>
              <a:rPr lang="en-US" sz="1500" u="sng" dirty="0" smtClean="0"/>
              <a:t> </a:t>
            </a:r>
          </a:p>
          <a:p>
            <a:pPr marL="0" indent="0">
              <a:spcBef>
                <a:spcPts val="0"/>
              </a:spcBef>
              <a:buNone/>
            </a:pPr>
            <a:endParaRPr lang="en-US" sz="1500" u="sng" dirty="0" smtClean="0"/>
          </a:p>
          <a:p>
            <a:pPr>
              <a:spcBef>
                <a:spcPts val="0"/>
              </a:spcBef>
            </a:pPr>
            <a:r>
              <a:rPr lang="en-US" sz="1500" u="sng" dirty="0" smtClean="0"/>
              <a:t>Region 20</a:t>
            </a:r>
            <a:r>
              <a:rPr lang="en-US" sz="1500" dirty="0" smtClean="0"/>
              <a:t>, P16 Plus Council of Greater Bexar County, UT-San Antonio, Alamo Colleges, Palo Alto College, &amp; Harlandale ISD.</a:t>
            </a:r>
          </a:p>
          <a:p>
            <a:pPr>
              <a:spcBef>
                <a:spcPts val="0"/>
              </a:spcBef>
            </a:pPr>
            <a:endParaRPr lang="en-US" sz="1500" dirty="0" smtClean="0">
              <a:latin typeface="Cambria" pitchFamily="18" charset="0"/>
            </a:endParaRPr>
          </a:p>
          <a:p>
            <a:pPr>
              <a:spcBef>
                <a:spcPts val="0"/>
              </a:spcBef>
            </a:pPr>
            <a:endParaRPr lang="en-US" sz="1500" dirty="0" smtClean="0">
              <a:latin typeface="Cambria" pitchFamily="18" charset="0"/>
            </a:endParaRPr>
          </a:p>
        </p:txBody>
      </p:sp>
      <p:sp>
        <p:nvSpPr>
          <p:cNvPr id="9" name="Content Placeholder 2"/>
          <p:cNvSpPr>
            <a:spLocks noGrp="1"/>
          </p:cNvSpPr>
          <p:nvPr>
            <p:ph sz="half" idx="4294967295"/>
          </p:nvPr>
        </p:nvSpPr>
        <p:spPr>
          <a:xfrm>
            <a:off x="3416435" y="1988141"/>
            <a:ext cx="2559050" cy="2590800"/>
          </a:xfrm>
          <a:ln w="38100">
            <a:solidFill>
              <a:schemeClr val="tx1">
                <a:lumMod val="85000"/>
                <a:lumOff val="15000"/>
              </a:schemeClr>
            </a:solidFill>
          </a:ln>
        </p:spPr>
        <p:txBody>
          <a:bodyPr>
            <a:normAutofit fontScale="92500" lnSpcReduction="10000"/>
          </a:bodyPr>
          <a:lstStyle/>
          <a:p>
            <a:pPr marL="0" indent="0">
              <a:spcBef>
                <a:spcPts val="0"/>
              </a:spcBef>
              <a:buNone/>
            </a:pPr>
            <a:r>
              <a:rPr lang="en-US" sz="1600" b="1" u="sng" dirty="0" smtClean="0">
                <a:latin typeface="Cambria" pitchFamily="18" charset="0"/>
              </a:rPr>
              <a:t>Science</a:t>
            </a:r>
          </a:p>
          <a:p>
            <a:r>
              <a:rPr lang="en-US" sz="1200" u="sng" dirty="0" smtClean="0">
                <a:latin typeface="Cambria" pitchFamily="18" charset="0"/>
              </a:rPr>
              <a:t>ESC </a:t>
            </a:r>
            <a:r>
              <a:rPr lang="en-US" sz="1200" u="sng" dirty="0">
                <a:latin typeface="Cambria" pitchFamily="18" charset="0"/>
              </a:rPr>
              <a:t>1</a:t>
            </a:r>
            <a:r>
              <a:rPr lang="en-US" sz="1200" dirty="0">
                <a:latin typeface="Cambria" pitchFamily="18" charset="0"/>
              </a:rPr>
              <a:t>, Upper Rio Grande Valley P-16, UT-Pan Am, South Texas  College, </a:t>
            </a:r>
            <a:r>
              <a:rPr lang="en-US" sz="1200" dirty="0" smtClean="0">
                <a:latin typeface="Cambria" pitchFamily="18" charset="0"/>
              </a:rPr>
              <a:t>South Texas ISD, Missions ISD, Weslaco ISD, McAllen ISD, &amp; </a:t>
            </a:r>
            <a:r>
              <a:rPr lang="en-US" sz="1200" dirty="0">
                <a:latin typeface="Cambria" pitchFamily="18" charset="0"/>
              </a:rPr>
              <a:t>Pharr San Juan Alamo </a:t>
            </a:r>
            <a:r>
              <a:rPr lang="en-US" sz="1200" dirty="0" smtClean="0">
                <a:latin typeface="Cambria" pitchFamily="18" charset="0"/>
              </a:rPr>
              <a:t>ISD.</a:t>
            </a:r>
          </a:p>
          <a:p>
            <a:pPr marL="0" indent="0">
              <a:buNone/>
            </a:pPr>
            <a:endParaRPr lang="en-US" sz="1200" dirty="0">
              <a:latin typeface="Cambria" pitchFamily="18" charset="0"/>
            </a:endParaRPr>
          </a:p>
          <a:p>
            <a:r>
              <a:rPr lang="en-US" sz="1200" u="sng" dirty="0">
                <a:latin typeface="Cambria" pitchFamily="18" charset="0"/>
              </a:rPr>
              <a:t>ESC 10</a:t>
            </a:r>
            <a:r>
              <a:rPr lang="en-US" sz="1200" dirty="0">
                <a:latin typeface="Cambria" pitchFamily="18" charset="0"/>
              </a:rPr>
              <a:t>, North Texas Regional P-16 Council, University of North Texas </a:t>
            </a:r>
            <a:r>
              <a:rPr lang="en-US" sz="1200" dirty="0" smtClean="0">
                <a:latin typeface="Cambria" pitchFamily="18" charset="0"/>
              </a:rPr>
              <a:t>, </a:t>
            </a:r>
            <a:r>
              <a:rPr lang="en-US" sz="1200" dirty="0">
                <a:latin typeface="Cambria" pitchFamily="18" charset="0"/>
              </a:rPr>
              <a:t>Dallas CCCD, Brookhaven </a:t>
            </a:r>
            <a:r>
              <a:rPr lang="en-US" sz="1200" dirty="0" smtClean="0">
                <a:latin typeface="Cambria" pitchFamily="18" charset="0"/>
              </a:rPr>
              <a:t>College, Carrolton  Farmers Branch &amp; </a:t>
            </a:r>
            <a:r>
              <a:rPr lang="en-US" sz="1200" dirty="0">
                <a:latin typeface="Cambria" pitchFamily="18" charset="0"/>
              </a:rPr>
              <a:t>Dallas </a:t>
            </a:r>
            <a:r>
              <a:rPr lang="en-US" sz="1200" dirty="0" smtClean="0">
                <a:latin typeface="Cambria" pitchFamily="18" charset="0"/>
              </a:rPr>
              <a:t>ISD</a:t>
            </a:r>
            <a:r>
              <a:rPr lang="en-US" sz="1200" u="sng" dirty="0" smtClean="0">
                <a:latin typeface="Cambria" pitchFamily="18" charset="0"/>
              </a:rPr>
              <a:t>.</a:t>
            </a:r>
            <a:endParaRPr lang="en-US" sz="1200" u="sng" dirty="0">
              <a:latin typeface="Cambria" pitchFamily="18" charset="0"/>
            </a:endParaRPr>
          </a:p>
          <a:p>
            <a:endParaRPr lang="en-US" sz="1400" dirty="0" smtClean="0">
              <a:latin typeface="Cambria" pitchFamily="18" charset="0"/>
            </a:endParaRPr>
          </a:p>
        </p:txBody>
      </p:sp>
      <p:sp>
        <p:nvSpPr>
          <p:cNvPr id="10" name="Content Placeholder 2"/>
          <p:cNvSpPr>
            <a:spLocks noGrp="1"/>
          </p:cNvSpPr>
          <p:nvPr>
            <p:ph sz="half" idx="4294967295"/>
          </p:nvPr>
        </p:nvSpPr>
        <p:spPr>
          <a:xfrm>
            <a:off x="3439376" y="4834056"/>
            <a:ext cx="2559050" cy="1371600"/>
          </a:xfrm>
          <a:ln w="38100">
            <a:solidFill>
              <a:srgbClr val="78823A"/>
            </a:solidFill>
          </a:ln>
        </p:spPr>
        <p:txBody>
          <a:bodyPr>
            <a:normAutofit fontScale="92500" lnSpcReduction="20000"/>
          </a:bodyPr>
          <a:lstStyle/>
          <a:p>
            <a:pPr marL="0" indent="0">
              <a:spcBef>
                <a:spcPts val="0"/>
              </a:spcBef>
              <a:buNone/>
            </a:pPr>
            <a:r>
              <a:rPr lang="en-US" sz="1600" b="1" u="sng" dirty="0" smtClean="0">
                <a:latin typeface="Cambria" pitchFamily="18" charset="0"/>
              </a:rPr>
              <a:t>College Awareness</a:t>
            </a:r>
          </a:p>
          <a:p>
            <a:pPr marL="0" indent="0">
              <a:spcBef>
                <a:spcPts val="0"/>
              </a:spcBef>
              <a:buNone/>
            </a:pPr>
            <a:endParaRPr lang="en-US" sz="1600" b="1" u="sng" dirty="0" smtClean="0">
              <a:latin typeface="Cambria" pitchFamily="18" charset="0"/>
            </a:endParaRPr>
          </a:p>
          <a:p>
            <a:r>
              <a:rPr lang="en-US" sz="1200" u="sng" dirty="0" smtClean="0">
                <a:latin typeface="Cambria" pitchFamily="18" charset="0"/>
              </a:rPr>
              <a:t>ESC </a:t>
            </a:r>
            <a:r>
              <a:rPr lang="en-US" sz="1200" u="sng" dirty="0">
                <a:latin typeface="Cambria" pitchFamily="18" charset="0"/>
              </a:rPr>
              <a:t>7</a:t>
            </a:r>
            <a:r>
              <a:rPr lang="en-US" sz="1200" dirty="0">
                <a:latin typeface="Cambria" pitchFamily="18" charset="0"/>
              </a:rPr>
              <a:t>, </a:t>
            </a:r>
            <a:r>
              <a:rPr lang="en-US" sz="1200" dirty="0" smtClean="0">
                <a:latin typeface="Cambria" pitchFamily="18" charset="0"/>
              </a:rPr>
              <a:t> Deep East Texas P-16 Council/Stephen F. Austin University, Kilgore </a:t>
            </a:r>
            <a:r>
              <a:rPr lang="en-US" sz="1200" dirty="0">
                <a:latin typeface="Cambria" pitchFamily="18" charset="0"/>
              </a:rPr>
              <a:t>College</a:t>
            </a:r>
            <a:r>
              <a:rPr lang="en-US" sz="1200" dirty="0" smtClean="0">
                <a:latin typeface="Cambria" pitchFamily="18" charset="0"/>
              </a:rPr>
              <a:t>, </a:t>
            </a:r>
            <a:r>
              <a:rPr lang="en-US" sz="1200" dirty="0">
                <a:latin typeface="Cambria" pitchFamily="18" charset="0"/>
              </a:rPr>
              <a:t>Kilgore </a:t>
            </a:r>
            <a:r>
              <a:rPr lang="en-US" sz="1200" dirty="0" smtClean="0">
                <a:latin typeface="Cambria" pitchFamily="18" charset="0"/>
              </a:rPr>
              <a:t>ISD, Panola Charter, &amp; Tyler Junior College.</a:t>
            </a:r>
            <a:endParaRPr lang="en-US" sz="1200" dirty="0">
              <a:latin typeface="Cambria" pitchFamily="18" charset="0"/>
            </a:endParaRPr>
          </a:p>
          <a:p>
            <a:endParaRPr lang="en-US" sz="1400" dirty="0" smtClean="0">
              <a:latin typeface="Cambria" pitchFamily="18" charset="0"/>
            </a:endParaRPr>
          </a:p>
          <a:p>
            <a:endParaRPr lang="en-US" sz="1400" dirty="0" smtClean="0">
              <a:latin typeface="Cambria" pitchFamily="18"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3467099" y="575412"/>
            <a:ext cx="2209802" cy="875859"/>
          </a:xfrm>
          <a:prstGeom prst="rect">
            <a:avLst/>
          </a:prstGeom>
        </p:spPr>
      </p:pic>
      <p:grpSp>
        <p:nvGrpSpPr>
          <p:cNvPr id="12" name="Group 11"/>
          <p:cNvGrpSpPr/>
          <p:nvPr/>
        </p:nvGrpSpPr>
        <p:grpSpPr>
          <a:xfrm>
            <a:off x="0" y="6629400"/>
            <a:ext cx="9144000" cy="280951"/>
            <a:chOff x="0" y="6629400"/>
            <a:chExt cx="9144000" cy="280951"/>
          </a:xfrm>
        </p:grpSpPr>
        <p:grpSp>
          <p:nvGrpSpPr>
            <p:cNvPr id="13" name="Group 12"/>
            <p:cNvGrpSpPr/>
            <p:nvPr/>
          </p:nvGrpSpPr>
          <p:grpSpPr>
            <a:xfrm>
              <a:off x="0" y="6629400"/>
              <a:ext cx="9144000" cy="228602"/>
              <a:chOff x="0" y="6629400"/>
              <a:chExt cx="9144000" cy="228602"/>
            </a:xfrm>
          </p:grpSpPr>
          <p:sp>
            <p:nvSpPr>
              <p:cNvPr id="15" name="Rectangle 14"/>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Rectangle 16"/>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4" name="Rectangle 3"/>
          <p:cNvSpPr/>
          <p:nvPr/>
        </p:nvSpPr>
        <p:spPr>
          <a:xfrm>
            <a:off x="4267200" y="1312771"/>
            <a:ext cx="859531" cy="276999"/>
          </a:xfrm>
          <a:prstGeom prst="rect">
            <a:avLst/>
          </a:prstGeom>
        </p:spPr>
        <p:txBody>
          <a:bodyPr wrap="none">
            <a:spAutoFit/>
          </a:bodyPr>
          <a:lstStyle/>
          <a:p>
            <a:r>
              <a:rPr lang="en-US" sz="1200" dirty="0" smtClean="0">
                <a:solidFill>
                  <a:prstClr val="black"/>
                </a:solidFill>
              </a:rPr>
              <a:t>2013-2014</a:t>
            </a:r>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pPr/>
              <a:t>16</a:t>
            </a:fld>
            <a:endParaRPr lang="en-US" dirty="0"/>
          </a:p>
        </p:txBody>
      </p:sp>
    </p:spTree>
    <p:extLst>
      <p:ext uri="{BB962C8B-B14F-4D97-AF65-F5344CB8AC3E}">
        <p14:creationId xmlns:p14="http://schemas.microsoft.com/office/powerpoint/2010/main" val="1465557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21410" y="914400"/>
            <a:ext cx="7055789" cy="3048000"/>
          </a:xfrm>
        </p:spPr>
        <p:txBody>
          <a:bodyPr/>
          <a:lstStyle/>
          <a:p>
            <a:pPr marL="0" indent="0">
              <a:lnSpc>
                <a:spcPct val="150000"/>
              </a:lnSpc>
            </a:pPr>
            <a:r>
              <a:rPr lang="en-US" sz="4000" b="1" dirty="0" smtClean="0"/>
              <a:t>House Bill 5: </a:t>
            </a:r>
            <a:br>
              <a:rPr lang="en-US" sz="4000" b="1" dirty="0" smtClean="0"/>
            </a:br>
            <a:r>
              <a:rPr lang="en-US" sz="4000" b="1" dirty="0" smtClean="0"/>
              <a:t>Provisions with Implications for Vertical Alignment </a:t>
            </a:r>
            <a:endParaRPr lang="en-US" sz="4000" b="1"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17</a:t>
            </a:fld>
            <a:endParaRPr lang="en-US" dirty="0"/>
          </a:p>
        </p:txBody>
      </p:sp>
      <p:pic>
        <p:nvPicPr>
          <p:cNvPr id="1026" name="Picture 2" descr="C:\Users\kaq0007\AppData\Local\Microsoft\Windows\Temporary Internet Files\Content.IE5\CJL5TIRK\MP90043862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513" b="15729"/>
          <a:stretch/>
        </p:blipFill>
        <p:spPr bwMode="auto">
          <a:xfrm>
            <a:off x="1349664" y="4724400"/>
            <a:ext cx="6400800" cy="2029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465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1: College Preparatory Courses (CPCs)</a:t>
            </a:r>
            <a:endParaRPr lang="en-US" dirty="0"/>
          </a:p>
        </p:txBody>
      </p:sp>
      <p:sp>
        <p:nvSpPr>
          <p:cNvPr id="3" name="Content Placeholder 2"/>
          <p:cNvSpPr>
            <a:spLocks noGrp="1"/>
          </p:cNvSpPr>
          <p:nvPr>
            <p:ph idx="1"/>
          </p:nvPr>
        </p:nvSpPr>
        <p:spPr/>
        <p:txBody>
          <a:bodyPr>
            <a:noAutofit/>
          </a:bodyPr>
          <a:lstStyle/>
          <a:p>
            <a:r>
              <a:rPr lang="en-US" sz="2000" dirty="0" smtClean="0"/>
              <a:t>Districts </a:t>
            </a:r>
            <a:r>
              <a:rPr lang="en-US" sz="2000" dirty="0"/>
              <a:t>must partner with at least one IHE to develop </a:t>
            </a:r>
            <a:r>
              <a:rPr lang="en-US" sz="2000" dirty="0" smtClean="0"/>
              <a:t>college </a:t>
            </a:r>
            <a:r>
              <a:rPr lang="en-US" sz="2000" dirty="0"/>
              <a:t>prep courses in math and ELA for 12th grade students who do not meet college readiness standards or whose performance indicates they are not </a:t>
            </a:r>
            <a:r>
              <a:rPr lang="en-US" sz="2000" dirty="0" smtClean="0"/>
              <a:t>ready for entry-level </a:t>
            </a:r>
            <a:r>
              <a:rPr lang="en-US" sz="2000" dirty="0"/>
              <a:t>college coursework. </a:t>
            </a:r>
            <a:endParaRPr lang="en-US" sz="2000" dirty="0" smtClean="0"/>
          </a:p>
          <a:p>
            <a:r>
              <a:rPr lang="en-US" sz="2000" dirty="0" smtClean="0"/>
              <a:t>Effective </a:t>
            </a:r>
            <a:r>
              <a:rPr lang="en-US" sz="2000" dirty="0"/>
              <a:t>2013-2014 (with courses to be provided no later than 2014-2015)</a:t>
            </a:r>
          </a:p>
          <a:p>
            <a:r>
              <a:rPr lang="en-US" sz="2000" dirty="0"/>
              <a:t>High school </a:t>
            </a:r>
            <a:r>
              <a:rPr lang="en-US" sz="2000" dirty="0" smtClean="0"/>
              <a:t>and </a:t>
            </a:r>
            <a:r>
              <a:rPr lang="en-US" sz="2000" dirty="0"/>
              <a:t>IHE faculty </a:t>
            </a:r>
            <a:r>
              <a:rPr lang="en-US" sz="2000" dirty="0" smtClean="0"/>
              <a:t>keep meeting  </a:t>
            </a:r>
            <a:r>
              <a:rPr lang="en-US" sz="2000" dirty="0"/>
              <a:t>regularly as necessary to ensure courses are aligned with college readiness expectations.</a:t>
            </a:r>
          </a:p>
          <a:p>
            <a:pPr marL="402336" lvl="1" indent="0">
              <a:buNone/>
            </a:pPr>
            <a:endParaRPr lang="en-US" sz="2000" dirty="0" smtClean="0"/>
          </a:p>
        </p:txBody>
      </p:sp>
      <p:sp>
        <p:nvSpPr>
          <p:cNvPr id="6" name="Slide Number Placeholder 5"/>
          <p:cNvSpPr>
            <a:spLocks noGrp="1"/>
          </p:cNvSpPr>
          <p:nvPr>
            <p:ph type="sldNum" sz="quarter" idx="12"/>
          </p:nvPr>
        </p:nvSpPr>
        <p:spPr/>
        <p:txBody>
          <a:bodyPr/>
          <a:lstStyle/>
          <a:p>
            <a:fld id="{10418569-7E30-427A-B0AC-AC930D968A95}" type="slidenum">
              <a:rPr lang="en-US" smtClean="0"/>
              <a:pPr/>
              <a:t>18</a:t>
            </a:fld>
            <a:endParaRPr lang="en-US"/>
          </a:p>
        </p:txBody>
      </p:sp>
    </p:spTree>
    <p:extLst>
      <p:ext uri="{BB962C8B-B14F-4D97-AF65-F5344CB8AC3E}">
        <p14:creationId xmlns:p14="http://schemas.microsoft.com/office/powerpoint/2010/main" val="1699760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accomplished by  ESC regions in 2014-15?</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19</a:t>
            </a:fld>
            <a:endParaRPr lang="en-US" dirty="0"/>
          </a:p>
        </p:txBody>
      </p:sp>
      <p:sp>
        <p:nvSpPr>
          <p:cNvPr id="5" name="Text Placeholder 4"/>
          <p:cNvSpPr>
            <a:spLocks noGrp="1"/>
          </p:cNvSpPr>
          <p:nvPr>
            <p:ph type="body" sz="quarter" idx="13"/>
          </p:nvPr>
        </p:nvSpPr>
        <p:spPr>
          <a:xfrm>
            <a:off x="533400" y="6324600"/>
            <a:ext cx="2515644" cy="277812"/>
          </a:xfrm>
        </p:spPr>
        <p:txBody>
          <a:bodyPr>
            <a:normAutofit fontScale="85000" lnSpcReduction="20000"/>
          </a:bodyPr>
          <a:lstStyle/>
          <a:p>
            <a:pPr marL="0" indent="0">
              <a:buNone/>
            </a:pPr>
            <a:endParaRPr lang="en-US" dirty="0">
              <a:solidFill>
                <a:srgbClr val="FF0000"/>
              </a:solidFill>
            </a:endParaRPr>
          </a:p>
          <a:p>
            <a:pPr marL="0" indent="0">
              <a:buNone/>
            </a:pP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057400"/>
            <a:ext cx="7396104" cy="6632444"/>
          </a:xfrm>
        </p:spPr>
      </p:pic>
    </p:spTree>
    <p:extLst>
      <p:ext uri="{BB962C8B-B14F-4D97-AF65-F5344CB8AC3E}">
        <p14:creationId xmlns:p14="http://schemas.microsoft.com/office/powerpoint/2010/main" val="316871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a:bodyPr>
          <a:lstStyle/>
          <a:p>
            <a:pPr>
              <a:buFont typeface="+mj-lt"/>
              <a:buAutoNum type="arabicPeriod"/>
            </a:pPr>
            <a:r>
              <a:rPr lang="en-US" sz="2800" b="1" dirty="0" smtClean="0"/>
              <a:t>The AVATAR model</a:t>
            </a:r>
          </a:p>
          <a:p>
            <a:pPr>
              <a:buFont typeface="+mj-lt"/>
              <a:buAutoNum type="arabicPeriod"/>
            </a:pPr>
            <a:r>
              <a:rPr lang="en-US" sz="2800" b="1" dirty="0" smtClean="0"/>
              <a:t> HB 5’s reshaping of vertical alignment collaborations</a:t>
            </a:r>
          </a:p>
          <a:p>
            <a:pPr>
              <a:buFont typeface="+mj-lt"/>
              <a:buAutoNum type="arabicPeriod"/>
            </a:pPr>
            <a:r>
              <a:rPr lang="en-US" sz="2800" b="1" dirty="0" smtClean="0"/>
              <a:t>AVATAR in Region 12 (Waco)</a:t>
            </a:r>
          </a:p>
          <a:p>
            <a:pPr>
              <a:buFont typeface="+mj-lt"/>
              <a:buAutoNum type="arabicPeriod"/>
            </a:pPr>
            <a:r>
              <a:rPr lang="en-US" sz="2800" b="1" dirty="0" smtClean="0"/>
              <a:t>AVATAR in Region 20 (San Antonio)</a:t>
            </a:r>
          </a:p>
          <a:p>
            <a:pPr>
              <a:buFont typeface="+mj-lt"/>
              <a:buAutoNum type="arabicPeriod"/>
            </a:pPr>
            <a:endParaRPr lang="en-US" sz="28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a:t>
            </a:fld>
            <a:endParaRPr lang="en-US" dirty="0"/>
          </a:p>
        </p:txBody>
      </p:sp>
      <p:sp>
        <p:nvSpPr>
          <p:cNvPr id="5" name="Text Placeholder 4"/>
          <p:cNvSpPr>
            <a:spLocks noGrp="1"/>
          </p:cNvSpPr>
          <p:nvPr>
            <p:ph type="body" sz="quarter" idx="13"/>
          </p:nvPr>
        </p:nvSpPr>
        <p:spPr/>
        <p:txBody>
          <a:bodyPr>
            <a:normAutofit fontScale="62500" lnSpcReduction="20000"/>
          </a:bodyPr>
          <a:lstStyle/>
          <a:p>
            <a:r>
              <a:rPr lang="en-US" dirty="0">
                <a:solidFill>
                  <a:srgbClr val="C00000"/>
                </a:solidFill>
              </a:rPr>
              <a:t>http://untavatar.org</a:t>
            </a:r>
          </a:p>
          <a:p>
            <a:endParaRPr lang="en-US" dirty="0"/>
          </a:p>
        </p:txBody>
      </p:sp>
    </p:spTree>
    <p:extLst>
      <p:ext uri="{BB962C8B-B14F-4D97-AF65-F5344CB8AC3E}">
        <p14:creationId xmlns:p14="http://schemas.microsoft.com/office/powerpoint/2010/main" val="3492331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CPC’s link to a national interest in transitions for high risk students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20</a:t>
            </a:fld>
            <a:endParaRPr lang="en-US" dirty="0"/>
          </a:p>
        </p:txBody>
      </p:sp>
      <p:sp>
        <p:nvSpPr>
          <p:cNvPr id="5" name="Text Placeholder 4"/>
          <p:cNvSpPr>
            <a:spLocks noGrp="1"/>
          </p:cNvSpPr>
          <p:nvPr>
            <p:ph type="body" sz="quarter" idx="13"/>
          </p:nvPr>
        </p:nvSpPr>
        <p:spPr>
          <a:xfrm>
            <a:off x="762000" y="6172200"/>
            <a:ext cx="2971800" cy="277812"/>
          </a:xfrm>
        </p:spPr>
        <p:txBody>
          <a:bodyPr>
            <a:normAutofit fontScale="85000" lnSpcReduction="20000"/>
          </a:bodyPr>
          <a:lstStyle/>
          <a:p>
            <a:endParaRPr lang="en-US" dirty="0">
              <a:solidFill>
                <a:srgbClr val="FF0000"/>
              </a:solidFill>
            </a:endParaRPr>
          </a:p>
        </p:txBody>
      </p:sp>
      <p:sp>
        <p:nvSpPr>
          <p:cNvPr id="7" name="Rectangle 1"/>
          <p:cNvSpPr>
            <a:spLocks noChangeArrowheads="1"/>
          </p:cNvSpPr>
          <p:nvPr/>
        </p:nvSpPr>
        <p:spPr bwMode="auto">
          <a:xfrm>
            <a:off x="-80167" y="-539734"/>
            <a:ext cx="1067940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NUMBERS OF REGIONAL ACTIVITIES AND PARTICIPANTS, 2014-2015</a:t>
            </a:r>
            <a:endParaRPr kumimoji="0" lang="en-US"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a:xfrm>
            <a:off x="866441" y="2286000"/>
            <a:ext cx="6345260" cy="3530599"/>
          </a:xfrm>
        </p:spPr>
        <p:txBody>
          <a:bodyPr>
            <a:normAutofit fontScale="85000" lnSpcReduction="10000"/>
          </a:bodyPr>
          <a:lstStyle/>
          <a:p>
            <a:r>
              <a:rPr lang="en-US" b="1" dirty="0"/>
              <a:t>By providing for College Preparatory Courses, Texas joins 37 other states that are exploring high school transitional courses as an alternative to developmental </a:t>
            </a:r>
            <a:r>
              <a:rPr lang="en-US" b="1" dirty="0" smtClean="0"/>
              <a:t>education (Barnett et al, 2013).</a:t>
            </a:r>
          </a:p>
          <a:p>
            <a:r>
              <a:rPr lang="en-US" b="1" dirty="0" smtClean="0"/>
              <a:t>College Preparatory Courses support imperatives to to address student need for remediation at the lowest possible level, using fast-track models, and support brush-up before placement testing (Center for Community College Student Engagement, 2014; Office of President, 2014).</a:t>
            </a:r>
            <a:endParaRPr lang="en-US" b="1" dirty="0"/>
          </a:p>
          <a:p>
            <a:pPr marL="0" indent="0">
              <a:buNone/>
            </a:pPr>
            <a:r>
              <a:rPr lang="en-US" sz="1300" dirty="0" smtClean="0"/>
              <a:t>Center for Community College Student Engagement (2014).  A Matter of Degree: Practices to Pathways. Austin TX: University of Texas at Austin, Higher Education Leadership.</a:t>
            </a:r>
          </a:p>
          <a:p>
            <a:pPr marL="0" indent="0">
              <a:buNone/>
            </a:pPr>
            <a:r>
              <a:rPr lang="en-US" sz="1300" dirty="0" smtClean="0"/>
              <a:t>Executive Office of the President (2014).  Increasing College Opportunity for Low-Income Students.  Washington D.C. : White House.</a:t>
            </a:r>
          </a:p>
          <a:p>
            <a:pPr marL="0" indent="0">
              <a:buNone/>
            </a:pPr>
            <a:r>
              <a:rPr lang="en-US" sz="1300" dirty="0" smtClean="0"/>
              <a:t>Barnett, E. A., Frey, M. P., Trimble, M. J., &amp; </a:t>
            </a:r>
            <a:r>
              <a:rPr lang="en-US" sz="1300" dirty="0" err="1" smtClean="0"/>
              <a:t>Pheatt</a:t>
            </a:r>
            <a:r>
              <a:rPr lang="en-US" sz="1300" dirty="0" smtClean="0"/>
              <a:t>, L(2013). Reshaping the College Transition.  Teachers College, Columbia University: Community College Research Center.</a:t>
            </a:r>
            <a:endParaRPr lang="en-US" sz="1300" dirty="0"/>
          </a:p>
        </p:txBody>
      </p:sp>
    </p:spTree>
    <p:extLst>
      <p:ext uri="{BB962C8B-B14F-4D97-AF65-F5344CB8AC3E}">
        <p14:creationId xmlns:p14="http://schemas.microsoft.com/office/powerpoint/2010/main" val="153013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Provision 2:  Endorsement Options</a:t>
            </a:r>
            <a:endParaRPr lang="en-US" sz="2800"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430125667"/>
              </p:ext>
            </p:extLst>
          </p:nvPr>
        </p:nvGraphicFramePr>
        <p:xfrm>
          <a:off x="2438400" y="2362200"/>
          <a:ext cx="3783291" cy="3429000"/>
        </p:xfrm>
        <a:graphic>
          <a:graphicData uri="http://schemas.openxmlformats.org/drawingml/2006/table">
            <a:tbl>
              <a:tblPr firstRow="1" bandRow="1">
                <a:tableStyleId>{00A15C55-8517-42AA-B614-E9B94910E393}</a:tableStyleId>
              </a:tblPr>
              <a:tblGrid>
                <a:gridCol w="3783291"/>
              </a:tblGrid>
              <a:tr h="518160">
                <a:tc>
                  <a:txBody>
                    <a:bodyPr/>
                    <a:lstStyle/>
                    <a:p>
                      <a:r>
                        <a:rPr lang="en-US" dirty="0" smtClean="0"/>
                        <a:t>Endorsements</a:t>
                      </a:r>
                      <a:endParaRPr lang="en-US" dirty="0"/>
                    </a:p>
                  </a:txBody>
                  <a:tcPr marL="101809" marR="101809"/>
                </a:tc>
              </a:tr>
              <a:tr h="701040">
                <a:tc>
                  <a:txBody>
                    <a:bodyPr/>
                    <a:lstStyle/>
                    <a:p>
                      <a:r>
                        <a:rPr lang="en-US" sz="1800" smtClean="0"/>
                        <a:t>STEM (Science, Technology, Engineering, and Mathematics)</a:t>
                      </a:r>
                      <a:endParaRPr lang="en-US" sz="1800" dirty="0"/>
                    </a:p>
                  </a:txBody>
                  <a:tcPr marL="101809" marR="101809"/>
                </a:tc>
              </a:tr>
              <a:tr h="445296">
                <a:tc>
                  <a:txBody>
                    <a:bodyPr/>
                    <a:lstStyle/>
                    <a:p>
                      <a:r>
                        <a:rPr lang="en-US" sz="1800" dirty="0" smtClean="0"/>
                        <a:t>Business and Industry</a:t>
                      </a:r>
                      <a:endParaRPr lang="en-US" sz="1800" dirty="0"/>
                    </a:p>
                  </a:txBody>
                  <a:tcPr marL="101809" marR="101809"/>
                </a:tc>
              </a:tr>
              <a:tr h="545304">
                <a:tc>
                  <a:txBody>
                    <a:bodyPr/>
                    <a:lstStyle/>
                    <a:p>
                      <a:r>
                        <a:rPr lang="en-US" sz="1800" dirty="0" smtClean="0"/>
                        <a:t>Public</a:t>
                      </a:r>
                      <a:r>
                        <a:rPr lang="en-US" sz="1800" baseline="0" dirty="0" smtClean="0"/>
                        <a:t> Services</a:t>
                      </a:r>
                      <a:endParaRPr lang="en-US" sz="1800" dirty="0"/>
                    </a:p>
                  </a:txBody>
                  <a:tcPr marL="101809" marR="101809"/>
                </a:tc>
              </a:tr>
              <a:tr h="506125">
                <a:tc>
                  <a:txBody>
                    <a:bodyPr/>
                    <a:lstStyle/>
                    <a:p>
                      <a:r>
                        <a:rPr lang="en-US" sz="1800" dirty="0" smtClean="0"/>
                        <a:t>Arts and Humanities</a:t>
                      </a:r>
                      <a:endParaRPr lang="en-US" sz="1800" dirty="0"/>
                    </a:p>
                  </a:txBody>
                  <a:tcPr marL="101809" marR="101809"/>
                </a:tc>
              </a:tr>
              <a:tr h="713075">
                <a:tc>
                  <a:txBody>
                    <a:bodyPr/>
                    <a:lstStyle/>
                    <a:p>
                      <a:r>
                        <a:rPr lang="en-US" sz="1800" dirty="0" smtClean="0"/>
                        <a:t>Multidisciplinary Studies</a:t>
                      </a:r>
                      <a:endParaRPr lang="en-US" sz="1800" dirty="0"/>
                    </a:p>
                  </a:txBody>
                  <a:tcPr marL="101809" marR="101809"/>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21</a:t>
            </a:fld>
            <a:endParaRPr lang="en-US" dirty="0"/>
          </a:p>
        </p:txBody>
      </p:sp>
    </p:spTree>
    <p:extLst>
      <p:ext uri="{BB962C8B-B14F-4D97-AF65-F5344CB8AC3E}">
        <p14:creationId xmlns:p14="http://schemas.microsoft.com/office/powerpoint/2010/main" val="1306258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Endorsement Requirements</a:t>
            </a:r>
            <a:endParaRPr lang="en-US" sz="2800"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81467549"/>
              </p:ext>
            </p:extLst>
          </p:nvPr>
        </p:nvGraphicFramePr>
        <p:xfrm>
          <a:off x="990600" y="2209800"/>
          <a:ext cx="6400800" cy="3733800"/>
        </p:xfrm>
        <a:graphic>
          <a:graphicData uri="http://schemas.openxmlformats.org/drawingml/2006/table">
            <a:tbl>
              <a:tblPr firstRow="1" bandRow="1">
                <a:tableStyleId>{00A15C55-8517-42AA-B614-E9B94910E393}</a:tableStyleId>
              </a:tblPr>
              <a:tblGrid>
                <a:gridCol w="6400800"/>
              </a:tblGrid>
              <a:tr h="518160">
                <a:tc>
                  <a:txBody>
                    <a:bodyPr/>
                    <a:lstStyle/>
                    <a:p>
                      <a:r>
                        <a:rPr lang="en-US" dirty="0" smtClean="0"/>
                        <a:t>Endorsements</a:t>
                      </a:r>
                      <a:endParaRPr lang="en-US" dirty="0"/>
                    </a:p>
                  </a:txBody>
                  <a:tcPr marL="101809" marR="101809"/>
                </a:tc>
              </a:tr>
              <a:tr h="514824">
                <a:tc>
                  <a:txBody>
                    <a:bodyPr/>
                    <a:lstStyle/>
                    <a:p>
                      <a:r>
                        <a:rPr lang="en-US" sz="1200" b="1" dirty="0" smtClean="0"/>
                        <a:t>A student shall specify</a:t>
                      </a:r>
                      <a:r>
                        <a:rPr lang="en-US" sz="1200" b="1" baseline="0" dirty="0" smtClean="0"/>
                        <a:t> in writing the endorsement the student intends to earn on entering Grade 9.</a:t>
                      </a:r>
                      <a:endParaRPr lang="en-US" sz="1200" b="1" dirty="0"/>
                    </a:p>
                  </a:txBody>
                  <a:tcPr marL="101809" marR="101809"/>
                </a:tc>
              </a:tr>
              <a:tr h="719616">
                <a:tc>
                  <a:txBody>
                    <a:bodyPr/>
                    <a:lstStyle/>
                    <a:p>
                      <a:r>
                        <a:rPr lang="en-US" sz="1200" b="1" dirty="0" smtClean="0"/>
                        <a:t>A district shall permit a student to enroll in courses under more than one endorsement before the student’s junior year</a:t>
                      </a:r>
                      <a:r>
                        <a:rPr lang="en-US" sz="1200" b="1" baseline="0" dirty="0" smtClean="0"/>
                        <a:t> and to choose, at any time, to earn an endorsement other than the endorsement previously specified.</a:t>
                      </a:r>
                      <a:endParaRPr lang="en-US" sz="1200" b="1" dirty="0"/>
                    </a:p>
                  </a:txBody>
                  <a:tcPr marL="101809" marR="101809"/>
                </a:tc>
              </a:tr>
              <a:tr h="304800">
                <a:tc>
                  <a:txBody>
                    <a:bodyPr/>
                    <a:lstStyle/>
                    <a:p>
                      <a:r>
                        <a:rPr lang="en-US" sz="1200" b="1" dirty="0" smtClean="0"/>
                        <a:t>A student must earn</a:t>
                      </a:r>
                      <a:r>
                        <a:rPr lang="en-US" sz="1200" b="1" baseline="0" dirty="0" smtClean="0"/>
                        <a:t> at least 26 hours to earn an endorsement.</a:t>
                      </a:r>
                      <a:endParaRPr lang="en-US" sz="1200" b="1" dirty="0"/>
                    </a:p>
                  </a:txBody>
                  <a:tcPr marL="101809" marR="101809"/>
                </a:tc>
              </a:tr>
              <a:tr h="506125">
                <a:tc>
                  <a:txBody>
                    <a:bodyPr/>
                    <a:lstStyle/>
                    <a:p>
                      <a:r>
                        <a:rPr lang="en-US" sz="1200" b="1" dirty="0" smtClean="0"/>
                        <a:t>A school district must make available</a:t>
                      </a:r>
                      <a:r>
                        <a:rPr lang="en-US" sz="1200" b="1" baseline="0" dirty="0" smtClean="0"/>
                        <a:t> to high school students courses that allow the student to complete at least one endorsement.</a:t>
                      </a:r>
                      <a:endParaRPr lang="en-US" sz="1200" b="1" dirty="0"/>
                    </a:p>
                  </a:txBody>
                  <a:tcPr marL="101809" marR="101809"/>
                </a:tc>
              </a:tr>
              <a:tr h="408275">
                <a:tc>
                  <a:txBody>
                    <a:bodyPr/>
                    <a:lstStyle/>
                    <a:p>
                      <a:r>
                        <a:rPr lang="en-US" sz="1200" b="1" dirty="0" smtClean="0"/>
                        <a:t>A school district</a:t>
                      </a:r>
                      <a:r>
                        <a:rPr lang="en-US" sz="1200" b="1" baseline="0" dirty="0" smtClean="0"/>
                        <a:t> that offers only one endorsement must offer the Multidisciplinary endorsement.</a:t>
                      </a:r>
                      <a:endParaRPr lang="en-US" sz="1200" b="1" dirty="0"/>
                    </a:p>
                  </a:txBody>
                  <a:tcPr marL="101809" marR="101809"/>
                </a:tc>
              </a:tr>
              <a:tr h="713075">
                <a:tc>
                  <a:txBody>
                    <a:bodyPr/>
                    <a:lstStyle/>
                    <a:p>
                      <a:r>
                        <a:rPr lang="en-US" sz="1200" b="1" dirty="0" smtClean="0">
                          <a:solidFill>
                            <a:srgbClr val="C00000"/>
                          </a:solidFill>
                        </a:rPr>
                        <a:t>A school</a:t>
                      </a:r>
                      <a:r>
                        <a:rPr lang="en-US" sz="1200" b="1" baseline="0" dirty="0" smtClean="0">
                          <a:solidFill>
                            <a:srgbClr val="C00000"/>
                          </a:solidFill>
                        </a:rPr>
                        <a:t> district may define advanced courses and determine a coherent sequence of courses for an endorsement area provided that prerequisites in Chapters 110-118, 126-127, and 130 are met.</a:t>
                      </a:r>
                      <a:endParaRPr lang="en-US" sz="1200" b="1" dirty="0">
                        <a:solidFill>
                          <a:srgbClr val="C00000"/>
                        </a:solidFill>
                      </a:endParaRPr>
                    </a:p>
                  </a:txBody>
                  <a:tcPr marL="101809" marR="101809"/>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22</a:t>
            </a:fld>
            <a:endParaRPr lang="en-US" dirty="0"/>
          </a:p>
        </p:txBody>
      </p:sp>
    </p:spTree>
    <p:extLst>
      <p:ext uri="{BB962C8B-B14F-4D97-AF65-F5344CB8AC3E}">
        <p14:creationId xmlns:p14="http://schemas.microsoft.com/office/powerpoint/2010/main" val="3468365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3: Locally Developed CTE Courses/Activities</a:t>
            </a:r>
            <a:endParaRPr lang="en-US" dirty="0"/>
          </a:p>
        </p:txBody>
      </p:sp>
      <p:sp>
        <p:nvSpPr>
          <p:cNvPr id="3" name="Content Placeholder 2"/>
          <p:cNvSpPr>
            <a:spLocks noGrp="1"/>
          </p:cNvSpPr>
          <p:nvPr>
            <p:ph idx="1"/>
          </p:nvPr>
        </p:nvSpPr>
        <p:spPr/>
        <p:txBody>
          <a:bodyPr>
            <a:normAutofit/>
          </a:bodyPr>
          <a:lstStyle/>
          <a:p>
            <a:r>
              <a:rPr lang="en-US" sz="2800" dirty="0" smtClean="0"/>
              <a:t>Districts may offer courses or other activities, including apprenticeships, needed for industry-recognized credentials or certificates</a:t>
            </a:r>
          </a:p>
          <a:p>
            <a:pPr marL="0" indent="0">
              <a:buNone/>
            </a:pPr>
            <a:endParaRPr lang="en-US" sz="2800" dirty="0" smtClean="0"/>
          </a:p>
        </p:txBody>
      </p:sp>
      <p:sp>
        <p:nvSpPr>
          <p:cNvPr id="6" name="Slide Number Placeholder 5"/>
          <p:cNvSpPr>
            <a:spLocks noGrp="1"/>
          </p:cNvSpPr>
          <p:nvPr>
            <p:ph type="sldNum" sz="quarter" idx="12"/>
          </p:nvPr>
        </p:nvSpPr>
        <p:spPr/>
        <p:txBody>
          <a:bodyPr/>
          <a:lstStyle/>
          <a:p>
            <a:fld id="{10418569-7E30-427A-B0AC-AC930D968A95}" type="slidenum">
              <a:rPr lang="en-US" smtClean="0"/>
              <a:pPr/>
              <a:t>23</a:t>
            </a:fld>
            <a:endParaRPr lang="en-US"/>
          </a:p>
        </p:txBody>
      </p:sp>
    </p:spTree>
    <p:extLst>
      <p:ext uri="{BB962C8B-B14F-4D97-AF65-F5344CB8AC3E}">
        <p14:creationId xmlns:p14="http://schemas.microsoft.com/office/powerpoint/2010/main" val="1363459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4: </a:t>
            </a:r>
            <a:r>
              <a:rPr lang="en-US" dirty="0"/>
              <a:t>TEC </a:t>
            </a:r>
            <a:r>
              <a:rPr lang="en-US" dirty="0" smtClean="0"/>
              <a:t>39.0545</a:t>
            </a:r>
            <a:endParaRPr lang="en-US" dirty="0"/>
          </a:p>
        </p:txBody>
      </p:sp>
      <p:sp>
        <p:nvSpPr>
          <p:cNvPr id="3" name="Content Placeholder 2"/>
          <p:cNvSpPr>
            <a:spLocks noGrp="1"/>
          </p:cNvSpPr>
          <p:nvPr>
            <p:ph idx="1"/>
          </p:nvPr>
        </p:nvSpPr>
        <p:spPr/>
        <p:txBody>
          <a:bodyPr>
            <a:normAutofit fontScale="85000" lnSpcReduction="20000"/>
          </a:bodyPr>
          <a:lstStyle/>
          <a:p>
            <a:r>
              <a:rPr lang="en-US" sz="2300" dirty="0"/>
              <a:t>To evaluate community and student </a:t>
            </a:r>
            <a:r>
              <a:rPr lang="en-US" sz="2300" dirty="0" smtClean="0"/>
              <a:t>engagement</a:t>
            </a:r>
            <a:endParaRPr lang="en-US" sz="2300" dirty="0"/>
          </a:p>
          <a:p>
            <a:r>
              <a:rPr lang="en-US" sz="2300" dirty="0"/>
              <a:t>Districts and campuses can showcase where they are excelling and where there is room for </a:t>
            </a:r>
            <a:r>
              <a:rPr lang="en-US" sz="2300" dirty="0" smtClean="0"/>
              <a:t>improvement</a:t>
            </a:r>
            <a:endParaRPr lang="en-US" sz="2300" dirty="0"/>
          </a:p>
          <a:p>
            <a:pPr lvl="1"/>
            <a:r>
              <a:rPr lang="en-US" sz="2300" dirty="0"/>
              <a:t>Not all should be exemplary….</a:t>
            </a:r>
            <a:r>
              <a:rPr lang="en-US" sz="2300" dirty="0" smtClean="0"/>
              <a:t>.</a:t>
            </a:r>
            <a:endParaRPr lang="en-US" sz="2300" dirty="0"/>
          </a:p>
          <a:p>
            <a:r>
              <a:rPr lang="en-US" sz="2300" dirty="0"/>
              <a:t>To tell the story of what is happening in districts and on campuses when it’s not a test </a:t>
            </a:r>
            <a:r>
              <a:rPr lang="en-US" sz="2300" dirty="0" smtClean="0"/>
              <a:t>day</a:t>
            </a:r>
            <a:endParaRPr lang="en-US" sz="2300" dirty="0"/>
          </a:p>
          <a:p>
            <a:r>
              <a:rPr lang="en-US" sz="2300" dirty="0"/>
              <a:t>An opportunity to highlight community values, which are varied across the state and sometimes within a </a:t>
            </a:r>
            <a:r>
              <a:rPr lang="en-US" sz="2300" dirty="0" smtClean="0"/>
              <a:t>district</a:t>
            </a:r>
            <a:endParaRPr lang="en-US" sz="2300" dirty="0"/>
          </a:p>
          <a:p>
            <a:endParaRPr lang="en-US" dirty="0"/>
          </a:p>
        </p:txBody>
      </p:sp>
      <p:sp>
        <p:nvSpPr>
          <p:cNvPr id="4" name="Rectangle 3"/>
          <p:cNvSpPr/>
          <p:nvPr/>
        </p:nvSpPr>
        <p:spPr>
          <a:xfrm>
            <a:off x="457200" y="5832040"/>
            <a:ext cx="6477000" cy="646331"/>
          </a:xfrm>
          <a:prstGeom prst="rect">
            <a:avLst/>
          </a:prstGeom>
        </p:spPr>
        <p:txBody>
          <a:bodyPr wrap="square">
            <a:spAutoFit/>
          </a:bodyPr>
          <a:lstStyle/>
          <a:p>
            <a:pPr marL="0" lvl="1" indent="0">
              <a:buNone/>
            </a:pPr>
            <a:r>
              <a:rPr lang="en-US" sz="1200" dirty="0">
                <a:solidFill>
                  <a:schemeClr val="tx1">
                    <a:lumMod val="85000"/>
                    <a:lumOff val="15000"/>
                  </a:schemeClr>
                </a:solidFill>
              </a:rPr>
              <a:t>Reference:  </a:t>
            </a:r>
            <a:r>
              <a:rPr lang="en-US" sz="1200" dirty="0" smtClean="0">
                <a:solidFill>
                  <a:schemeClr val="tx1">
                    <a:lumMod val="85000"/>
                    <a:lumOff val="15000"/>
                  </a:schemeClr>
                </a:solidFill>
              </a:rPr>
              <a:t>TATA (2015). TASA House Bill 5 Community Engagement Background Overview and Requirements of the New Statute. </a:t>
            </a:r>
            <a:r>
              <a:rPr lang="en-US" sz="1200" dirty="0">
                <a:solidFill>
                  <a:schemeClr val="tx1">
                    <a:lumMod val="85000"/>
                    <a:lumOff val="15000"/>
                  </a:schemeClr>
                </a:solidFill>
              </a:rPr>
              <a:t>Located at </a:t>
            </a:r>
            <a:r>
              <a:rPr lang="en-US" sz="1200" dirty="0">
                <a:solidFill>
                  <a:schemeClr val="tx1">
                    <a:lumMod val="85000"/>
                    <a:lumOff val="15000"/>
                  </a:schemeClr>
                </a:solidFill>
                <a:hlinkClick r:id="rId3"/>
              </a:rPr>
              <a:t>http://</a:t>
            </a:r>
            <a:r>
              <a:rPr lang="en-US" sz="1200" dirty="0" smtClean="0">
                <a:solidFill>
                  <a:schemeClr val="tx1">
                    <a:lumMod val="85000"/>
                    <a:lumOff val="15000"/>
                  </a:schemeClr>
                </a:solidFill>
                <a:hlinkClick r:id="rId3"/>
              </a:rPr>
              <a:t>www.tasanet.org/domain/175</a:t>
            </a:r>
            <a:r>
              <a:rPr lang="en-US" sz="1200" dirty="0" smtClean="0">
                <a:solidFill>
                  <a:schemeClr val="tx1">
                    <a:lumMod val="85000"/>
                    <a:lumOff val="15000"/>
                  </a:schemeClr>
                </a:solidFill>
              </a:rPr>
              <a:t> </a:t>
            </a:r>
            <a:endParaRPr lang="en-US" sz="1200" dirty="0">
              <a:solidFill>
                <a:schemeClr val="tx1">
                  <a:lumMod val="85000"/>
                  <a:lumOff val="15000"/>
                </a:schemeClr>
              </a:solidFill>
            </a:endParaRPr>
          </a:p>
        </p:txBody>
      </p:sp>
      <p:sp>
        <p:nvSpPr>
          <p:cNvPr id="5" name="Slide Number Placeholder 4"/>
          <p:cNvSpPr>
            <a:spLocks noGrp="1"/>
          </p:cNvSpPr>
          <p:nvPr>
            <p:ph type="sldNum" sz="quarter" idx="12"/>
          </p:nvPr>
        </p:nvSpPr>
        <p:spPr/>
        <p:txBody>
          <a:bodyPr/>
          <a:lstStyle/>
          <a:p>
            <a:fld id="{E182C4EA-BC06-0D44-986F-41EC2C2B6343}" type="slidenum">
              <a:rPr lang="en-US" smtClean="0"/>
              <a:t>24</a:t>
            </a:fld>
            <a:endParaRPr lang="en-US"/>
          </a:p>
        </p:txBody>
      </p:sp>
    </p:spTree>
    <p:extLst>
      <p:ext uri="{BB962C8B-B14F-4D97-AF65-F5344CB8AC3E}">
        <p14:creationId xmlns:p14="http://schemas.microsoft.com/office/powerpoint/2010/main" val="1281435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AVATAR in Region 12</a:t>
            </a:r>
            <a:endParaRPr lang="en-US" sz="4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676400"/>
            <a:ext cx="3593124"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3555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3417"/>
            <a:ext cx="3124200" cy="4727783"/>
          </a:xfrm>
        </p:spPr>
        <p:txBody>
          <a:bodyPr/>
          <a:lstStyle/>
          <a:p>
            <a:r>
              <a:rPr lang="en-US" sz="4800" dirty="0" smtClean="0"/>
              <a:t>Avatar in Region 20</a:t>
            </a:r>
            <a:endParaRPr lang="en-US" sz="48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26</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045" y="1981200"/>
            <a:ext cx="3555755" cy="3058491"/>
          </a:xfrm>
          <a:prstGeom prst="ellipse">
            <a:avLst/>
          </a:prstGeom>
          <a:ln>
            <a:noFill/>
          </a:ln>
          <a:effectLst>
            <a:softEdge rad="112500"/>
          </a:effectLst>
        </p:spPr>
      </p:pic>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1850611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Text Placeholder 2"/>
          <p:cNvSpPr>
            <a:spLocks noGrp="1"/>
          </p:cNvSpPr>
          <p:nvPr>
            <p:ph type="body" idx="1"/>
          </p:nvPr>
        </p:nvSpPr>
        <p:spPr/>
        <p:txBody>
          <a:bodyPr/>
          <a:lstStyle/>
          <a:p>
            <a:r>
              <a:rPr lang="en-US" dirty="0" smtClean="0"/>
              <a:t>Mary Harris</a:t>
            </a:r>
            <a:endParaRPr lang="en-US" dirty="0"/>
          </a:p>
        </p:txBody>
      </p:sp>
      <p:sp>
        <p:nvSpPr>
          <p:cNvPr id="4" name="Text Placeholder 3"/>
          <p:cNvSpPr>
            <a:spLocks noGrp="1"/>
          </p:cNvSpPr>
          <p:nvPr>
            <p:ph type="body" sz="half" idx="15"/>
          </p:nvPr>
        </p:nvSpPr>
        <p:spPr/>
        <p:txBody>
          <a:bodyPr/>
          <a:lstStyle/>
          <a:p>
            <a:r>
              <a:rPr lang="en-US" smtClean="0"/>
              <a:t>Professor </a:t>
            </a:r>
            <a:r>
              <a:rPr lang="en-US" dirty="0"/>
              <a:t>Emerita</a:t>
            </a:r>
          </a:p>
          <a:p>
            <a:r>
              <a:rPr lang="en-US" dirty="0"/>
              <a:t>Co-director, AVATAR</a:t>
            </a:r>
          </a:p>
          <a:p>
            <a:r>
              <a:rPr lang="en-US" dirty="0"/>
              <a:t>University of North Texas</a:t>
            </a:r>
          </a:p>
          <a:p>
            <a:r>
              <a:rPr lang="en-US" dirty="0"/>
              <a:t>Denton, TX</a:t>
            </a:r>
          </a:p>
          <a:p>
            <a:r>
              <a:rPr lang="en-US" dirty="0">
                <a:hlinkClick r:id="rId2"/>
              </a:rPr>
              <a:t>Mary_harris@unt.edu</a:t>
            </a:r>
            <a:endParaRPr lang="en-US" dirty="0"/>
          </a:p>
          <a:p>
            <a:r>
              <a:rPr lang="en-US" dirty="0"/>
              <a:t>940 367-3026</a:t>
            </a:r>
          </a:p>
          <a:p>
            <a:endParaRPr lang="en-US" dirty="0"/>
          </a:p>
        </p:txBody>
      </p:sp>
      <p:sp>
        <p:nvSpPr>
          <p:cNvPr id="5" name="Text Placeholder 4"/>
          <p:cNvSpPr>
            <a:spLocks noGrp="1"/>
          </p:cNvSpPr>
          <p:nvPr>
            <p:ph type="body" sz="quarter" idx="3"/>
          </p:nvPr>
        </p:nvSpPr>
        <p:spPr/>
        <p:txBody>
          <a:bodyPr/>
          <a:lstStyle/>
          <a:p>
            <a:r>
              <a:rPr lang="en-US" dirty="0" smtClean="0"/>
              <a:t>Christine </a:t>
            </a:r>
            <a:r>
              <a:rPr lang="en-US" dirty="0" err="1" smtClean="0"/>
              <a:t>Holecek</a:t>
            </a:r>
            <a:endParaRPr lang="en-US" dirty="0"/>
          </a:p>
        </p:txBody>
      </p:sp>
      <p:sp>
        <p:nvSpPr>
          <p:cNvPr id="6" name="Text Placeholder 5"/>
          <p:cNvSpPr>
            <a:spLocks noGrp="1"/>
          </p:cNvSpPr>
          <p:nvPr>
            <p:ph type="body" sz="half" idx="16"/>
          </p:nvPr>
        </p:nvSpPr>
        <p:spPr/>
        <p:txBody>
          <a:bodyPr/>
          <a:lstStyle/>
          <a:p>
            <a:r>
              <a:rPr lang="en-US" dirty="0" smtClean="0"/>
              <a:t>Education Specialist II</a:t>
            </a:r>
          </a:p>
          <a:p>
            <a:r>
              <a:rPr lang="en-US" dirty="0" smtClean="0"/>
              <a:t>Education Service Center Region 12</a:t>
            </a:r>
          </a:p>
          <a:p>
            <a:r>
              <a:rPr lang="en-US" dirty="0" smtClean="0"/>
              <a:t>Waco, TX</a:t>
            </a:r>
          </a:p>
          <a:p>
            <a:r>
              <a:rPr lang="en-US" dirty="0" smtClean="0">
                <a:hlinkClick r:id="rId3"/>
              </a:rPr>
              <a:t>cholecek@esc12.net</a:t>
            </a:r>
            <a:endParaRPr lang="en-US" dirty="0" smtClean="0"/>
          </a:p>
          <a:p>
            <a:r>
              <a:rPr lang="en-US" dirty="0" smtClean="0"/>
              <a:t>254 297-1284</a:t>
            </a:r>
            <a:endParaRPr lang="en-US" dirty="0"/>
          </a:p>
        </p:txBody>
      </p:sp>
      <p:sp>
        <p:nvSpPr>
          <p:cNvPr id="7" name="Text Placeholder 6"/>
          <p:cNvSpPr>
            <a:spLocks noGrp="1"/>
          </p:cNvSpPr>
          <p:nvPr>
            <p:ph type="body" sz="quarter" idx="13"/>
          </p:nvPr>
        </p:nvSpPr>
        <p:spPr/>
        <p:txBody>
          <a:bodyPr/>
          <a:lstStyle/>
          <a:p>
            <a:r>
              <a:rPr lang="en-US" dirty="0" err="1" smtClean="0"/>
              <a:t>Ravae</a:t>
            </a:r>
            <a:r>
              <a:rPr lang="en-US" dirty="0" smtClean="0"/>
              <a:t> Schaeffer</a:t>
            </a:r>
            <a:endParaRPr lang="en-US" dirty="0"/>
          </a:p>
        </p:txBody>
      </p:sp>
      <p:sp>
        <p:nvSpPr>
          <p:cNvPr id="8" name="Text Placeholder 7"/>
          <p:cNvSpPr>
            <a:spLocks noGrp="1"/>
          </p:cNvSpPr>
          <p:nvPr>
            <p:ph type="body" sz="half" idx="17"/>
          </p:nvPr>
        </p:nvSpPr>
        <p:spPr/>
        <p:txBody>
          <a:bodyPr/>
          <a:lstStyle/>
          <a:p>
            <a:endParaRPr lang="en-US"/>
          </a:p>
        </p:txBody>
      </p:sp>
      <p:sp>
        <p:nvSpPr>
          <p:cNvPr id="10" name="Slide Number Placeholder 9"/>
          <p:cNvSpPr>
            <a:spLocks noGrp="1"/>
          </p:cNvSpPr>
          <p:nvPr>
            <p:ph type="sldNum" sz="quarter" idx="12"/>
          </p:nvPr>
        </p:nvSpPr>
        <p:spPr/>
        <p:txBody>
          <a:bodyPr/>
          <a:lstStyle/>
          <a:p>
            <a:fld id="{A79836AA-2E5C-4B78-BCFE-529AC8470618}" type="slidenum">
              <a:rPr lang="en-US" smtClean="0"/>
              <a:pPr/>
              <a:t>27</a:t>
            </a:fld>
            <a:endParaRPr lang="en-US" dirty="0"/>
          </a:p>
        </p:txBody>
      </p:sp>
    </p:spTree>
    <p:extLst>
      <p:ext uri="{BB962C8B-B14F-4D97-AF65-F5344CB8AC3E}">
        <p14:creationId xmlns:p14="http://schemas.microsoft.com/office/powerpoint/2010/main" val="135812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b="1" dirty="0" smtClean="0"/>
              <a:t>The AVATAR</a:t>
            </a:r>
            <a:br>
              <a:rPr lang="en-US" b="1" dirty="0" smtClean="0"/>
            </a:br>
            <a:r>
              <a:rPr lang="en-US" b="1" dirty="0" smtClean="0"/>
              <a:t>Model</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752600"/>
            <a:ext cx="3640259"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549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Foundations of AVATAR</a:t>
            </a:r>
            <a:endParaRPr lang="en-US" b="1" dirty="0"/>
          </a:p>
        </p:txBody>
      </p:sp>
      <p:sp>
        <p:nvSpPr>
          <p:cNvPr id="3" name="Slide Number Placeholder 2"/>
          <p:cNvSpPr>
            <a:spLocks noGrp="1"/>
          </p:cNvSpPr>
          <p:nvPr>
            <p:ph type="sldNum" sz="quarter" idx="12"/>
          </p:nvPr>
        </p:nvSpPr>
        <p:spPr/>
        <p:txBody>
          <a:bodyPr/>
          <a:lstStyle/>
          <a:p>
            <a:fld id="{A79836AA-2E5C-4B78-BCFE-529AC8470618}" type="slidenum">
              <a:rPr lang="en-US" smtClean="0"/>
              <a:pPr/>
              <a:t>4</a:t>
            </a:fld>
            <a:endParaRPr lang="en-US" dirty="0"/>
          </a:p>
        </p:txBody>
      </p:sp>
      <p:sp>
        <p:nvSpPr>
          <p:cNvPr id="7" name="Content Placeholder 6"/>
          <p:cNvSpPr>
            <a:spLocks noGrp="1"/>
          </p:cNvSpPr>
          <p:nvPr>
            <p:ph idx="4294967295"/>
          </p:nvPr>
        </p:nvSpPr>
        <p:spPr>
          <a:xfrm>
            <a:off x="903288" y="2133600"/>
            <a:ext cx="8240712" cy="3886200"/>
          </a:xfrm>
        </p:spPr>
        <p:txBody>
          <a:bodyPr numCol="2">
            <a:normAutofit/>
          </a:bodyPr>
          <a:lstStyle/>
          <a:p>
            <a:pPr marL="914400" lvl="1" indent="-514350">
              <a:buFont typeface="+mj-lt"/>
              <a:buAutoNum type="arabicPeriod"/>
            </a:pPr>
            <a:endParaRPr lang="en-US" sz="2400" b="1" dirty="0" smtClean="0">
              <a:solidFill>
                <a:schemeClr val="tx1">
                  <a:lumMod val="85000"/>
                  <a:lumOff val="15000"/>
                </a:schemeClr>
              </a:solidFill>
            </a:endParaRPr>
          </a:p>
          <a:p>
            <a:pPr marL="400050" lvl="1" indent="0">
              <a:lnSpc>
                <a:spcPct val="150000"/>
              </a:lnSpc>
              <a:buNone/>
            </a:pPr>
            <a:r>
              <a:rPr lang="en-US" sz="2400" b="1" dirty="0" smtClean="0">
                <a:solidFill>
                  <a:schemeClr val="tx1">
                    <a:lumMod val="85000"/>
                    <a:lumOff val="15000"/>
                  </a:schemeClr>
                </a:solidFill>
              </a:rPr>
              <a:t>Closing the Gaps </a:t>
            </a:r>
          </a:p>
          <a:p>
            <a:pPr marL="914400" lvl="1" indent="-514350">
              <a:lnSpc>
                <a:spcPct val="150000"/>
              </a:lnSpc>
              <a:buFont typeface="+mj-lt"/>
              <a:buAutoNum type="arabicPeriod"/>
            </a:pPr>
            <a:r>
              <a:rPr lang="en-US" sz="2400" b="1" dirty="0" smtClean="0">
                <a:solidFill>
                  <a:schemeClr val="tx1">
                    <a:lumMod val="85000"/>
                    <a:lumOff val="15000"/>
                  </a:schemeClr>
                </a:solidFill>
              </a:rPr>
              <a:t>Student </a:t>
            </a:r>
            <a:r>
              <a:rPr lang="en-US" sz="2400" b="1" u="sng" dirty="0" smtClean="0">
                <a:solidFill>
                  <a:schemeClr val="tx1">
                    <a:lumMod val="85000"/>
                    <a:lumOff val="15000"/>
                  </a:schemeClr>
                </a:solidFill>
              </a:rPr>
              <a:t>Participation</a:t>
            </a:r>
          </a:p>
          <a:p>
            <a:pPr marL="914400" lvl="1" indent="-514350">
              <a:lnSpc>
                <a:spcPct val="150000"/>
              </a:lnSpc>
              <a:buFont typeface="+mj-lt"/>
              <a:buAutoNum type="arabicPeriod"/>
            </a:pPr>
            <a:r>
              <a:rPr lang="en-US" sz="2400" b="1" dirty="0" smtClean="0">
                <a:solidFill>
                  <a:schemeClr val="tx1">
                    <a:lumMod val="85000"/>
                    <a:lumOff val="15000"/>
                  </a:schemeClr>
                </a:solidFill>
              </a:rPr>
              <a:t>Student </a:t>
            </a:r>
            <a:r>
              <a:rPr lang="en-US" sz="2400" b="1" u="sng" dirty="0" smtClean="0">
                <a:solidFill>
                  <a:schemeClr val="tx1">
                    <a:lumMod val="85000"/>
                    <a:lumOff val="15000"/>
                  </a:schemeClr>
                </a:solidFill>
              </a:rPr>
              <a:t>Success</a:t>
            </a:r>
          </a:p>
        </p:txBody>
      </p:sp>
      <p:sp>
        <p:nvSpPr>
          <p:cNvPr id="9" name="TextBox 8"/>
          <p:cNvSpPr txBox="1"/>
          <p:nvPr/>
        </p:nvSpPr>
        <p:spPr>
          <a:xfrm>
            <a:off x="304800" y="5638800"/>
            <a:ext cx="7086600" cy="553998"/>
          </a:xfrm>
          <a:prstGeom prst="rect">
            <a:avLst/>
          </a:prstGeom>
          <a:solidFill>
            <a:srgbClr val="FFCC00">
              <a:alpha val="2000"/>
            </a:srgb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Closing the Gaps Progress Report, June 2012</a:t>
            </a:r>
          </a:p>
          <a:p>
            <a:pPr>
              <a:defRPr/>
            </a:pPr>
            <a:r>
              <a:rPr lang="en-US" sz="1000" dirty="0" smtClean="0">
                <a:solidFill>
                  <a:schemeClr val="tx1">
                    <a:lumMod val="75000"/>
                    <a:lumOff val="25000"/>
                  </a:schemeClr>
                </a:solidFill>
                <a:latin typeface="Bookman Old Style" pitchFamily="18" charset="0"/>
              </a:rPr>
              <a:t>Retrieved </a:t>
            </a:r>
            <a:r>
              <a:rPr lang="en-US" sz="1000" dirty="0">
                <a:solidFill>
                  <a:schemeClr val="tx1">
                    <a:lumMod val="75000"/>
                    <a:lumOff val="25000"/>
                  </a:schemeClr>
                </a:solidFill>
                <a:latin typeface="Bookman Old Style" pitchFamily="18" charset="0"/>
              </a:rPr>
              <a:t>from: http://www.thecb.state.tx.us/index.cfm?objectid=858D2E7C-F5C8-97E9-0CDEB3037C1C2CA3</a:t>
            </a:r>
          </a:p>
        </p:txBody>
      </p:sp>
    </p:spTree>
    <p:extLst>
      <p:ext uri="{BB962C8B-B14F-4D97-AF65-F5344CB8AC3E}">
        <p14:creationId xmlns:p14="http://schemas.microsoft.com/office/powerpoint/2010/main" val="274244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6441" y="927099"/>
            <a:ext cx="6345260" cy="709865"/>
          </a:xfrm>
        </p:spPr>
        <p:txBody>
          <a:bodyPr/>
          <a:lstStyle/>
          <a:p>
            <a:r>
              <a:rPr lang="en-US" dirty="0" smtClean="0"/>
              <a:t>The Texas P-16 Pipeline, 2007</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5</a:t>
            </a:fld>
            <a:endParaRPr lang="en-US" dirty="0"/>
          </a:p>
        </p:txBody>
      </p:sp>
      <p:pic>
        <p:nvPicPr>
          <p:cNvPr id="5"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981200" y="2286000"/>
            <a:ext cx="4717229" cy="3821581"/>
          </a:xfrm>
          <a:prstGeom prst="rect">
            <a:avLst/>
          </a:prstGeom>
          <a:ln w="88900" cap="sq" cmpd="thickThin">
            <a:solidFill>
              <a:schemeClr val="tx1">
                <a:lumMod val="75000"/>
                <a:lumOff val="2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280284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Success Measure 1: </a:t>
            </a:r>
            <a:br>
              <a:rPr lang="en-US" dirty="0" smtClean="0"/>
            </a:br>
            <a:r>
              <a:rPr lang="en-US" dirty="0" smtClean="0"/>
              <a:t>Percent College Ready High School Graduates, 2013-2014</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398896248"/>
              </p:ext>
            </p:extLst>
          </p:nvPr>
        </p:nvGraphicFramePr>
        <p:xfrm>
          <a:off x="866441" y="2362200"/>
          <a:ext cx="7820358" cy="3076084"/>
        </p:xfrm>
        <a:graphic>
          <a:graphicData uri="http://schemas.openxmlformats.org/drawingml/2006/table">
            <a:tbl>
              <a:tblPr firstRow="1" bandRow="1">
                <a:tableStyleId>{5C22544A-7EE6-4342-B048-85BDC9FD1C3A}</a:tableStyleId>
              </a:tblPr>
              <a:tblGrid>
                <a:gridCol w="1778637"/>
                <a:gridCol w="860122"/>
                <a:gridCol w="1600200"/>
                <a:gridCol w="1435741"/>
                <a:gridCol w="1072829"/>
                <a:gridCol w="1072829"/>
              </a:tblGrid>
              <a:tr h="1150477">
                <a:tc>
                  <a:txBody>
                    <a:bodyPr/>
                    <a:lstStyle/>
                    <a:p>
                      <a:r>
                        <a:rPr lang="en-US" dirty="0" smtClean="0"/>
                        <a:t>Public High School</a:t>
                      </a:r>
                      <a:r>
                        <a:rPr lang="en-US" baseline="0" dirty="0" smtClean="0"/>
                        <a:t> Graduates Class of 2013</a:t>
                      </a:r>
                    </a:p>
                    <a:p>
                      <a:r>
                        <a:rPr lang="en-US" baseline="0" dirty="0" smtClean="0"/>
                        <a:t>N=301,418</a:t>
                      </a:r>
                      <a:endParaRPr lang="en-US" dirty="0"/>
                    </a:p>
                  </a:txBody>
                  <a:tcPr/>
                </a:tc>
                <a:tc>
                  <a:txBody>
                    <a:bodyPr/>
                    <a:lstStyle/>
                    <a:p>
                      <a:r>
                        <a:rPr lang="en-US" dirty="0" smtClean="0"/>
                        <a:t>All</a:t>
                      </a:r>
                      <a:endParaRPr lang="en-US" dirty="0"/>
                    </a:p>
                  </a:txBody>
                  <a:tcPr/>
                </a:tc>
                <a:tc>
                  <a:txBody>
                    <a:bodyPr/>
                    <a:lstStyle/>
                    <a:p>
                      <a:r>
                        <a:rPr lang="en-US" dirty="0" smtClean="0"/>
                        <a:t>African 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Asian</a:t>
                      </a:r>
                      <a:endParaRPr lang="en-US" dirty="0"/>
                    </a:p>
                  </a:txBody>
                  <a:tcPr/>
                </a:tc>
              </a:tr>
              <a:tr h="374068">
                <a:tc>
                  <a:txBody>
                    <a:bodyPr/>
                    <a:lstStyle/>
                    <a:p>
                      <a:r>
                        <a:rPr lang="en-US" dirty="0" smtClean="0"/>
                        <a:t>ELA</a:t>
                      </a:r>
                      <a:endParaRPr lang="en-US" dirty="0"/>
                    </a:p>
                  </a:txBody>
                  <a:tcPr/>
                </a:tc>
                <a:tc>
                  <a:txBody>
                    <a:bodyPr/>
                    <a:lstStyle/>
                    <a:p>
                      <a:r>
                        <a:rPr lang="en-US" dirty="0" smtClean="0"/>
                        <a:t>65</a:t>
                      </a:r>
                      <a:endParaRPr lang="en-US" dirty="0"/>
                    </a:p>
                  </a:txBody>
                  <a:tcPr/>
                </a:tc>
                <a:tc>
                  <a:txBody>
                    <a:bodyPr/>
                    <a:lstStyle/>
                    <a:p>
                      <a:pPr algn="ctr"/>
                      <a:r>
                        <a:rPr lang="en-US" dirty="0" smtClean="0"/>
                        <a:t>53</a:t>
                      </a:r>
                      <a:endParaRPr lang="en-US" dirty="0"/>
                    </a:p>
                  </a:txBody>
                  <a:tcPr/>
                </a:tc>
                <a:tc>
                  <a:txBody>
                    <a:bodyPr/>
                    <a:lstStyle/>
                    <a:p>
                      <a:r>
                        <a:rPr lang="en-US" dirty="0" smtClean="0"/>
                        <a:t>       58</a:t>
                      </a:r>
                      <a:endParaRPr lang="en-US" dirty="0"/>
                    </a:p>
                  </a:txBody>
                  <a:tcPr/>
                </a:tc>
                <a:tc>
                  <a:txBody>
                    <a:bodyPr/>
                    <a:lstStyle/>
                    <a:p>
                      <a:r>
                        <a:rPr lang="en-US" dirty="0" smtClean="0"/>
                        <a:t>   75</a:t>
                      </a:r>
                      <a:endParaRPr lang="en-US" dirty="0"/>
                    </a:p>
                  </a:txBody>
                  <a:tcPr/>
                </a:tc>
                <a:tc>
                  <a:txBody>
                    <a:bodyPr/>
                    <a:lstStyle/>
                    <a:p>
                      <a:r>
                        <a:rPr lang="en-US" dirty="0" smtClean="0"/>
                        <a:t>  80</a:t>
                      </a:r>
                      <a:endParaRPr lang="en-US" dirty="0"/>
                    </a:p>
                  </a:txBody>
                  <a:tcPr/>
                </a:tc>
              </a:tr>
              <a:tr h="619488">
                <a:tc>
                  <a:txBody>
                    <a:bodyPr/>
                    <a:lstStyle/>
                    <a:p>
                      <a:r>
                        <a:rPr lang="en-US" dirty="0" smtClean="0"/>
                        <a:t>Mathematics</a:t>
                      </a:r>
                      <a:endParaRPr lang="en-US" dirty="0"/>
                    </a:p>
                  </a:txBody>
                  <a:tcPr/>
                </a:tc>
                <a:tc>
                  <a:txBody>
                    <a:bodyPr/>
                    <a:lstStyle/>
                    <a:p>
                      <a:r>
                        <a:rPr lang="en-US" dirty="0" smtClean="0"/>
                        <a:t>74</a:t>
                      </a:r>
                      <a:endParaRPr lang="en-US" dirty="0"/>
                    </a:p>
                  </a:txBody>
                  <a:tcPr/>
                </a:tc>
                <a:tc>
                  <a:txBody>
                    <a:bodyPr/>
                    <a:lstStyle/>
                    <a:p>
                      <a:pPr algn="ctr"/>
                      <a:r>
                        <a:rPr lang="en-US" dirty="0" smtClean="0"/>
                        <a:t>60</a:t>
                      </a:r>
                      <a:endParaRPr lang="en-US" dirty="0"/>
                    </a:p>
                  </a:txBody>
                  <a:tcPr/>
                </a:tc>
                <a:tc>
                  <a:txBody>
                    <a:bodyPr/>
                    <a:lstStyle/>
                    <a:p>
                      <a:r>
                        <a:rPr lang="en-US" dirty="0" smtClean="0"/>
                        <a:t>       69</a:t>
                      </a:r>
                      <a:endParaRPr lang="en-US" dirty="0"/>
                    </a:p>
                  </a:txBody>
                  <a:tcPr/>
                </a:tc>
                <a:tc>
                  <a:txBody>
                    <a:bodyPr/>
                    <a:lstStyle/>
                    <a:p>
                      <a:r>
                        <a:rPr lang="en-US" dirty="0" smtClean="0"/>
                        <a:t>   83</a:t>
                      </a:r>
                      <a:endParaRPr lang="en-US" dirty="0"/>
                    </a:p>
                  </a:txBody>
                  <a:tcPr/>
                </a:tc>
                <a:tc>
                  <a:txBody>
                    <a:bodyPr/>
                    <a:lstStyle/>
                    <a:p>
                      <a:r>
                        <a:rPr lang="en-US" dirty="0" smtClean="0"/>
                        <a:t>  90</a:t>
                      </a:r>
                      <a:endParaRPr lang="en-US" dirty="0"/>
                    </a:p>
                  </a:txBody>
                  <a:tcPr/>
                </a:tc>
              </a:tr>
              <a:tr h="619488">
                <a:tc>
                  <a:txBody>
                    <a:bodyPr/>
                    <a:lstStyle/>
                    <a:p>
                      <a:r>
                        <a:rPr lang="en-US" dirty="0" smtClean="0"/>
                        <a:t>Both subjects</a:t>
                      </a:r>
                      <a:endParaRPr lang="en-US" dirty="0"/>
                    </a:p>
                  </a:txBody>
                  <a:tcPr/>
                </a:tc>
                <a:tc>
                  <a:txBody>
                    <a:bodyPr/>
                    <a:lstStyle/>
                    <a:p>
                      <a:r>
                        <a:rPr lang="en-US" dirty="0" smtClean="0"/>
                        <a:t>56</a:t>
                      </a:r>
                      <a:endParaRPr lang="en-US" dirty="0"/>
                    </a:p>
                  </a:txBody>
                  <a:tcPr/>
                </a:tc>
                <a:tc>
                  <a:txBody>
                    <a:bodyPr/>
                    <a:lstStyle/>
                    <a:p>
                      <a:pPr algn="ctr"/>
                      <a:r>
                        <a:rPr lang="en-US" dirty="0" smtClean="0"/>
                        <a:t>41</a:t>
                      </a:r>
                      <a:endParaRPr lang="en-US" dirty="0"/>
                    </a:p>
                  </a:txBody>
                  <a:tcPr/>
                </a:tc>
                <a:tc>
                  <a:txBody>
                    <a:bodyPr/>
                    <a:lstStyle/>
                    <a:p>
                      <a:r>
                        <a:rPr lang="en-US" dirty="0" smtClean="0"/>
                        <a:t>       48</a:t>
                      </a:r>
                      <a:endParaRPr lang="en-US" dirty="0"/>
                    </a:p>
                  </a:txBody>
                  <a:tcPr/>
                </a:tc>
                <a:tc>
                  <a:txBody>
                    <a:bodyPr/>
                    <a:lstStyle/>
                    <a:p>
                      <a:r>
                        <a:rPr lang="en-US" dirty="0" smtClean="0"/>
                        <a:t>   69</a:t>
                      </a:r>
                      <a:endParaRPr lang="en-US" dirty="0"/>
                    </a:p>
                  </a:txBody>
                  <a:tcPr/>
                </a:tc>
                <a:tc>
                  <a:txBody>
                    <a:bodyPr/>
                    <a:lstStyle/>
                    <a:p>
                      <a:r>
                        <a:rPr lang="en-US" dirty="0" smtClean="0"/>
                        <a:t>  77</a:t>
                      </a:r>
                      <a:endParaRPr lang="en-US" dirty="0"/>
                    </a:p>
                  </a:txBody>
                  <a:tcPr/>
                </a:tc>
              </a:tr>
            </a:tbl>
          </a:graphicData>
        </a:graphic>
      </p:graphicFrame>
      <p:sp>
        <p:nvSpPr>
          <p:cNvPr id="6" name="Rectangle 5"/>
          <p:cNvSpPr/>
          <p:nvPr/>
        </p:nvSpPr>
        <p:spPr>
          <a:xfrm>
            <a:off x="685800" y="5943600"/>
            <a:ext cx="2452916" cy="369332"/>
          </a:xfrm>
          <a:prstGeom prst="rect">
            <a:avLst/>
          </a:prstGeom>
        </p:spPr>
        <p:txBody>
          <a:bodyPr wrap="none">
            <a:spAutoFit/>
          </a:bodyPr>
          <a:lstStyle/>
          <a:p>
            <a:r>
              <a:rPr lang="en-US" dirty="0">
                <a:solidFill>
                  <a:srgbClr val="FF0000"/>
                </a:solidFill>
              </a:rPr>
              <a:t>http://untavatar.org</a:t>
            </a:r>
          </a:p>
        </p:txBody>
      </p:sp>
      <p:sp>
        <p:nvSpPr>
          <p:cNvPr id="7" name="Slide Number Placeholder 6"/>
          <p:cNvSpPr>
            <a:spLocks noGrp="1"/>
          </p:cNvSpPr>
          <p:nvPr>
            <p:ph type="sldNum" sz="quarter" idx="12"/>
          </p:nvPr>
        </p:nvSpPr>
        <p:spPr/>
        <p:txBody>
          <a:bodyPr/>
          <a:lstStyle/>
          <a:p>
            <a:fld id="{10418569-7E30-427A-B0AC-AC930D968A95}" type="slidenum">
              <a:rPr lang="en-US" smtClean="0"/>
              <a:pPr/>
              <a:t>6</a:t>
            </a:fld>
            <a:endParaRPr lang="en-US"/>
          </a:p>
        </p:txBody>
      </p:sp>
      <p:sp>
        <p:nvSpPr>
          <p:cNvPr id="5" name="TextBox 4"/>
          <p:cNvSpPr txBox="1"/>
          <p:nvPr/>
        </p:nvSpPr>
        <p:spPr>
          <a:xfrm>
            <a:off x="889095" y="5565285"/>
            <a:ext cx="3440365" cy="369332"/>
          </a:xfrm>
          <a:prstGeom prst="rect">
            <a:avLst/>
          </a:prstGeom>
          <a:noFill/>
        </p:spPr>
        <p:txBody>
          <a:bodyPr wrap="none" rtlCol="0">
            <a:spAutoFit/>
          </a:bodyPr>
          <a:lstStyle/>
          <a:p>
            <a:r>
              <a:rPr lang="en-US" dirty="0" smtClean="0"/>
              <a:t>Source: State TAPR, TEA, 2014</a:t>
            </a:r>
            <a:endParaRPr lang="en-US" dirty="0"/>
          </a:p>
        </p:txBody>
      </p:sp>
    </p:spTree>
    <p:extLst>
      <p:ext uri="{BB962C8B-B14F-4D97-AF65-F5344CB8AC3E}">
        <p14:creationId xmlns:p14="http://schemas.microsoft.com/office/powerpoint/2010/main" val="1621154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Success Measure 2: Percent Advanced Course Dual Credit Completion in 2013-14</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818973525"/>
              </p:ext>
            </p:extLst>
          </p:nvPr>
        </p:nvGraphicFramePr>
        <p:xfrm>
          <a:off x="866441" y="2514601"/>
          <a:ext cx="7820358" cy="2685196"/>
        </p:xfrm>
        <a:graphic>
          <a:graphicData uri="http://schemas.openxmlformats.org/drawingml/2006/table">
            <a:tbl>
              <a:tblPr firstRow="1" bandRow="1">
                <a:tableStyleId>{5C22544A-7EE6-4342-B048-85BDC9FD1C3A}</a:tableStyleId>
              </a:tblPr>
              <a:tblGrid>
                <a:gridCol w="1778637"/>
                <a:gridCol w="860122"/>
                <a:gridCol w="1600200"/>
                <a:gridCol w="1435741"/>
                <a:gridCol w="1072829"/>
                <a:gridCol w="1072829"/>
              </a:tblGrid>
              <a:tr h="1691640">
                <a:tc>
                  <a:txBody>
                    <a:bodyPr/>
                    <a:lstStyle/>
                    <a:p>
                      <a:r>
                        <a:rPr lang="en-US" dirty="0" smtClean="0"/>
                        <a:t>Public High School</a:t>
                      </a:r>
                      <a:r>
                        <a:rPr lang="en-US" baseline="0" dirty="0" smtClean="0"/>
                        <a:t> Students, 2013-2014</a:t>
                      </a:r>
                      <a:endParaRPr lang="en-US" dirty="0"/>
                    </a:p>
                  </a:txBody>
                  <a:tcPr/>
                </a:tc>
                <a:tc>
                  <a:txBody>
                    <a:bodyPr/>
                    <a:lstStyle/>
                    <a:p>
                      <a:r>
                        <a:rPr lang="en-US" dirty="0" smtClean="0"/>
                        <a:t>All</a:t>
                      </a:r>
                      <a:endParaRPr lang="en-US" dirty="0"/>
                    </a:p>
                  </a:txBody>
                  <a:tcPr/>
                </a:tc>
                <a:tc>
                  <a:txBody>
                    <a:bodyPr/>
                    <a:lstStyle/>
                    <a:p>
                      <a:r>
                        <a:rPr lang="en-US" dirty="0" smtClean="0"/>
                        <a:t>African 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Asian</a:t>
                      </a:r>
                      <a:endParaRPr lang="en-US" dirty="0"/>
                    </a:p>
                  </a:txBody>
                  <a:tcPr/>
                </a:tc>
              </a:tr>
              <a:tr h="374068">
                <a:tc>
                  <a:txBody>
                    <a:bodyPr/>
                    <a:lstStyle/>
                    <a:p>
                      <a:r>
                        <a:rPr lang="en-US" dirty="0" smtClean="0"/>
                        <a:t>2013</a:t>
                      </a:r>
                      <a:endParaRPr lang="en-US" dirty="0"/>
                    </a:p>
                  </a:txBody>
                  <a:tcPr/>
                </a:tc>
                <a:tc>
                  <a:txBody>
                    <a:bodyPr/>
                    <a:lstStyle/>
                    <a:p>
                      <a:r>
                        <a:rPr lang="en-US" dirty="0" smtClean="0"/>
                        <a:t>31.4</a:t>
                      </a:r>
                      <a:endParaRPr lang="en-US" dirty="0"/>
                    </a:p>
                  </a:txBody>
                  <a:tcPr/>
                </a:tc>
                <a:tc>
                  <a:txBody>
                    <a:bodyPr/>
                    <a:lstStyle/>
                    <a:p>
                      <a:pPr algn="ctr"/>
                      <a:r>
                        <a:rPr lang="en-US" dirty="0" smtClean="0"/>
                        <a:t>24.2</a:t>
                      </a:r>
                      <a:endParaRPr lang="en-US" dirty="0"/>
                    </a:p>
                  </a:txBody>
                  <a:tcPr/>
                </a:tc>
                <a:tc>
                  <a:txBody>
                    <a:bodyPr/>
                    <a:lstStyle/>
                    <a:p>
                      <a:r>
                        <a:rPr lang="en-US" dirty="0" smtClean="0"/>
                        <a:t>       28.5</a:t>
                      </a:r>
                      <a:endParaRPr lang="en-US" dirty="0"/>
                    </a:p>
                  </a:txBody>
                  <a:tcPr/>
                </a:tc>
                <a:tc>
                  <a:txBody>
                    <a:bodyPr/>
                    <a:lstStyle/>
                    <a:p>
                      <a:r>
                        <a:rPr lang="en-US" dirty="0" smtClean="0"/>
                        <a:t>   35.6</a:t>
                      </a:r>
                      <a:endParaRPr lang="en-US" dirty="0"/>
                    </a:p>
                  </a:txBody>
                  <a:tcPr/>
                </a:tc>
                <a:tc>
                  <a:txBody>
                    <a:bodyPr/>
                    <a:lstStyle/>
                    <a:p>
                      <a:r>
                        <a:rPr lang="en-US" dirty="0" smtClean="0"/>
                        <a:t>  57</a:t>
                      </a:r>
                      <a:endParaRPr lang="en-US" dirty="0"/>
                    </a:p>
                  </a:txBody>
                  <a:tcPr/>
                </a:tc>
              </a:tr>
              <a:tr h="619488">
                <a:tc>
                  <a:txBody>
                    <a:bodyPr/>
                    <a:lstStyle/>
                    <a:p>
                      <a:r>
                        <a:rPr lang="en-US" dirty="0" smtClean="0"/>
                        <a:t>2012</a:t>
                      </a:r>
                      <a:endParaRPr lang="en-US" dirty="0"/>
                    </a:p>
                  </a:txBody>
                  <a:tcPr/>
                </a:tc>
                <a:tc>
                  <a:txBody>
                    <a:bodyPr/>
                    <a:lstStyle/>
                    <a:p>
                      <a:r>
                        <a:rPr lang="en-US" dirty="0" smtClean="0"/>
                        <a:t>30.5</a:t>
                      </a:r>
                      <a:endParaRPr lang="en-US" dirty="0"/>
                    </a:p>
                  </a:txBody>
                  <a:tcPr/>
                </a:tc>
                <a:tc>
                  <a:txBody>
                    <a:bodyPr/>
                    <a:lstStyle/>
                    <a:p>
                      <a:pPr algn="ctr"/>
                      <a:r>
                        <a:rPr lang="en-US" dirty="0" smtClean="0"/>
                        <a:t>24.0</a:t>
                      </a:r>
                      <a:endParaRPr lang="en-US" dirty="0"/>
                    </a:p>
                  </a:txBody>
                  <a:tcPr/>
                </a:tc>
                <a:tc>
                  <a:txBody>
                    <a:bodyPr/>
                    <a:lstStyle/>
                    <a:p>
                      <a:r>
                        <a:rPr lang="en-US" dirty="0" smtClean="0"/>
                        <a:t>       26.2</a:t>
                      </a:r>
                      <a:endParaRPr lang="en-US" dirty="0"/>
                    </a:p>
                  </a:txBody>
                  <a:tcPr/>
                </a:tc>
                <a:tc>
                  <a:txBody>
                    <a:bodyPr/>
                    <a:lstStyle/>
                    <a:p>
                      <a:r>
                        <a:rPr lang="en-US" dirty="0" smtClean="0"/>
                        <a:t>   34.9</a:t>
                      </a:r>
                      <a:endParaRPr lang="en-US" dirty="0"/>
                    </a:p>
                  </a:txBody>
                  <a:tcPr/>
                </a:tc>
                <a:tc>
                  <a:txBody>
                    <a:bodyPr/>
                    <a:lstStyle/>
                    <a:p>
                      <a:r>
                        <a:rPr lang="en-US" dirty="0" smtClean="0"/>
                        <a:t>  55.7</a:t>
                      </a:r>
                      <a:endParaRPr lang="en-US" dirty="0"/>
                    </a:p>
                  </a:txBody>
                  <a:tcPr/>
                </a:tc>
              </a:tr>
            </a:tbl>
          </a:graphicData>
        </a:graphic>
      </p:graphicFrame>
      <p:sp>
        <p:nvSpPr>
          <p:cNvPr id="5" name="Rectangle 4"/>
          <p:cNvSpPr/>
          <p:nvPr/>
        </p:nvSpPr>
        <p:spPr>
          <a:xfrm>
            <a:off x="762000" y="5835134"/>
            <a:ext cx="2452916" cy="369332"/>
          </a:xfrm>
          <a:prstGeom prst="rect">
            <a:avLst/>
          </a:prstGeom>
        </p:spPr>
        <p:txBody>
          <a:bodyPr wrap="none">
            <a:spAutoFit/>
          </a:bodyPr>
          <a:lstStyle/>
          <a:p>
            <a:r>
              <a:rPr lang="en-US" dirty="0">
                <a:solidFill>
                  <a:srgbClr val="FF0000"/>
                </a:solidFill>
              </a:rPr>
              <a:t>http://untavatar.org</a:t>
            </a:r>
          </a:p>
        </p:txBody>
      </p:sp>
      <p:sp>
        <p:nvSpPr>
          <p:cNvPr id="7" name="Slide Number Placeholder 6"/>
          <p:cNvSpPr>
            <a:spLocks noGrp="1"/>
          </p:cNvSpPr>
          <p:nvPr>
            <p:ph type="sldNum" sz="quarter" idx="12"/>
          </p:nvPr>
        </p:nvSpPr>
        <p:spPr/>
        <p:txBody>
          <a:bodyPr/>
          <a:lstStyle/>
          <a:p>
            <a:fld id="{10418569-7E30-427A-B0AC-AC930D968A95}" type="slidenum">
              <a:rPr lang="en-US" smtClean="0"/>
              <a:pPr/>
              <a:t>7</a:t>
            </a:fld>
            <a:endParaRPr lang="en-US"/>
          </a:p>
        </p:txBody>
      </p:sp>
      <p:sp>
        <p:nvSpPr>
          <p:cNvPr id="6" name="Rectangle 5"/>
          <p:cNvSpPr/>
          <p:nvPr/>
        </p:nvSpPr>
        <p:spPr>
          <a:xfrm>
            <a:off x="747584" y="5396300"/>
            <a:ext cx="3440365" cy="369332"/>
          </a:xfrm>
          <a:prstGeom prst="rect">
            <a:avLst/>
          </a:prstGeom>
        </p:spPr>
        <p:txBody>
          <a:bodyPr wrap="none">
            <a:spAutoFit/>
          </a:bodyPr>
          <a:lstStyle/>
          <a:p>
            <a:r>
              <a:rPr lang="en-US" dirty="0"/>
              <a:t>Source: State TAPR, TEA, 2014</a:t>
            </a:r>
          </a:p>
        </p:txBody>
      </p:sp>
    </p:spTree>
    <p:extLst>
      <p:ext uri="{BB962C8B-B14F-4D97-AF65-F5344CB8AC3E}">
        <p14:creationId xmlns:p14="http://schemas.microsoft.com/office/powerpoint/2010/main" val="2313102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Success Measure 3: Percent AP/IB Enrollees Tested and Meeting Criteria in 2013-14</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974361129"/>
              </p:ext>
            </p:extLst>
          </p:nvPr>
        </p:nvGraphicFramePr>
        <p:xfrm>
          <a:off x="866441" y="2514601"/>
          <a:ext cx="7820358" cy="2685196"/>
        </p:xfrm>
        <a:graphic>
          <a:graphicData uri="http://schemas.openxmlformats.org/drawingml/2006/table">
            <a:tbl>
              <a:tblPr firstRow="1" bandRow="1">
                <a:tableStyleId>{5C22544A-7EE6-4342-B048-85BDC9FD1C3A}</a:tableStyleId>
              </a:tblPr>
              <a:tblGrid>
                <a:gridCol w="1778637"/>
                <a:gridCol w="860122"/>
                <a:gridCol w="1600200"/>
                <a:gridCol w="1435741"/>
                <a:gridCol w="1072829"/>
                <a:gridCol w="1072829"/>
              </a:tblGrid>
              <a:tr h="1691640">
                <a:tc>
                  <a:txBody>
                    <a:bodyPr/>
                    <a:lstStyle/>
                    <a:p>
                      <a:r>
                        <a:rPr lang="en-US" dirty="0" smtClean="0"/>
                        <a:t>Public High School</a:t>
                      </a:r>
                      <a:r>
                        <a:rPr lang="en-US" baseline="0" dirty="0" smtClean="0"/>
                        <a:t> Students</a:t>
                      </a:r>
                      <a:endParaRPr lang="en-US" dirty="0"/>
                    </a:p>
                  </a:txBody>
                  <a:tcPr/>
                </a:tc>
                <a:tc>
                  <a:txBody>
                    <a:bodyPr/>
                    <a:lstStyle/>
                    <a:p>
                      <a:r>
                        <a:rPr lang="en-US" dirty="0" smtClean="0"/>
                        <a:t>All</a:t>
                      </a:r>
                      <a:endParaRPr lang="en-US" dirty="0"/>
                    </a:p>
                  </a:txBody>
                  <a:tcPr/>
                </a:tc>
                <a:tc>
                  <a:txBody>
                    <a:bodyPr/>
                    <a:lstStyle/>
                    <a:p>
                      <a:r>
                        <a:rPr lang="en-US" dirty="0" smtClean="0"/>
                        <a:t>African 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Asian</a:t>
                      </a:r>
                      <a:endParaRPr lang="en-US" dirty="0"/>
                    </a:p>
                  </a:txBody>
                  <a:tcPr/>
                </a:tc>
              </a:tr>
              <a:tr h="374068">
                <a:tc>
                  <a:txBody>
                    <a:bodyPr/>
                    <a:lstStyle/>
                    <a:p>
                      <a:r>
                        <a:rPr lang="en-US" dirty="0" smtClean="0"/>
                        <a:t>Tested</a:t>
                      </a:r>
                      <a:endParaRPr lang="en-US" dirty="0"/>
                    </a:p>
                  </a:txBody>
                  <a:tcPr/>
                </a:tc>
                <a:tc>
                  <a:txBody>
                    <a:bodyPr/>
                    <a:lstStyle/>
                    <a:p>
                      <a:r>
                        <a:rPr lang="en-US" dirty="0" smtClean="0"/>
                        <a:t>22.1</a:t>
                      </a:r>
                      <a:endParaRPr lang="en-US" dirty="0"/>
                    </a:p>
                  </a:txBody>
                  <a:tcPr/>
                </a:tc>
                <a:tc>
                  <a:txBody>
                    <a:bodyPr/>
                    <a:lstStyle/>
                    <a:p>
                      <a:pPr algn="ctr"/>
                      <a:r>
                        <a:rPr lang="en-US" dirty="0" smtClean="0"/>
                        <a:t>13.7</a:t>
                      </a:r>
                      <a:endParaRPr lang="en-US" dirty="0"/>
                    </a:p>
                  </a:txBody>
                  <a:tcPr/>
                </a:tc>
                <a:tc>
                  <a:txBody>
                    <a:bodyPr/>
                    <a:lstStyle/>
                    <a:p>
                      <a:r>
                        <a:rPr lang="en-US" dirty="0" smtClean="0"/>
                        <a:t>       19.5</a:t>
                      </a:r>
                      <a:endParaRPr lang="en-US" dirty="0"/>
                    </a:p>
                  </a:txBody>
                  <a:tcPr/>
                </a:tc>
                <a:tc>
                  <a:txBody>
                    <a:bodyPr/>
                    <a:lstStyle/>
                    <a:p>
                      <a:r>
                        <a:rPr lang="en-US" dirty="0" smtClean="0"/>
                        <a:t>   24.9</a:t>
                      </a:r>
                      <a:endParaRPr lang="en-US" dirty="0"/>
                    </a:p>
                  </a:txBody>
                  <a:tcPr/>
                </a:tc>
                <a:tc>
                  <a:txBody>
                    <a:bodyPr/>
                    <a:lstStyle/>
                    <a:p>
                      <a:r>
                        <a:rPr lang="en-US" dirty="0" smtClean="0"/>
                        <a:t>  53.6</a:t>
                      </a:r>
                      <a:endParaRPr lang="en-US" dirty="0"/>
                    </a:p>
                  </a:txBody>
                  <a:tcPr/>
                </a:tc>
              </a:tr>
              <a:tr h="619488">
                <a:tc>
                  <a:txBody>
                    <a:bodyPr/>
                    <a:lstStyle/>
                    <a:p>
                      <a:r>
                        <a:rPr lang="en-US" dirty="0" smtClean="0"/>
                        <a:t>Met Criteria</a:t>
                      </a:r>
                      <a:endParaRPr lang="en-US" dirty="0"/>
                    </a:p>
                  </a:txBody>
                  <a:tcPr/>
                </a:tc>
                <a:tc>
                  <a:txBody>
                    <a:bodyPr/>
                    <a:lstStyle/>
                    <a:p>
                      <a:r>
                        <a:rPr lang="en-US" dirty="0" smtClean="0"/>
                        <a:t>50.9</a:t>
                      </a:r>
                      <a:endParaRPr lang="en-US" dirty="0"/>
                    </a:p>
                  </a:txBody>
                  <a:tcPr/>
                </a:tc>
                <a:tc>
                  <a:txBody>
                    <a:bodyPr/>
                    <a:lstStyle/>
                    <a:p>
                      <a:pPr algn="ctr"/>
                      <a:r>
                        <a:rPr lang="en-US" dirty="0" smtClean="0"/>
                        <a:t>27.3</a:t>
                      </a:r>
                      <a:endParaRPr lang="en-US" dirty="0"/>
                    </a:p>
                  </a:txBody>
                  <a:tcPr/>
                </a:tc>
                <a:tc>
                  <a:txBody>
                    <a:bodyPr/>
                    <a:lstStyle/>
                    <a:p>
                      <a:r>
                        <a:rPr lang="en-US" dirty="0" smtClean="0"/>
                        <a:t>       37.5</a:t>
                      </a:r>
                      <a:endParaRPr lang="en-US" dirty="0"/>
                    </a:p>
                  </a:txBody>
                  <a:tcPr/>
                </a:tc>
                <a:tc>
                  <a:txBody>
                    <a:bodyPr/>
                    <a:lstStyle/>
                    <a:p>
                      <a:r>
                        <a:rPr lang="en-US" dirty="0" smtClean="0"/>
                        <a:t>   64.3</a:t>
                      </a:r>
                      <a:endParaRPr lang="en-US" dirty="0"/>
                    </a:p>
                  </a:txBody>
                  <a:tcPr/>
                </a:tc>
                <a:tc>
                  <a:txBody>
                    <a:bodyPr/>
                    <a:lstStyle/>
                    <a:p>
                      <a:r>
                        <a:rPr lang="en-US" dirty="0" smtClean="0"/>
                        <a:t>  72.5</a:t>
                      </a:r>
                      <a:endParaRPr lang="en-US" dirty="0"/>
                    </a:p>
                  </a:txBody>
                  <a:tcPr/>
                </a:tc>
              </a:tr>
            </a:tbl>
          </a:graphicData>
        </a:graphic>
      </p:graphicFrame>
      <p:sp>
        <p:nvSpPr>
          <p:cNvPr id="5" name="Rectangle 4"/>
          <p:cNvSpPr/>
          <p:nvPr/>
        </p:nvSpPr>
        <p:spPr>
          <a:xfrm>
            <a:off x="1219200" y="5791200"/>
            <a:ext cx="2452916" cy="369332"/>
          </a:xfrm>
          <a:prstGeom prst="rect">
            <a:avLst/>
          </a:prstGeom>
        </p:spPr>
        <p:txBody>
          <a:bodyPr wrap="none">
            <a:spAutoFit/>
          </a:bodyPr>
          <a:lstStyle/>
          <a:p>
            <a:r>
              <a:rPr lang="en-US" dirty="0">
                <a:solidFill>
                  <a:srgbClr val="FF0000"/>
                </a:solidFill>
              </a:rPr>
              <a:t>http://untavatar.org</a:t>
            </a:r>
          </a:p>
        </p:txBody>
      </p:sp>
      <p:sp>
        <p:nvSpPr>
          <p:cNvPr id="7" name="Slide Number Placeholder 6"/>
          <p:cNvSpPr>
            <a:spLocks noGrp="1"/>
          </p:cNvSpPr>
          <p:nvPr>
            <p:ph type="sldNum" sz="quarter" idx="12"/>
          </p:nvPr>
        </p:nvSpPr>
        <p:spPr/>
        <p:txBody>
          <a:bodyPr/>
          <a:lstStyle/>
          <a:p>
            <a:fld id="{10418569-7E30-427A-B0AC-AC930D968A95}" type="slidenum">
              <a:rPr lang="en-US" smtClean="0"/>
              <a:pPr/>
              <a:t>8</a:t>
            </a:fld>
            <a:endParaRPr lang="en-US"/>
          </a:p>
        </p:txBody>
      </p:sp>
      <p:sp>
        <p:nvSpPr>
          <p:cNvPr id="6" name="Rectangle 5"/>
          <p:cNvSpPr/>
          <p:nvPr/>
        </p:nvSpPr>
        <p:spPr>
          <a:xfrm>
            <a:off x="870560" y="5393036"/>
            <a:ext cx="3440365" cy="369332"/>
          </a:xfrm>
          <a:prstGeom prst="rect">
            <a:avLst/>
          </a:prstGeom>
        </p:spPr>
        <p:txBody>
          <a:bodyPr wrap="none">
            <a:spAutoFit/>
          </a:bodyPr>
          <a:lstStyle/>
          <a:p>
            <a:r>
              <a:rPr lang="en-US" dirty="0"/>
              <a:t>Source: State TAPR, TEA, 2014</a:t>
            </a:r>
          </a:p>
        </p:txBody>
      </p:sp>
    </p:spTree>
    <p:extLst>
      <p:ext uri="{BB962C8B-B14F-4D97-AF65-F5344CB8AC3E}">
        <p14:creationId xmlns:p14="http://schemas.microsoft.com/office/powerpoint/2010/main" val="960455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400" dirty="0" smtClean="0"/>
              <a:t>Success Measure 4: Percent 2012 Graduates Completing One Year in Higher Education without Remediation</a:t>
            </a:r>
            <a:endParaRPr lang="en-US" sz="2400"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523488991"/>
              </p:ext>
            </p:extLst>
          </p:nvPr>
        </p:nvGraphicFramePr>
        <p:xfrm>
          <a:off x="866441" y="2514601"/>
          <a:ext cx="7820358" cy="2751508"/>
        </p:xfrm>
        <a:graphic>
          <a:graphicData uri="http://schemas.openxmlformats.org/drawingml/2006/table">
            <a:tbl>
              <a:tblPr firstRow="1" bandRow="1">
                <a:tableStyleId>{5C22544A-7EE6-4342-B048-85BDC9FD1C3A}</a:tableStyleId>
              </a:tblPr>
              <a:tblGrid>
                <a:gridCol w="1952959"/>
                <a:gridCol w="990600"/>
                <a:gridCol w="1295400"/>
                <a:gridCol w="1435741"/>
                <a:gridCol w="1072829"/>
                <a:gridCol w="1072829"/>
              </a:tblGrid>
              <a:tr h="1142999">
                <a:tc>
                  <a:txBody>
                    <a:bodyPr/>
                    <a:lstStyle/>
                    <a:p>
                      <a:r>
                        <a:rPr lang="en-US" dirty="0" smtClean="0"/>
                        <a:t>Public High School</a:t>
                      </a:r>
                      <a:r>
                        <a:rPr lang="en-US" baseline="0" dirty="0" smtClean="0"/>
                        <a:t> Graduates Class of 2012</a:t>
                      </a:r>
                    </a:p>
                    <a:p>
                      <a:endParaRPr lang="en-US" dirty="0"/>
                    </a:p>
                  </a:txBody>
                  <a:tcPr/>
                </a:tc>
                <a:tc>
                  <a:txBody>
                    <a:bodyPr/>
                    <a:lstStyle/>
                    <a:p>
                      <a:r>
                        <a:rPr lang="en-US" dirty="0" smtClean="0"/>
                        <a:t>All</a:t>
                      </a:r>
                      <a:endParaRPr lang="en-US" dirty="0"/>
                    </a:p>
                  </a:txBody>
                  <a:tcPr/>
                </a:tc>
                <a:tc>
                  <a:txBody>
                    <a:bodyPr/>
                    <a:lstStyle/>
                    <a:p>
                      <a:r>
                        <a:rPr lang="en-US" dirty="0" smtClean="0"/>
                        <a:t>African 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Asian</a:t>
                      </a:r>
                      <a:endParaRPr lang="en-US" dirty="0"/>
                    </a:p>
                  </a:txBody>
                  <a:tcPr/>
                </a:tc>
              </a:tr>
              <a:tr h="374068">
                <a:tc>
                  <a:txBody>
                    <a:bodyPr/>
                    <a:lstStyle/>
                    <a:p>
                      <a:r>
                        <a:rPr lang="en-US" dirty="0" smtClean="0"/>
                        <a:t>Enrolled</a:t>
                      </a:r>
                      <a:endParaRPr lang="en-US" dirty="0"/>
                    </a:p>
                  </a:txBody>
                  <a:tcPr/>
                </a:tc>
                <a:tc>
                  <a:txBody>
                    <a:bodyPr/>
                    <a:lstStyle/>
                    <a:p>
                      <a:r>
                        <a:rPr lang="en-US" dirty="0" smtClean="0"/>
                        <a:t>57.3</a:t>
                      </a:r>
                      <a:endParaRPr lang="en-US" dirty="0"/>
                    </a:p>
                  </a:txBody>
                  <a:tcPr/>
                </a:tc>
                <a:tc>
                  <a:txBody>
                    <a:bodyPr/>
                    <a:lstStyle/>
                    <a:p>
                      <a:pPr algn="ctr"/>
                      <a:r>
                        <a:rPr lang="en-US" dirty="0" err="1" smtClean="0"/>
                        <a:t>na</a:t>
                      </a:r>
                      <a:endParaRPr lang="en-US" dirty="0"/>
                    </a:p>
                  </a:txBody>
                  <a:tcPr/>
                </a:tc>
                <a:tc>
                  <a:txBody>
                    <a:bodyPr/>
                    <a:lstStyle/>
                    <a:p>
                      <a:r>
                        <a:rPr lang="en-US" dirty="0" smtClean="0"/>
                        <a:t>       </a:t>
                      </a:r>
                      <a:r>
                        <a:rPr lang="en-US" dirty="0" err="1" smtClean="0"/>
                        <a:t>na</a:t>
                      </a:r>
                      <a:endParaRPr lang="en-US" dirty="0"/>
                    </a:p>
                  </a:txBody>
                  <a:tcPr/>
                </a:tc>
                <a:tc>
                  <a:txBody>
                    <a:bodyPr/>
                    <a:lstStyle/>
                    <a:p>
                      <a:r>
                        <a:rPr lang="en-US" dirty="0" smtClean="0"/>
                        <a:t>   </a:t>
                      </a:r>
                      <a:r>
                        <a:rPr lang="en-US" dirty="0" err="1" smtClean="0"/>
                        <a:t>na</a:t>
                      </a:r>
                      <a:endParaRPr lang="en-US" dirty="0"/>
                    </a:p>
                  </a:txBody>
                  <a:tcPr/>
                </a:tc>
                <a:tc>
                  <a:txBody>
                    <a:bodyPr/>
                    <a:lstStyle/>
                    <a:p>
                      <a:r>
                        <a:rPr lang="en-US" dirty="0" smtClean="0"/>
                        <a:t>  </a:t>
                      </a:r>
                      <a:r>
                        <a:rPr lang="en-US" dirty="0" err="1" smtClean="0"/>
                        <a:t>na</a:t>
                      </a:r>
                      <a:endParaRPr lang="en-US" dirty="0"/>
                    </a:p>
                  </a:txBody>
                  <a:tcPr/>
                </a:tc>
              </a:tr>
              <a:tr h="619488">
                <a:tc>
                  <a:txBody>
                    <a:bodyPr/>
                    <a:lstStyle/>
                    <a:p>
                      <a:r>
                        <a:rPr lang="en-US" dirty="0" smtClean="0"/>
                        <a:t>Completed One Year no Remediation</a:t>
                      </a:r>
                      <a:endParaRPr lang="en-US" dirty="0"/>
                    </a:p>
                  </a:txBody>
                  <a:tcPr/>
                </a:tc>
                <a:tc>
                  <a:txBody>
                    <a:bodyPr/>
                    <a:lstStyle/>
                    <a:p>
                      <a:r>
                        <a:rPr lang="en-US" dirty="0" smtClean="0"/>
                        <a:t>69.0</a:t>
                      </a:r>
                      <a:endParaRPr lang="en-US" dirty="0"/>
                    </a:p>
                  </a:txBody>
                  <a:tcPr/>
                </a:tc>
                <a:tc>
                  <a:txBody>
                    <a:bodyPr/>
                    <a:lstStyle/>
                    <a:p>
                      <a:pPr algn="ctr"/>
                      <a:r>
                        <a:rPr lang="en-US" dirty="0" err="1" smtClean="0"/>
                        <a:t>na</a:t>
                      </a:r>
                      <a:endParaRPr lang="en-US" dirty="0"/>
                    </a:p>
                  </a:txBody>
                  <a:tcPr/>
                </a:tc>
                <a:tc>
                  <a:txBody>
                    <a:bodyPr/>
                    <a:lstStyle/>
                    <a:p>
                      <a:r>
                        <a:rPr lang="en-US" dirty="0" smtClean="0"/>
                        <a:t>       </a:t>
                      </a:r>
                      <a:r>
                        <a:rPr lang="en-US" dirty="0" err="1" smtClean="0"/>
                        <a:t>na</a:t>
                      </a:r>
                      <a:endParaRPr lang="en-US" dirty="0"/>
                    </a:p>
                  </a:txBody>
                  <a:tcPr/>
                </a:tc>
                <a:tc>
                  <a:txBody>
                    <a:bodyPr/>
                    <a:lstStyle/>
                    <a:p>
                      <a:r>
                        <a:rPr lang="en-US" dirty="0" smtClean="0"/>
                        <a:t>   </a:t>
                      </a:r>
                      <a:r>
                        <a:rPr lang="en-US" dirty="0" err="1" smtClean="0"/>
                        <a:t>na</a:t>
                      </a:r>
                      <a:endParaRPr lang="en-US" dirty="0"/>
                    </a:p>
                  </a:txBody>
                  <a:tcPr/>
                </a:tc>
                <a:tc>
                  <a:txBody>
                    <a:bodyPr/>
                    <a:lstStyle/>
                    <a:p>
                      <a:r>
                        <a:rPr lang="en-US" dirty="0" smtClean="0"/>
                        <a:t>  </a:t>
                      </a:r>
                      <a:r>
                        <a:rPr lang="en-US" dirty="0" err="1" smtClean="0"/>
                        <a:t>na</a:t>
                      </a:r>
                      <a:endParaRPr lang="en-US" dirty="0"/>
                    </a:p>
                  </a:txBody>
                  <a:tcPr/>
                </a:tc>
              </a:tr>
            </a:tbl>
          </a:graphicData>
        </a:graphic>
      </p:graphicFrame>
      <p:sp>
        <p:nvSpPr>
          <p:cNvPr id="5" name="Rectangle 4"/>
          <p:cNvSpPr/>
          <p:nvPr/>
        </p:nvSpPr>
        <p:spPr>
          <a:xfrm>
            <a:off x="762000" y="5943600"/>
            <a:ext cx="2452916" cy="369332"/>
          </a:xfrm>
          <a:prstGeom prst="rect">
            <a:avLst/>
          </a:prstGeom>
        </p:spPr>
        <p:txBody>
          <a:bodyPr wrap="none">
            <a:spAutoFit/>
          </a:bodyPr>
          <a:lstStyle/>
          <a:p>
            <a:r>
              <a:rPr lang="en-US" dirty="0">
                <a:solidFill>
                  <a:srgbClr val="FF0000"/>
                </a:solidFill>
              </a:rPr>
              <a:t>http://untavatar.org</a:t>
            </a:r>
          </a:p>
        </p:txBody>
      </p:sp>
      <p:sp>
        <p:nvSpPr>
          <p:cNvPr id="7" name="Slide Number Placeholder 6"/>
          <p:cNvSpPr>
            <a:spLocks noGrp="1"/>
          </p:cNvSpPr>
          <p:nvPr>
            <p:ph type="sldNum" sz="quarter" idx="12"/>
          </p:nvPr>
        </p:nvSpPr>
        <p:spPr/>
        <p:txBody>
          <a:bodyPr/>
          <a:lstStyle/>
          <a:p>
            <a:fld id="{10418569-7E30-427A-B0AC-AC930D968A95}" type="slidenum">
              <a:rPr lang="en-US" smtClean="0"/>
              <a:pPr/>
              <a:t>9</a:t>
            </a:fld>
            <a:endParaRPr lang="en-US"/>
          </a:p>
        </p:txBody>
      </p:sp>
      <p:sp>
        <p:nvSpPr>
          <p:cNvPr id="6" name="Rectangle 5"/>
          <p:cNvSpPr/>
          <p:nvPr/>
        </p:nvSpPr>
        <p:spPr>
          <a:xfrm>
            <a:off x="762000" y="5575298"/>
            <a:ext cx="3440365" cy="369332"/>
          </a:xfrm>
          <a:prstGeom prst="rect">
            <a:avLst/>
          </a:prstGeom>
        </p:spPr>
        <p:txBody>
          <a:bodyPr wrap="none">
            <a:spAutoFit/>
          </a:bodyPr>
          <a:lstStyle/>
          <a:p>
            <a:r>
              <a:rPr lang="en-US" dirty="0"/>
              <a:t>Source: State TAPR, TEA, 2014</a:t>
            </a:r>
          </a:p>
        </p:txBody>
      </p:sp>
    </p:spTree>
    <p:extLst>
      <p:ext uri="{BB962C8B-B14F-4D97-AF65-F5344CB8AC3E}">
        <p14:creationId xmlns:p14="http://schemas.microsoft.com/office/powerpoint/2010/main" val="424205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4799</TotalTime>
  <Words>2524</Words>
  <Application>Microsoft Office PowerPoint</Application>
  <PresentationFormat>On-screen Show (4:3)</PresentationFormat>
  <Paragraphs>356</Paragraphs>
  <Slides>27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Adobe Gurmukhi</vt:lpstr>
      <vt:lpstr>Arial</vt:lpstr>
      <vt:lpstr>Bodoni MT Black</vt:lpstr>
      <vt:lpstr>Bookman Old Style</vt:lpstr>
      <vt:lpstr>Calibri</vt:lpstr>
      <vt:lpstr>Cambria</vt:lpstr>
      <vt:lpstr>Century Gothic</vt:lpstr>
      <vt:lpstr>Felix Titling</vt:lpstr>
      <vt:lpstr>Narkisim</vt:lpstr>
      <vt:lpstr>Times New Roman</vt:lpstr>
      <vt:lpstr>Wingdings 3</vt:lpstr>
      <vt:lpstr>Ion Boardroom</vt:lpstr>
      <vt:lpstr>Vertical Alignment for  Student Success Post HB 5 Texas ASCD, Austin October 27, 2015</vt:lpstr>
      <vt:lpstr>Presentation Overview</vt:lpstr>
      <vt:lpstr>The AVATAR Model</vt:lpstr>
      <vt:lpstr>Foundations of AVATAR</vt:lpstr>
      <vt:lpstr>The Texas P-16 Pipeline, 2007</vt:lpstr>
      <vt:lpstr>Success Measure 1:  Percent College Ready High School Graduates, 2013-2014</vt:lpstr>
      <vt:lpstr>Success Measure 2: Percent Advanced Course Dual Credit Completion in 2013-14</vt:lpstr>
      <vt:lpstr>Success Measure 3: Percent AP/IB Enrollees Tested and Meeting Criteria in 2013-14</vt:lpstr>
      <vt:lpstr>Success Measure 4: Percent 2012 Graduates Completing One Year in Higher Education without Remediation</vt:lpstr>
      <vt:lpstr>PowerPoint Presentation</vt:lpstr>
      <vt:lpstr>PowerPoint Presentation</vt:lpstr>
      <vt:lpstr>PowerPoint Presentation</vt:lpstr>
      <vt:lpstr>AVATAR Partnerships Form Vertical Alignment Teams</vt:lpstr>
      <vt:lpstr>PowerPoint Presentation</vt:lpstr>
      <vt:lpstr>PowerPoint Presentation</vt:lpstr>
      <vt:lpstr>The Statewide Network </vt:lpstr>
      <vt:lpstr>House Bill 5:  Provisions with Implications for Vertical Alignment </vt:lpstr>
      <vt:lpstr>Provision 1: College Preparatory Courses (CPCs)</vt:lpstr>
      <vt:lpstr>What was accomplished by  ESC regions in 2014-15?</vt:lpstr>
      <vt:lpstr>How CPC’s link to a national interest in transitions for high risk students</vt:lpstr>
      <vt:lpstr>Provision 2:  Endorsement Options</vt:lpstr>
      <vt:lpstr>Endorsement Requirements</vt:lpstr>
      <vt:lpstr>Provision 3: Locally Developed CTE Courses/Activities</vt:lpstr>
      <vt:lpstr>Provision 4: TEC 39.0545</vt:lpstr>
      <vt:lpstr>AVATAR in Region 12</vt:lpstr>
      <vt:lpstr>Avatar in Region 20</vt:lpstr>
      <vt:lpstr>Presenters</vt:lpstr>
    </vt:vector>
  </TitlesOfParts>
  <Company>University of North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dc:title>
  <dc:creator>Summer</dc:creator>
  <cp:lastModifiedBy>Basey, Melodie</cp:lastModifiedBy>
  <cp:revision>314</cp:revision>
  <cp:lastPrinted>2012-10-09T01:20:27Z</cp:lastPrinted>
  <dcterms:created xsi:type="dcterms:W3CDTF">2012-08-21T16:02:43Z</dcterms:created>
  <dcterms:modified xsi:type="dcterms:W3CDTF">2016-09-07T15:19:52Z</dcterms:modified>
</cp:coreProperties>
</file>