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7" r:id="rId3"/>
    <p:sldId id="275" r:id="rId4"/>
    <p:sldId id="261" r:id="rId5"/>
    <p:sldId id="290" r:id="rId6"/>
    <p:sldId id="277" r:id="rId7"/>
    <p:sldId id="278" r:id="rId8"/>
    <p:sldId id="288" r:id="rId9"/>
    <p:sldId id="279" r:id="rId10"/>
    <p:sldId id="262" r:id="rId11"/>
    <p:sldId id="264" r:id="rId12"/>
    <p:sldId id="266" r:id="rId13"/>
    <p:sldId id="280" r:id="rId14"/>
    <p:sldId id="281" r:id="rId15"/>
    <p:sldId id="282" r:id="rId16"/>
    <p:sldId id="283" r:id="rId17"/>
    <p:sldId id="284" r:id="rId18"/>
    <p:sldId id="267" r:id="rId19"/>
    <p:sldId id="268" r:id="rId20"/>
    <p:sldId id="285" r:id="rId21"/>
    <p:sldId id="291" r:id="rId22"/>
    <p:sldId id="286" r:id="rId23"/>
    <p:sldId id="270" r:id="rId24"/>
    <p:sldId id="272" r:id="rId25"/>
    <p:sldId id="292" r:id="rId26"/>
    <p:sldId id="289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829" autoAdjust="0"/>
  </p:normalViewPr>
  <p:slideViewPr>
    <p:cSldViewPr>
      <p:cViewPr>
        <p:scale>
          <a:sx n="111" d="100"/>
          <a:sy n="111" d="100"/>
        </p:scale>
        <p:origin x="-708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2BB016-F610-47A4-855D-230C94FBA4DF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5.esc13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p16.notlb.com/avatar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p16.notlb.com/avatar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Jean.Keller@unt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First Step Video Conference Call</a:t>
            </a:r>
            <a:br>
              <a:rPr lang="en-US" dirty="0" smtClean="0"/>
            </a:br>
            <a:r>
              <a:rPr lang="en-US" dirty="0" smtClean="0"/>
              <a:t>June 28,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r>
              <a:rPr lang="en-US" dirty="0"/>
              <a:t>! http://</a:t>
            </a:r>
            <a:r>
              <a:rPr lang="en-US" dirty="0" err="1"/>
              <a:t>www.ntp16.notlb.com</a:t>
            </a:r>
            <a:r>
              <a:rPr lang="en-US" dirty="0"/>
              <a:t>/avatar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48075" y="823910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333375" y="40005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High Schools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79266" y="2100751"/>
            <a:ext cx="1876425" cy="2466975"/>
            <a:chOff x="0" y="0"/>
            <a:chExt cx="18764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76425" cy="2466975"/>
              <a:chOff x="0" y="0"/>
              <a:chExt cx="18764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381000" y="36195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4 Year IHEs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61205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333375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Regional P-16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Councils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76675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45335" y="2079620"/>
            <a:ext cx="1831340" cy="2465069"/>
            <a:chOff x="0" y="0"/>
            <a:chExt cx="1831924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0" y="0"/>
              <a:ext cx="1831924" cy="2465680"/>
              <a:chOff x="0" y="0"/>
              <a:chExt cx="1831924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336499" y="402336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2 Year IHEs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41930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Regional ESCs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57625" y="2106778"/>
            <a:ext cx="1428750" cy="2531745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457200" y="-95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Who is 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? A Partnership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45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Will Each 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Partner Contribute?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chemeClr val="bg1"/>
                </a:solidFill>
              </a:rPr>
              <a:t>Education Service Center (ESC) Leaders</a:t>
            </a:r>
          </a:p>
          <a:p>
            <a:pPr marL="0" indent="0" algn="ctr">
              <a:buNone/>
            </a:pPr>
            <a:endParaRPr lang="en-US" u="sng" dirty="0" smtClean="0"/>
          </a:p>
          <a:p>
            <a:r>
              <a:rPr lang="en-US" dirty="0" smtClean="0"/>
              <a:t>Serve as </a:t>
            </a:r>
            <a:r>
              <a:rPr lang="en-US" dirty="0"/>
              <a:t>the vertical alignment team (VAT</a:t>
            </a:r>
            <a:r>
              <a:rPr lang="en-US" dirty="0" smtClean="0"/>
              <a:t>) Coordinator/Facilitator (in most cases)</a:t>
            </a:r>
          </a:p>
          <a:p>
            <a:r>
              <a:rPr lang="en-US" dirty="0" smtClean="0"/>
              <a:t>Convene a VAT in 2012-2013 and train a VAT for 2013-2014</a:t>
            </a:r>
          </a:p>
          <a:p>
            <a:r>
              <a:rPr lang="en-US" dirty="0" smtClean="0"/>
              <a:t>Create a shared college and career readiness foundation with the VAT</a:t>
            </a:r>
          </a:p>
          <a:p>
            <a:r>
              <a:rPr lang="en-US" dirty="0" smtClean="0"/>
              <a:t>Support P-16 council and the VAT in reviewing their regional college and career readiness student data</a:t>
            </a:r>
          </a:p>
          <a:p>
            <a:r>
              <a:rPr lang="en-US" dirty="0" smtClean="0"/>
              <a:t>Design and implement with the VAT their vertical alignment action plan</a:t>
            </a:r>
          </a:p>
          <a:p>
            <a:r>
              <a:rPr lang="en-US" dirty="0" smtClean="0"/>
              <a:t>Facilitate the VAT critical conversation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55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2771775" y="1069133"/>
            <a:ext cx="3505200" cy="5114925"/>
          </a:xfrm>
          <a:prstGeom prst="triangle">
            <a:avLst>
              <a:gd name="adj" fmla="val 4972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701415" y="3659505"/>
            <a:ext cx="1645920" cy="0"/>
          </a:xfrm>
          <a:prstGeom prst="straightConnector1">
            <a:avLst/>
          </a:prstGeom>
          <a:ln w="28575">
            <a:solidFill>
              <a:schemeClr val="bg1">
                <a:lumMod val="85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975735" y="2796540"/>
            <a:ext cx="1097280" cy="0"/>
          </a:xfrm>
          <a:prstGeom prst="straightConnector1">
            <a:avLst/>
          </a:prstGeom>
          <a:ln w="28575">
            <a:solidFill>
              <a:schemeClr val="bg1">
                <a:lumMod val="85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381375" y="4522470"/>
            <a:ext cx="2286000" cy="0"/>
          </a:xfrm>
          <a:prstGeom prst="straightConnector1">
            <a:avLst/>
          </a:prstGeom>
          <a:ln w="28575">
            <a:solidFill>
              <a:schemeClr val="bg1">
                <a:lumMod val="85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061335" y="5385435"/>
            <a:ext cx="2926080" cy="0"/>
          </a:xfrm>
          <a:prstGeom prst="straightConnector1">
            <a:avLst/>
          </a:prstGeom>
          <a:ln w="28575">
            <a:solidFill>
              <a:schemeClr val="bg1">
                <a:lumMod val="85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50055" y="1933575"/>
            <a:ext cx="548640" cy="0"/>
          </a:xfrm>
          <a:prstGeom prst="straightConnector1">
            <a:avLst/>
          </a:prstGeom>
          <a:ln w="28575">
            <a:solidFill>
              <a:schemeClr val="bg1">
                <a:lumMod val="85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47625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chemeClr val="bg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25400">
                    <a:srgbClr val="FF0000"/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Critical Conversations</a:t>
            </a:r>
            <a:endParaRPr lang="en-US" sz="3600" b="1" dirty="0">
              <a:ln w="17780" cmpd="sng">
                <a:solidFill>
                  <a:schemeClr val="bg1">
                    <a:lumMod val="85000"/>
                    <a:lumOff val="15000"/>
                  </a:schemeClr>
                </a:solidFill>
                <a:prstDash val="solid"/>
                <a:miter lim="800000"/>
              </a:ln>
              <a:solidFill>
                <a:schemeClr val="bg1">
                  <a:lumMod val="85000"/>
                  <a:lumOff val="15000"/>
                </a:schemeClr>
              </a:solidFill>
              <a:effectLst>
                <a:glow rad="25400">
                  <a:srgbClr val="FF0000"/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360" y="1914525"/>
            <a:ext cx="45529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                                      </a:t>
            </a:r>
            <a:r>
              <a:rPr lang="en-US" sz="1400" b="1" dirty="0" smtClean="0"/>
              <a:t>Student Success Assessments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      Dual Credit, Early College High Schools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                           Student Support Services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       Educational Policies and Practices		</a:t>
            </a:r>
            <a:endParaRPr lang="en-US" sz="1400" b="1" dirty="0"/>
          </a:p>
          <a:p>
            <a:r>
              <a:rPr lang="en-US" sz="1400" b="1" dirty="0" smtClean="0"/>
              <a:t>                 Classroom Instruction, Textbooks,</a:t>
            </a:r>
          </a:p>
          <a:p>
            <a:r>
              <a:rPr lang="en-US" sz="1400" b="1" dirty="0" smtClean="0"/>
              <a:t>                                                      Grading, etc.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           Discipline Specific Course</a:t>
            </a:r>
          </a:p>
          <a:p>
            <a:r>
              <a:rPr lang="en-US" sz="1400" b="1" dirty="0"/>
              <a:t>	</a:t>
            </a:r>
            <a:r>
              <a:rPr lang="en-US" sz="1400" b="1" dirty="0" smtClean="0"/>
              <a:t>	Curriculum</a:t>
            </a:r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 smtClean="0"/>
              <a:t>                  Texas Essential Knowledge</a:t>
            </a:r>
          </a:p>
          <a:p>
            <a:r>
              <a:rPr lang="en-US" sz="1400" b="1" dirty="0" smtClean="0"/>
              <a:t>                                               and Skills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798695" y="1806803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Impact of Developmental Education and</a:t>
            </a:r>
          </a:p>
          <a:p>
            <a:r>
              <a:rPr lang="en-US" sz="1400" b="1" dirty="0" smtClean="0"/>
              <a:t>          Texas Success Initiative</a:t>
            </a:r>
          </a:p>
          <a:p>
            <a:r>
              <a:rPr lang="en-US" sz="1400" b="1" dirty="0" smtClean="0"/>
              <a:t>  </a:t>
            </a:r>
            <a:r>
              <a:rPr lang="en-US" sz="1400" b="1" dirty="0"/>
              <a:t> </a:t>
            </a:r>
            <a:r>
              <a:rPr lang="en-US" sz="1400" b="1" dirty="0" smtClean="0"/>
              <a:t> Dual Credit, Early College High Schools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Student Support Services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Educational Policies and Practices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Classroom Instruction, Textbooks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           Grading, etc.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      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                  Discipline Reference Course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                      Profiles</a:t>
            </a:r>
          </a:p>
          <a:p>
            <a:endParaRPr lang="en-US" sz="1400" b="1" dirty="0"/>
          </a:p>
          <a:p>
            <a:r>
              <a:rPr lang="en-US" sz="1400" b="1" dirty="0" smtClean="0"/>
              <a:t>                             College &amp; Career Readiness 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                       </a:t>
            </a:r>
            <a:r>
              <a:rPr lang="en-US" sz="1400" b="1" dirty="0"/>
              <a:t> </a:t>
            </a:r>
            <a:r>
              <a:rPr lang="en-US" sz="1400" b="1" dirty="0" smtClean="0"/>
              <a:t>     Standards 		</a:t>
            </a:r>
          </a:p>
          <a:p>
            <a:r>
              <a:rPr lang="en-US" sz="1400" b="1" dirty="0" smtClean="0"/>
              <a:t>                              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104900" y="734496"/>
            <a:ext cx="12954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Secondary</a:t>
            </a:r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76975" y="734496"/>
            <a:ext cx="19050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Postsecondary</a:t>
            </a:r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37335" y="1343263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 smtClean="0"/>
              <a:t>Graduate College/Career Ready</a:t>
            </a:r>
            <a:endParaRPr lang="en-US" sz="1600" b="1" i="1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4667250" y="1343263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 smtClean="0"/>
              <a:t>Graduate Career Ready</a:t>
            </a:r>
            <a:endParaRPr lang="en-US" sz="1600" b="1" i="1" u="sng" dirty="0"/>
          </a:p>
        </p:txBody>
      </p:sp>
    </p:spTree>
    <p:extLst>
      <p:ext uri="{BB962C8B-B14F-4D97-AF65-F5344CB8AC3E}">
        <p14:creationId xmlns:p14="http://schemas.microsoft.com/office/powerpoint/2010/main" val="231654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Will Each </a:t>
            </a:r>
            <a:r>
              <a:rPr lang="en-US" dirty="0">
                <a:solidFill>
                  <a:srgbClr val="FF0000"/>
                </a:solidFill>
              </a:rPr>
              <a:t>AVATAR</a:t>
            </a:r>
            <a:r>
              <a:rPr lang="en-US" dirty="0"/>
              <a:t> Partner Contribute?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chemeClr val="bg1"/>
                </a:solidFill>
              </a:rPr>
              <a:t>P-16 Council Leaders</a:t>
            </a:r>
            <a:endParaRPr lang="en-US" u="sng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Provide regional college and career </a:t>
            </a:r>
            <a:r>
              <a:rPr lang="en-US" dirty="0"/>
              <a:t>r</a:t>
            </a:r>
            <a:r>
              <a:rPr lang="en-US" dirty="0" smtClean="0"/>
              <a:t>eadiness </a:t>
            </a:r>
            <a:r>
              <a:rPr lang="en-US" dirty="0"/>
              <a:t>s</a:t>
            </a:r>
            <a:r>
              <a:rPr lang="en-US" dirty="0" smtClean="0"/>
              <a:t>tudent data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Serve as the recorder for the regional VAT and update the regional action plan, as needed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Host the regional VAT’s Reflections, Celebrations, and Next Steps meeting by May 24, 2013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Design and implement a regional vertical alignment sustainability plan for 2013-2014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33046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Will Each </a:t>
            </a:r>
            <a:r>
              <a:rPr lang="en-US" dirty="0">
                <a:solidFill>
                  <a:srgbClr val="FF0000"/>
                </a:solidFill>
              </a:rPr>
              <a:t>AVATAR</a:t>
            </a:r>
            <a:r>
              <a:rPr lang="en-US" dirty="0"/>
              <a:t> Partner Contribute?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chemeClr val="bg1"/>
                </a:solidFill>
              </a:rPr>
              <a:t>Independent School District (</a:t>
            </a:r>
            <a:r>
              <a:rPr lang="en-US" u="sng" dirty="0" err="1" smtClean="0">
                <a:solidFill>
                  <a:schemeClr val="bg1"/>
                </a:solidFill>
              </a:rPr>
              <a:t>ISD</a:t>
            </a:r>
            <a:r>
              <a:rPr lang="en-US" u="sng" dirty="0" smtClean="0">
                <a:solidFill>
                  <a:schemeClr val="bg1"/>
                </a:solidFill>
              </a:rPr>
              <a:t>) </a:t>
            </a:r>
          </a:p>
          <a:p>
            <a:pPr marL="0" indent="0" algn="ctr">
              <a:buNone/>
            </a:pPr>
            <a:r>
              <a:rPr lang="en-US" u="sng" dirty="0" smtClean="0">
                <a:solidFill>
                  <a:schemeClr val="bg1"/>
                </a:solidFill>
              </a:rPr>
              <a:t>Leaders and Teachers</a:t>
            </a:r>
          </a:p>
          <a:p>
            <a:pPr marL="0" indent="0" algn="ctr">
              <a:buNone/>
            </a:pPr>
            <a:endParaRPr lang="en-US" u="sng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Identify campus or district leaders to participate and support VAT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Identify and support discipline specific teachers and leaders to participate in the vertical alignment process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Review and discuss curriculum and educational practices based on the VAT’s work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Develop a campus or district vertical alignment plan for 2013 - 2014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208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Will Each </a:t>
            </a:r>
            <a:r>
              <a:rPr lang="en-US" dirty="0">
                <a:solidFill>
                  <a:srgbClr val="FF0000"/>
                </a:solidFill>
              </a:rPr>
              <a:t>AVATAR</a:t>
            </a:r>
            <a:r>
              <a:rPr lang="en-US" dirty="0"/>
              <a:t> Partner Contribute?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chemeClr val="bg1"/>
                </a:solidFill>
              </a:rPr>
              <a:t>Postsecondary Education: Two- and Four-Year Institutions of Higher Education </a:t>
            </a:r>
          </a:p>
          <a:p>
            <a:pPr marL="0" indent="0" algn="ctr">
              <a:buNone/>
            </a:pPr>
            <a:r>
              <a:rPr lang="en-US" u="sng" dirty="0" smtClean="0">
                <a:solidFill>
                  <a:schemeClr val="bg1"/>
                </a:solidFill>
              </a:rPr>
              <a:t>General/Core Education Leaders and Faculty</a:t>
            </a:r>
          </a:p>
          <a:p>
            <a:pPr marL="0" indent="0" algn="ctr">
              <a:buNone/>
            </a:pPr>
            <a:endParaRPr lang="en-US" u="sng" dirty="0" smtClean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Identify </a:t>
            </a:r>
            <a:r>
              <a:rPr lang="en-US" dirty="0" smtClean="0"/>
              <a:t>campus, system, or district level leaders who are  responsible for core or general education courses </a:t>
            </a:r>
            <a:r>
              <a:rPr lang="en-US" dirty="0"/>
              <a:t>to participate and support </a:t>
            </a:r>
            <a:r>
              <a:rPr lang="en-US" dirty="0" smtClean="0"/>
              <a:t>the VAT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Identify </a:t>
            </a:r>
            <a:r>
              <a:rPr lang="en-US" dirty="0"/>
              <a:t>and </a:t>
            </a:r>
            <a:r>
              <a:rPr lang="en-US" dirty="0" smtClean="0"/>
              <a:t>support discipline specific faculty and leaders </a:t>
            </a:r>
            <a:r>
              <a:rPr lang="en-US" dirty="0"/>
              <a:t>to participate in the vertical alignment </a:t>
            </a:r>
            <a:r>
              <a:rPr lang="en-US" dirty="0" smtClean="0"/>
              <a:t>process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Review course syllabi and create shared reference course profiles based on the VAT’s work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Develop a campus, system, or district vertical alignment plan for 2013-2014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4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Vertical Alignment Teams’ (VAT) 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Create VATs of leaders and educators who make up a </a:t>
            </a:r>
            <a:r>
              <a:rPr lang="en-US" u="sng" dirty="0" smtClean="0"/>
              <a:t>regional “pipe line” </a:t>
            </a:r>
            <a:r>
              <a:rPr lang="en-US" dirty="0" smtClean="0"/>
              <a:t>needed for students to be college and career ready</a:t>
            </a:r>
          </a:p>
          <a:p>
            <a:r>
              <a:rPr lang="en-US" dirty="0" smtClean="0"/>
              <a:t>Craft a </a:t>
            </a:r>
            <a:r>
              <a:rPr lang="en-US" u="sng" dirty="0" smtClean="0"/>
              <a:t>shared regional college and career readiness foundation</a:t>
            </a:r>
          </a:p>
          <a:p>
            <a:r>
              <a:rPr lang="en-US" dirty="0" smtClean="0"/>
              <a:t>Use </a:t>
            </a:r>
            <a:r>
              <a:rPr lang="en-US" u="sng" dirty="0" smtClean="0"/>
              <a:t>student data</a:t>
            </a:r>
            <a:r>
              <a:rPr lang="en-US" dirty="0" smtClean="0"/>
              <a:t> to guide VAT’s vertical alignment decision-making and actions</a:t>
            </a:r>
          </a:p>
          <a:p>
            <a:r>
              <a:rPr lang="en-US" dirty="0" smtClean="0"/>
              <a:t>Implement VAT’s </a:t>
            </a:r>
            <a:r>
              <a:rPr lang="en-US" u="sng" dirty="0" smtClean="0"/>
              <a:t>action plan and critical conversations</a:t>
            </a:r>
          </a:p>
          <a:p>
            <a:r>
              <a:rPr lang="en-US" dirty="0" smtClean="0"/>
              <a:t>Design a </a:t>
            </a:r>
            <a:r>
              <a:rPr lang="en-US" u="sng" dirty="0" smtClean="0"/>
              <a:t>regional vertical alignment sustainability plan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1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19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AVATAR’s</a:t>
            </a:r>
            <a:r>
              <a:rPr lang="en-US" dirty="0" smtClean="0"/>
              <a:t> Major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Select regional VAT</a:t>
            </a:r>
          </a:p>
          <a:p>
            <a:r>
              <a:rPr lang="en-US" sz="7200" dirty="0" smtClean="0"/>
              <a:t>Sign the AVATAR coordinator/facilitator partnership agreement </a:t>
            </a:r>
          </a:p>
          <a:p>
            <a:r>
              <a:rPr lang="en-US" sz="7200" dirty="0" smtClean="0"/>
              <a:t>Select partners to attend August 13, AVATAR Training in Fort Worth, TX</a:t>
            </a:r>
          </a:p>
          <a:p>
            <a:r>
              <a:rPr lang="en-US" sz="7200" dirty="0" smtClean="0"/>
              <a:t>Participate in AVATAR Training on August 13,   8 am-5 pm</a:t>
            </a:r>
          </a:p>
          <a:p>
            <a:r>
              <a:rPr lang="en-US" sz="7200" dirty="0" smtClean="0"/>
              <a:t>Sign AVATAR Regional Partnership Agreement on August 13</a:t>
            </a:r>
          </a:p>
          <a:p>
            <a:r>
              <a:rPr lang="en-US" sz="7200" dirty="0" smtClean="0"/>
              <a:t>Convene regional VAT</a:t>
            </a:r>
          </a:p>
          <a:p>
            <a:r>
              <a:rPr lang="en-US" sz="7200" dirty="0" smtClean="0"/>
              <a:t>Create regional VAT Action Plan with measurable outcomes by September 27</a:t>
            </a:r>
          </a:p>
          <a:p>
            <a:r>
              <a:rPr lang="en-US" sz="7200" dirty="0" smtClean="0"/>
              <a:t>Craft a shared college and career readiness foundation and discipline specific vertical alignment process through critical conversations with the VAT (approx. 25-30 hours between Aug. 2012 and May 2013, through face to face and on-line discussion and learning)</a:t>
            </a:r>
          </a:p>
          <a:p>
            <a:r>
              <a:rPr lang="en-US" sz="7200" dirty="0" smtClean="0"/>
              <a:t>Provide written progress reports and participate in AVATAR’s network conference calls on:</a:t>
            </a:r>
          </a:p>
          <a:p>
            <a:pPr lvl="1"/>
            <a:r>
              <a:rPr lang="en-US" sz="7200" dirty="0" smtClean="0"/>
              <a:t>October 11, 2012    -    9:30 – 10:30am</a:t>
            </a:r>
          </a:p>
          <a:p>
            <a:pPr lvl="1"/>
            <a:r>
              <a:rPr lang="en-US" sz="7200" dirty="0" smtClean="0"/>
              <a:t>January  10, 2013    </a:t>
            </a:r>
            <a:r>
              <a:rPr lang="en-US" sz="7200" dirty="0"/>
              <a:t>-    9:30 – </a:t>
            </a:r>
            <a:r>
              <a:rPr lang="en-US" sz="7200" dirty="0" smtClean="0"/>
              <a:t>10:30am</a:t>
            </a:r>
          </a:p>
          <a:p>
            <a:pPr lvl="1"/>
            <a:r>
              <a:rPr lang="en-US" sz="7200" dirty="0" smtClean="0"/>
              <a:t>March      7, 2013    </a:t>
            </a:r>
            <a:r>
              <a:rPr lang="en-US" sz="7200" dirty="0"/>
              <a:t>-    9:30 – </a:t>
            </a:r>
            <a:r>
              <a:rPr lang="en-US" sz="7200" dirty="0" smtClean="0"/>
              <a:t>10:30am</a:t>
            </a:r>
          </a:p>
          <a:p>
            <a:pPr lvl="1"/>
            <a:r>
              <a:rPr lang="en-US" sz="7200" dirty="0" smtClean="0"/>
              <a:t>June       13, 2013    -    </a:t>
            </a:r>
            <a:r>
              <a:rPr lang="en-US" sz="7200" dirty="0"/>
              <a:t>9:00 – </a:t>
            </a:r>
            <a:r>
              <a:rPr lang="en-US" sz="7200" dirty="0" err="1" smtClean="0"/>
              <a:t>10:30am</a:t>
            </a:r>
            <a:r>
              <a:rPr lang="en-US" sz="7200" dirty="0" smtClean="0"/>
              <a:t> (TETN network)</a:t>
            </a:r>
          </a:p>
          <a:p>
            <a:r>
              <a:rPr lang="en-US" sz="7200" dirty="0" smtClean="0"/>
              <a:t>Host a regional VAT Reflections, Celebrations, and Next Steps Meeting by May 24, 2013</a:t>
            </a:r>
            <a:endParaRPr lang="en-US" sz="7200" dirty="0"/>
          </a:p>
          <a:p>
            <a:pPr lvl="1"/>
            <a:endParaRPr lang="en-US" sz="8000" dirty="0" smtClean="0"/>
          </a:p>
          <a:p>
            <a:endParaRPr lang="en-US" dirty="0" smtClean="0"/>
          </a:p>
          <a:p>
            <a:endParaRPr lang="en-US" baseline="300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7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0413" y="76200"/>
            <a:ext cx="9220200" cy="16764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AVATAR</a:t>
            </a:r>
            <a:r>
              <a:rPr lang="en-US" sz="3600" dirty="0" smtClean="0">
                <a:solidFill>
                  <a:srgbClr val="000000"/>
                </a:solidFill>
              </a:rPr>
              <a:t> Training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000000"/>
                </a:solidFill>
              </a:rPr>
              <a:t>August 13, 2012; 8am to 5pm</a:t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en-US" sz="3600" dirty="0" smtClean="0">
                <a:solidFill>
                  <a:srgbClr val="000000"/>
                </a:solidFill>
              </a:rPr>
              <a:t>Fort Worth, TX 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Coordinator/Facilitator determines which VAT partners will attend the AVATAR training</a:t>
            </a:r>
          </a:p>
          <a:p>
            <a:r>
              <a:rPr lang="en-US" sz="2800" dirty="0" smtClean="0"/>
              <a:t>Coordinator/Facilitator manages the regional  AVATAR budget</a:t>
            </a:r>
            <a:endParaRPr lang="en-US" sz="2800" dirty="0"/>
          </a:p>
          <a:p>
            <a:pPr lvl="1"/>
            <a:r>
              <a:rPr lang="en-US" sz="2400" dirty="0" smtClean="0"/>
              <a:t>Regional Budget will cover </a:t>
            </a:r>
            <a:r>
              <a:rPr lang="en-US" sz="2400" b="1" dirty="0" smtClean="0"/>
              <a:t>All participants’ expenses </a:t>
            </a:r>
            <a:r>
              <a:rPr lang="en-US" sz="2400" dirty="0" smtClean="0"/>
              <a:t>which may include – air fare, mileage, parking, car rental, lodging, incidentals, and meals (except breakfast and lunch on August 13)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97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600" u="sng" dirty="0" smtClean="0"/>
              <a:t>Lodging:</a:t>
            </a:r>
          </a:p>
          <a:p>
            <a:pPr marL="457200" lvl="1" indent="0">
              <a:buNone/>
            </a:pPr>
            <a:r>
              <a:rPr lang="en-US" sz="2600" dirty="0"/>
              <a:t>Radisson Hotel, 2540 Meacham Blvd., Fort Worth, TX, (817) 625-9911</a:t>
            </a:r>
          </a:p>
          <a:p>
            <a:pPr lvl="2"/>
            <a:r>
              <a:rPr lang="en-US" sz="2000" dirty="0"/>
              <a:t>AVATAR Room Block at $85 plus taxes is available until July 23</a:t>
            </a:r>
            <a:r>
              <a:rPr lang="en-US" baseline="30000" dirty="0"/>
              <a:t> </a:t>
            </a:r>
          </a:p>
          <a:p>
            <a:pPr marL="457200" lvl="1" indent="0">
              <a:buNone/>
            </a:pPr>
            <a:r>
              <a:rPr lang="en-US" sz="2600" u="sng" dirty="0" smtClean="0"/>
              <a:t>Training:</a:t>
            </a:r>
          </a:p>
          <a:p>
            <a:pPr marL="457200" lvl="1" indent="0">
              <a:buNone/>
            </a:pPr>
            <a:r>
              <a:rPr lang="en-US" sz="2600" dirty="0" smtClean="0"/>
              <a:t>Region XIII Education Service Center, 3001 North Freeway, Fort Worth, TX (</a:t>
            </a:r>
            <a:r>
              <a:rPr lang="en-US" sz="2600" dirty="0" smtClean="0">
                <a:hlinkClick r:id="rId2"/>
              </a:rPr>
              <a:t>http://www5.esc13.net/</a:t>
            </a:r>
            <a:r>
              <a:rPr lang="en-US" sz="2600" dirty="0" smtClean="0"/>
              <a:t>)</a:t>
            </a:r>
          </a:p>
          <a:p>
            <a:pPr marL="457200" lvl="1" indent="0">
              <a:buNone/>
            </a:pPr>
            <a:r>
              <a:rPr lang="en-US" sz="2600" dirty="0" smtClean="0"/>
              <a:t> </a:t>
            </a:r>
          </a:p>
          <a:p>
            <a:pPr marL="457200" lvl="1" indent="0">
              <a:buNone/>
            </a:pPr>
            <a:endParaRPr lang="en-US" sz="2600" u="sng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900" dirty="0" smtClean="0">
                <a:solidFill>
                  <a:srgbClr val="FF0000"/>
                </a:solidFill>
              </a:rPr>
              <a:t>AVATAR </a:t>
            </a:r>
            <a:r>
              <a:rPr lang="en-US" sz="3900" dirty="0" smtClean="0">
                <a:solidFill>
                  <a:srgbClr val="000000"/>
                </a:solidFill>
              </a:rPr>
              <a:t>Training</a:t>
            </a:r>
            <a:r>
              <a:rPr lang="en-US" sz="3900" dirty="0" smtClean="0">
                <a:solidFill>
                  <a:srgbClr val="FF0000"/>
                </a:solidFill>
              </a:rPr>
              <a:t/>
            </a:r>
            <a:br>
              <a:rPr lang="en-US" sz="39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000000"/>
                </a:solidFill>
              </a:rPr>
              <a:t>August 13, 2012</a:t>
            </a:r>
            <a:endParaRPr lang="en-US" sz="3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1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Purpose of the 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First Step Video Conference Call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Provide an overview of AVATAR</a:t>
            </a:r>
            <a:endParaRPr lang="en-US" dirty="0"/>
          </a:p>
          <a:p>
            <a:r>
              <a:rPr lang="en-US" dirty="0" smtClean="0"/>
              <a:t>Share expectations regarding AVATAR partnerships</a:t>
            </a:r>
          </a:p>
          <a:p>
            <a:r>
              <a:rPr lang="en-US" dirty="0" smtClean="0"/>
              <a:t>Strengthen relationships and communications between AVATAR Coordinators/Facilitators and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regional Coordinator/Facilitator Organization will administer funds allocated to the regional VAT</a:t>
            </a:r>
          </a:p>
          <a:p>
            <a:r>
              <a:rPr lang="en-US" dirty="0" smtClean="0"/>
              <a:t>Funding will include:</a:t>
            </a:r>
          </a:p>
          <a:p>
            <a:pPr lvl="1"/>
            <a:r>
              <a:rPr lang="en-US" dirty="0" smtClean="0"/>
              <a:t>$4,500 when partners are identified and coordinator/facilitator organization agreement is signed (this has been sent to you)</a:t>
            </a:r>
          </a:p>
          <a:p>
            <a:pPr lvl="1"/>
            <a:r>
              <a:rPr lang="en-US" dirty="0" smtClean="0"/>
              <a:t>Plus a distance stipend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7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77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>
                <a:solidFill>
                  <a:srgbClr val="000000"/>
                </a:solidFill>
              </a:rPr>
              <a:t> Distance Stipends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188572"/>
              </p:ext>
            </p:extLst>
          </p:nvPr>
        </p:nvGraphicFramePr>
        <p:xfrm>
          <a:off x="457200" y="914400"/>
          <a:ext cx="8000999" cy="4800596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3510987"/>
                <a:gridCol w="2245006"/>
                <a:gridCol w="2245006"/>
              </a:tblGrid>
              <a:tr h="7273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Coordinator/Facilitator</a:t>
                      </a:r>
                      <a:r>
                        <a:rPr lang="en-US" sz="1800" baseline="0" dirty="0" smtClean="0">
                          <a:effectLst/>
                        </a:rPr>
                        <a:t> Organization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City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Distance Stipends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University of Texas Pan America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Edinburg, TX 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$1,250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5818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Coastal Bends Partners for College and Career Readiness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Corpus Christi,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 $1,050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6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Huntsville,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  500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7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Kilgore,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400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9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Wichita Falls,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300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10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Richardson,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100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XI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Fort Worth,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    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12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Waco,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250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13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Austin,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500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14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Abilene,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400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15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San Angelo,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600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16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Amarillo,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 $   850  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ESC Region 20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San Antonio, TX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 $   700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92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Funding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Funding will include: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$</a:t>
            </a:r>
            <a:r>
              <a:rPr lang="en-US" dirty="0"/>
              <a:t>1,500 upon completion of the </a:t>
            </a:r>
            <a:r>
              <a:rPr lang="en-US" u="sng" dirty="0"/>
              <a:t>vertical alignment action plan</a:t>
            </a:r>
            <a:r>
              <a:rPr lang="en-US" dirty="0"/>
              <a:t> no later than September </a:t>
            </a:r>
            <a:r>
              <a:rPr lang="en-US" dirty="0" smtClean="0"/>
              <a:t>27</a:t>
            </a:r>
            <a:r>
              <a:rPr lang="en-US" dirty="0"/>
              <a:t>, 2012</a:t>
            </a:r>
          </a:p>
          <a:p>
            <a:pPr lvl="1"/>
            <a:r>
              <a:rPr lang="en-US" dirty="0"/>
              <a:t>$1,500 upon completion of:</a:t>
            </a:r>
          </a:p>
          <a:p>
            <a:pPr lvl="2"/>
            <a:r>
              <a:rPr lang="en-US" dirty="0" smtClean="0"/>
              <a:t>Evidence of </a:t>
            </a:r>
            <a:r>
              <a:rPr lang="en-US" u="sng" dirty="0" smtClean="0"/>
              <a:t>1 </a:t>
            </a:r>
            <a:r>
              <a:rPr lang="en-US" u="sng" dirty="0"/>
              <a:t>additional </a:t>
            </a:r>
            <a:r>
              <a:rPr lang="en-US" u="sng" dirty="0" smtClean="0"/>
              <a:t>trained VAT </a:t>
            </a:r>
            <a:r>
              <a:rPr lang="en-US" dirty="0"/>
              <a:t>for August 2013- August </a:t>
            </a:r>
            <a:r>
              <a:rPr lang="en-US" dirty="0" smtClean="0"/>
              <a:t>2014 vertical alignment processes </a:t>
            </a:r>
            <a:r>
              <a:rPr lang="en-US" dirty="0"/>
              <a:t>and</a:t>
            </a:r>
          </a:p>
          <a:p>
            <a:pPr lvl="2"/>
            <a:r>
              <a:rPr lang="en-US" dirty="0"/>
              <a:t>Receipt of </a:t>
            </a:r>
            <a:r>
              <a:rPr lang="en-US" u="sng" dirty="0"/>
              <a:t>final regional partnership report </a:t>
            </a:r>
            <a:r>
              <a:rPr lang="en-US" dirty="0"/>
              <a:t>by June 14, </a:t>
            </a:r>
            <a:r>
              <a:rPr lang="en-US" dirty="0" smtClean="0"/>
              <a:t>2013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 smtClean="0"/>
              <a:t>These funds may be used for: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All expenses associated with the August 13, 2012 training;</a:t>
            </a:r>
          </a:p>
          <a:p>
            <a:pPr lvl="1"/>
            <a:r>
              <a:rPr lang="en-US" dirty="0" smtClean="0"/>
              <a:t>Regional VAT meetings and refreshments</a:t>
            </a:r>
          </a:p>
          <a:p>
            <a:pPr lvl="1"/>
            <a:r>
              <a:rPr lang="en-US" dirty="0" smtClean="0"/>
              <a:t>Support for educators participating in the vertical alignment training (stipends, educational materials)</a:t>
            </a:r>
          </a:p>
          <a:p>
            <a:pPr lvl="1"/>
            <a:r>
              <a:rPr lang="en-US" dirty="0" smtClean="0"/>
              <a:t>Preparation and implementation of vertical alignment action plan</a:t>
            </a:r>
          </a:p>
          <a:p>
            <a:pPr lvl="1"/>
            <a:r>
              <a:rPr lang="en-US" dirty="0" smtClean="0"/>
              <a:t>Preparation of vertical alignment sustainability plan</a:t>
            </a:r>
          </a:p>
          <a:p>
            <a:pPr lvl="1"/>
            <a:r>
              <a:rPr lang="en-US" dirty="0" smtClean="0"/>
              <a:t>All funds should be expended by August 15, 2013</a:t>
            </a:r>
          </a:p>
          <a:p>
            <a:pPr marL="457200" lvl="1" indent="0">
              <a:buNone/>
            </a:pPr>
            <a:endParaRPr lang="en-US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300" dirty="0" smtClean="0"/>
              <a:t>Payments </a:t>
            </a:r>
            <a:r>
              <a:rPr lang="en-US" sz="3300" dirty="0"/>
              <a:t>may take up to 90 days </a:t>
            </a:r>
            <a:r>
              <a:rPr lang="en-US" sz="3300" dirty="0" smtClean="0"/>
              <a:t>to </a:t>
            </a:r>
            <a:endParaRPr lang="en-US" sz="3300" dirty="0"/>
          </a:p>
          <a:p>
            <a:endParaRPr lang="en-US" sz="3300" dirty="0" smtClean="0"/>
          </a:p>
        </p:txBody>
      </p:sp>
    </p:spTree>
    <p:extLst>
      <p:ext uri="{BB962C8B-B14F-4D97-AF65-F5344CB8AC3E}">
        <p14:creationId xmlns:p14="http://schemas.microsoft.com/office/powerpoint/2010/main" val="223030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Partnership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Partners</a:t>
            </a:r>
          </a:p>
          <a:p>
            <a:pPr lvl="1"/>
            <a:r>
              <a:rPr lang="en-US" dirty="0"/>
              <a:t>ISD/Secondary</a:t>
            </a:r>
          </a:p>
          <a:p>
            <a:pPr lvl="1"/>
            <a:r>
              <a:rPr lang="en-US" dirty="0"/>
              <a:t>Two-year IHE/Postsecondary</a:t>
            </a:r>
          </a:p>
          <a:p>
            <a:pPr lvl="1"/>
            <a:r>
              <a:rPr lang="en-US" dirty="0"/>
              <a:t>Four-year IHE/Postsecondary</a:t>
            </a:r>
          </a:p>
          <a:p>
            <a:pPr lvl="1"/>
            <a:r>
              <a:rPr lang="en-US" dirty="0"/>
              <a:t>Regional P-16 Council</a:t>
            </a:r>
          </a:p>
          <a:p>
            <a:pPr lvl="1"/>
            <a:r>
              <a:rPr lang="en-US" dirty="0"/>
              <a:t>Regional Education Service Center</a:t>
            </a:r>
          </a:p>
          <a:p>
            <a:r>
              <a:rPr lang="en-US" dirty="0" smtClean="0"/>
              <a:t>Roles and Responsibilities of Each Partner</a:t>
            </a:r>
          </a:p>
          <a:p>
            <a:r>
              <a:rPr lang="en-US" dirty="0" smtClean="0"/>
              <a:t>Signed on August 13, 2012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2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VAT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Development of regional VAT</a:t>
            </a:r>
          </a:p>
          <a:p>
            <a:r>
              <a:rPr lang="en-US" dirty="0" smtClean="0"/>
              <a:t>Instructional materials for crafting a shared college and career readiness foundation</a:t>
            </a:r>
          </a:p>
          <a:p>
            <a:r>
              <a:rPr lang="en-US" dirty="0" smtClean="0"/>
              <a:t>Resource materials to support the VAT’s critical conversations, course reference profile development discussions, and discipline specific curriculum alignment</a:t>
            </a:r>
          </a:p>
          <a:p>
            <a:r>
              <a:rPr lang="en-US" dirty="0" smtClean="0"/>
              <a:t>Placement of resource materials on the </a:t>
            </a:r>
            <a:r>
              <a:rPr lang="en-US" dirty="0"/>
              <a:t>AVATAR website, </a:t>
            </a:r>
            <a:r>
              <a:rPr lang="en-US" dirty="0">
                <a:hlinkClick r:id="rId2"/>
              </a:rPr>
              <a:t>http://</a:t>
            </a:r>
            <a:r>
              <a:rPr lang="en-US" dirty="0" err="1" smtClean="0">
                <a:hlinkClick r:id="rId2"/>
              </a:rPr>
              <a:t>www.ntp16.notlb.com</a:t>
            </a:r>
            <a:r>
              <a:rPr lang="en-US" dirty="0" smtClean="0">
                <a:hlinkClick r:id="rId2"/>
              </a:rPr>
              <a:t>/avatar</a:t>
            </a:r>
            <a:endParaRPr lang="en-US" dirty="0" smtClean="0"/>
          </a:p>
          <a:p>
            <a:r>
              <a:rPr lang="en-US" dirty="0" smtClean="0"/>
              <a:t>Group and individual consultation</a:t>
            </a:r>
          </a:p>
          <a:p>
            <a:r>
              <a:rPr lang="en-US" dirty="0" smtClean="0"/>
              <a:t>On-going technical assistance</a:t>
            </a:r>
          </a:p>
          <a:p>
            <a:r>
              <a:rPr lang="en-US" dirty="0" smtClean="0"/>
              <a:t>Feedback and formative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79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9356"/>
            <a:ext cx="8229600" cy="595700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/>
            </a:r>
            <a:br>
              <a:rPr lang="en-US" sz="8000" dirty="0" smtClean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/>
            </a:r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 smtClean="0">
                <a:solidFill>
                  <a:srgbClr val="FF0000"/>
                </a:solidFill>
              </a:rPr>
              <a:t/>
            </a:r>
            <a:br>
              <a:rPr lang="en-US" sz="8000" dirty="0" smtClean="0">
                <a:solidFill>
                  <a:srgbClr val="FF0000"/>
                </a:solidFill>
              </a:rPr>
            </a:br>
            <a:endParaRPr lang="en-US" sz="8000" dirty="0">
              <a:solidFill>
                <a:srgbClr val="000000"/>
              </a:solidFill>
            </a:endParaRPr>
          </a:p>
        </p:txBody>
      </p:sp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0" y="89356"/>
            <a:ext cx="9143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AVATAR’s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First Steps:</a:t>
            </a:r>
            <a:r>
              <a:rPr lang="en-US" sz="2800" dirty="0" smtClean="0"/>
              <a:t> DISCUSSION &amp; QUESTIONS</a:t>
            </a:r>
            <a:endParaRPr lang="en-US" sz="28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1862048" y="614000"/>
            <a:ext cx="5110356" cy="5680154"/>
            <a:chOff x="2045335" y="823910"/>
            <a:chExt cx="5110356" cy="5680154"/>
          </a:xfrm>
        </p:grpSpPr>
        <p:grpSp>
          <p:nvGrpSpPr>
            <p:cNvPr id="34" name="Group 33"/>
            <p:cNvGrpSpPr/>
            <p:nvPr/>
          </p:nvGrpSpPr>
          <p:grpSpPr>
            <a:xfrm>
              <a:off x="3648075" y="823910"/>
              <a:ext cx="1828800" cy="1838325"/>
              <a:chOff x="0" y="0"/>
              <a:chExt cx="1828800" cy="1838325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0" y="63817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828800" y="63817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2" name="Flowchart: Decision 71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73" name="Text Box 22"/>
              <p:cNvSpPr txBox="1"/>
              <p:nvPr/>
            </p:nvSpPr>
            <p:spPr>
              <a:xfrm>
                <a:off x="333375" y="40005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High Schools 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5279266" y="2100751"/>
              <a:ext cx="1876425" cy="2466975"/>
              <a:chOff x="0" y="0"/>
              <a:chExt cx="1876425" cy="2466975"/>
            </a:xfrm>
          </p:grpSpPr>
          <p:grpSp>
            <p:nvGrpSpPr>
              <p:cNvPr id="64" name="Group 63"/>
              <p:cNvGrpSpPr/>
              <p:nvPr/>
            </p:nvGrpSpPr>
            <p:grpSpPr>
              <a:xfrm>
                <a:off x="0" y="0"/>
                <a:ext cx="1876425" cy="2466975"/>
                <a:chOff x="0" y="0"/>
                <a:chExt cx="1876425" cy="2466975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1838325" y="657225"/>
                  <a:ext cx="0" cy="120015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/>
              </p:spPr>
            </p:cxnSp>
            <p:sp>
              <p:nvSpPr>
                <p:cNvPr id="67" name="Flowchart: Decision 66"/>
                <p:cNvSpPr/>
                <p:nvPr/>
              </p:nvSpPr>
              <p:spPr>
                <a:xfrm>
                  <a:off x="0" y="0"/>
                  <a:ext cx="1828800" cy="1266825"/>
                </a:xfrm>
                <a:prstGeom prst="flowChartDecision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904875" y="1266825"/>
                  <a:ext cx="0" cy="120015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/>
              </p:spPr>
            </p:cxnSp>
            <p:sp>
              <p:nvSpPr>
                <p:cNvPr id="69" name="Text Box 20"/>
                <p:cNvSpPr txBox="1"/>
                <p:nvPr/>
              </p:nvSpPr>
              <p:spPr>
                <a:xfrm>
                  <a:off x="381000" y="361950"/>
                  <a:ext cx="1495425" cy="74295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  <a:scene3d>
                    <a:camera prst="orthographicFront"/>
                    <a:lightRig rig="threePt" dir="t"/>
                  </a:scene3d>
                  <a:sp3d extrusionH="57150">
                    <a:bevelT w="38100" h="38100"/>
                  </a:sp3d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1600" b="1" i="1" dirty="0">
                      <a:effectLst/>
                      <a:latin typeface="Calibri"/>
                      <a:ea typeface="Calibri"/>
                      <a:cs typeface="Calibri"/>
                    </a:rPr>
                    <a:t>4 Year IHEs</a:t>
                  </a:r>
                  <a:endParaRPr lang="en-US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</p:grpSp>
          <p:cxnSp>
            <p:nvCxnSpPr>
              <p:cNvPr id="65" name="Straight Connector 64"/>
              <p:cNvCxnSpPr/>
              <p:nvPr/>
            </p:nvCxnSpPr>
            <p:spPr>
              <a:xfrm>
                <a:off x="0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</p:grpSp>
        <p:grpSp>
          <p:nvGrpSpPr>
            <p:cNvPr id="36" name="Group 35"/>
            <p:cNvGrpSpPr/>
            <p:nvPr/>
          </p:nvGrpSpPr>
          <p:grpSpPr>
            <a:xfrm>
              <a:off x="4561205" y="4037089"/>
              <a:ext cx="1828800" cy="2466975"/>
              <a:chOff x="0" y="0"/>
              <a:chExt cx="1828800" cy="2466975"/>
            </a:xfrm>
          </p:grpSpPr>
          <p:sp>
            <p:nvSpPr>
              <p:cNvPr id="59" name="Flowchart: Decision 58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>
                <a:off x="1828800" y="6191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0" y="6191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63" name="Text Box 42"/>
              <p:cNvSpPr txBox="1"/>
              <p:nvPr/>
            </p:nvSpPr>
            <p:spPr>
              <a:xfrm>
                <a:off x="200025" y="333375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Regional P-16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Councils 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37" name="Text Box 40"/>
            <p:cNvSpPr txBox="1"/>
            <p:nvPr/>
          </p:nvSpPr>
          <p:spPr>
            <a:xfrm>
              <a:off x="3876675" y="2547937"/>
              <a:ext cx="1428750" cy="13716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u="none" strike="noStrike" dirty="0">
                  <a:effectLst/>
                  <a:latin typeface="Felix Titling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 u="none" strike="noStrike" dirty="0">
                  <a:effectLst/>
                  <a:latin typeface="Felix Titling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u="sng" spc="3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/>
                  <a:cs typeface="Times New Roman"/>
                </a:rPr>
                <a:t>Scaffolding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u="sng" spc="3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/>
                  <a:cs typeface="Times New Roman"/>
                </a:rPr>
                <a:t>Student</a:t>
              </a:r>
              <a:endParaRPr lang="en-US" sz="1100" b="1" i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/>
                  <a:cs typeface="Times New Roman"/>
                </a:rPr>
                <a:t>Success</a:t>
              </a:r>
              <a:endParaRPr lang="en-US" sz="1100" b="1" i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2045335" y="2079620"/>
              <a:ext cx="1831340" cy="2465069"/>
              <a:chOff x="0" y="0"/>
              <a:chExt cx="1831924" cy="2465680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0" y="0"/>
                <a:ext cx="1831924" cy="2465680"/>
                <a:chOff x="0" y="0"/>
                <a:chExt cx="1831924" cy="2465680"/>
              </a:xfrm>
            </p:grpSpPr>
            <p:sp>
              <p:nvSpPr>
                <p:cNvPr id="55" name="Flowchart: Decision 54"/>
                <p:cNvSpPr/>
                <p:nvPr/>
              </p:nvSpPr>
              <p:spPr>
                <a:xfrm>
                  <a:off x="0" y="0"/>
                  <a:ext cx="1828800" cy="1266825"/>
                </a:xfrm>
                <a:prstGeom prst="flowChartDecision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929030" y="1265530"/>
                  <a:ext cx="0" cy="120015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/>
              </p:spPr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0" y="643738"/>
                  <a:ext cx="0" cy="120015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/>
              </p:spPr>
            </p:cxnSp>
            <p:sp>
              <p:nvSpPr>
                <p:cNvPr id="58" name="Text Box 21"/>
                <p:cNvSpPr txBox="1"/>
                <p:nvPr/>
              </p:nvSpPr>
              <p:spPr>
                <a:xfrm>
                  <a:off x="336499" y="402336"/>
                  <a:ext cx="1495425" cy="74295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  <a:scene3d>
                    <a:camera prst="orthographicFront"/>
                    <a:lightRig rig="threePt" dir="t"/>
                  </a:scene3d>
                  <a:sp3d extrusionH="57150">
                    <a:bevelT w="38100" h="38100"/>
                  </a:sp3d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1600" b="1" i="1" dirty="0">
                      <a:effectLst/>
                      <a:latin typeface="Calibri"/>
                      <a:ea typeface="Calibri"/>
                      <a:cs typeface="Calibri"/>
                    </a:rPr>
                    <a:t>2 Year IHEs</a:t>
                  </a:r>
                  <a:endParaRPr lang="en-US" sz="11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</p:grpSp>
          <p:cxnSp>
            <p:nvCxnSpPr>
              <p:cNvPr id="54" name="Straight Connector 53"/>
              <p:cNvCxnSpPr/>
              <p:nvPr/>
            </p:nvCxnSpPr>
            <p:spPr>
              <a:xfrm>
                <a:off x="1816100" y="641350"/>
                <a:ext cx="0" cy="1199853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</p:grpSp>
        <p:grpSp>
          <p:nvGrpSpPr>
            <p:cNvPr id="39" name="Group 38"/>
            <p:cNvGrpSpPr/>
            <p:nvPr/>
          </p:nvGrpSpPr>
          <p:grpSpPr>
            <a:xfrm>
              <a:off x="2741930" y="4032326"/>
              <a:ext cx="1828800" cy="2447925"/>
              <a:chOff x="0" y="0"/>
              <a:chExt cx="1828800" cy="2447925"/>
            </a:xfrm>
          </p:grpSpPr>
          <p:sp>
            <p:nvSpPr>
              <p:cNvPr id="48" name="Flowchart: Decision 4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>
                <a:off x="0" y="63817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904875" y="124777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51" name="Text Box 41"/>
              <p:cNvSpPr txBox="1"/>
              <p:nvPr/>
            </p:nvSpPr>
            <p:spPr>
              <a:xfrm>
                <a:off x="209550" y="41910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Regional ESCs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1828800" y="62865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</p:grpSp>
        <p:grpSp>
          <p:nvGrpSpPr>
            <p:cNvPr id="40" name="Group 39"/>
            <p:cNvGrpSpPr/>
            <p:nvPr/>
          </p:nvGrpSpPr>
          <p:grpSpPr>
            <a:xfrm>
              <a:off x="3857625" y="2106778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grpSp>
            <p:nvGrpSpPr>
              <p:cNvPr id="42" name="Group 41"/>
              <p:cNvGrpSpPr/>
              <p:nvPr/>
            </p:nvGrpSpPr>
            <p:grpSpPr>
              <a:xfrm>
                <a:off x="0" y="0"/>
                <a:ext cx="1428750" cy="2531745"/>
                <a:chOff x="0" y="0"/>
                <a:chExt cx="1428750" cy="2531745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 flipH="1">
                  <a:off x="0" y="0"/>
                  <a:ext cx="713105" cy="630555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44" name="Straight Connector 43"/>
                <p:cNvCxnSpPr/>
                <p:nvPr/>
              </p:nvCxnSpPr>
              <p:spPr>
                <a:xfrm flipH="1" flipV="1">
                  <a:off x="714375" y="0"/>
                  <a:ext cx="713740" cy="628015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1428750" y="628650"/>
                  <a:ext cx="0" cy="1400175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46" name="Straight Connector 45"/>
                <p:cNvCxnSpPr/>
                <p:nvPr/>
              </p:nvCxnSpPr>
              <p:spPr>
                <a:xfrm flipH="1" flipV="1">
                  <a:off x="0" y="2028825"/>
                  <a:ext cx="713740" cy="502920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714375" y="2019300"/>
                  <a:ext cx="714374" cy="506730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</p:grpSp>
        </p:grpSp>
      </p:grpSp>
    </p:spTree>
    <p:extLst>
      <p:ext uri="{BB962C8B-B14F-4D97-AF65-F5344CB8AC3E}">
        <p14:creationId xmlns:p14="http://schemas.microsoft.com/office/powerpoint/2010/main" val="407993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First Step Video Conference Call</a:t>
            </a:r>
            <a:br>
              <a:rPr lang="en-US" dirty="0" smtClean="0"/>
            </a:br>
            <a:r>
              <a:rPr lang="en-US" dirty="0" smtClean="0"/>
              <a:t>June 28,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705600" cy="1981200"/>
          </a:xfrm>
        </p:spPr>
        <p:txBody>
          <a:bodyPr/>
          <a:lstStyle/>
          <a:p>
            <a:r>
              <a:rPr lang="en-US" dirty="0" smtClean="0"/>
              <a:t>Thank </a:t>
            </a:r>
            <a:r>
              <a:rPr lang="en-US" dirty="0" smtClean="0">
                <a:solidFill>
                  <a:srgbClr val="FF0000"/>
                </a:solidFill>
              </a:rPr>
              <a:t>YOU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is only possible with </a:t>
            </a:r>
            <a:r>
              <a:rPr lang="en-US" dirty="0" smtClean="0">
                <a:solidFill>
                  <a:srgbClr val="FF0000"/>
                </a:solidFill>
              </a:rPr>
              <a:t>YOU</a:t>
            </a:r>
          </a:p>
          <a:p>
            <a:r>
              <a:rPr lang="en-US" dirty="0">
                <a:solidFill>
                  <a:srgbClr val="FF0000"/>
                </a:solidFill>
                <a:hlinkClick r:id="rId2"/>
              </a:rPr>
              <a:t>http://</a:t>
            </a:r>
            <a:r>
              <a:rPr lang="en-US" dirty="0" err="1" smtClean="0">
                <a:solidFill>
                  <a:srgbClr val="FF0000"/>
                </a:solidFill>
                <a:hlinkClick r:id="rId2"/>
              </a:rPr>
              <a:t>www.ntp16.notlb.com</a:t>
            </a:r>
            <a:r>
              <a:rPr lang="en-US" smtClean="0">
                <a:solidFill>
                  <a:srgbClr val="FF0000"/>
                </a:solidFill>
                <a:hlinkClick r:id="rId2"/>
              </a:rPr>
              <a:t>/avatar</a:t>
            </a:r>
            <a:endParaRPr lang="en-US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42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cademic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ertical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lignment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raining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nd 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enewal (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) </a:t>
            </a:r>
            <a:r>
              <a:rPr lang="en-US" u="sng" dirty="0" smtClean="0"/>
              <a:t>Coordinators/Facilitators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Welcome </a:t>
            </a:r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Thank YOU</a:t>
            </a:r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Introductions</a:t>
            </a:r>
          </a:p>
          <a:p>
            <a:pPr marL="0" indent="0" algn="ctr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2029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u="sng" dirty="0" smtClean="0"/>
              <a:t>Introductions:</a:t>
            </a:r>
            <a:r>
              <a:rPr lang="en-US" sz="3600" u="sng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AVATAR </a:t>
            </a:r>
            <a:r>
              <a:rPr lang="en-US" sz="3600" dirty="0" smtClean="0"/>
              <a:t>Regional Coordinators/Facilitators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405624"/>
              </p:ext>
            </p:extLst>
          </p:nvPr>
        </p:nvGraphicFramePr>
        <p:xfrm>
          <a:off x="609600" y="1295400"/>
          <a:ext cx="8229600" cy="51917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Region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Coordinator/Facilitator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Laura</a:t>
                      </a:r>
                      <a:r>
                        <a:rPr lang="en-US" baseline="0" dirty="0" smtClean="0"/>
                        <a:t> Saenz  (Alternate: Wally Johnson)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Two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Janet</a:t>
                      </a:r>
                      <a:r>
                        <a:rPr lang="en-US" baseline="0" dirty="0" smtClean="0"/>
                        <a:t> Cunningham (unable to attend)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Joe Martin (unable to attend)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Seven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Jane Silvey  (Alternate: Debbie Reese)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Kathy Harvey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Chris Kanouse (unable to attend)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Eleven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Kathy Wright-Chapman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Twelve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Christine Holecek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Thirteen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Ed Vara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Fourteen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Christy</a:t>
                      </a:r>
                      <a:r>
                        <a:rPr lang="en-US" baseline="0" dirty="0" smtClean="0"/>
                        <a:t> Barnett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Fifteen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Karan Duwe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Sixteen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Robin Adkins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Twenty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Tori Austin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12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: A Statewide Vertical Alignment Network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1509713" y="1447800"/>
            <a:ext cx="5729287" cy="4495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6335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	</a:t>
            </a:r>
            <a:endParaRPr lang="en-US" dirty="0" smtClean="0"/>
          </a:p>
          <a:p>
            <a:pPr algn="ctr"/>
            <a:r>
              <a:rPr lang="en-US" dirty="0" smtClean="0"/>
              <a:t>Nicole </a:t>
            </a:r>
            <a:r>
              <a:rPr lang="en-US" dirty="0"/>
              <a:t>Volkman, Project Coordinator</a:t>
            </a:r>
          </a:p>
          <a:p>
            <a:pPr algn="ctr"/>
            <a:r>
              <a:rPr lang="en-US" dirty="0"/>
              <a:t>	Kerry Quinn, Graduate Assistant</a:t>
            </a:r>
          </a:p>
          <a:p>
            <a:pPr algn="ctr"/>
            <a:r>
              <a:rPr lang="en-US" dirty="0"/>
              <a:t>	Mary Harris, </a:t>
            </a:r>
            <a:r>
              <a:rPr lang="en-US" dirty="0" smtClean="0"/>
              <a:t>Co-director</a:t>
            </a:r>
            <a:endParaRPr lang="en-US" dirty="0"/>
          </a:p>
          <a:p>
            <a:pPr algn="ctr"/>
            <a:r>
              <a:rPr lang="en-US" dirty="0"/>
              <a:t>	Jean Keller, </a:t>
            </a:r>
            <a:r>
              <a:rPr lang="en-US" dirty="0" smtClean="0"/>
              <a:t>  Co-director</a:t>
            </a:r>
          </a:p>
          <a:p>
            <a:pPr marL="0" indent="0" algn="ctr">
              <a:buNone/>
            </a:pPr>
            <a:r>
              <a:rPr lang="en-US" dirty="0"/>
              <a:t>	</a:t>
            </a:r>
            <a:r>
              <a:rPr lang="en-US" dirty="0" smtClean="0">
                <a:hlinkClick r:id="rId2"/>
              </a:rPr>
              <a:t>Jean.Keller@unt.edu</a:t>
            </a:r>
            <a:r>
              <a:rPr lang="en-US" dirty="0" smtClean="0"/>
              <a:t>; 940-565-3427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What </a:t>
            </a:r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AVATAR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cademic </a:t>
            </a:r>
            <a:r>
              <a:rPr lang="en-US" sz="2800" dirty="0" smtClean="0">
                <a:solidFill>
                  <a:srgbClr val="FF0000"/>
                </a:solidFill>
              </a:rPr>
              <a:t>V</a:t>
            </a:r>
            <a:r>
              <a:rPr lang="en-US" sz="2800" dirty="0" smtClean="0"/>
              <a:t>ertical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lignment </a:t>
            </a:r>
            <a:r>
              <a:rPr lang="en-US" sz="2800" dirty="0" smtClean="0">
                <a:solidFill>
                  <a:srgbClr val="FF0000"/>
                </a:solidFill>
              </a:rPr>
              <a:t>T</a:t>
            </a:r>
            <a:r>
              <a:rPr lang="en-US" sz="2800" dirty="0" smtClean="0"/>
              <a:t>raining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nd </a:t>
            </a:r>
            <a:r>
              <a:rPr lang="en-US" sz="2800" dirty="0" smtClean="0">
                <a:solidFill>
                  <a:srgbClr val="FF0000"/>
                </a:solidFill>
              </a:rPr>
              <a:t>R</a:t>
            </a:r>
            <a:r>
              <a:rPr lang="en-US" sz="2800" dirty="0" smtClean="0"/>
              <a:t>enewal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AVATAR </a:t>
            </a:r>
            <a:r>
              <a:rPr lang="en-US" dirty="0" smtClean="0"/>
              <a:t>is a statewide network focused on vertical alignment to support students’ college and career readiness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AVATAR </a:t>
            </a:r>
            <a:r>
              <a:rPr lang="en-US" dirty="0" smtClean="0"/>
              <a:t>is a Texas Higher Education Coordinating Board (THECB) funded project which is implemented by the North Texas Regional P-16 Council and the University of North Texas</a:t>
            </a:r>
          </a:p>
        </p:txBody>
      </p:sp>
    </p:spTree>
    <p:extLst>
      <p:ext uri="{BB962C8B-B14F-4D97-AF65-F5344CB8AC3E}">
        <p14:creationId xmlns:p14="http://schemas.microsoft.com/office/powerpoint/2010/main" val="221535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AVATAR’s</a:t>
            </a:r>
            <a:r>
              <a:rPr lang="en-US" dirty="0" smtClean="0"/>
              <a:t>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  Expand awareness of and create regional </a:t>
            </a:r>
            <a:r>
              <a:rPr lang="en-US" dirty="0"/>
              <a:t>vertical alignment initiatives to </a:t>
            </a:r>
            <a:r>
              <a:rPr lang="en-US" dirty="0" smtClean="0"/>
              <a:t>prepare and support </a:t>
            </a:r>
            <a:r>
              <a:rPr lang="en-US" u="sng" dirty="0" smtClean="0"/>
              <a:t>students</a:t>
            </a:r>
            <a:r>
              <a:rPr lang="en-US" dirty="0" smtClean="0"/>
              <a:t> </a:t>
            </a:r>
            <a:r>
              <a:rPr lang="en-US" dirty="0"/>
              <a:t>who are </a:t>
            </a:r>
            <a:r>
              <a:rPr lang="en-US" dirty="0">
                <a:solidFill>
                  <a:srgbClr val="FF0000"/>
                </a:solidFill>
              </a:rPr>
              <a:t>college and career </a:t>
            </a:r>
            <a:r>
              <a:rPr lang="en-US" dirty="0" smtClean="0">
                <a:solidFill>
                  <a:srgbClr val="FF0000"/>
                </a:solidFill>
              </a:rPr>
              <a:t>ready</a:t>
            </a:r>
          </a:p>
          <a:p>
            <a:r>
              <a:rPr lang="en-US" dirty="0" smtClean="0"/>
              <a:t>2.  Identify and implement strategies to close regional curriculum gaps</a:t>
            </a:r>
          </a:p>
          <a:p>
            <a:r>
              <a:rPr lang="en-US" dirty="0" smtClean="0"/>
              <a:t>3.  Identify processes to assess and celebrate regional progress in preparing college and career readied students</a:t>
            </a:r>
          </a:p>
          <a:p>
            <a:r>
              <a:rPr lang="en-US" dirty="0" smtClean="0"/>
              <a:t>4.  Share best practices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7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Too many secondary and postsecondary leaders and educators do not have </a:t>
            </a:r>
            <a:r>
              <a:rPr lang="en-US" u="sng" dirty="0" smtClean="0"/>
              <a:t>shared and accurate information</a:t>
            </a:r>
            <a:r>
              <a:rPr lang="en-US" dirty="0" smtClean="0"/>
              <a:t> and understanding of what students needs to know and do in order to be successful in postsecondary education and careers;</a:t>
            </a:r>
            <a:endParaRPr lang="en-US" dirty="0"/>
          </a:p>
          <a:p>
            <a:r>
              <a:rPr lang="en-US" dirty="0" smtClean="0"/>
              <a:t>Too many students are taking </a:t>
            </a:r>
            <a:r>
              <a:rPr lang="en-US" u="sng" dirty="0" smtClean="0"/>
              <a:t>developmental education</a:t>
            </a:r>
            <a:r>
              <a:rPr lang="en-US" dirty="0" smtClean="0"/>
              <a:t> at the postsecondary level; and</a:t>
            </a:r>
          </a:p>
          <a:p>
            <a:r>
              <a:rPr lang="en-US" dirty="0" smtClean="0"/>
              <a:t>Too many students enter postsecondary and do not </a:t>
            </a:r>
            <a:r>
              <a:rPr lang="en-US" u="sng" dirty="0" smtClean="0"/>
              <a:t>complete</a:t>
            </a:r>
            <a:r>
              <a:rPr lang="en-US" dirty="0" smtClean="0"/>
              <a:t> in a timely fashion</a:t>
            </a:r>
          </a:p>
        </p:txBody>
      </p:sp>
    </p:spTree>
    <p:extLst>
      <p:ext uri="{BB962C8B-B14F-4D97-AF65-F5344CB8AC3E}">
        <p14:creationId xmlns:p14="http://schemas.microsoft.com/office/powerpoint/2010/main" val="288399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1449</Words>
  <Application>Microsoft Office PowerPoint</Application>
  <PresentationFormat>On-screen Show (4:3)</PresentationFormat>
  <Paragraphs>286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First Step Video Conference Call June 28, 2012</vt:lpstr>
      <vt:lpstr>Purpose of the AVATAR First Step Video Conference Call </vt:lpstr>
      <vt:lpstr>Academic Vertical Alignment Training And Renewal (AVATAR) Coordinators/Facilitators</vt:lpstr>
      <vt:lpstr>Introductions:  AVATAR Regional Coordinators/Facilitators </vt:lpstr>
      <vt:lpstr>AVATAR: A Statewide Vertical Alignment Network</vt:lpstr>
      <vt:lpstr>AVATAR Staff</vt:lpstr>
      <vt:lpstr>What is AVATAR? Academic Vertical Alignment Training And Renewal</vt:lpstr>
      <vt:lpstr>AVATAR’s Goals</vt:lpstr>
      <vt:lpstr>Why Do We Need AVATAR?</vt:lpstr>
      <vt:lpstr>PowerPoint Presentation</vt:lpstr>
      <vt:lpstr>What Will Each AVATAR Partner Contribute?</vt:lpstr>
      <vt:lpstr>PowerPoint Presentation</vt:lpstr>
      <vt:lpstr>What Will Each AVATAR Partner Contribute?</vt:lpstr>
      <vt:lpstr>What Will Each AVATAR Partner Contribute?</vt:lpstr>
      <vt:lpstr>What Will Each AVATAR Partner Contribute?</vt:lpstr>
      <vt:lpstr>AVATAR Vertical Alignment Teams’ (VAT) ACCOMPLISHMENTS</vt:lpstr>
      <vt:lpstr>AVATAR’s Major Activities</vt:lpstr>
      <vt:lpstr>AVATAR Training August 13, 2012; 8am to 5pm Fort Worth, TX </vt:lpstr>
      <vt:lpstr>AVATAR Training August 13, 2012</vt:lpstr>
      <vt:lpstr>AVATAR Funding</vt:lpstr>
      <vt:lpstr>AVATAR Distance Stipends</vt:lpstr>
      <vt:lpstr>AVATAR Funding (Continued)</vt:lpstr>
      <vt:lpstr>AVATAR Partnership Agreement</vt:lpstr>
      <vt:lpstr>AVATAR VAT Support</vt:lpstr>
      <vt:lpstr>   </vt:lpstr>
      <vt:lpstr> First Step Video Conference Call June 28, 2012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61</cp:revision>
  <cp:lastPrinted>2012-06-27T22:42:07Z</cp:lastPrinted>
  <dcterms:created xsi:type="dcterms:W3CDTF">2012-06-25T20:11:14Z</dcterms:created>
  <dcterms:modified xsi:type="dcterms:W3CDTF">2012-09-12T14:15:45Z</dcterms:modified>
</cp:coreProperties>
</file>