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7" r:id="rId3"/>
    <p:sldId id="275" r:id="rId4"/>
    <p:sldId id="261" r:id="rId5"/>
    <p:sldId id="277" r:id="rId6"/>
    <p:sldId id="278" r:id="rId7"/>
    <p:sldId id="288" r:id="rId8"/>
    <p:sldId id="262" r:id="rId9"/>
    <p:sldId id="283" r:id="rId10"/>
    <p:sldId id="284" r:id="rId11"/>
    <p:sldId id="290" r:id="rId12"/>
    <p:sldId id="297" r:id="rId13"/>
    <p:sldId id="298" r:id="rId14"/>
    <p:sldId id="292" r:id="rId15"/>
    <p:sldId id="293" r:id="rId16"/>
    <p:sldId id="294" r:id="rId17"/>
    <p:sldId id="295" r:id="rId18"/>
    <p:sldId id="289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829" autoAdjust="0"/>
  </p:normalViewPr>
  <p:slideViewPr>
    <p:cSldViewPr>
      <p:cViewPr>
        <p:scale>
          <a:sx n="111" d="100"/>
          <a:sy n="111" d="100"/>
        </p:scale>
        <p:origin x="-69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-3780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42BB016-F610-47A4-855D-230C94FBA4DF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11F218-0CC6-476B-A08C-AE357EEFF51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427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E4D0017-E612-48AF-A0E3-060BA9B1D2AD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FD73E1-0721-4669-AC5B-60F8F24E77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00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FD73E1-0721-4669-AC5B-60F8F24E777C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130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" y="1752600"/>
            <a:ext cx="7391400" cy="36304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13716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219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64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8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661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4692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99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878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67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7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464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377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5867400"/>
            <a:ext cx="1600200" cy="7859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39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C41A4-7F32-41DB-B2A0-E22C118FE1C2}" type="datetimeFigureOut">
              <a:rPr lang="en-US" smtClean="0"/>
              <a:t>8/28/2012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E7652-D6EE-451D-85FD-490AC93DEA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335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tp16.notlb.com/avatar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Jean.Keller@unt.ed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Next Step Video Conference Call</a:t>
            </a:r>
            <a:br>
              <a:rPr lang="en-US" dirty="0" smtClean="0"/>
            </a:br>
            <a:r>
              <a:rPr lang="en-US" dirty="0" smtClean="0"/>
              <a:t>August 28,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r>
              <a:rPr lang="en-US" dirty="0"/>
              <a:t>! http://www.ntp16.notlb.com/avatar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84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0772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AVATAR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Creating Our Next Steps Together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153400" cy="4724399"/>
          </a:xfrm>
        </p:spPr>
        <p:txBody>
          <a:bodyPr>
            <a:normAutofit fontScale="25000" lnSpcReduction="20000"/>
          </a:bodyPr>
          <a:lstStyle/>
          <a:p>
            <a:r>
              <a:rPr lang="en-US" sz="12800" u="sng" dirty="0" smtClean="0"/>
              <a:t>Convene</a:t>
            </a:r>
            <a:r>
              <a:rPr lang="en-US" sz="12800" dirty="0" smtClean="0"/>
              <a:t> </a:t>
            </a:r>
            <a:r>
              <a:rPr lang="en-US" sz="12800" dirty="0"/>
              <a:t>regional </a:t>
            </a:r>
            <a:r>
              <a:rPr lang="en-US" sz="12800" dirty="0" smtClean="0"/>
              <a:t>vertical </a:t>
            </a:r>
            <a:r>
              <a:rPr lang="en-US" sz="12800" dirty="0"/>
              <a:t>a</a:t>
            </a:r>
            <a:r>
              <a:rPr lang="en-US" sz="12800" dirty="0" smtClean="0"/>
              <a:t>lignment </a:t>
            </a:r>
            <a:r>
              <a:rPr lang="en-US" sz="12800" u="sng" dirty="0"/>
              <a:t>Partners </a:t>
            </a:r>
            <a:r>
              <a:rPr lang="en-US" sz="12800" dirty="0"/>
              <a:t>and </a:t>
            </a:r>
            <a:r>
              <a:rPr lang="en-US" sz="12800" dirty="0" smtClean="0"/>
              <a:t>begin discussions to form shared understandings and select a course for alignment based on data and other information such as regional developmental education patterns, drop out patterns, career needs, etc.</a:t>
            </a:r>
          </a:p>
          <a:p>
            <a:pPr marL="0" indent="0" algn="ctr">
              <a:buNone/>
            </a:pPr>
            <a:r>
              <a:rPr lang="en-US" sz="12800" dirty="0" smtClean="0"/>
              <a:t>Due:  </a:t>
            </a:r>
            <a:r>
              <a:rPr lang="en-US" sz="12800" dirty="0" smtClean="0">
                <a:solidFill>
                  <a:srgbClr val="FF0000"/>
                </a:solidFill>
              </a:rPr>
              <a:t>Before 09/10/12</a:t>
            </a:r>
            <a:endParaRPr lang="en-US" sz="12800" dirty="0"/>
          </a:p>
          <a:p>
            <a:r>
              <a:rPr lang="en-US" sz="12800" u="sng" dirty="0"/>
              <a:t>Identify</a:t>
            </a:r>
            <a:r>
              <a:rPr lang="en-US" sz="12800" dirty="0"/>
              <a:t> vertical alignment </a:t>
            </a:r>
            <a:r>
              <a:rPr lang="en-US" sz="12800" u="sng" dirty="0"/>
              <a:t>Course Team Members</a:t>
            </a:r>
          </a:p>
          <a:p>
            <a:pPr marL="0" indent="0">
              <a:buNone/>
            </a:pPr>
            <a:r>
              <a:rPr lang="en-US" sz="12800" dirty="0"/>
              <a:t>			Due: </a:t>
            </a:r>
            <a:r>
              <a:rPr lang="en-US" sz="12800" dirty="0">
                <a:solidFill>
                  <a:srgbClr val="FF0000"/>
                </a:solidFill>
              </a:rPr>
              <a:t>09/17/12 </a:t>
            </a:r>
          </a:p>
          <a:p>
            <a:pPr marL="0" indent="0">
              <a:buNone/>
            </a:pPr>
            <a:r>
              <a:rPr lang="en-US" sz="12800" dirty="0"/>
              <a:t>	</a:t>
            </a:r>
          </a:p>
          <a:p>
            <a:endParaRPr lang="en-US" sz="12800" dirty="0" smtClean="0"/>
          </a:p>
          <a:p>
            <a:pPr lvl="1"/>
            <a:endParaRPr lang="en-US" sz="8000" dirty="0" smtClean="0"/>
          </a:p>
          <a:p>
            <a:endParaRPr lang="en-US" dirty="0" smtClean="0"/>
          </a:p>
          <a:p>
            <a:endParaRPr lang="en-US" baseline="30000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73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AVATAR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Creating Our Next Steps</a:t>
            </a:r>
            <a:r>
              <a:rPr lang="en-US" dirty="0"/>
              <a:t> </a:t>
            </a:r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648200"/>
          </a:xfrm>
        </p:spPr>
        <p:txBody>
          <a:bodyPr>
            <a:normAutofit fontScale="25000" lnSpcReduction="20000"/>
          </a:bodyPr>
          <a:lstStyle/>
          <a:p>
            <a:r>
              <a:rPr lang="en-US" sz="12800" dirty="0" smtClean="0"/>
              <a:t>Create </a:t>
            </a:r>
            <a:r>
              <a:rPr lang="en-US" sz="12800" dirty="0"/>
              <a:t>a regional </a:t>
            </a:r>
            <a:r>
              <a:rPr lang="en-US" sz="12800" u="sng" dirty="0"/>
              <a:t>Data PowerPoint </a:t>
            </a:r>
            <a:r>
              <a:rPr lang="en-US" sz="12800" dirty="0"/>
              <a:t>– </a:t>
            </a:r>
          </a:p>
          <a:p>
            <a:pPr marL="0" indent="0">
              <a:buNone/>
            </a:pPr>
            <a:r>
              <a:rPr lang="en-US" sz="12800" dirty="0"/>
              <a:t>			Due: </a:t>
            </a:r>
            <a:r>
              <a:rPr lang="en-US" sz="12800" dirty="0" smtClean="0">
                <a:solidFill>
                  <a:srgbClr val="FF0000"/>
                </a:solidFill>
              </a:rPr>
              <a:t>09/17/12 </a:t>
            </a:r>
            <a:endParaRPr lang="en-US" sz="12800" dirty="0" smtClean="0"/>
          </a:p>
          <a:p>
            <a:r>
              <a:rPr lang="en-US" sz="12800" u="sng" dirty="0" smtClean="0"/>
              <a:t>Create</a:t>
            </a:r>
            <a:r>
              <a:rPr lang="en-US" sz="12800" dirty="0" smtClean="0"/>
              <a:t> </a:t>
            </a:r>
            <a:r>
              <a:rPr lang="en-US" sz="12800" dirty="0"/>
              <a:t>a regional </a:t>
            </a:r>
            <a:r>
              <a:rPr lang="en-US" sz="12800" dirty="0" smtClean="0"/>
              <a:t>vertical alignment </a:t>
            </a:r>
            <a:r>
              <a:rPr lang="en-US" sz="12800" u="sng" dirty="0" smtClean="0"/>
              <a:t>Action and Sustainability </a:t>
            </a:r>
            <a:r>
              <a:rPr lang="en-US" sz="12800" u="sng" dirty="0"/>
              <a:t>Plan</a:t>
            </a:r>
            <a:r>
              <a:rPr lang="en-US" sz="12800" dirty="0"/>
              <a:t> with measurable outcomes </a:t>
            </a:r>
            <a:endParaRPr lang="en-US" sz="12800" dirty="0" smtClean="0"/>
          </a:p>
          <a:p>
            <a:pPr marL="0" indent="0" algn="ctr">
              <a:buNone/>
            </a:pPr>
            <a:r>
              <a:rPr lang="en-US" sz="12800" dirty="0" smtClean="0"/>
              <a:t>Due</a:t>
            </a:r>
            <a:r>
              <a:rPr lang="en-US" sz="12800" dirty="0"/>
              <a:t>: </a:t>
            </a:r>
            <a:r>
              <a:rPr lang="en-US" sz="12800" dirty="0" smtClean="0">
                <a:solidFill>
                  <a:srgbClr val="FF0000"/>
                </a:solidFill>
              </a:rPr>
              <a:t>09/24/12</a:t>
            </a:r>
            <a:endParaRPr lang="en-US" sz="12800" dirty="0">
              <a:solidFill>
                <a:srgbClr val="FF0000"/>
              </a:solidFill>
            </a:endParaRPr>
          </a:p>
          <a:p>
            <a:r>
              <a:rPr lang="en-US" sz="12800" u="sng" dirty="0"/>
              <a:t>Train</a:t>
            </a:r>
            <a:r>
              <a:rPr lang="en-US" sz="12800" dirty="0"/>
              <a:t> the </a:t>
            </a:r>
            <a:r>
              <a:rPr lang="en-US" sz="12800" dirty="0" smtClean="0"/>
              <a:t>2012-2013 vertical alignment </a:t>
            </a:r>
            <a:r>
              <a:rPr lang="en-US" sz="12800" u="sng" dirty="0" smtClean="0"/>
              <a:t>Course </a:t>
            </a:r>
            <a:r>
              <a:rPr lang="en-US" sz="12800" u="sng" dirty="0"/>
              <a:t>T</a:t>
            </a:r>
            <a:r>
              <a:rPr lang="en-US" sz="12800" u="sng" dirty="0" smtClean="0"/>
              <a:t>eam Members </a:t>
            </a:r>
          </a:p>
          <a:p>
            <a:pPr marL="0" indent="0" algn="ctr">
              <a:buNone/>
            </a:pPr>
            <a:r>
              <a:rPr lang="en-US" sz="12800" dirty="0" smtClean="0"/>
              <a:t>Due: </a:t>
            </a:r>
            <a:r>
              <a:rPr lang="en-US" sz="12800" dirty="0" smtClean="0">
                <a:solidFill>
                  <a:srgbClr val="FF0000"/>
                </a:solidFill>
              </a:rPr>
              <a:t>No later than 10/08/12</a:t>
            </a:r>
          </a:p>
          <a:p>
            <a:pPr marL="0" indent="0" algn="ctr">
              <a:buNone/>
            </a:pPr>
            <a:endParaRPr lang="en-US" sz="12800" dirty="0">
              <a:solidFill>
                <a:srgbClr val="FF0000"/>
              </a:solidFill>
            </a:endParaRPr>
          </a:p>
          <a:p>
            <a:endParaRPr lang="en-US" sz="7200" dirty="0" smtClean="0"/>
          </a:p>
          <a:p>
            <a:endParaRPr lang="en-US" sz="7200" dirty="0"/>
          </a:p>
          <a:p>
            <a:endParaRPr lang="en-US" sz="7200" dirty="0" smtClean="0"/>
          </a:p>
          <a:p>
            <a:pPr marL="457200" lvl="1" indent="0">
              <a:buNone/>
            </a:pPr>
            <a:endParaRPr lang="en-US" sz="8000" dirty="0"/>
          </a:p>
          <a:p>
            <a:endParaRPr lang="en-US" dirty="0"/>
          </a:p>
          <a:p>
            <a:endParaRPr lang="en-US" baseline="300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152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AVATAR Action and Sustainability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u="sng" dirty="0" smtClean="0"/>
              <a:t>Key Areas:</a:t>
            </a:r>
          </a:p>
          <a:p>
            <a:r>
              <a:rPr lang="en-US" dirty="0" smtClean="0"/>
              <a:t>Forming and Sustaining Vertical Alignment Partnerships and Course Team Relationships</a:t>
            </a:r>
          </a:p>
          <a:p>
            <a:r>
              <a:rPr lang="en-US" dirty="0" smtClean="0"/>
              <a:t>Promoting Student Success through Critical Conversations, Actions, and Outcomes</a:t>
            </a:r>
          </a:p>
          <a:p>
            <a:r>
              <a:rPr lang="en-US" dirty="0" smtClean="0"/>
              <a:t>Collecting and Reporting Regional Student Data</a:t>
            </a:r>
          </a:p>
          <a:p>
            <a:r>
              <a:rPr lang="en-US" dirty="0" smtClean="0"/>
              <a:t>Creating Shared College and Career Readiness and Success Understandings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23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AVATAR Action and Sustainability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Key Areas (continued):</a:t>
            </a:r>
          </a:p>
          <a:p>
            <a:r>
              <a:rPr lang="en-US" dirty="0" smtClean="0"/>
              <a:t>Training the 2012-13 Vertical Alignment Team</a:t>
            </a:r>
          </a:p>
          <a:p>
            <a:r>
              <a:rPr lang="en-US" dirty="0" smtClean="0"/>
              <a:t>Reviewing Course Syllabi and Reference Course Profile Information</a:t>
            </a:r>
          </a:p>
          <a:p>
            <a:r>
              <a:rPr lang="en-US" dirty="0" smtClean="0"/>
              <a:t>Training 2013-14 Vertical Alignment Team and Sustaining Regional Vertical Alignment Work</a:t>
            </a:r>
          </a:p>
          <a:p>
            <a:r>
              <a:rPr lang="en-US" dirty="0" smtClean="0"/>
              <a:t>Outreaching and Communicating Regional Vertical Alignment Work with Key Leaders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31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AVATAR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Creating Our Next Steps</a:t>
            </a:r>
            <a:r>
              <a:rPr lang="en-US" dirty="0"/>
              <a:t> </a:t>
            </a:r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572000"/>
          </a:xfrm>
        </p:spPr>
        <p:txBody>
          <a:bodyPr>
            <a:normAutofit fontScale="25000" lnSpcReduction="20000"/>
          </a:bodyPr>
          <a:lstStyle/>
          <a:p>
            <a:r>
              <a:rPr lang="en-US" sz="9600" u="sng" dirty="0"/>
              <a:t>Conduct</a:t>
            </a:r>
            <a:r>
              <a:rPr lang="en-US" sz="9600" dirty="0"/>
              <a:t> </a:t>
            </a:r>
            <a:r>
              <a:rPr lang="en-US" sz="9600" dirty="0" smtClean="0"/>
              <a:t>course vertical </a:t>
            </a:r>
            <a:r>
              <a:rPr lang="en-US" sz="9600" dirty="0"/>
              <a:t>alignment process </a:t>
            </a:r>
            <a:r>
              <a:rPr lang="en-US" sz="9600" dirty="0" smtClean="0"/>
              <a:t>using </a:t>
            </a:r>
            <a:r>
              <a:rPr lang="en-US" sz="9600" u="sng" dirty="0" smtClean="0"/>
              <a:t>critical conversations</a:t>
            </a:r>
            <a:r>
              <a:rPr lang="en-US" sz="9600" dirty="0" smtClean="0"/>
              <a:t> and review of </a:t>
            </a:r>
            <a:r>
              <a:rPr lang="en-US" sz="9600" u="sng" dirty="0" smtClean="0"/>
              <a:t>reference course profile information </a:t>
            </a:r>
            <a:r>
              <a:rPr lang="en-US" sz="9600" dirty="0" smtClean="0"/>
              <a:t>with </a:t>
            </a:r>
            <a:r>
              <a:rPr lang="en-US" sz="9600" dirty="0"/>
              <a:t>the </a:t>
            </a:r>
            <a:r>
              <a:rPr lang="en-US" sz="9600" dirty="0" smtClean="0"/>
              <a:t>vertical alignment course </a:t>
            </a:r>
            <a:r>
              <a:rPr lang="en-US" sz="9600" dirty="0"/>
              <a:t>team (approx. 25-30 hours between Sept. 2012 and May 2013, through face to face and on-line discussion </a:t>
            </a:r>
            <a:r>
              <a:rPr lang="en-US" sz="9600" dirty="0" smtClean="0"/>
              <a:t>and </a:t>
            </a:r>
            <a:r>
              <a:rPr lang="en-US" sz="9600" dirty="0"/>
              <a:t>learning, with a frequency of </a:t>
            </a:r>
            <a:r>
              <a:rPr lang="en-US" sz="9600" dirty="0" smtClean="0"/>
              <a:t>interactions approx</a:t>
            </a:r>
            <a:r>
              <a:rPr lang="en-US" sz="9600" dirty="0"/>
              <a:t>. </a:t>
            </a:r>
            <a:r>
              <a:rPr lang="en-US" sz="9600" dirty="0" smtClean="0"/>
              <a:t>once a monthly</a:t>
            </a:r>
            <a:r>
              <a:rPr lang="en-US" sz="12800" dirty="0" smtClean="0"/>
              <a:t>)</a:t>
            </a:r>
            <a:endParaRPr lang="en-US" sz="12800" dirty="0"/>
          </a:p>
          <a:p>
            <a:pPr lvl="1"/>
            <a:r>
              <a:rPr lang="en-US" sz="9600" dirty="0"/>
              <a:t>Use </a:t>
            </a:r>
            <a:r>
              <a:rPr lang="en-US" sz="9600" u="sng" dirty="0"/>
              <a:t>Critical Conversation </a:t>
            </a:r>
            <a:r>
              <a:rPr lang="en-US" sz="9600" dirty="0"/>
              <a:t>topics </a:t>
            </a:r>
            <a:endParaRPr lang="en-US" sz="9600" dirty="0" smtClean="0"/>
          </a:p>
          <a:p>
            <a:pPr lvl="1"/>
            <a:r>
              <a:rPr lang="en-US" sz="9600" dirty="0" smtClean="0"/>
              <a:t>Review </a:t>
            </a:r>
            <a:r>
              <a:rPr lang="en-US" sz="9600" u="sng" dirty="0" smtClean="0"/>
              <a:t>Reference </a:t>
            </a:r>
            <a:r>
              <a:rPr lang="en-US" sz="9600" u="sng" dirty="0"/>
              <a:t>Course Profile </a:t>
            </a:r>
            <a:r>
              <a:rPr lang="en-US" sz="9600" u="sng" dirty="0" smtClean="0"/>
              <a:t>information</a:t>
            </a:r>
            <a:r>
              <a:rPr lang="en-US" sz="9600" dirty="0" smtClean="0">
                <a:solidFill>
                  <a:srgbClr val="FF0000"/>
                </a:solidFill>
              </a:rPr>
              <a:t>*</a:t>
            </a:r>
            <a:endParaRPr lang="en-US" sz="9600" dirty="0" smtClean="0"/>
          </a:p>
          <a:p>
            <a:pPr marL="457200" lvl="1" indent="0" algn="ctr">
              <a:buNone/>
            </a:pPr>
            <a:r>
              <a:rPr lang="en-US" sz="9600" dirty="0" smtClean="0"/>
              <a:t>(</a:t>
            </a:r>
            <a:r>
              <a:rPr lang="en-US" sz="9600" dirty="0"/>
              <a:t>Use training </a:t>
            </a:r>
            <a:r>
              <a:rPr lang="en-US" sz="9600" dirty="0" smtClean="0"/>
              <a:t>modules, </a:t>
            </a:r>
            <a:r>
              <a:rPr lang="en-US" sz="9600" dirty="0"/>
              <a:t>as applicable</a:t>
            </a:r>
            <a:r>
              <a:rPr lang="en-US" sz="9600" dirty="0" smtClean="0"/>
              <a:t>)</a:t>
            </a:r>
            <a:endParaRPr lang="en-US" sz="11200" dirty="0" smtClean="0"/>
          </a:p>
          <a:p>
            <a:pPr marL="457200" lvl="1" indent="0" algn="ctr">
              <a:buNone/>
            </a:pPr>
            <a:r>
              <a:rPr lang="en-US" sz="11200" dirty="0" smtClean="0"/>
              <a:t>Documentation of Progress Due</a:t>
            </a:r>
            <a:r>
              <a:rPr lang="en-US" sz="11200" dirty="0"/>
              <a:t>: </a:t>
            </a:r>
            <a:r>
              <a:rPr lang="en-US" sz="11200" dirty="0" smtClean="0">
                <a:solidFill>
                  <a:srgbClr val="FF0000"/>
                </a:solidFill>
              </a:rPr>
              <a:t>11/12/12</a:t>
            </a:r>
          </a:p>
          <a:p>
            <a:pPr marL="457200" lvl="1" indent="0" algn="ctr">
              <a:buNone/>
            </a:pPr>
            <a:r>
              <a:rPr lang="en-US" sz="11200" dirty="0">
                <a:solidFill>
                  <a:srgbClr val="FF0000"/>
                </a:solidFill>
              </a:rPr>
              <a:t>	</a:t>
            </a:r>
            <a:r>
              <a:rPr lang="en-US" sz="11200" dirty="0" smtClean="0">
                <a:solidFill>
                  <a:srgbClr val="FF0000"/>
                </a:solidFill>
              </a:rPr>
              <a:t>			                     	01/10/13*</a:t>
            </a:r>
          </a:p>
          <a:p>
            <a:pPr marL="457200" lvl="1" indent="0" algn="ctr">
              <a:buNone/>
            </a:pPr>
            <a:r>
              <a:rPr lang="en-US" sz="11200" dirty="0">
                <a:solidFill>
                  <a:srgbClr val="FF0000"/>
                </a:solidFill>
              </a:rPr>
              <a:t>	</a:t>
            </a:r>
            <a:r>
              <a:rPr lang="en-US" sz="11200" dirty="0" smtClean="0">
                <a:solidFill>
                  <a:srgbClr val="FF0000"/>
                </a:solidFill>
              </a:rPr>
              <a:t>			                         03/07/13	</a:t>
            </a:r>
          </a:p>
          <a:p>
            <a:pPr marL="457200" lvl="1" indent="0" algn="ctr">
              <a:buNone/>
            </a:pPr>
            <a:r>
              <a:rPr lang="en-US" sz="11200" dirty="0">
                <a:solidFill>
                  <a:srgbClr val="FF0000"/>
                </a:solidFill>
              </a:rPr>
              <a:t>	</a:t>
            </a:r>
            <a:r>
              <a:rPr lang="en-US" sz="11200" dirty="0" smtClean="0">
                <a:solidFill>
                  <a:srgbClr val="FF0000"/>
                </a:solidFill>
              </a:rPr>
              <a:t>				          06/13/13</a:t>
            </a:r>
          </a:p>
          <a:p>
            <a:pPr marL="457200" lvl="1" indent="0" algn="ctr">
              <a:buNone/>
            </a:pPr>
            <a:r>
              <a:rPr lang="en-US" sz="11200" dirty="0">
                <a:solidFill>
                  <a:srgbClr val="FF0000"/>
                </a:solidFill>
              </a:rPr>
              <a:t>	</a:t>
            </a:r>
            <a:r>
              <a:rPr lang="en-US" sz="11200" dirty="0" smtClean="0">
                <a:solidFill>
                  <a:srgbClr val="FF0000"/>
                </a:solidFill>
              </a:rPr>
              <a:t>			   </a:t>
            </a:r>
          </a:p>
          <a:p>
            <a:pPr marL="457200" lvl="1" indent="0" algn="ctr">
              <a:buNone/>
            </a:pPr>
            <a:endParaRPr lang="en-US" sz="11200" dirty="0"/>
          </a:p>
          <a:p>
            <a:pPr marL="457200" lvl="1" indent="0" algn="ctr">
              <a:buNone/>
            </a:pPr>
            <a:endParaRPr lang="en-US" sz="11200" dirty="0" smtClean="0"/>
          </a:p>
          <a:p>
            <a:pPr marL="457200" lvl="1" indent="0" algn="ctr">
              <a:buNone/>
            </a:pPr>
            <a:endParaRPr lang="en-US" sz="11200" dirty="0"/>
          </a:p>
          <a:p>
            <a:pPr marL="457200" lvl="1" indent="0" algn="ctr">
              <a:buNone/>
            </a:pPr>
            <a:endParaRPr lang="en-US" sz="11200" dirty="0"/>
          </a:p>
          <a:p>
            <a:pPr lvl="1"/>
            <a:endParaRPr lang="en-US" sz="8000" dirty="0"/>
          </a:p>
          <a:p>
            <a:endParaRPr lang="en-US" dirty="0"/>
          </a:p>
          <a:p>
            <a:endParaRPr lang="en-US" baseline="300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5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AVATAR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Creating Our Next Steps</a:t>
            </a:r>
            <a:r>
              <a:rPr lang="en-US" dirty="0"/>
              <a:t> </a:t>
            </a:r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572000"/>
          </a:xfrm>
        </p:spPr>
        <p:txBody>
          <a:bodyPr>
            <a:normAutofit fontScale="25000" lnSpcReduction="20000"/>
          </a:bodyPr>
          <a:lstStyle/>
          <a:p>
            <a:r>
              <a:rPr lang="en-US" sz="12800" dirty="0"/>
              <a:t>Meet and Share Regional Vertical Alignment </a:t>
            </a:r>
            <a:r>
              <a:rPr lang="en-US" sz="12800" u="sng" dirty="0"/>
              <a:t>Efforts and </a:t>
            </a:r>
            <a:r>
              <a:rPr lang="en-US" sz="12800" u="sng" dirty="0" smtClean="0"/>
              <a:t>Progress </a:t>
            </a:r>
            <a:r>
              <a:rPr lang="en-US" sz="12800" dirty="0"/>
              <a:t>with Secondary and Postsecondary Administrators and P-16 Council </a:t>
            </a:r>
            <a:r>
              <a:rPr lang="en-US" sz="12800" dirty="0" smtClean="0"/>
              <a:t>Members</a:t>
            </a:r>
          </a:p>
          <a:p>
            <a:pPr marL="0" indent="0" algn="ctr">
              <a:buNone/>
            </a:pPr>
            <a:r>
              <a:rPr lang="en-US" sz="12800" dirty="0"/>
              <a:t>Due: </a:t>
            </a:r>
            <a:r>
              <a:rPr lang="en-US" sz="12800" dirty="0">
                <a:solidFill>
                  <a:srgbClr val="FF0000"/>
                </a:solidFill>
              </a:rPr>
              <a:t>No later than </a:t>
            </a:r>
            <a:r>
              <a:rPr lang="en-US" sz="12800" dirty="0" smtClean="0">
                <a:solidFill>
                  <a:srgbClr val="FF0000"/>
                </a:solidFill>
              </a:rPr>
              <a:t>01/07/13</a:t>
            </a:r>
          </a:p>
          <a:p>
            <a:pPr marL="0" indent="0" algn="ctr">
              <a:buNone/>
            </a:pPr>
            <a:r>
              <a:rPr lang="en-US" sz="12800" dirty="0">
                <a:solidFill>
                  <a:srgbClr val="FF0000"/>
                </a:solidFill>
              </a:rPr>
              <a:t> </a:t>
            </a:r>
            <a:r>
              <a:rPr lang="en-US" sz="12800" dirty="0" smtClean="0">
                <a:solidFill>
                  <a:srgbClr val="FF0000"/>
                </a:solidFill>
              </a:rPr>
              <a:t>                                 05/24/13</a:t>
            </a:r>
          </a:p>
          <a:p>
            <a:pPr marL="457200" lvl="1" indent="0" algn="ctr">
              <a:buNone/>
            </a:pPr>
            <a:endParaRPr lang="en-US" sz="11200" dirty="0"/>
          </a:p>
          <a:p>
            <a:r>
              <a:rPr lang="en-US" sz="12800" dirty="0"/>
              <a:t>Train </a:t>
            </a:r>
            <a:r>
              <a:rPr lang="en-US" sz="12800" dirty="0" smtClean="0"/>
              <a:t>the </a:t>
            </a:r>
            <a:r>
              <a:rPr lang="en-US" sz="12800" u="sng" dirty="0" smtClean="0"/>
              <a:t>2013-2014</a:t>
            </a:r>
            <a:r>
              <a:rPr lang="en-US" sz="12800" dirty="0" smtClean="0"/>
              <a:t> Vertical </a:t>
            </a:r>
            <a:r>
              <a:rPr lang="en-US" sz="12800" dirty="0"/>
              <a:t>Alignment </a:t>
            </a:r>
            <a:r>
              <a:rPr lang="en-US" sz="12800" dirty="0" smtClean="0"/>
              <a:t>Course </a:t>
            </a:r>
            <a:r>
              <a:rPr lang="en-US" sz="12800" dirty="0"/>
              <a:t>T</a:t>
            </a:r>
            <a:r>
              <a:rPr lang="en-US" sz="12800" dirty="0" smtClean="0"/>
              <a:t>eam Members </a:t>
            </a:r>
            <a:endParaRPr lang="en-US" sz="12800" dirty="0"/>
          </a:p>
          <a:p>
            <a:pPr marL="0" indent="0" algn="ctr">
              <a:buNone/>
            </a:pPr>
            <a:r>
              <a:rPr lang="en-US" sz="12800" dirty="0"/>
              <a:t>Due: </a:t>
            </a:r>
            <a:r>
              <a:rPr lang="en-US" sz="12800" dirty="0">
                <a:solidFill>
                  <a:srgbClr val="FF0000"/>
                </a:solidFill>
              </a:rPr>
              <a:t>No later than </a:t>
            </a:r>
            <a:r>
              <a:rPr lang="en-US" sz="12800" dirty="0" smtClean="0">
                <a:solidFill>
                  <a:srgbClr val="FF0000"/>
                </a:solidFill>
              </a:rPr>
              <a:t>05/06/13</a:t>
            </a:r>
            <a:endParaRPr lang="en-US" sz="128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12800" dirty="0">
              <a:solidFill>
                <a:srgbClr val="FF0000"/>
              </a:solidFill>
            </a:endParaRPr>
          </a:p>
          <a:p>
            <a:pPr marL="457200" lvl="1" indent="0" algn="ctr">
              <a:buNone/>
            </a:pPr>
            <a:endParaRPr lang="en-US" sz="11200" dirty="0" smtClean="0"/>
          </a:p>
          <a:p>
            <a:pPr marL="457200" lvl="1" indent="0" algn="ctr">
              <a:buNone/>
            </a:pPr>
            <a:endParaRPr lang="en-US" sz="11200" dirty="0"/>
          </a:p>
          <a:p>
            <a:pPr marL="457200" lvl="1" indent="0" algn="ctr">
              <a:buNone/>
            </a:pPr>
            <a:endParaRPr lang="en-US" sz="11200" dirty="0"/>
          </a:p>
        </p:txBody>
      </p:sp>
    </p:spTree>
    <p:extLst>
      <p:ext uri="{BB962C8B-B14F-4D97-AF65-F5344CB8AC3E}">
        <p14:creationId xmlns:p14="http://schemas.microsoft.com/office/powerpoint/2010/main" val="3862673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AVATAR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Creating Our Next Steps</a:t>
            </a:r>
            <a:r>
              <a:rPr lang="en-US" dirty="0"/>
              <a:t> </a:t>
            </a:r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572000"/>
          </a:xfrm>
        </p:spPr>
        <p:txBody>
          <a:bodyPr>
            <a:normAutofit fontScale="25000" lnSpcReduction="20000"/>
          </a:bodyPr>
          <a:lstStyle/>
          <a:p>
            <a:r>
              <a:rPr lang="en-US" sz="12800" dirty="0" smtClean="0"/>
              <a:t>Host Vertical Alignment </a:t>
            </a:r>
            <a:r>
              <a:rPr lang="en-US" sz="12800" i="1" dirty="0" smtClean="0"/>
              <a:t>Partners’ Reflections Celebrations, and Next Steps Meeting </a:t>
            </a:r>
          </a:p>
          <a:p>
            <a:pPr marL="0" indent="0" algn="ctr">
              <a:buNone/>
            </a:pPr>
            <a:r>
              <a:rPr lang="en-US" sz="14400" dirty="0" smtClean="0"/>
              <a:t>Due</a:t>
            </a:r>
            <a:r>
              <a:rPr lang="en-US" sz="14400" dirty="0"/>
              <a:t>: </a:t>
            </a:r>
            <a:r>
              <a:rPr lang="en-US" sz="14400" dirty="0">
                <a:solidFill>
                  <a:srgbClr val="FF0000"/>
                </a:solidFill>
              </a:rPr>
              <a:t>No later </a:t>
            </a:r>
            <a:r>
              <a:rPr lang="en-US" sz="14400" dirty="0" smtClean="0">
                <a:solidFill>
                  <a:srgbClr val="FF0000"/>
                </a:solidFill>
              </a:rPr>
              <a:t>than 05/24/13</a:t>
            </a:r>
          </a:p>
          <a:p>
            <a:pPr marL="0" indent="0" algn="ctr">
              <a:buNone/>
            </a:pPr>
            <a:endParaRPr lang="en-US" sz="11200" dirty="0"/>
          </a:p>
          <a:p>
            <a:r>
              <a:rPr lang="en-US" sz="12800" dirty="0" smtClean="0"/>
              <a:t>Create and Submit </a:t>
            </a:r>
            <a:r>
              <a:rPr lang="en-US" sz="12800" u="sng" dirty="0" smtClean="0"/>
              <a:t>2013-2014</a:t>
            </a:r>
            <a:r>
              <a:rPr lang="en-US" sz="12800" dirty="0" smtClean="0"/>
              <a:t> Regional Vertical </a:t>
            </a:r>
            <a:r>
              <a:rPr lang="en-US" sz="12800" dirty="0"/>
              <a:t>Alignment </a:t>
            </a:r>
            <a:r>
              <a:rPr lang="en-US" sz="12800" dirty="0" smtClean="0"/>
              <a:t>Action and Sustainability Plan </a:t>
            </a:r>
          </a:p>
          <a:p>
            <a:pPr marL="0" indent="0" algn="ctr">
              <a:buNone/>
            </a:pPr>
            <a:r>
              <a:rPr lang="en-US" sz="14400" dirty="0" smtClean="0"/>
              <a:t>Due</a:t>
            </a:r>
            <a:r>
              <a:rPr lang="en-US" sz="14400" dirty="0"/>
              <a:t>: </a:t>
            </a:r>
            <a:r>
              <a:rPr lang="en-US" sz="14400" dirty="0">
                <a:solidFill>
                  <a:srgbClr val="FF0000"/>
                </a:solidFill>
              </a:rPr>
              <a:t>No later than </a:t>
            </a:r>
            <a:r>
              <a:rPr lang="en-US" sz="14400" dirty="0" smtClean="0">
                <a:solidFill>
                  <a:srgbClr val="FF0000"/>
                </a:solidFill>
              </a:rPr>
              <a:t>05/24/13</a:t>
            </a:r>
            <a:endParaRPr lang="en-US" sz="14400" dirty="0"/>
          </a:p>
          <a:p>
            <a:pPr lvl="1"/>
            <a:endParaRPr lang="en-US" sz="8000" dirty="0"/>
          </a:p>
          <a:p>
            <a:endParaRPr lang="en-US" dirty="0"/>
          </a:p>
          <a:p>
            <a:endParaRPr lang="en-US" baseline="300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935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AVATAR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Creating Our Next Steps</a:t>
            </a:r>
            <a:r>
              <a:rPr lang="en-US" dirty="0"/>
              <a:t> </a:t>
            </a:r>
            <a:r>
              <a:rPr lang="en-US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648199"/>
          </a:xfrm>
        </p:spPr>
        <p:txBody>
          <a:bodyPr>
            <a:normAutofit fontScale="25000" lnSpcReduction="20000"/>
          </a:bodyPr>
          <a:lstStyle/>
          <a:p>
            <a:r>
              <a:rPr lang="en-US" sz="7200" dirty="0" smtClean="0"/>
              <a:t>Provide </a:t>
            </a:r>
            <a:r>
              <a:rPr lang="en-US" sz="7200" dirty="0"/>
              <a:t>written progress </a:t>
            </a:r>
            <a:r>
              <a:rPr lang="en-US" sz="7200" dirty="0" smtClean="0"/>
              <a:t>reports* </a:t>
            </a:r>
            <a:r>
              <a:rPr lang="en-US" sz="7200" dirty="0"/>
              <a:t>and participate in AVATAR’s </a:t>
            </a:r>
            <a:r>
              <a:rPr lang="en-US" sz="7200" u="sng" dirty="0" smtClean="0"/>
              <a:t>communications </a:t>
            </a:r>
            <a:r>
              <a:rPr lang="en-US" sz="7200" dirty="0" smtClean="0"/>
              <a:t>on:</a:t>
            </a:r>
          </a:p>
          <a:p>
            <a:pPr marL="0" indent="0">
              <a:buNone/>
            </a:pPr>
            <a:endParaRPr lang="en-US" sz="7200" dirty="0"/>
          </a:p>
          <a:p>
            <a:pPr lvl="1"/>
            <a:r>
              <a:rPr lang="en-US" sz="9600" dirty="0"/>
              <a:t>October 11, 2012    -    9:30 – </a:t>
            </a:r>
            <a:r>
              <a:rPr lang="en-US" sz="9600" dirty="0" smtClean="0"/>
              <a:t>10:30am**</a:t>
            </a:r>
          </a:p>
          <a:p>
            <a:pPr lvl="1"/>
            <a:r>
              <a:rPr lang="en-US" sz="9600" dirty="0" smtClean="0"/>
              <a:t>November 2012 (Individual calls)</a:t>
            </a:r>
            <a:endParaRPr lang="en-US" sz="9600" dirty="0"/>
          </a:p>
          <a:p>
            <a:pPr lvl="1"/>
            <a:r>
              <a:rPr lang="en-US" sz="9600" dirty="0"/>
              <a:t>January  10, 2013    -    9:30 – </a:t>
            </a:r>
            <a:r>
              <a:rPr lang="en-US" sz="9600" dirty="0" smtClean="0"/>
              <a:t>10:30am**</a:t>
            </a:r>
          </a:p>
          <a:p>
            <a:pPr lvl="1"/>
            <a:r>
              <a:rPr lang="en-US" sz="9600" dirty="0" smtClean="0"/>
              <a:t>February 2013 (Individual calls)</a:t>
            </a:r>
            <a:endParaRPr lang="en-US" sz="9600" dirty="0"/>
          </a:p>
          <a:p>
            <a:pPr lvl="1"/>
            <a:r>
              <a:rPr lang="en-US" sz="9600" dirty="0"/>
              <a:t>March      7, 2013    -    9:30 – </a:t>
            </a:r>
            <a:r>
              <a:rPr lang="en-US" sz="9600" dirty="0" smtClean="0"/>
              <a:t>10:30am**</a:t>
            </a:r>
          </a:p>
          <a:p>
            <a:pPr lvl="1"/>
            <a:r>
              <a:rPr lang="en-US" sz="9600" dirty="0" smtClean="0"/>
              <a:t>April 2012 (Individual calls)</a:t>
            </a:r>
          </a:p>
          <a:p>
            <a:pPr lvl="1"/>
            <a:r>
              <a:rPr lang="en-US" sz="9600" dirty="0" smtClean="0"/>
              <a:t>May 2012 (Individual calls)</a:t>
            </a:r>
          </a:p>
          <a:p>
            <a:pPr marL="457200" lvl="1" indent="0" algn="ctr">
              <a:buNone/>
            </a:pPr>
            <a:r>
              <a:rPr lang="en-US" sz="9600" dirty="0" smtClean="0"/>
              <a:t>Phone Number for all AVATAR Network call:  </a:t>
            </a:r>
            <a:r>
              <a:rPr lang="en-US" sz="9600" u="sng" dirty="0" smtClean="0"/>
              <a:t>940-369-7186</a:t>
            </a:r>
            <a:r>
              <a:rPr lang="en-US" sz="9600" dirty="0" smtClean="0"/>
              <a:t>**</a:t>
            </a:r>
            <a:endParaRPr lang="en-US" sz="9600" u="sng" dirty="0"/>
          </a:p>
          <a:p>
            <a:pPr lvl="1"/>
            <a:r>
              <a:rPr lang="en-US" sz="9600" dirty="0"/>
              <a:t>June       13, 2013    -    9:00 – 10:30am (</a:t>
            </a:r>
            <a:r>
              <a:rPr lang="en-US" sz="9600" dirty="0" smtClean="0"/>
              <a:t>TETN) </a:t>
            </a:r>
            <a:r>
              <a:rPr lang="en-US" sz="7200" dirty="0" smtClean="0"/>
              <a:t>						</a:t>
            </a:r>
          </a:p>
          <a:p>
            <a:pPr marL="457200" lvl="1" indent="0" algn="ctr">
              <a:buNone/>
            </a:pPr>
            <a:r>
              <a:rPr lang="en-US" sz="7200" i="1" dirty="0" smtClean="0"/>
              <a:t>*Please use AVATAR Meeting/Session Documentation Form and Vertical Alignment Outreach Activities and Outcomes Log for Monthly Reporting</a:t>
            </a:r>
            <a:endParaRPr lang="en-US" sz="7200" i="1" dirty="0"/>
          </a:p>
          <a:p>
            <a:pPr marL="457200" lvl="1" indent="0" algn="ctr">
              <a:buNone/>
            </a:pPr>
            <a:endParaRPr lang="en-US" sz="8000" dirty="0"/>
          </a:p>
          <a:p>
            <a:endParaRPr lang="en-US" dirty="0"/>
          </a:p>
          <a:p>
            <a:endParaRPr lang="en-US" baseline="300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461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705600" cy="1981200"/>
          </a:xfrm>
        </p:spPr>
        <p:txBody>
          <a:bodyPr/>
          <a:lstStyle/>
          <a:p>
            <a:r>
              <a:rPr lang="en-US" dirty="0" smtClean="0"/>
              <a:t>Thank </a:t>
            </a:r>
            <a:r>
              <a:rPr lang="en-US" dirty="0" smtClean="0">
                <a:solidFill>
                  <a:srgbClr val="FF0000"/>
                </a:solidFill>
              </a:rPr>
              <a:t>YOU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is only possible with </a:t>
            </a:r>
            <a:r>
              <a:rPr lang="en-US" dirty="0" smtClean="0">
                <a:solidFill>
                  <a:srgbClr val="FF0000"/>
                </a:solidFill>
              </a:rPr>
              <a:t>YOU</a:t>
            </a:r>
          </a:p>
          <a:p>
            <a:r>
              <a:rPr lang="en-US" dirty="0">
                <a:solidFill>
                  <a:srgbClr val="FF0000"/>
                </a:solidFill>
                <a:hlinkClick r:id="rId2"/>
              </a:rPr>
              <a:t>http://</a:t>
            </a:r>
            <a:r>
              <a:rPr lang="en-US" dirty="0" smtClean="0">
                <a:solidFill>
                  <a:srgbClr val="FF0000"/>
                </a:solidFill>
                <a:hlinkClick r:id="rId2"/>
              </a:rPr>
              <a:t>www.ntp16.notlb.com/avatar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42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Purpose of the </a:t>
            </a:r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Next Step Video Conference Call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1910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Review the purpose</a:t>
            </a:r>
            <a:r>
              <a:rPr lang="en-US" dirty="0"/>
              <a:t> </a:t>
            </a:r>
            <a:r>
              <a:rPr lang="en-US" dirty="0" smtClean="0"/>
              <a:t>of AVATAR</a:t>
            </a:r>
            <a:endParaRPr lang="en-US" dirty="0"/>
          </a:p>
          <a:p>
            <a:r>
              <a:rPr lang="en-US" dirty="0" smtClean="0"/>
              <a:t>Agree on next steps and expectations regarding AVATAR regional partnership outcomes and deliverables</a:t>
            </a:r>
          </a:p>
          <a:p>
            <a:r>
              <a:rPr lang="en-US" dirty="0" smtClean="0"/>
              <a:t>Strengthen relationships and communications between AVATAR Coordinators/Facilitators and staff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dirty="0" smtClean="0"/>
              <a:t>cademic </a:t>
            </a:r>
            <a:r>
              <a:rPr lang="en-US" dirty="0" smtClean="0">
                <a:solidFill>
                  <a:srgbClr val="FF0000"/>
                </a:solidFill>
              </a:rPr>
              <a:t>V</a:t>
            </a:r>
            <a:r>
              <a:rPr lang="en-US" dirty="0" smtClean="0"/>
              <a:t>ertical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lignment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raining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nd 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enewal (</a:t>
            </a:r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) </a:t>
            </a:r>
            <a:r>
              <a:rPr lang="en-US" u="sng" dirty="0" smtClean="0"/>
              <a:t>Coordinators/Facilitators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 </a:t>
            </a:r>
          </a:p>
          <a:p>
            <a:pPr marL="0" indent="0"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Thank YOU</a:t>
            </a:r>
          </a:p>
          <a:p>
            <a:pPr marL="0" indent="0"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Re-Introductions</a:t>
            </a:r>
          </a:p>
          <a:p>
            <a:pPr marL="0" indent="0" algn="ctr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20294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u="sng" dirty="0" smtClean="0"/>
              <a:t>Introductions:</a:t>
            </a:r>
            <a:r>
              <a:rPr lang="en-US" sz="3600" u="sng" dirty="0" smtClean="0">
                <a:solidFill>
                  <a:srgbClr val="FF0000"/>
                </a:solidFill>
              </a:rPr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>
                <a:solidFill>
                  <a:srgbClr val="FF0000"/>
                </a:solidFill>
              </a:rPr>
              <a:t>AVATAR </a:t>
            </a:r>
            <a:r>
              <a:rPr lang="en-US" sz="3600" dirty="0" smtClean="0"/>
              <a:t>Regional Coordinators/Facilitators 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913236"/>
              </p:ext>
            </p:extLst>
          </p:nvPr>
        </p:nvGraphicFramePr>
        <p:xfrm>
          <a:off x="609600" y="1295400"/>
          <a:ext cx="8229600" cy="5191760"/>
        </p:xfrm>
        <a:graphic>
          <a:graphicData uri="http://schemas.openxmlformats.org/drawingml/2006/table">
            <a:tbl>
              <a:tblPr firstRow="1" bandRow="1">
                <a:tableStyleId>{5202B0CA-FC54-4496-8BCA-5EF66A818D29}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Region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Coordinator/Facilitator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Laura</a:t>
                      </a:r>
                      <a:r>
                        <a:rPr lang="en-US" baseline="0" dirty="0" smtClean="0"/>
                        <a:t> Saenz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Two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Janet</a:t>
                      </a:r>
                      <a:r>
                        <a:rPr lang="en-US" baseline="0" dirty="0" smtClean="0"/>
                        <a:t> Cunningham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Joe Martin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Seven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Jane Silvey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Nine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Kathy Harvey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Chris Kanouse 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Eleven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Kathy Wright-Chapman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Twelve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Christine Holecek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Thirteen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Ed Vara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Fourteen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Christy</a:t>
                      </a:r>
                      <a:r>
                        <a:rPr lang="en-US" baseline="0" dirty="0" smtClean="0"/>
                        <a:t> Barnett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Fifteen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Karan Duwe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Sixteen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Robin Adkins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Twenty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Tori Austin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12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	</a:t>
            </a:r>
            <a:endParaRPr lang="en-US" dirty="0" smtClean="0"/>
          </a:p>
          <a:p>
            <a:pPr algn="ctr"/>
            <a:r>
              <a:rPr lang="en-US" dirty="0" smtClean="0"/>
              <a:t>Nicole </a:t>
            </a:r>
            <a:r>
              <a:rPr lang="en-US" dirty="0"/>
              <a:t>Volkman, Project Coordinator</a:t>
            </a:r>
          </a:p>
          <a:p>
            <a:pPr algn="ctr"/>
            <a:r>
              <a:rPr lang="en-US" dirty="0"/>
              <a:t>	Kerry Quinn, Graduate Assistant</a:t>
            </a:r>
          </a:p>
          <a:p>
            <a:pPr algn="ctr"/>
            <a:r>
              <a:rPr lang="en-US" dirty="0"/>
              <a:t>	Mary Harris, </a:t>
            </a:r>
            <a:r>
              <a:rPr lang="en-US" dirty="0" smtClean="0"/>
              <a:t>Co-director</a:t>
            </a:r>
            <a:endParaRPr lang="en-US" dirty="0"/>
          </a:p>
          <a:p>
            <a:pPr algn="ctr"/>
            <a:r>
              <a:rPr lang="en-US" dirty="0"/>
              <a:t>	Jean Keller, </a:t>
            </a:r>
            <a:r>
              <a:rPr lang="en-US" dirty="0" smtClean="0"/>
              <a:t>  Co-director</a:t>
            </a:r>
          </a:p>
          <a:p>
            <a:pPr marL="0" indent="0" algn="ctr">
              <a:buNone/>
            </a:pPr>
            <a:r>
              <a:rPr lang="en-US" dirty="0"/>
              <a:t>	</a:t>
            </a:r>
            <a:r>
              <a:rPr lang="en-US" dirty="0" smtClean="0">
                <a:hlinkClick r:id="rId2"/>
              </a:rPr>
              <a:t>Jean.Keller@unt.edu</a:t>
            </a:r>
            <a:r>
              <a:rPr lang="en-US" dirty="0" smtClean="0"/>
              <a:t>; 940-565-3427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5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What </a:t>
            </a:r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AVATAR</a:t>
            </a:r>
            <a:r>
              <a:rPr lang="en-US" sz="2800" dirty="0" smtClean="0"/>
              <a:t>?</a:t>
            </a:r>
            <a:br>
              <a:rPr lang="en-US" sz="28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cademic </a:t>
            </a:r>
            <a:r>
              <a:rPr lang="en-US" sz="2800" dirty="0" smtClean="0">
                <a:solidFill>
                  <a:srgbClr val="FF0000"/>
                </a:solidFill>
              </a:rPr>
              <a:t>V</a:t>
            </a:r>
            <a:r>
              <a:rPr lang="en-US" sz="2800" dirty="0" smtClean="0"/>
              <a:t>ertical 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lignment </a:t>
            </a:r>
            <a:r>
              <a:rPr lang="en-US" sz="2800" dirty="0" smtClean="0">
                <a:solidFill>
                  <a:srgbClr val="FF0000"/>
                </a:solidFill>
              </a:rPr>
              <a:t>T</a:t>
            </a:r>
            <a:r>
              <a:rPr lang="en-US" sz="2800" dirty="0" smtClean="0"/>
              <a:t>raining </a:t>
            </a:r>
            <a:r>
              <a:rPr lang="en-US" sz="2800" dirty="0" smtClean="0">
                <a:solidFill>
                  <a:srgbClr val="FF0000"/>
                </a:solidFill>
              </a:rPr>
              <a:t>A</a:t>
            </a:r>
            <a:r>
              <a:rPr lang="en-US" sz="2800" dirty="0" smtClean="0"/>
              <a:t>nd </a:t>
            </a:r>
            <a:r>
              <a:rPr lang="en-US" sz="2800" dirty="0" smtClean="0">
                <a:solidFill>
                  <a:srgbClr val="FF0000"/>
                </a:solidFill>
              </a:rPr>
              <a:t>R</a:t>
            </a:r>
            <a:r>
              <a:rPr lang="en-US" sz="2800" dirty="0" smtClean="0"/>
              <a:t>enewal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AVATAR </a:t>
            </a:r>
            <a:r>
              <a:rPr lang="en-US" dirty="0" smtClean="0"/>
              <a:t>is a statewide network focused on vertical alignment to support students’ college and career readiness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AVATAR </a:t>
            </a:r>
            <a:r>
              <a:rPr lang="en-US" dirty="0" smtClean="0"/>
              <a:t>is a Texas Higher Education Coordinating Board (THECB) funded project which is implemented by the North Texas Regional P-16 Council and the University of North Texas</a:t>
            </a:r>
          </a:p>
        </p:txBody>
      </p:sp>
    </p:spTree>
    <p:extLst>
      <p:ext uri="{BB962C8B-B14F-4D97-AF65-F5344CB8AC3E}">
        <p14:creationId xmlns:p14="http://schemas.microsoft.com/office/powerpoint/2010/main" val="221535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AVATAR’s</a:t>
            </a:r>
            <a:r>
              <a:rPr lang="en-US" dirty="0" smtClean="0"/>
              <a:t>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1.  Expand awareness of and create regional </a:t>
            </a:r>
            <a:r>
              <a:rPr lang="en-US" dirty="0"/>
              <a:t>vertical alignment initiatives to </a:t>
            </a:r>
            <a:r>
              <a:rPr lang="en-US" dirty="0" smtClean="0"/>
              <a:t>prepare and support </a:t>
            </a:r>
            <a:r>
              <a:rPr lang="en-US" u="sng" dirty="0" smtClean="0"/>
              <a:t>students</a:t>
            </a:r>
            <a:r>
              <a:rPr lang="en-US" dirty="0" smtClean="0"/>
              <a:t> </a:t>
            </a:r>
            <a:r>
              <a:rPr lang="en-US" dirty="0"/>
              <a:t>who are </a:t>
            </a:r>
            <a:r>
              <a:rPr lang="en-US" dirty="0">
                <a:solidFill>
                  <a:srgbClr val="FF0000"/>
                </a:solidFill>
              </a:rPr>
              <a:t>college and career </a:t>
            </a:r>
            <a:r>
              <a:rPr lang="en-US" dirty="0" smtClean="0">
                <a:solidFill>
                  <a:srgbClr val="FF0000"/>
                </a:solidFill>
              </a:rPr>
              <a:t>ready</a:t>
            </a:r>
          </a:p>
          <a:p>
            <a:r>
              <a:rPr lang="en-US" dirty="0" smtClean="0"/>
              <a:t>2.  Identify and implement strategies to close regional curriculum gaps</a:t>
            </a:r>
          </a:p>
          <a:p>
            <a:r>
              <a:rPr lang="en-US" dirty="0" smtClean="0"/>
              <a:t>3.  Identify processes to assess and celebrate regional progress in preparing college and career readied students</a:t>
            </a:r>
          </a:p>
          <a:p>
            <a:r>
              <a:rPr lang="en-US" dirty="0" smtClean="0"/>
              <a:t>4.  Share best practices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47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oup 53"/>
          <p:cNvGrpSpPr/>
          <p:nvPr/>
        </p:nvGrpSpPr>
        <p:grpSpPr>
          <a:xfrm>
            <a:off x="3648075" y="823910"/>
            <a:ext cx="1828800" cy="1838325"/>
            <a:chOff x="0" y="0"/>
            <a:chExt cx="1828800" cy="1838325"/>
          </a:xfrm>
        </p:grpSpPr>
        <p:cxnSp>
          <p:nvCxnSpPr>
            <p:cNvPr id="55" name="Straight Connector 54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>
            <a:xfrm>
              <a:off x="182880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57" name="Flowchart: Decision 5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58" name="Text Box 22"/>
            <p:cNvSpPr txBox="1"/>
            <p:nvPr/>
          </p:nvSpPr>
          <p:spPr>
            <a:xfrm>
              <a:off x="333375" y="40005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600" b="1" i="1" dirty="0">
                  <a:effectLst/>
                  <a:latin typeface="Calibri"/>
                  <a:ea typeface="Calibri"/>
                  <a:cs typeface="Calibri"/>
                </a:rPr>
                <a:t>High Schools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279266" y="2100751"/>
            <a:ext cx="1876425" cy="2466975"/>
            <a:chOff x="0" y="0"/>
            <a:chExt cx="1876425" cy="2466975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1876425" cy="2466975"/>
              <a:chOff x="0" y="0"/>
              <a:chExt cx="1876425" cy="2466975"/>
            </a:xfrm>
          </p:grpSpPr>
          <p:cxnSp>
            <p:nvCxnSpPr>
              <p:cNvPr id="15" name="Straight Connector 14"/>
              <p:cNvCxnSpPr/>
              <p:nvPr/>
            </p:nvCxnSpPr>
            <p:spPr>
              <a:xfrm>
                <a:off x="1838325" y="6572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6" name="Flowchart: Decision 15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904875" y="1266825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18" name="Text Box 20"/>
              <p:cNvSpPr txBox="1"/>
              <p:nvPr/>
            </p:nvSpPr>
            <p:spPr>
              <a:xfrm>
                <a:off x="381000" y="361950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i="1" dirty="0">
                    <a:effectLst/>
                    <a:latin typeface="Calibri"/>
                    <a:ea typeface="Calibri"/>
                    <a:cs typeface="Calibri"/>
                  </a:rPr>
                  <a:t>4 Year IHEs</a:t>
                </a:r>
                <a:endParaRPr lang="en-US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>
              <a:off x="0" y="6572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561205" y="4037089"/>
            <a:ext cx="1828800" cy="2466975"/>
            <a:chOff x="0" y="0"/>
            <a:chExt cx="1828800" cy="2466975"/>
          </a:xfrm>
        </p:grpSpPr>
        <p:sp>
          <p:nvSpPr>
            <p:cNvPr id="27" name="Flowchart: Decision 26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182880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>
            <a:xfrm>
              <a:off x="0" y="6191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>
            <a:xfrm>
              <a:off x="904875" y="126682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31" name="Text Box 42"/>
            <p:cNvSpPr txBox="1"/>
            <p:nvPr/>
          </p:nvSpPr>
          <p:spPr>
            <a:xfrm>
              <a:off x="200025" y="333375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>
                  <a:effectLst/>
                  <a:latin typeface="Calibri"/>
                  <a:ea typeface="Calibri"/>
                  <a:cs typeface="Calibri"/>
                </a:rPr>
                <a:t>Regional P-16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>
                  <a:effectLst/>
                  <a:latin typeface="Calibri"/>
                  <a:ea typeface="Calibri"/>
                  <a:cs typeface="Calibri"/>
                </a:rPr>
                <a:t>Councils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</p:grpSp>
      <p:sp>
        <p:nvSpPr>
          <p:cNvPr id="46" name="Text Box 40"/>
          <p:cNvSpPr txBox="1"/>
          <p:nvPr/>
        </p:nvSpPr>
        <p:spPr>
          <a:xfrm>
            <a:off x="3876675" y="2547937"/>
            <a:ext cx="1428750" cy="1371600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u="none" strike="noStrike" dirty="0">
                <a:effectLst/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800" b="1" u="none" strike="noStrike" dirty="0">
                <a:effectLst/>
                <a:latin typeface="Felix Titling"/>
                <a:ea typeface="Calibri"/>
                <a:cs typeface="Times New Roman"/>
              </a:rPr>
              <a:t> 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Scaffolding</a:t>
            </a: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Student</a:t>
            </a:r>
            <a:endParaRPr lang="en-US" sz="1100" b="1" i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u="sng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Times New Roman"/>
              </a:rPr>
              <a:t>Success</a:t>
            </a:r>
            <a:endParaRPr lang="en-US" sz="1100" b="1" i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/>
              <a:cs typeface="Times New Roman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2045335" y="2079620"/>
            <a:ext cx="1831340" cy="2465069"/>
            <a:chOff x="0" y="0"/>
            <a:chExt cx="1831924" cy="2465680"/>
          </a:xfrm>
        </p:grpSpPr>
        <p:grpSp>
          <p:nvGrpSpPr>
            <p:cNvPr id="66" name="Group 65"/>
            <p:cNvGrpSpPr/>
            <p:nvPr/>
          </p:nvGrpSpPr>
          <p:grpSpPr>
            <a:xfrm>
              <a:off x="0" y="0"/>
              <a:ext cx="1831924" cy="2465680"/>
              <a:chOff x="0" y="0"/>
              <a:chExt cx="1831924" cy="2465680"/>
            </a:xfrm>
          </p:grpSpPr>
          <p:sp>
            <p:nvSpPr>
              <p:cNvPr id="68" name="Flowchart: Decision 67"/>
              <p:cNvSpPr/>
              <p:nvPr/>
            </p:nvSpPr>
            <p:spPr>
              <a:xfrm>
                <a:off x="0" y="0"/>
                <a:ext cx="1828800" cy="1266825"/>
              </a:xfrm>
              <a:prstGeom prst="flowChartDecision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dirty="0"/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929030" y="1265530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cxnSp>
            <p:nvCxnSpPr>
              <p:cNvPr id="70" name="Straight Connector 69"/>
              <p:cNvCxnSpPr/>
              <p:nvPr/>
            </p:nvCxnSpPr>
            <p:spPr>
              <a:xfrm>
                <a:off x="0" y="643738"/>
                <a:ext cx="0" cy="1200150"/>
              </a:xfrm>
              <a:prstGeom prst="line">
                <a:avLst/>
              </a:prstGeom>
              <a:noFill/>
              <a:ln w="28575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/>
            </p:spPr>
          </p:cxnSp>
          <p:sp>
            <p:nvSpPr>
              <p:cNvPr id="71" name="Text Box 21"/>
              <p:cNvSpPr txBox="1"/>
              <p:nvPr/>
            </p:nvSpPr>
            <p:spPr>
              <a:xfrm>
                <a:off x="336499" y="402336"/>
                <a:ext cx="1495425" cy="74295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  <a:scene3d>
                  <a:camera prst="orthographicFront"/>
                  <a:lightRig rig="threePt" dir="t"/>
                </a:scene3d>
                <a:sp3d extrusionH="57150">
                  <a:bevelT w="38100" h="38100"/>
                </a:sp3d>
              </a:bodyPr>
              <a:lstStyle/>
              <a:p>
                <a:pPr marL="0" marR="0">
                  <a:lnSpc>
                    <a:spcPct val="115000"/>
                  </a:lnSpc>
                  <a:spcBef>
                    <a:spcPts val="0"/>
                  </a:spcBef>
                  <a:spcAft>
                    <a:spcPts val="1000"/>
                  </a:spcAft>
                </a:pPr>
                <a:r>
                  <a:rPr lang="en-US" sz="1600" b="1" i="1" dirty="0">
                    <a:effectLst/>
                    <a:latin typeface="Calibri"/>
                    <a:ea typeface="Calibri"/>
                    <a:cs typeface="Calibri"/>
                  </a:rPr>
                  <a:t>2 Year IHEs</a:t>
                </a:r>
                <a:endParaRPr lang="en-US" sz="11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67" name="Straight Connector 66"/>
            <p:cNvCxnSpPr/>
            <p:nvPr/>
          </p:nvCxnSpPr>
          <p:spPr>
            <a:xfrm>
              <a:off x="1816100" y="641350"/>
              <a:ext cx="0" cy="1199853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59" name="Group 58"/>
          <p:cNvGrpSpPr/>
          <p:nvPr/>
        </p:nvGrpSpPr>
        <p:grpSpPr>
          <a:xfrm>
            <a:off x="2741930" y="4032326"/>
            <a:ext cx="1828800" cy="2447925"/>
            <a:chOff x="0" y="0"/>
            <a:chExt cx="1828800" cy="2447925"/>
          </a:xfrm>
        </p:grpSpPr>
        <p:sp>
          <p:nvSpPr>
            <p:cNvPr id="60" name="Flowchart: Decision 59"/>
            <p:cNvSpPr/>
            <p:nvPr/>
          </p:nvSpPr>
          <p:spPr>
            <a:xfrm>
              <a:off x="0" y="0"/>
              <a:ext cx="1828800" cy="1266825"/>
            </a:xfrm>
            <a:prstGeom prst="flowChartDecision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0" y="6381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>
            <a:xfrm>
              <a:off x="904875" y="1247775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  <p:sp>
          <p:nvSpPr>
            <p:cNvPr id="63" name="Text Box 41"/>
            <p:cNvSpPr txBox="1"/>
            <p:nvPr/>
          </p:nvSpPr>
          <p:spPr>
            <a:xfrm>
              <a:off x="209550" y="419100"/>
              <a:ext cx="1495425" cy="742950"/>
            </a:xfrm>
            <a:prstGeom prst="rect">
              <a:avLst/>
            </a:prstGeom>
            <a:noFill/>
            <a:ln w="6350"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600" b="1" i="1" dirty="0">
                  <a:effectLst/>
                  <a:latin typeface="Calibri"/>
                  <a:ea typeface="Calibri"/>
                  <a:cs typeface="Calibri"/>
                </a:rPr>
                <a:t>Regional ESCs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1828800" y="628650"/>
              <a:ext cx="0" cy="1200150"/>
            </a:xfrm>
            <a:prstGeom prst="line">
              <a:avLst/>
            </a:prstGeom>
            <a:noFill/>
            <a:ln w="28575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3857625" y="2106778"/>
            <a:ext cx="1428750" cy="2531745"/>
            <a:chOff x="0" y="0"/>
            <a:chExt cx="1428750" cy="2531745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0" y="628650"/>
              <a:ext cx="0" cy="1400175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</p:cxnSp>
        <p:grpSp>
          <p:nvGrpSpPr>
            <p:cNvPr id="40" name="Group 39"/>
            <p:cNvGrpSpPr/>
            <p:nvPr/>
          </p:nvGrpSpPr>
          <p:grpSpPr>
            <a:xfrm>
              <a:off x="0" y="0"/>
              <a:ext cx="1428750" cy="2531745"/>
              <a:chOff x="0" y="0"/>
              <a:chExt cx="1428750" cy="2531745"/>
            </a:xfrm>
          </p:grpSpPr>
          <p:cxnSp>
            <p:nvCxnSpPr>
              <p:cNvPr id="41" name="Straight Connector 40"/>
              <p:cNvCxnSpPr/>
              <p:nvPr/>
            </p:nvCxnSpPr>
            <p:spPr>
              <a:xfrm flipH="1">
                <a:off x="0" y="0"/>
                <a:ext cx="713105" cy="63055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2" name="Straight Connector 41"/>
              <p:cNvCxnSpPr/>
              <p:nvPr/>
            </p:nvCxnSpPr>
            <p:spPr>
              <a:xfrm flipH="1" flipV="1">
                <a:off x="714375" y="0"/>
                <a:ext cx="713740" cy="62801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428750" y="628650"/>
                <a:ext cx="0" cy="1400175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4" name="Straight Connector 43"/>
              <p:cNvCxnSpPr/>
              <p:nvPr/>
            </p:nvCxnSpPr>
            <p:spPr>
              <a:xfrm flipH="1" flipV="1">
                <a:off x="0" y="2028825"/>
                <a:ext cx="713740" cy="502920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714375" y="2019300"/>
                <a:ext cx="714374" cy="506730"/>
              </a:xfrm>
              <a:prstGeom prst="lin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p:spPr>
          </p:cxnSp>
        </p:grpSp>
      </p:grpSp>
      <p:sp>
        <p:nvSpPr>
          <p:cNvPr id="49" name="Title 1"/>
          <p:cNvSpPr txBox="1">
            <a:spLocks/>
          </p:cNvSpPr>
          <p:nvPr/>
        </p:nvSpPr>
        <p:spPr>
          <a:xfrm>
            <a:off x="457200" y="-952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Who is </a:t>
            </a:r>
            <a:r>
              <a:rPr lang="en-US" dirty="0" smtClean="0">
                <a:solidFill>
                  <a:srgbClr val="FF0000"/>
                </a:solidFill>
              </a:rPr>
              <a:t>AVATAR</a:t>
            </a:r>
            <a:r>
              <a:rPr lang="en-US" dirty="0" smtClean="0"/>
              <a:t>? A Partnership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459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AVATAR</a:t>
            </a:r>
            <a:r>
              <a:rPr lang="en-US" sz="3200" dirty="0" smtClean="0"/>
              <a:t> Vertical Alignment Regional Partnerships’ and Teams’ ACCOMPLISHMENTS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Identify leaders and educators who make up a </a:t>
            </a:r>
            <a:r>
              <a:rPr lang="en-US" u="sng" dirty="0" smtClean="0"/>
              <a:t>regional </a:t>
            </a:r>
            <a:r>
              <a:rPr lang="en-US" dirty="0" smtClean="0"/>
              <a:t>“</a:t>
            </a:r>
            <a:r>
              <a:rPr lang="en-US" u="sng" dirty="0" smtClean="0"/>
              <a:t>pipe line</a:t>
            </a:r>
            <a:r>
              <a:rPr lang="en-US" dirty="0" smtClean="0"/>
              <a:t>” needed for students to be college and career ready</a:t>
            </a:r>
          </a:p>
          <a:p>
            <a:r>
              <a:rPr lang="en-US" dirty="0" smtClean="0"/>
              <a:t>Craft a </a:t>
            </a:r>
            <a:r>
              <a:rPr lang="en-US" u="sng" dirty="0" smtClean="0"/>
              <a:t>shared regional college and career readiness foundation </a:t>
            </a:r>
          </a:p>
          <a:p>
            <a:r>
              <a:rPr lang="en-US" dirty="0" smtClean="0"/>
              <a:t>Use </a:t>
            </a:r>
            <a:r>
              <a:rPr lang="en-US" u="sng" dirty="0" smtClean="0"/>
              <a:t>student data</a:t>
            </a:r>
            <a:r>
              <a:rPr lang="en-US" dirty="0" smtClean="0"/>
              <a:t> to guide vertical alignment decision-making and actions</a:t>
            </a:r>
          </a:p>
          <a:p>
            <a:r>
              <a:rPr lang="en-US" dirty="0" smtClean="0"/>
              <a:t>Implement a regional </a:t>
            </a:r>
            <a:r>
              <a:rPr lang="en-US" u="sng" dirty="0" smtClean="0"/>
              <a:t>action plan which will include AVATAR critical conversations and a review of reference course profile information</a:t>
            </a:r>
          </a:p>
          <a:p>
            <a:r>
              <a:rPr lang="en-US" dirty="0" smtClean="0"/>
              <a:t>Design a </a:t>
            </a:r>
            <a:r>
              <a:rPr lang="en-US" u="sng" dirty="0" smtClean="0"/>
              <a:t>regional vertical alignment sustainability plan</a:t>
            </a:r>
          </a:p>
          <a:p>
            <a:r>
              <a:rPr lang="en-US" dirty="0" smtClean="0"/>
              <a:t>Participate in AVATAR external evaluation requests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17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1178</TotalTime>
  <Words>710</Words>
  <Application>Microsoft Office PowerPoint</Application>
  <PresentationFormat>On-screen Show (4:3)</PresentationFormat>
  <Paragraphs>171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 Next Step Video Conference Call August 28, 2012</vt:lpstr>
      <vt:lpstr> Purpose of the AVATAR Next Step Video Conference Call </vt:lpstr>
      <vt:lpstr>Academic Vertical Alignment Training And Renewal (AVATAR) Coordinators/Facilitators</vt:lpstr>
      <vt:lpstr>Introductions:  AVATAR Regional Coordinators/Facilitators </vt:lpstr>
      <vt:lpstr>AVATAR Staff</vt:lpstr>
      <vt:lpstr>What is AVATAR? Academic Vertical Alignment Training And Renewal</vt:lpstr>
      <vt:lpstr>AVATAR’s Goals</vt:lpstr>
      <vt:lpstr>PowerPoint Presentation</vt:lpstr>
      <vt:lpstr>AVATAR Vertical Alignment Regional Partnerships’ and Teams’ ACCOMPLISHMENTS</vt:lpstr>
      <vt:lpstr>AVATAR Creating Our Next Steps Together</vt:lpstr>
      <vt:lpstr>AVATAR  Creating Our Next Steps (continued)</vt:lpstr>
      <vt:lpstr>AVATAR Action and Sustainability Plan</vt:lpstr>
      <vt:lpstr>AVATAR Action and Sustainability Plan</vt:lpstr>
      <vt:lpstr>AVATAR  Creating Our Next Steps (continued)</vt:lpstr>
      <vt:lpstr>AVATAR  Creating Our Next Steps (continued)</vt:lpstr>
      <vt:lpstr>AVATAR  Creating Our Next Steps (continued)</vt:lpstr>
      <vt:lpstr>AVATAR  Creating Our Next Steps (continued)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Smith, Jeremy</dc:creator>
  <cp:lastModifiedBy>Quinn, Kerry</cp:lastModifiedBy>
  <cp:revision>87</cp:revision>
  <cp:lastPrinted>2012-08-27T00:12:07Z</cp:lastPrinted>
  <dcterms:created xsi:type="dcterms:W3CDTF">2012-06-25T20:11:14Z</dcterms:created>
  <dcterms:modified xsi:type="dcterms:W3CDTF">2012-08-28T15:19:51Z</dcterms:modified>
</cp:coreProperties>
</file>