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63" r:id="rId3"/>
    <p:sldId id="319" r:id="rId4"/>
    <p:sldId id="318" r:id="rId5"/>
    <p:sldId id="320" r:id="rId6"/>
    <p:sldId id="271" r:id="rId7"/>
    <p:sldId id="260" r:id="rId8"/>
    <p:sldId id="286" r:id="rId9"/>
    <p:sldId id="262" r:id="rId10"/>
    <p:sldId id="283" r:id="rId11"/>
    <p:sldId id="280" r:id="rId12"/>
    <p:sldId id="279" r:id="rId13"/>
    <p:sldId id="266" r:id="rId14"/>
    <p:sldId id="270" r:id="rId15"/>
    <p:sldId id="276" r:id="rId16"/>
    <p:sldId id="264" r:id="rId17"/>
    <p:sldId id="278" r:id="rId18"/>
    <p:sldId id="292" r:id="rId19"/>
    <p:sldId id="274" r:id="rId20"/>
    <p:sldId id="288" r:id="rId21"/>
    <p:sldId id="281" r:id="rId22"/>
    <p:sldId id="284" r:id="rId23"/>
    <p:sldId id="285" r:id="rId24"/>
    <p:sldId id="272" r:id="rId25"/>
    <p:sldId id="273" r:id="rId26"/>
    <p:sldId id="291" r:id="rId27"/>
    <p:sldId id="277" r:id="rId28"/>
    <p:sldId id="287" r:id="rId29"/>
    <p:sldId id="282" r:id="rId30"/>
    <p:sldId id="299" r:id="rId31"/>
    <p:sldId id="267" r:id="rId32"/>
    <p:sldId id="295" r:id="rId33"/>
    <p:sldId id="297" r:id="rId34"/>
    <p:sldId id="296" r:id="rId35"/>
    <p:sldId id="298" r:id="rId36"/>
    <p:sldId id="31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480000"/>
    <a:srgbClr val="E89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54084-AE1B-4D33-8373-0A98D7DD6674}" type="doc">
      <dgm:prSet loTypeId="urn:microsoft.com/office/officeart/2005/8/layout/radial6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4590FEB-5D3C-4766-9BFD-7A91237EBA7B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Counselors/Advisers</a:t>
          </a:r>
          <a:endParaRPr lang="en-US" sz="18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BE371D-ED99-431B-8667-CB16E1D4FFF8}" type="parTrans" cxnId="{6364C51C-814A-407D-ABAC-9672AE12F2F5}">
      <dgm:prSet/>
      <dgm:spPr/>
      <dgm:t>
        <a:bodyPr/>
        <a:lstStyle/>
        <a:p>
          <a:endParaRPr lang="en-US"/>
        </a:p>
      </dgm:t>
    </dgm:pt>
    <dgm:pt modelId="{76CF181D-08BD-4A55-8141-A24EE6550C8E}" type="sibTrans" cxnId="{6364C51C-814A-407D-ABAC-9672AE12F2F5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574D2851-F008-4179-A36C-648B7A7CC2C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800" b="1" u="none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Community</a:t>
          </a:r>
          <a:endParaRPr lang="en-US" sz="1800" b="1" u="none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D0C3E4-3A3E-4B8C-B9B3-7D54FB49B0D3}" type="parTrans" cxnId="{F8B5E7F1-50FB-4E98-B503-49CEF18B0E50}">
      <dgm:prSet/>
      <dgm:spPr/>
      <dgm:t>
        <a:bodyPr/>
        <a:lstStyle/>
        <a:p>
          <a:endParaRPr lang="en-US"/>
        </a:p>
      </dgm:t>
    </dgm:pt>
    <dgm:pt modelId="{338BA83B-D741-4F73-B6A8-E67D183730DB}" type="sibTrans" cxnId="{F8B5E7F1-50FB-4E98-B503-49CEF18B0E50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03FED2D3-6514-4FAD-8B41-FE7336661CC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Campus Staff</a:t>
          </a:r>
          <a:endParaRPr lang="en-US" sz="18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E0CB18-61DB-45FE-B6CF-D0EEF495901D}" type="parTrans" cxnId="{B41D0229-C651-4373-AF02-7A83EEEECB0F}">
      <dgm:prSet/>
      <dgm:spPr/>
      <dgm:t>
        <a:bodyPr/>
        <a:lstStyle/>
        <a:p>
          <a:endParaRPr lang="en-US"/>
        </a:p>
      </dgm:t>
    </dgm:pt>
    <dgm:pt modelId="{DB72D270-C4BB-4C8D-99EA-39AAFEA84867}" type="sibTrans" cxnId="{B41D0229-C651-4373-AF02-7A83EEEECB0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4C39DAEE-972A-4D70-86BC-54DA2C847F4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  <a:bevelB/>
        </a:sp3d>
      </dgm:spPr>
      <dgm:t>
        <a:bodyPr/>
        <a:lstStyle/>
        <a:p>
          <a:pPr rtl="0"/>
          <a:r>
            <a:rPr lang="en-US" sz="2000" b="0" i="1" dirty="0" smtClean="0">
              <a:effectLst>
                <a:outerShdw blurRad="38100" dist="38100" dir="2700000">
                  <a:srgbClr val="000000"/>
                </a:outerShdw>
              </a:effectLst>
              <a:latin typeface="Cambria" pitchFamily="18" charset="0"/>
            </a:rPr>
            <a:t>Students</a:t>
          </a:r>
          <a:r>
            <a:rPr lang="en-US" sz="2100" b="1" dirty="0" smtClean="0"/>
            <a:t> </a:t>
          </a:r>
          <a:endParaRPr lang="en-US" sz="2100" b="1" dirty="0"/>
        </a:p>
      </dgm:t>
    </dgm:pt>
    <dgm:pt modelId="{01CC1B82-8B75-4AB1-BA66-C686487BCB58}" type="parTrans" cxnId="{3DC0A67C-A2EE-4237-B917-67C4D7AA3A1D}">
      <dgm:prSet/>
      <dgm:spPr/>
      <dgm:t>
        <a:bodyPr/>
        <a:lstStyle/>
        <a:p>
          <a:endParaRPr lang="en-US"/>
        </a:p>
      </dgm:t>
    </dgm:pt>
    <dgm:pt modelId="{432CE4C9-BCB2-4126-8419-5637DFA73BB4}" type="sibTrans" cxnId="{3DC0A67C-A2EE-4237-B917-67C4D7AA3A1D}">
      <dgm:prSet/>
      <dgm:spPr/>
      <dgm:t>
        <a:bodyPr/>
        <a:lstStyle/>
        <a:p>
          <a:endParaRPr lang="en-US"/>
        </a:p>
      </dgm:t>
    </dgm:pt>
    <dgm:pt modelId="{DD31130D-A4ED-44AF-BFAA-372769FE2C2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Parents</a:t>
          </a:r>
          <a:endParaRPr lang="en-US" sz="18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4DD4F-C8DE-4511-AE60-5EB0AA6F3887}" type="parTrans" cxnId="{8F3862D7-1AD9-44B1-9380-4E6384A270FD}">
      <dgm:prSet/>
      <dgm:spPr/>
      <dgm:t>
        <a:bodyPr/>
        <a:lstStyle/>
        <a:p>
          <a:endParaRPr lang="en-US"/>
        </a:p>
      </dgm:t>
    </dgm:pt>
    <dgm:pt modelId="{A4DAE0A8-CAFE-42A0-B7BD-3D4E44B3CB7A}" type="sibTrans" cxnId="{8F3862D7-1AD9-44B1-9380-4E6384A270FD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869BA03A-ABB7-4AE0-8AC2-18B49E33752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Administrators</a:t>
          </a:r>
          <a:endParaRPr lang="en-US" sz="18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8F069-24BB-47FB-9587-6D443379C323}" type="parTrans" cxnId="{1F91F4D2-0AC9-4763-89F9-762C2CA09572}">
      <dgm:prSet/>
      <dgm:spPr/>
      <dgm:t>
        <a:bodyPr/>
        <a:lstStyle/>
        <a:p>
          <a:endParaRPr lang="en-US"/>
        </a:p>
      </dgm:t>
    </dgm:pt>
    <dgm:pt modelId="{CA705486-7C2F-42F3-A0A4-9B37F48D95D5}" type="sibTrans" cxnId="{1F91F4D2-0AC9-4763-89F9-762C2CA0957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A1EE7D7A-1679-42EE-B046-A0FEEE14EF2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Teachers/</a:t>
          </a:r>
        </a:p>
        <a:p>
          <a:pPr rtl="0"/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Professors</a:t>
          </a:r>
          <a:endParaRPr lang="en-US" sz="18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139B7-3772-4B47-B32B-2C785551AECF}" type="parTrans" cxnId="{1E09FF84-4F97-4CBD-A769-91DCF29BFFF7}">
      <dgm:prSet/>
      <dgm:spPr/>
      <dgm:t>
        <a:bodyPr/>
        <a:lstStyle/>
        <a:p>
          <a:endParaRPr lang="en-US"/>
        </a:p>
      </dgm:t>
    </dgm:pt>
    <dgm:pt modelId="{F6C947EB-B0DD-437E-A87F-784618B7ECBA}" type="sibTrans" cxnId="{1E09FF84-4F97-4CBD-A769-91DCF29BFFF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0BF6189E-3ED4-4617-B03A-6521EED0DB14}" type="pres">
      <dgm:prSet presAssocID="{AED54084-AE1B-4D33-8373-0A98D7DD66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2DAF9-6C29-4491-B458-545F1767010D}" type="pres">
      <dgm:prSet presAssocID="{4C39DAEE-972A-4D70-86BC-54DA2C847F40}" presName="centerShape" presStyleLbl="node0" presStyleIdx="0" presStyleCnt="1" custScaleX="106606" custScaleY="84555" custLinFactNeighborX="958" custLinFactNeighborY="-5683"/>
      <dgm:spPr/>
      <dgm:t>
        <a:bodyPr/>
        <a:lstStyle/>
        <a:p>
          <a:endParaRPr lang="en-US"/>
        </a:p>
      </dgm:t>
    </dgm:pt>
    <dgm:pt modelId="{7A80BE26-1C64-444D-8AC5-3633C44FD3C9}" type="pres">
      <dgm:prSet presAssocID="{64590FEB-5D3C-4766-9BFD-7A91237EBA7B}" presName="node" presStyleLbl="node1" presStyleIdx="0" presStyleCnt="6" custScaleX="221296" custScaleY="98117" custRadScaleRad="105639" custRadScaleInc="7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EA369-FFFA-4FC7-B27A-CFE9B54E8C0B}" type="pres">
      <dgm:prSet presAssocID="{64590FEB-5D3C-4766-9BFD-7A91237EBA7B}" presName="dummy" presStyleCnt="0"/>
      <dgm:spPr/>
      <dgm:t>
        <a:bodyPr/>
        <a:lstStyle/>
        <a:p>
          <a:endParaRPr lang="en-US"/>
        </a:p>
      </dgm:t>
    </dgm:pt>
    <dgm:pt modelId="{1CE7EF35-8C2E-4751-80D4-4FADD7D343F6}" type="pres">
      <dgm:prSet presAssocID="{76CF181D-08BD-4A55-8141-A24EE6550C8E}" presName="sibTrans" presStyleLbl="sibTrans2D1" presStyleIdx="0" presStyleCnt="6" custLinFactNeighborX="-16" custLinFactNeighborY="641"/>
      <dgm:spPr/>
      <dgm:t>
        <a:bodyPr/>
        <a:lstStyle/>
        <a:p>
          <a:endParaRPr lang="en-US"/>
        </a:p>
      </dgm:t>
    </dgm:pt>
    <dgm:pt modelId="{F74AFF0A-50C8-40A8-BC34-E7C6D62AC270}" type="pres">
      <dgm:prSet presAssocID="{DD31130D-A4ED-44AF-BFAA-372769FE2C25}" presName="node" presStyleLbl="node1" presStyleIdx="1" presStyleCnt="6" custScaleX="205716" custRadScaleRad="145688" custRadScaleInc="5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CE3CC-C1F3-4F15-BD2F-66D3B9B8ABAE}" type="pres">
      <dgm:prSet presAssocID="{DD31130D-A4ED-44AF-BFAA-372769FE2C25}" presName="dummy" presStyleCnt="0"/>
      <dgm:spPr/>
      <dgm:t>
        <a:bodyPr/>
        <a:lstStyle/>
        <a:p>
          <a:endParaRPr lang="en-US"/>
        </a:p>
      </dgm:t>
    </dgm:pt>
    <dgm:pt modelId="{8D61EF14-C343-4EE3-B7F3-D60DC591F475}" type="pres">
      <dgm:prSet presAssocID="{A4DAE0A8-CAFE-42A0-B7BD-3D4E44B3CB7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65808F7-70B5-45A0-B2E5-62512B0DF571}" type="pres">
      <dgm:prSet presAssocID="{869BA03A-ABB7-4AE0-8AC2-18B49E33752C}" presName="node" presStyleLbl="node1" presStyleIdx="2" presStyleCnt="6" custScaleX="265877" custScaleY="93110" custRadScaleRad="142529" custRadScaleInc="-43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2C24A-B7AE-4D0E-940C-E545563317ED}" type="pres">
      <dgm:prSet presAssocID="{869BA03A-ABB7-4AE0-8AC2-18B49E33752C}" presName="dummy" presStyleCnt="0"/>
      <dgm:spPr/>
      <dgm:t>
        <a:bodyPr/>
        <a:lstStyle/>
        <a:p>
          <a:endParaRPr lang="en-US"/>
        </a:p>
      </dgm:t>
    </dgm:pt>
    <dgm:pt modelId="{CDBB8A92-7AD7-45C5-90CA-38A4A03E97DA}" type="pres">
      <dgm:prSet presAssocID="{CA705486-7C2F-42F3-A0A4-9B37F48D95D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9BDDAD24-E34F-4DF5-A744-BE974424EA14}" type="pres">
      <dgm:prSet presAssocID="{574D2851-F008-4179-A36C-648B7A7CC2CF}" presName="node" presStyleLbl="node1" presStyleIdx="3" presStyleCnt="6" custScaleX="224381" custRadScaleRad="107536" custRadScaleInc="-15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2EB98-873C-4A13-9970-33DE97B30B61}" type="pres">
      <dgm:prSet presAssocID="{574D2851-F008-4179-A36C-648B7A7CC2CF}" presName="dummy" presStyleCnt="0"/>
      <dgm:spPr/>
      <dgm:t>
        <a:bodyPr/>
        <a:lstStyle/>
        <a:p>
          <a:endParaRPr lang="en-US"/>
        </a:p>
      </dgm:t>
    </dgm:pt>
    <dgm:pt modelId="{C1ACFE9A-1CBE-40F4-B111-AB4DDF9E19A7}" type="pres">
      <dgm:prSet presAssocID="{338BA83B-D741-4F73-B6A8-E67D183730DB}" presName="sibTrans" presStyleLbl="sibTrans2D1" presStyleIdx="3" presStyleCnt="6" custLinFactNeighborX="3904" custLinFactNeighborY="1224"/>
      <dgm:spPr/>
      <dgm:t>
        <a:bodyPr/>
        <a:lstStyle/>
        <a:p>
          <a:endParaRPr lang="en-US"/>
        </a:p>
      </dgm:t>
    </dgm:pt>
    <dgm:pt modelId="{77FA5B50-F4C3-4F2E-9270-ECD937C7FFF4}" type="pres">
      <dgm:prSet presAssocID="{03FED2D3-6514-4FAD-8B41-FE7336661CC8}" presName="node" presStyleLbl="node1" presStyleIdx="4" presStyleCnt="6" custScaleX="267327" custRadScaleRad="130176" custRadScaleInc="32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7E383-E946-4F77-AF80-678D1C81C1A3}" type="pres">
      <dgm:prSet presAssocID="{03FED2D3-6514-4FAD-8B41-FE7336661CC8}" presName="dummy" presStyleCnt="0"/>
      <dgm:spPr/>
      <dgm:t>
        <a:bodyPr/>
        <a:lstStyle/>
        <a:p>
          <a:endParaRPr lang="en-US"/>
        </a:p>
      </dgm:t>
    </dgm:pt>
    <dgm:pt modelId="{448BBDD3-08BE-4232-ACFF-9255EEAB0A5C}" type="pres">
      <dgm:prSet presAssocID="{DB72D270-C4BB-4C8D-99EA-39AAFEA8486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0D244D7-02AB-499F-9799-AD898F442B04}" type="pres">
      <dgm:prSet presAssocID="{A1EE7D7A-1679-42EE-B046-A0FEEE14EF2D}" presName="node" presStyleLbl="node1" presStyleIdx="5" presStyleCnt="6" custScaleX="209755" custScaleY="110386" custRadScaleRad="136135" custRadScaleInc="-36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C85D7-2B08-4003-8C6C-9558FC011CBC}" type="pres">
      <dgm:prSet presAssocID="{A1EE7D7A-1679-42EE-B046-A0FEEE14EF2D}" presName="dummy" presStyleCnt="0"/>
      <dgm:spPr/>
      <dgm:t>
        <a:bodyPr/>
        <a:lstStyle/>
        <a:p>
          <a:endParaRPr lang="en-US"/>
        </a:p>
      </dgm:t>
    </dgm:pt>
    <dgm:pt modelId="{B671D5D6-8A81-4037-9C67-7ED6096A7500}" type="pres">
      <dgm:prSet presAssocID="{F6C947EB-B0DD-437E-A87F-784618B7ECBA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07378D1-D4AB-4D05-ACA0-BA6AD3B2A979}" type="presOf" srcId="{AED54084-AE1B-4D33-8373-0A98D7DD6674}" destId="{0BF6189E-3ED4-4617-B03A-6521EED0DB14}" srcOrd="0" destOrd="0" presId="urn:microsoft.com/office/officeart/2005/8/layout/radial6"/>
    <dgm:cxn modelId="{3DC0A67C-A2EE-4237-B917-67C4D7AA3A1D}" srcId="{AED54084-AE1B-4D33-8373-0A98D7DD6674}" destId="{4C39DAEE-972A-4D70-86BC-54DA2C847F40}" srcOrd="0" destOrd="0" parTransId="{01CC1B82-8B75-4AB1-BA66-C686487BCB58}" sibTransId="{432CE4C9-BCB2-4126-8419-5637DFA73BB4}"/>
    <dgm:cxn modelId="{03D3B194-28AD-46B6-BFEC-BAEFA5CD9376}" type="presOf" srcId="{DB72D270-C4BB-4C8D-99EA-39AAFEA84867}" destId="{448BBDD3-08BE-4232-ACFF-9255EEAB0A5C}" srcOrd="0" destOrd="0" presId="urn:microsoft.com/office/officeart/2005/8/layout/radial6"/>
    <dgm:cxn modelId="{6364C51C-814A-407D-ABAC-9672AE12F2F5}" srcId="{4C39DAEE-972A-4D70-86BC-54DA2C847F40}" destId="{64590FEB-5D3C-4766-9BFD-7A91237EBA7B}" srcOrd="0" destOrd="0" parTransId="{D8BE371D-ED99-431B-8667-CB16E1D4FFF8}" sibTransId="{76CF181D-08BD-4A55-8141-A24EE6550C8E}"/>
    <dgm:cxn modelId="{2AA555BC-1B18-4ED7-ADFD-64916C3FFF6E}" type="presOf" srcId="{A1EE7D7A-1679-42EE-B046-A0FEEE14EF2D}" destId="{60D244D7-02AB-499F-9799-AD898F442B04}" srcOrd="0" destOrd="0" presId="urn:microsoft.com/office/officeart/2005/8/layout/radial6"/>
    <dgm:cxn modelId="{1F91F4D2-0AC9-4763-89F9-762C2CA09572}" srcId="{4C39DAEE-972A-4D70-86BC-54DA2C847F40}" destId="{869BA03A-ABB7-4AE0-8AC2-18B49E33752C}" srcOrd="2" destOrd="0" parTransId="{96D8F069-24BB-47FB-9587-6D443379C323}" sibTransId="{CA705486-7C2F-42F3-A0A4-9B37F48D95D5}"/>
    <dgm:cxn modelId="{35D186CB-A9D7-424C-B99A-89F51991599C}" type="presOf" srcId="{4C39DAEE-972A-4D70-86BC-54DA2C847F40}" destId="{91A2DAF9-6C29-4491-B458-545F1767010D}" srcOrd="0" destOrd="0" presId="urn:microsoft.com/office/officeart/2005/8/layout/radial6"/>
    <dgm:cxn modelId="{594D632C-0B50-4BD9-A8BE-7C7600D1A143}" type="presOf" srcId="{64590FEB-5D3C-4766-9BFD-7A91237EBA7B}" destId="{7A80BE26-1C64-444D-8AC5-3633C44FD3C9}" srcOrd="0" destOrd="0" presId="urn:microsoft.com/office/officeart/2005/8/layout/radial6"/>
    <dgm:cxn modelId="{F9677319-4F45-4B1D-998C-01A1CCDDA2EA}" type="presOf" srcId="{869BA03A-ABB7-4AE0-8AC2-18B49E33752C}" destId="{665808F7-70B5-45A0-B2E5-62512B0DF571}" srcOrd="0" destOrd="0" presId="urn:microsoft.com/office/officeart/2005/8/layout/radial6"/>
    <dgm:cxn modelId="{B41D0229-C651-4373-AF02-7A83EEEECB0F}" srcId="{4C39DAEE-972A-4D70-86BC-54DA2C847F40}" destId="{03FED2D3-6514-4FAD-8B41-FE7336661CC8}" srcOrd="4" destOrd="0" parTransId="{68E0CB18-61DB-45FE-B6CF-D0EEF495901D}" sibTransId="{DB72D270-C4BB-4C8D-99EA-39AAFEA84867}"/>
    <dgm:cxn modelId="{837D5C30-400C-45C9-BA6E-1B677C49B280}" type="presOf" srcId="{03FED2D3-6514-4FAD-8B41-FE7336661CC8}" destId="{77FA5B50-F4C3-4F2E-9270-ECD937C7FFF4}" srcOrd="0" destOrd="0" presId="urn:microsoft.com/office/officeart/2005/8/layout/radial6"/>
    <dgm:cxn modelId="{02C07846-540E-45C3-8291-A42E3CC689FE}" type="presOf" srcId="{76CF181D-08BD-4A55-8141-A24EE6550C8E}" destId="{1CE7EF35-8C2E-4751-80D4-4FADD7D343F6}" srcOrd="0" destOrd="0" presId="urn:microsoft.com/office/officeart/2005/8/layout/radial6"/>
    <dgm:cxn modelId="{F8B5E7F1-50FB-4E98-B503-49CEF18B0E50}" srcId="{4C39DAEE-972A-4D70-86BC-54DA2C847F40}" destId="{574D2851-F008-4179-A36C-648B7A7CC2CF}" srcOrd="3" destOrd="0" parTransId="{2FD0C3E4-3A3E-4B8C-B9B3-7D54FB49B0D3}" sibTransId="{338BA83B-D741-4F73-B6A8-E67D183730DB}"/>
    <dgm:cxn modelId="{1E09FF84-4F97-4CBD-A769-91DCF29BFFF7}" srcId="{4C39DAEE-972A-4D70-86BC-54DA2C847F40}" destId="{A1EE7D7A-1679-42EE-B046-A0FEEE14EF2D}" srcOrd="5" destOrd="0" parTransId="{95F139B7-3772-4B47-B32B-2C785551AECF}" sibTransId="{F6C947EB-B0DD-437E-A87F-784618B7ECBA}"/>
    <dgm:cxn modelId="{AE6A66D8-0700-4D64-AB7D-445787DD8156}" type="presOf" srcId="{574D2851-F008-4179-A36C-648B7A7CC2CF}" destId="{9BDDAD24-E34F-4DF5-A744-BE974424EA14}" srcOrd="0" destOrd="0" presId="urn:microsoft.com/office/officeart/2005/8/layout/radial6"/>
    <dgm:cxn modelId="{3342E249-A03A-464B-A9EF-180B336E9686}" type="presOf" srcId="{338BA83B-D741-4F73-B6A8-E67D183730DB}" destId="{C1ACFE9A-1CBE-40F4-B111-AB4DDF9E19A7}" srcOrd="0" destOrd="0" presId="urn:microsoft.com/office/officeart/2005/8/layout/radial6"/>
    <dgm:cxn modelId="{8F3862D7-1AD9-44B1-9380-4E6384A270FD}" srcId="{4C39DAEE-972A-4D70-86BC-54DA2C847F40}" destId="{DD31130D-A4ED-44AF-BFAA-372769FE2C25}" srcOrd="1" destOrd="0" parTransId="{A064DD4F-C8DE-4511-AE60-5EB0AA6F3887}" sibTransId="{A4DAE0A8-CAFE-42A0-B7BD-3D4E44B3CB7A}"/>
    <dgm:cxn modelId="{FF708D6B-3F9C-4A29-A371-904EF02B8D8D}" type="presOf" srcId="{CA705486-7C2F-42F3-A0A4-9B37F48D95D5}" destId="{CDBB8A92-7AD7-45C5-90CA-38A4A03E97DA}" srcOrd="0" destOrd="0" presId="urn:microsoft.com/office/officeart/2005/8/layout/radial6"/>
    <dgm:cxn modelId="{3ECF25F2-0BE6-4156-83AA-01DF59EBA45B}" type="presOf" srcId="{A4DAE0A8-CAFE-42A0-B7BD-3D4E44B3CB7A}" destId="{8D61EF14-C343-4EE3-B7F3-D60DC591F475}" srcOrd="0" destOrd="0" presId="urn:microsoft.com/office/officeart/2005/8/layout/radial6"/>
    <dgm:cxn modelId="{51815A5B-93C9-452C-A630-2BDCCA979EF8}" type="presOf" srcId="{F6C947EB-B0DD-437E-A87F-784618B7ECBA}" destId="{B671D5D6-8A81-4037-9C67-7ED6096A7500}" srcOrd="0" destOrd="0" presId="urn:microsoft.com/office/officeart/2005/8/layout/radial6"/>
    <dgm:cxn modelId="{745CF8C2-29CC-4402-B760-ECD18097EC35}" type="presOf" srcId="{DD31130D-A4ED-44AF-BFAA-372769FE2C25}" destId="{F74AFF0A-50C8-40A8-BC34-E7C6D62AC270}" srcOrd="0" destOrd="0" presId="urn:microsoft.com/office/officeart/2005/8/layout/radial6"/>
    <dgm:cxn modelId="{E6BE0512-3A92-4655-B516-0DD071EDD9D1}" type="presParOf" srcId="{0BF6189E-3ED4-4617-B03A-6521EED0DB14}" destId="{91A2DAF9-6C29-4491-B458-545F1767010D}" srcOrd="0" destOrd="0" presId="urn:microsoft.com/office/officeart/2005/8/layout/radial6"/>
    <dgm:cxn modelId="{D3A68608-5A89-4E25-9569-D4DF2BF08CAB}" type="presParOf" srcId="{0BF6189E-3ED4-4617-B03A-6521EED0DB14}" destId="{7A80BE26-1C64-444D-8AC5-3633C44FD3C9}" srcOrd="1" destOrd="0" presId="urn:microsoft.com/office/officeart/2005/8/layout/radial6"/>
    <dgm:cxn modelId="{549120E3-1016-4B5D-8BC1-8AD221849A2B}" type="presParOf" srcId="{0BF6189E-3ED4-4617-B03A-6521EED0DB14}" destId="{1C0EA369-FFFA-4FC7-B27A-CFE9B54E8C0B}" srcOrd="2" destOrd="0" presId="urn:microsoft.com/office/officeart/2005/8/layout/radial6"/>
    <dgm:cxn modelId="{7C74AAD2-2205-46F9-9DC4-F4DDD5A69FC4}" type="presParOf" srcId="{0BF6189E-3ED4-4617-B03A-6521EED0DB14}" destId="{1CE7EF35-8C2E-4751-80D4-4FADD7D343F6}" srcOrd="3" destOrd="0" presId="urn:microsoft.com/office/officeart/2005/8/layout/radial6"/>
    <dgm:cxn modelId="{514F466E-958A-44A2-97D0-954D5E544619}" type="presParOf" srcId="{0BF6189E-3ED4-4617-B03A-6521EED0DB14}" destId="{F74AFF0A-50C8-40A8-BC34-E7C6D62AC270}" srcOrd="4" destOrd="0" presId="urn:microsoft.com/office/officeart/2005/8/layout/radial6"/>
    <dgm:cxn modelId="{055DA2F8-3F47-4EF1-AD4C-C909F4624057}" type="presParOf" srcId="{0BF6189E-3ED4-4617-B03A-6521EED0DB14}" destId="{896CE3CC-C1F3-4F15-BD2F-66D3B9B8ABAE}" srcOrd="5" destOrd="0" presId="urn:microsoft.com/office/officeart/2005/8/layout/radial6"/>
    <dgm:cxn modelId="{D8189BDB-DC4A-4153-8425-19816B28B444}" type="presParOf" srcId="{0BF6189E-3ED4-4617-B03A-6521EED0DB14}" destId="{8D61EF14-C343-4EE3-B7F3-D60DC591F475}" srcOrd="6" destOrd="0" presId="urn:microsoft.com/office/officeart/2005/8/layout/radial6"/>
    <dgm:cxn modelId="{EA583180-9499-4480-A4B9-520845E76483}" type="presParOf" srcId="{0BF6189E-3ED4-4617-B03A-6521EED0DB14}" destId="{665808F7-70B5-45A0-B2E5-62512B0DF571}" srcOrd="7" destOrd="0" presId="urn:microsoft.com/office/officeart/2005/8/layout/radial6"/>
    <dgm:cxn modelId="{D2EE8F66-AE75-4A5A-A420-048B1E72B3BE}" type="presParOf" srcId="{0BF6189E-3ED4-4617-B03A-6521EED0DB14}" destId="{8152C24A-B7AE-4D0E-940C-E545563317ED}" srcOrd="8" destOrd="0" presId="urn:microsoft.com/office/officeart/2005/8/layout/radial6"/>
    <dgm:cxn modelId="{51657CDA-4500-4180-B938-8F7F6BE90C06}" type="presParOf" srcId="{0BF6189E-3ED4-4617-B03A-6521EED0DB14}" destId="{CDBB8A92-7AD7-45C5-90CA-38A4A03E97DA}" srcOrd="9" destOrd="0" presId="urn:microsoft.com/office/officeart/2005/8/layout/radial6"/>
    <dgm:cxn modelId="{F8ECE140-55E2-4240-BD5B-0906F9A70525}" type="presParOf" srcId="{0BF6189E-3ED4-4617-B03A-6521EED0DB14}" destId="{9BDDAD24-E34F-4DF5-A744-BE974424EA14}" srcOrd="10" destOrd="0" presId="urn:microsoft.com/office/officeart/2005/8/layout/radial6"/>
    <dgm:cxn modelId="{B45DB594-5CE1-4E33-94BF-5D9A14FD596A}" type="presParOf" srcId="{0BF6189E-3ED4-4617-B03A-6521EED0DB14}" destId="{D442EB98-873C-4A13-9970-33DE97B30B61}" srcOrd="11" destOrd="0" presId="urn:microsoft.com/office/officeart/2005/8/layout/radial6"/>
    <dgm:cxn modelId="{9816ADC6-C355-44B0-8688-9BD4010DFA23}" type="presParOf" srcId="{0BF6189E-3ED4-4617-B03A-6521EED0DB14}" destId="{C1ACFE9A-1CBE-40F4-B111-AB4DDF9E19A7}" srcOrd="12" destOrd="0" presId="urn:microsoft.com/office/officeart/2005/8/layout/radial6"/>
    <dgm:cxn modelId="{70F14BFB-84DC-45FF-AD55-174A9A0EDE19}" type="presParOf" srcId="{0BF6189E-3ED4-4617-B03A-6521EED0DB14}" destId="{77FA5B50-F4C3-4F2E-9270-ECD937C7FFF4}" srcOrd="13" destOrd="0" presId="urn:microsoft.com/office/officeart/2005/8/layout/radial6"/>
    <dgm:cxn modelId="{AE26F7F9-428C-4CE5-9CFB-33E1B792DC41}" type="presParOf" srcId="{0BF6189E-3ED4-4617-B03A-6521EED0DB14}" destId="{C2D7E383-E946-4F77-AF80-678D1C81C1A3}" srcOrd="14" destOrd="0" presId="urn:microsoft.com/office/officeart/2005/8/layout/radial6"/>
    <dgm:cxn modelId="{3AC49113-ADD1-4B8E-A42C-CFBAC53FB09A}" type="presParOf" srcId="{0BF6189E-3ED4-4617-B03A-6521EED0DB14}" destId="{448BBDD3-08BE-4232-ACFF-9255EEAB0A5C}" srcOrd="15" destOrd="0" presId="urn:microsoft.com/office/officeart/2005/8/layout/radial6"/>
    <dgm:cxn modelId="{7441E675-1057-4AF0-BBC9-864200C25458}" type="presParOf" srcId="{0BF6189E-3ED4-4617-B03A-6521EED0DB14}" destId="{60D244D7-02AB-499F-9799-AD898F442B04}" srcOrd="16" destOrd="0" presId="urn:microsoft.com/office/officeart/2005/8/layout/radial6"/>
    <dgm:cxn modelId="{787FBE32-8FDC-479F-BE55-8AF560E93F7C}" type="presParOf" srcId="{0BF6189E-3ED4-4617-B03A-6521EED0DB14}" destId="{A3DC85D7-2B08-4003-8C6C-9558FC011CBC}" srcOrd="17" destOrd="0" presId="urn:microsoft.com/office/officeart/2005/8/layout/radial6"/>
    <dgm:cxn modelId="{4299DA43-2CA1-47C8-8B3E-EF81D7DF52DE}" type="presParOf" srcId="{0BF6189E-3ED4-4617-B03A-6521EED0DB14}" destId="{B671D5D6-8A81-4037-9C67-7ED6096A7500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6781C-9A21-4A1B-8495-267FF13D9E5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F465E-E2B9-4EC0-9E09-7F6D9687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 North</a:t>
            </a:r>
            <a:r>
              <a:rPr lang="en-US" baseline="0" dirty="0" smtClean="0"/>
              <a:t> Texas Regional P-16 Council, UNT, THECB</a:t>
            </a:r>
          </a:p>
          <a:p>
            <a:r>
              <a:rPr lang="en-US" baseline="0" dirty="0" smtClean="0"/>
              <a:t>2014-15 CP Courses </a:t>
            </a:r>
          </a:p>
          <a:p>
            <a:r>
              <a:rPr lang="en-US" baseline="0" dirty="0" smtClean="0"/>
              <a:t>Summer 2015 Region 8 ESC</a:t>
            </a:r>
          </a:p>
          <a:p>
            <a:r>
              <a:rPr lang="en-US" baseline="0" dirty="0" smtClean="0"/>
              <a:t>January 2016 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465E-E2B9-4EC0-9E09-7F6D968702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8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465E-E2B9-4EC0-9E09-7F6D968702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465E-E2B9-4EC0-9E09-7F6D96870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465E-E2B9-4EC0-9E09-7F6D968702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4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server.com/law/state/texas/tx-codes/texas_education_code_39-0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wserver.com/law/state/texas/tx-codes/texas_education_code_51-306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server.com/law/state/texas/tx-codes/texas_education_code_28-02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server.com/law/state/texas/tx-codes/texas_education_code_28-00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2334" y="1856677"/>
            <a:ext cx="6581958" cy="207293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College Preparatory Courses – Region 8</a:t>
            </a:r>
          </a:p>
          <a:p>
            <a:r>
              <a:rPr lang="en-US" sz="2400" dirty="0" smtClean="0"/>
              <a:t>Thursday, June 2, 2016     2-4 p.m.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70" y="3581172"/>
            <a:ext cx="2051357" cy="2272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070" y="3594936"/>
            <a:ext cx="2279499" cy="2272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4" y="704735"/>
            <a:ext cx="4228776" cy="207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54" y="3581172"/>
            <a:ext cx="3575769" cy="1149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541" b="-21823"/>
          <a:stretch/>
        </p:blipFill>
        <p:spPr>
          <a:xfrm>
            <a:off x="7808304" y="4959112"/>
            <a:ext cx="1919452" cy="10559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848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8 Post secondary college ready 2014-2015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5175" y="6093899"/>
            <a:ext cx="3006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endParaRPr lang="en-US" sz="1200" dirty="0" smtClean="0"/>
          </a:p>
          <a:p>
            <a:r>
              <a:rPr lang="en-US" sz="1200" dirty="0" smtClean="0"/>
              <a:t>TEA Texas Performance Reporting System</a:t>
            </a: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32933"/>
              </p:ext>
            </p:extLst>
          </p:nvPr>
        </p:nvGraphicFramePr>
        <p:xfrm>
          <a:off x="3388094" y="2193230"/>
          <a:ext cx="5688530" cy="4304860"/>
        </p:xfrm>
        <a:graphic>
          <a:graphicData uri="http://schemas.openxmlformats.org/drawingml/2006/table">
            <a:tbl>
              <a:tblPr firstRow="1" firstCol="1" bandRow="1"/>
              <a:tblGrid>
                <a:gridCol w="2689647">
                  <a:extLst>
                    <a:ext uri="{9D8B030D-6E8A-4147-A177-3AD203B41FA5}">
                      <a16:colId xmlns:a16="http://schemas.microsoft.com/office/drawing/2014/main" xmlns="" val="3635360915"/>
                    </a:ext>
                  </a:extLst>
                </a:gridCol>
                <a:gridCol w="1445505">
                  <a:extLst>
                    <a:ext uri="{9D8B030D-6E8A-4147-A177-3AD203B41FA5}">
                      <a16:colId xmlns:a16="http://schemas.microsoft.com/office/drawing/2014/main" xmlns="" val="1129533016"/>
                    </a:ext>
                  </a:extLst>
                </a:gridCol>
                <a:gridCol w="1553378">
                  <a:extLst>
                    <a:ext uri="{9D8B030D-6E8A-4147-A177-3AD203B41FA5}">
                      <a16:colId xmlns:a16="http://schemas.microsoft.com/office/drawing/2014/main" xmlns="" val="392988948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 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3885132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Ready Graduate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98714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67459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of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2251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of 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34204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48813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35078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of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573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of 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88921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431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25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Credit enrollment at Texarkana College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44900" y="2335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405" y="6240869"/>
            <a:ext cx="237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Texarkana College Office of Research and Institutional Effectiveness</a:t>
            </a:r>
            <a:endParaRPr lang="en-US" sz="1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18547"/>
              </p:ext>
            </p:extLst>
          </p:nvPr>
        </p:nvGraphicFramePr>
        <p:xfrm>
          <a:off x="2868329" y="2570327"/>
          <a:ext cx="5948412" cy="2683590"/>
        </p:xfrm>
        <a:graphic>
          <a:graphicData uri="http://schemas.openxmlformats.org/drawingml/2006/table">
            <a:tbl>
              <a:tblPr firstRow="1" firstCol="1" bandRow="1"/>
              <a:tblGrid>
                <a:gridCol w="1982804">
                  <a:extLst>
                    <a:ext uri="{9D8B030D-6E8A-4147-A177-3AD203B41FA5}">
                      <a16:colId xmlns:a16="http://schemas.microsoft.com/office/drawing/2014/main" xmlns="" val="93707702"/>
                    </a:ext>
                  </a:extLst>
                </a:gridCol>
                <a:gridCol w="1982804">
                  <a:extLst>
                    <a:ext uri="{9D8B030D-6E8A-4147-A177-3AD203B41FA5}">
                      <a16:colId xmlns:a16="http://schemas.microsoft.com/office/drawing/2014/main" xmlns="" val="703512912"/>
                    </a:ext>
                  </a:extLst>
                </a:gridCol>
                <a:gridCol w="1982804">
                  <a:extLst>
                    <a:ext uri="{9D8B030D-6E8A-4147-A177-3AD203B41FA5}">
                      <a16:colId xmlns:a16="http://schemas.microsoft.com/office/drawing/2014/main" xmlns="" val="2601607844"/>
                    </a:ext>
                  </a:extLst>
                </a:gridCol>
              </a:tblGrid>
              <a:tr h="890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3870582"/>
                  </a:ext>
                </a:extLst>
              </a:tr>
              <a:tr h="837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4377506"/>
                  </a:ext>
                </a:extLst>
              </a:tr>
              <a:tr h="9559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502426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14825" y="3827463"/>
            <a:ext cx="7687878" cy="10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5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HB5 and college preparatory course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47875"/>
            <a:ext cx="11029615" cy="4514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Texas Education Code 28.014 – College Preparatory </a:t>
            </a:r>
            <a:r>
              <a:rPr lang="en-US" sz="2400" b="1" dirty="0" smtClean="0"/>
              <a:t>Courses </a:t>
            </a:r>
            <a:r>
              <a:rPr lang="en-US" sz="2400" b="1" dirty="0" smtClean="0">
                <a:solidFill>
                  <a:srgbClr val="FF0000"/>
                </a:solidFill>
              </a:rPr>
              <a:t>(Handout)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(a)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Each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school district </a:t>
            </a:r>
            <a:r>
              <a:rPr lang="en-US" sz="2400" dirty="0"/>
              <a:t>shall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 </a:t>
            </a:r>
            <a:r>
              <a:rPr lang="en-US" sz="2400" dirty="0"/>
              <a:t>with at least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institution of higher education </a:t>
            </a:r>
            <a:r>
              <a:rPr lang="en-US" sz="2400" dirty="0"/>
              <a:t>to develop and provide courses in college preparatory mathematics and English language arts. The courses must be designed:</a:t>
            </a:r>
            <a:br>
              <a:rPr lang="en-US" sz="2400" dirty="0"/>
            </a:br>
            <a:r>
              <a:rPr lang="en-US" sz="2400" dirty="0"/>
              <a:t>(1) for students at the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12th grade level </a:t>
            </a:r>
            <a:r>
              <a:rPr lang="en-US" sz="2400" dirty="0"/>
              <a:t>whose performance on:</a:t>
            </a:r>
            <a:br>
              <a:rPr lang="en-US" sz="2400" dirty="0"/>
            </a:br>
            <a:r>
              <a:rPr lang="en-US" sz="2400" dirty="0"/>
              <a:t>(A) an end-of-course assessment instrument required under Section </a:t>
            </a:r>
            <a:r>
              <a:rPr lang="en-US" sz="2400" dirty="0">
                <a:hlinkClick r:id="rId3"/>
              </a:rPr>
              <a:t>39.023</a:t>
            </a:r>
            <a:r>
              <a:rPr lang="en-US" sz="2400" dirty="0"/>
              <a:t>(c) does not meet college readiness standards; or</a:t>
            </a:r>
            <a:br>
              <a:rPr lang="en-US" sz="2400" dirty="0"/>
            </a:br>
            <a:r>
              <a:rPr lang="en-US" sz="2400" dirty="0"/>
              <a:t>(B) coursework, a college entrance examination, or an assessment instrument designated under Section </a:t>
            </a:r>
            <a:r>
              <a:rPr lang="en-US" sz="2400" dirty="0">
                <a:hlinkClick r:id="rId4"/>
              </a:rPr>
              <a:t>51.3062</a:t>
            </a:r>
            <a:r>
              <a:rPr lang="en-US" sz="2400" dirty="0"/>
              <a:t>(c) indicates that the student is not ready to perform entry-level college coursework; and</a:t>
            </a:r>
            <a:br>
              <a:rPr lang="en-US" sz="2400" dirty="0"/>
            </a:br>
            <a:r>
              <a:rPr lang="en-US" sz="2400" dirty="0"/>
              <a:t>(2) to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prepare students for success in entry-level college courses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68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HB5 and college preparatory course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(b) A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</a:t>
            </a:r>
            <a:r>
              <a:rPr lang="en-US" sz="2400" dirty="0"/>
              <a:t> developed under this section must be provided:</a:t>
            </a:r>
            <a:br>
              <a:rPr lang="en-US" sz="2400" dirty="0"/>
            </a:br>
            <a:r>
              <a:rPr lang="en-US" sz="2400" dirty="0"/>
              <a:t>(1)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 the campus of the high school offering the course</a:t>
            </a:r>
            <a:r>
              <a:rPr lang="en-US" sz="2400" dirty="0"/>
              <a:t>; or</a:t>
            </a:r>
            <a:br>
              <a:rPr lang="en-US" sz="2400" dirty="0"/>
            </a:br>
            <a:r>
              <a:rPr lang="en-US" sz="2400" dirty="0"/>
              <a:t>(2) through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distance learning </a:t>
            </a:r>
            <a:r>
              <a:rPr lang="en-US" sz="2400" dirty="0"/>
              <a:t>or as an online course provided through an institution of higher education with which the school district partners as provided by Subsection (a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(c</a:t>
            </a:r>
            <a:r>
              <a:rPr lang="en-US" sz="2400" dirty="0"/>
              <a:t>) Appropriate faculty of each high school offering courses under this section and appropriate faculty of each institution of higher education with which the school district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partners shall meet regularly as necessary to ensure that each course is aligned with college readiness expectations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commissioner of education, in coordination with the commissioner of higher education, may adopt rules to administer this subsection.</a:t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948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HB5 and college preparatory course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53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(d) Each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school district shall provide a notice to each district student </a:t>
            </a:r>
            <a:r>
              <a:rPr lang="en-US" sz="2000" dirty="0"/>
              <a:t>to whom Subsection (a) applies and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student’s parent or guardian regarding the benefits of enrolling </a:t>
            </a:r>
            <a:r>
              <a:rPr lang="en-US" sz="2000" dirty="0"/>
              <a:t>in a course under this section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SAMPLE LETTER PROVIDED IN PACKET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(e) A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 who successfully completes an English language arts course </a:t>
            </a:r>
            <a:r>
              <a:rPr lang="en-US" sz="2000" dirty="0"/>
              <a:t>developed under this section may use the credit earned in the course toward satisfying the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advanced English language arts curriculum requirement</a:t>
            </a:r>
            <a:r>
              <a:rPr lang="en-US" sz="2000" dirty="0"/>
              <a:t> for the foundation high school program under Section </a:t>
            </a:r>
            <a:r>
              <a:rPr lang="en-US" sz="2000" dirty="0">
                <a:hlinkClick r:id="rId2"/>
              </a:rPr>
              <a:t>28.025</a:t>
            </a:r>
            <a:r>
              <a:rPr lang="en-US" sz="2000" dirty="0"/>
              <a:t>(b-1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1). A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 who successfully completes a mathematics course </a:t>
            </a:r>
            <a:r>
              <a:rPr lang="en-US" sz="2000" dirty="0"/>
              <a:t>developed under this section may use the credit earned in the course toward satisfying an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advanced mathematics curriculum requirement </a:t>
            </a:r>
            <a:r>
              <a:rPr lang="en-US" sz="2000" dirty="0"/>
              <a:t>under Section </a:t>
            </a:r>
            <a:r>
              <a:rPr lang="en-US" sz="2000" dirty="0">
                <a:hlinkClick r:id="rId2"/>
              </a:rPr>
              <a:t>28.025</a:t>
            </a:r>
            <a:r>
              <a:rPr lang="en-US" sz="2000" dirty="0"/>
              <a:t> after completion of the mathematics curriculum requirements for the foundation high school program under Section </a:t>
            </a:r>
            <a:r>
              <a:rPr lang="en-US" sz="2000" dirty="0">
                <a:hlinkClick r:id="rId2"/>
              </a:rPr>
              <a:t>28.025</a:t>
            </a:r>
            <a:r>
              <a:rPr lang="en-US" sz="2000" dirty="0"/>
              <a:t>(b-1)(2).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167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HB5 and college preparatory course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0605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/>
              <a:t>(f) A course provided under this section may be offered for dual credit at the discretion of the institution of higher education with which a school district partners under this section</a:t>
            </a:r>
            <a:r>
              <a:rPr lang="en-US" sz="2900" dirty="0" smtClean="0"/>
              <a:t>.</a:t>
            </a:r>
          </a:p>
          <a:p>
            <a:pPr marL="0" indent="0">
              <a:buNone/>
            </a:pP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>(g) Each </a:t>
            </a:r>
            <a:r>
              <a:rPr lang="en-US" sz="2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school district</a:t>
            </a:r>
            <a:r>
              <a:rPr lang="en-US" sz="2900" dirty="0"/>
              <a:t>, </a:t>
            </a:r>
            <a:r>
              <a:rPr lang="en-US" sz="2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consultation with each institution of higher education </a:t>
            </a:r>
            <a:r>
              <a:rPr lang="en-US" sz="2900" dirty="0"/>
              <a:t>with which the district partners, </a:t>
            </a:r>
            <a:r>
              <a:rPr lang="en-US" sz="2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shall</a:t>
            </a:r>
            <a:r>
              <a:rPr lang="en-US" sz="2900" dirty="0"/>
              <a:t> </a:t>
            </a:r>
            <a:r>
              <a:rPr lang="en-US" sz="2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 or purchase instructional materials for a course</a:t>
            </a:r>
            <a:r>
              <a:rPr lang="en-US" sz="2900" dirty="0"/>
              <a:t> developed under this section consistent with Chapter 31. 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The </a:t>
            </a:r>
            <a:r>
              <a:rPr lang="en-US" sz="2900" dirty="0"/>
              <a:t>instructional materials </a:t>
            </a:r>
            <a:r>
              <a:rPr lang="en-US" sz="2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must include technology resources </a:t>
            </a:r>
            <a:r>
              <a:rPr lang="en-US" sz="2900" dirty="0"/>
              <a:t>that enhance the effectiveness of the course and draw on established best practices</a:t>
            </a:r>
            <a:r>
              <a:rPr lang="en-US" sz="2900" dirty="0" smtClean="0"/>
              <a:t>. </a:t>
            </a:r>
            <a:r>
              <a:rPr lang="en-US" sz="2900" dirty="0" smtClean="0">
                <a:solidFill>
                  <a:srgbClr val="C00000"/>
                </a:solidFill>
              </a:rPr>
              <a:t>RESOURCE LIST PROVIDED IN PACKET</a:t>
            </a:r>
          </a:p>
          <a:p>
            <a:pPr marL="0" indent="0">
              <a:buNone/>
            </a:pP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>(h) To the extent applicable, a district shall draw from curricula and instructional materials developed under Section </a:t>
            </a:r>
            <a:r>
              <a:rPr lang="en-US" sz="2900" dirty="0">
                <a:hlinkClick r:id="rId3"/>
              </a:rPr>
              <a:t>28.008</a:t>
            </a:r>
            <a:r>
              <a:rPr lang="en-US" sz="2900" dirty="0"/>
              <a:t> in developing a course and related instructional materials under this section. 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A </a:t>
            </a:r>
            <a:r>
              <a:rPr lang="en-US" sz="2900" dirty="0"/>
              <a:t>course developed under this section and the related instructional materials </a:t>
            </a:r>
            <a:r>
              <a:rPr lang="en-US" sz="2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shall be made available to students not later than the 2014-2015 school year. </a:t>
            </a:r>
            <a:endParaRPr lang="en-US" sz="29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600" i="1" dirty="0" smtClean="0"/>
          </a:p>
          <a:p>
            <a:pPr marL="0" indent="0">
              <a:buNone/>
            </a:pPr>
            <a:r>
              <a:rPr lang="en-US" sz="2600" i="1" dirty="0" smtClean="0"/>
              <a:t>HB </a:t>
            </a:r>
            <a:r>
              <a:rPr lang="en-US" sz="2600" i="1" dirty="0"/>
              <a:t>5 Frequently Asked Questions – College Preparatory Courses - </a:t>
            </a:r>
            <a:r>
              <a:rPr lang="en-US" sz="2600" i="1" dirty="0">
                <a:solidFill>
                  <a:srgbClr val="C00000"/>
                </a:solidFill>
              </a:rPr>
              <a:t>HANDOUT PROVIDED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22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2354266"/>
            <a:ext cx="6023604" cy="4008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What are student benefits of being college ready?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2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ready STUDENT BENEFITS AND SCOPE OF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05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TIME SAVINGS FOR STUDENT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Developmental Math at TC</a:t>
            </a:r>
          </a:p>
          <a:p>
            <a:pPr marL="0" indent="0">
              <a:buNone/>
            </a:pPr>
            <a:r>
              <a:rPr lang="en-US" sz="2400" dirty="0" smtClean="0"/>
              <a:t>1 semester of DE (3 hour class)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STEM – 2 8 week courses or Non-STEM – 1 16 week course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Developmental English at TC</a:t>
            </a:r>
          </a:p>
          <a:p>
            <a:pPr marL="0" indent="0">
              <a:buNone/>
            </a:pPr>
            <a:r>
              <a:rPr lang="en-US" sz="2400" dirty="0" smtClean="0"/>
              <a:t>2 semesters of DE – second semester is paired with a College Level Composition I Course ( 4 hour classes)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442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ready STUDENT </a:t>
            </a:r>
            <a:r>
              <a:rPr lang="en-US" dirty="0"/>
              <a:t>BENEFITS AND SCOPE OF IMPACT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192" y="2190749"/>
            <a:ext cx="312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FINANCIAL SAVINGS FOR STUDENT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88556"/>
              </p:ext>
            </p:extLst>
          </p:nvPr>
        </p:nvGraphicFramePr>
        <p:xfrm>
          <a:off x="3946356" y="2190750"/>
          <a:ext cx="6699184" cy="4298934"/>
        </p:xfrm>
        <a:graphic>
          <a:graphicData uri="http://schemas.openxmlformats.org/drawingml/2006/table">
            <a:tbl>
              <a:tblPr firstRow="1" firstCol="1" bandRow="1"/>
              <a:tblGrid>
                <a:gridCol w="3550885">
                  <a:extLst>
                    <a:ext uri="{9D8B030D-6E8A-4147-A177-3AD203B41FA5}">
                      <a16:colId xmlns:a16="http://schemas.microsoft.com/office/drawing/2014/main" xmlns="" val="884009934"/>
                    </a:ext>
                  </a:extLst>
                </a:gridCol>
                <a:gridCol w="1049433">
                  <a:extLst>
                    <a:ext uri="{9D8B030D-6E8A-4147-A177-3AD203B41FA5}">
                      <a16:colId xmlns:a16="http://schemas.microsoft.com/office/drawing/2014/main" xmlns="" val="3313781127"/>
                    </a:ext>
                  </a:extLst>
                </a:gridCol>
                <a:gridCol w="1049433">
                  <a:extLst>
                    <a:ext uri="{9D8B030D-6E8A-4147-A177-3AD203B41FA5}">
                      <a16:colId xmlns:a16="http://schemas.microsoft.com/office/drawing/2014/main" xmlns="" val="3712051631"/>
                    </a:ext>
                  </a:extLst>
                </a:gridCol>
                <a:gridCol w="1049433">
                  <a:extLst>
                    <a:ext uri="{9D8B030D-6E8A-4147-A177-3AD203B41FA5}">
                      <a16:colId xmlns:a16="http://schemas.microsoft.com/office/drawing/2014/main" xmlns="" val="2520351687"/>
                    </a:ext>
                  </a:extLst>
                </a:gridCol>
              </a:tblGrid>
              <a:tr h="1051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TUITION</a:t>
                      </a:r>
                      <a:r>
                        <a:rPr lang="en-US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FEES FOR DEVELOPMENTAL EDUCATION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TEXARKANA COLLEGE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In-District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 of District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Non-Resident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4539604"/>
                  </a:ext>
                </a:extLst>
              </a:tr>
              <a:tr h="350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TSI Tests (3)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7302639"/>
                  </a:ext>
                </a:extLst>
              </a:tr>
              <a:tr h="6853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Tuition and fees 2 DE English Courses (8 hours)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$1,146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$1,546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7926259"/>
                  </a:ext>
                </a:extLst>
              </a:tr>
              <a:tr h="6853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Tuition and fees 2 DE Math Courses (6 hours)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$1,172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2190921"/>
                  </a:ext>
                </a:extLst>
              </a:tr>
              <a:tr h="474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NCBO fees (7 hours – 3 NCBOs)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5967210"/>
                  </a:ext>
                </a:extLst>
              </a:tr>
              <a:tr h="350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Course fee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956084"/>
                  </a:ext>
                </a:extLst>
              </a:tr>
              <a:tr h="350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Textbooks and Lab Access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2681210"/>
                  </a:ext>
                </a:extLst>
              </a:tr>
              <a:tr h="3504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$2,212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$2,954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$3,654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70608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1192" y="4891965"/>
            <a:ext cx="2987039" cy="1808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An additional DE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 per credit hour </a:t>
            </a:r>
            <a:r>
              <a:rPr lang="en-U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charged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student takes more than 27 hours of developmental courses. ($75 per credit hour)</a:t>
            </a:r>
          </a:p>
        </p:txBody>
      </p:sp>
    </p:spTree>
    <p:extLst>
      <p:ext uri="{BB962C8B-B14F-4D97-AF65-F5344CB8AC3E}">
        <p14:creationId xmlns:p14="http://schemas.microsoft.com/office/powerpoint/2010/main" val="16546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896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OTHER AREAS OF CONCERN </a:t>
            </a:r>
          </a:p>
          <a:p>
            <a:r>
              <a:rPr lang="en-US" sz="2400" dirty="0" smtClean="0"/>
              <a:t>Financial Aid Limitations on Courses and Core Hours</a:t>
            </a:r>
          </a:p>
          <a:p>
            <a:r>
              <a:rPr lang="en-US" sz="2400" dirty="0" smtClean="0"/>
              <a:t>Ability to be a Full Time Student (12 hours or more)</a:t>
            </a:r>
          </a:p>
          <a:p>
            <a:r>
              <a:rPr lang="en-US" sz="2400" dirty="0" smtClean="0"/>
              <a:t>Most College Courses Reading Restricted </a:t>
            </a:r>
          </a:p>
          <a:p>
            <a:pPr marL="0" indent="0">
              <a:buNone/>
            </a:pPr>
            <a:r>
              <a:rPr lang="en-US" sz="2400" dirty="0" smtClean="0"/>
              <a:t>	(Examples: Biology, History, Government, Psychology, Sociology, Speech)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College ready STUDENT BENEFITS AND SCOPE OF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9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Texarkana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College</a:t>
            </a:r>
          </a:p>
          <a:p>
            <a:pPr marL="0" indent="0">
              <a:buNone/>
            </a:pPr>
            <a:r>
              <a:rPr lang="en-US" sz="2400" dirty="0" smtClean="0"/>
              <a:t>Lisa Jones, Coordinator for Developmental Education</a:t>
            </a:r>
            <a:endParaRPr lang="en-US" sz="2400" dirty="0"/>
          </a:p>
          <a:p>
            <a:r>
              <a:rPr lang="en-US" sz="2400" dirty="0">
                <a:solidFill>
                  <a:srgbClr val="B00000"/>
                </a:solidFill>
              </a:rPr>
              <a:t>Texas A&amp;M – </a:t>
            </a:r>
            <a:r>
              <a:rPr lang="en-US" sz="2400" dirty="0" smtClean="0">
                <a:solidFill>
                  <a:srgbClr val="B00000"/>
                </a:solidFill>
              </a:rPr>
              <a:t>Texarkana</a:t>
            </a:r>
          </a:p>
          <a:p>
            <a:pPr marL="0" indent="0">
              <a:buNone/>
            </a:pPr>
            <a:r>
              <a:rPr lang="en-US" sz="2400" dirty="0" smtClean="0"/>
              <a:t>Brittany Barnett, Coordinator of TRIO Student Support Services</a:t>
            </a:r>
            <a:endParaRPr lang="en-US" sz="2400" dirty="0"/>
          </a:p>
          <a:p>
            <a:r>
              <a:rPr lang="en-US" sz="2400" dirty="0">
                <a:solidFill>
                  <a:srgbClr val="E89B34"/>
                </a:solidFill>
              </a:rPr>
              <a:t>DeKalb </a:t>
            </a:r>
            <a:r>
              <a:rPr lang="en-US" sz="2400" dirty="0" smtClean="0">
                <a:solidFill>
                  <a:srgbClr val="E89B34"/>
                </a:solidFill>
              </a:rPr>
              <a:t>ISD</a:t>
            </a:r>
          </a:p>
          <a:p>
            <a:pPr marL="0" indent="0">
              <a:buNone/>
            </a:pPr>
            <a:r>
              <a:rPr lang="en-US" sz="2400" dirty="0" smtClean="0"/>
              <a:t>Stephanie Sparks, Assistant Superintendent</a:t>
            </a:r>
          </a:p>
          <a:p>
            <a:pPr marL="0" indent="0">
              <a:buNone/>
            </a:pPr>
            <a:r>
              <a:rPr lang="en-US" sz="2400" dirty="0" smtClean="0"/>
              <a:t>Lea Dooley, High School Counselor</a:t>
            </a:r>
          </a:p>
          <a:p>
            <a:pPr marL="0" indent="0">
              <a:buNone/>
            </a:pPr>
            <a:r>
              <a:rPr lang="en-US" sz="2400" dirty="0" smtClean="0"/>
              <a:t>Lori Shelton, High School English Teacher</a:t>
            </a:r>
          </a:p>
          <a:p>
            <a:pPr marL="0" indent="0">
              <a:buNone/>
            </a:pPr>
            <a:r>
              <a:rPr lang="en-US" sz="2400" dirty="0" smtClean="0"/>
              <a:t>Pam Montgomery, High School Math Teacher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35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TSI TEST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11679"/>
            <a:ext cx="11029615" cy="4668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Areas Tested</a:t>
            </a:r>
          </a:p>
          <a:p>
            <a:pPr marL="0" indent="0">
              <a:buNone/>
            </a:pPr>
            <a:r>
              <a:rPr lang="en-US" dirty="0" smtClean="0"/>
              <a:t>Reading – Literary Analysis; Main Idea and Supporting Details; Inferences in a Text or Texts; Author’s Use of Language</a:t>
            </a:r>
          </a:p>
          <a:p>
            <a:pPr marL="0" indent="0">
              <a:buNone/>
            </a:pPr>
            <a:r>
              <a:rPr lang="en-US" dirty="0" smtClean="0"/>
              <a:t>Writing Multiple Choice - Essay Revision; Agreement; Sentence Structure; Sentence Logic</a:t>
            </a:r>
          </a:p>
          <a:p>
            <a:pPr marL="0" indent="0">
              <a:buNone/>
            </a:pPr>
            <a:r>
              <a:rPr lang="en-US" dirty="0" smtClean="0"/>
              <a:t>Writing Essay – Purpose and Focus; Organization and Structure; Development and Support; Sentence Variety and Style; Mechanical Conventions; Critical Thinking</a:t>
            </a:r>
          </a:p>
          <a:p>
            <a:pPr marL="0" indent="0">
              <a:buNone/>
            </a:pPr>
            <a:r>
              <a:rPr lang="en-US" dirty="0" smtClean="0"/>
              <a:t>Math – Elementary Algebra and Functions; Intermediate Algebra and Functions; Geometry and Measurement; Data Analysis, Statistics, and Probability</a:t>
            </a:r>
          </a:p>
          <a:p>
            <a:pPr marL="0" indent="0">
              <a:buNone/>
            </a:pPr>
            <a:r>
              <a:rPr lang="en-US" b="1" dirty="0" smtClean="0"/>
              <a:t>Format</a:t>
            </a:r>
          </a:p>
          <a:p>
            <a:pPr marL="0" indent="0">
              <a:buNone/>
            </a:pPr>
            <a:r>
              <a:rPr lang="en-US" dirty="0" smtClean="0"/>
              <a:t>20 questions – determine if student is college ready</a:t>
            </a:r>
          </a:p>
          <a:p>
            <a:pPr marL="0" indent="0">
              <a:buNone/>
            </a:pPr>
            <a:r>
              <a:rPr lang="en-US" dirty="0" smtClean="0"/>
              <a:t>40 questions – diagnostic to determine developmental education or adult basic education placement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Time and Cost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2-4 hours testing time per test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$10 per test</a:t>
            </a:r>
          </a:p>
        </p:txBody>
      </p:sp>
    </p:spTree>
    <p:extLst>
      <p:ext uri="{BB962C8B-B14F-4D97-AF65-F5344CB8AC3E}">
        <p14:creationId xmlns:p14="http://schemas.microsoft.com/office/powerpoint/2010/main" val="4209996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Tsi</a:t>
            </a:r>
            <a:r>
              <a:rPr lang="en-US" dirty="0" smtClean="0"/>
              <a:t> and de placement at Texarkana college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31942"/>
              </p:ext>
            </p:extLst>
          </p:nvPr>
        </p:nvGraphicFramePr>
        <p:xfrm>
          <a:off x="1584962" y="2846359"/>
          <a:ext cx="9026992" cy="3703153"/>
        </p:xfrm>
        <a:graphic>
          <a:graphicData uri="http://schemas.openxmlformats.org/drawingml/2006/table">
            <a:tbl>
              <a:tblPr firstRow="1" firstCol="1" bandRow="1"/>
              <a:tblGrid>
                <a:gridCol w="3521112">
                  <a:extLst>
                    <a:ext uri="{9D8B030D-6E8A-4147-A177-3AD203B41FA5}">
                      <a16:colId xmlns:a16="http://schemas.microsoft.com/office/drawing/2014/main" xmlns="" val="1088278879"/>
                    </a:ext>
                  </a:extLst>
                </a:gridCol>
                <a:gridCol w="5505880">
                  <a:extLst>
                    <a:ext uri="{9D8B030D-6E8A-4147-A177-3AD203B41FA5}">
                      <a16:colId xmlns:a16="http://schemas.microsoft.com/office/drawing/2014/main" xmlns="" val="1202302912"/>
                    </a:ext>
                  </a:extLst>
                </a:gridCol>
              </a:tblGrid>
              <a:tr h="273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TSI Score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3375791"/>
                  </a:ext>
                </a:extLst>
              </a:tr>
              <a:tr h="3381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310-319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 student to Larry Andrews or Lisa Jones in the library.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723566"/>
                  </a:ext>
                </a:extLst>
              </a:tr>
              <a:tr h="1095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320-330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NCBO 0020 (2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Prep Math I 0021/College Prep Math II 0022 (8 weeks each/Modular)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PSYC/EDUC 1300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0999507"/>
                  </a:ext>
                </a:extLst>
              </a:tr>
              <a:tr h="8217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331-344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Prep Math I 0021/College Prep Math II 0022 (8 weeks each/Modular)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PSYC/EDUC 1300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3497824"/>
                  </a:ext>
                </a:extLst>
              </a:tr>
              <a:tr h="8217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345-349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NCBO 0040 (14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1314 or 1324 (16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PSYC/EDUC 1300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377567"/>
                  </a:ext>
                </a:extLst>
              </a:tr>
              <a:tr h="28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1314 or Math 1324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347073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84962" y="2034047"/>
            <a:ext cx="9026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 Courses STEM Path – Fall 2016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 degrees –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Biology, Engineering, Physics, Chemistry, Mathematics, Computer Networking, Computer Tech &amp; Info Systems, Business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40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TSI DE placement at Texarkana college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86577"/>
              </p:ext>
            </p:extLst>
          </p:nvPr>
        </p:nvGraphicFramePr>
        <p:xfrm>
          <a:off x="1683170" y="2490536"/>
          <a:ext cx="8825659" cy="4209989"/>
        </p:xfrm>
        <a:graphic>
          <a:graphicData uri="http://schemas.openxmlformats.org/drawingml/2006/table">
            <a:tbl>
              <a:tblPr firstRow="1" firstCol="1" bandRow="1"/>
              <a:tblGrid>
                <a:gridCol w="3433187">
                  <a:extLst>
                    <a:ext uri="{9D8B030D-6E8A-4147-A177-3AD203B41FA5}">
                      <a16:colId xmlns:a16="http://schemas.microsoft.com/office/drawing/2014/main" xmlns="" val="2716413741"/>
                    </a:ext>
                  </a:extLst>
                </a:gridCol>
                <a:gridCol w="5392472">
                  <a:extLst>
                    <a:ext uri="{9D8B030D-6E8A-4147-A177-3AD203B41FA5}">
                      <a16:colId xmlns:a16="http://schemas.microsoft.com/office/drawing/2014/main" xmlns="" val="1387420020"/>
                    </a:ext>
                  </a:extLst>
                </a:gridCol>
              </a:tblGrid>
              <a:tr h="26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TSI Score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0584377"/>
                  </a:ext>
                </a:extLst>
              </a:tr>
              <a:tr h="294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310-319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 student to Larry Andrews or Lisa Jones in the library.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5022000"/>
                  </a:ext>
                </a:extLst>
              </a:tr>
              <a:tr h="1077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320-327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NCBO 0020 (2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Non-STEM BASE NCBO 0025 (16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Foundations of Math 0023 (16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PSYC/EDUC  1300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8707117"/>
                  </a:ext>
                </a:extLst>
              </a:tr>
              <a:tr h="80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328-335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Non-STEM BASE NCBO 0025 (16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Foundations of Math 0023 (16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 /EDUC 1300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7267888"/>
                  </a:ext>
                </a:extLst>
              </a:tr>
              <a:tr h="538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336-344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Foundations of Math 0023 (16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PSYC/EDUC  1300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860929"/>
                  </a:ext>
                </a:extLst>
              </a:tr>
              <a:tr h="808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345-349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NCBO 0040 (14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1332 (16 weeks)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PSYC/EDUC 1300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98914"/>
                  </a:ext>
                </a:extLst>
              </a:tr>
              <a:tr h="2879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350+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1332 or Math 1442</a:t>
                      </a:r>
                    </a:p>
                  </a:txBody>
                  <a:tcPr marL="64972" marR="64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18597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83170" y="1890616"/>
            <a:ext cx="88256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 Courses Non-STEM Path – Fall 2016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1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TSI and de placement at Texarkana college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6071"/>
              </p:ext>
            </p:extLst>
          </p:nvPr>
        </p:nvGraphicFramePr>
        <p:xfrm>
          <a:off x="709864" y="1916500"/>
          <a:ext cx="10804358" cy="4683085"/>
        </p:xfrm>
        <a:graphic>
          <a:graphicData uri="http://schemas.openxmlformats.org/drawingml/2006/table">
            <a:tbl>
              <a:tblPr firstRow="1" firstCol="1" bandRow="1"/>
              <a:tblGrid>
                <a:gridCol w="5418607">
                  <a:extLst>
                    <a:ext uri="{9D8B030D-6E8A-4147-A177-3AD203B41FA5}">
                      <a16:colId xmlns:a16="http://schemas.microsoft.com/office/drawing/2014/main" xmlns="" val="2763339603"/>
                    </a:ext>
                  </a:extLst>
                </a:gridCol>
                <a:gridCol w="5385751">
                  <a:extLst>
                    <a:ext uri="{9D8B030D-6E8A-4147-A177-3AD203B41FA5}">
                      <a16:colId xmlns:a16="http://schemas.microsoft.com/office/drawing/2014/main" xmlns="" val="1538067025"/>
                    </a:ext>
                  </a:extLst>
                </a:gridCol>
              </a:tblGrid>
              <a:tr h="1713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TSI Score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789459"/>
                  </a:ext>
                </a:extLst>
              </a:tr>
              <a:tr h="344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 310-323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310-329, Essay 2 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 student to Larry Andrews or Lisa Jones in the library.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725119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 324-330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330-339, Essay 2 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NCBO 0050 (16 weeks)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0041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2396848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 331-337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340-349, Essay 2 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0041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1725360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 338-345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350-357, Essay 3 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0042 (paired sections)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1301 (paired sections)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5125872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 346-350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358-362, Essay 3 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NCBO 0060 (16 weeks)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1301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9519041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 351+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363+, Essay 4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350+, Essay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1301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2602388"/>
                  </a:ext>
                </a:extLst>
              </a:tr>
              <a:tr h="266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*Placement is based on lowest score in reading or writing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6301293"/>
                  </a:ext>
                </a:extLst>
              </a:tr>
              <a:tr h="45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any non-native English student who wants extra help with reading/writing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NCBO 0020 (16 weeks)</a:t>
                      </a:r>
                    </a:p>
                  </a:txBody>
                  <a:tcPr marL="37248" marR="37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1006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770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Partnerships with ISDs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9292" y="1913795"/>
            <a:ext cx="11113904" cy="46313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MOUs</a:t>
            </a:r>
            <a:r>
              <a:rPr lang="en-US" sz="2400" b="1" dirty="0" smtClean="0"/>
              <a:t>			Memorandum of Understanding between ISD and Texarkana 						College 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		Office of Instruction – Vice President Donna McDaniel 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2014-2015</a:t>
            </a:r>
            <a:r>
              <a:rPr lang="en-US" sz="2400" b="1" dirty="0" smtClean="0"/>
              <a:t> 	Four districts had enrollment in College Preparatory Courses</a:t>
            </a:r>
          </a:p>
          <a:p>
            <a:pPr marL="0" indent="0">
              <a:buNone/>
            </a:pPr>
            <a:r>
              <a:rPr lang="en-US" sz="2400" b="1" dirty="0" smtClean="0"/>
              <a:t>				DeKalb, Queen City, Redwater, Texas High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		33 students in math, 45 students in English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2015-2016</a:t>
            </a:r>
            <a:r>
              <a:rPr lang="en-US" sz="2400" b="1" dirty="0" smtClean="0"/>
              <a:t> 	Five districts had enrollment in College Preparatory Courses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		DeKalb, New Boston, Queen City, Redwater, Texas High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755130" y="2514025"/>
            <a:ext cx="4198620" cy="3886775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2856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Partnerships with ISDs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38792"/>
            <a:ext cx="11029616" cy="38163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Syllabi (Handout)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Student Learning Outcomes (SLOs)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Other Criteria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Resources </a:t>
            </a:r>
            <a:r>
              <a:rPr lang="en-US" sz="2400" b="1" dirty="0" smtClean="0">
                <a:solidFill>
                  <a:srgbClr val="FF0000"/>
                </a:solidFill>
              </a:rPr>
              <a:t>List (Handout)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Online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Recommended Textbooks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Lab Components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Data Retrieval (Handout)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Student Enrolled and Students College Ready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List of Student Names in a Spread Sheet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968985" y="2501898"/>
            <a:ext cx="3679965" cy="3553245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1197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preparatory ISD instructors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08550" y="2073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71275"/>
              </p:ext>
            </p:extLst>
          </p:nvPr>
        </p:nvGraphicFramePr>
        <p:xfrm>
          <a:off x="702643" y="2073274"/>
          <a:ext cx="10908166" cy="3985727"/>
        </p:xfrm>
        <a:graphic>
          <a:graphicData uri="http://schemas.openxmlformats.org/drawingml/2006/table">
            <a:tbl>
              <a:tblPr firstRow="1" firstCol="1" bandRow="1"/>
              <a:tblGrid>
                <a:gridCol w="3589473">
                  <a:extLst>
                    <a:ext uri="{9D8B030D-6E8A-4147-A177-3AD203B41FA5}">
                      <a16:colId xmlns:a16="http://schemas.microsoft.com/office/drawing/2014/main" xmlns="" val="1043235358"/>
                    </a:ext>
                  </a:extLst>
                </a:gridCol>
                <a:gridCol w="3589473">
                  <a:extLst>
                    <a:ext uri="{9D8B030D-6E8A-4147-A177-3AD203B41FA5}">
                      <a16:colId xmlns:a16="http://schemas.microsoft.com/office/drawing/2014/main" xmlns="" val="652688199"/>
                    </a:ext>
                  </a:extLst>
                </a:gridCol>
                <a:gridCol w="3729220">
                  <a:extLst>
                    <a:ext uri="{9D8B030D-6E8A-4147-A177-3AD203B41FA5}">
                      <a16:colId xmlns:a16="http://schemas.microsoft.com/office/drawing/2014/main" xmlns="" val="1003887067"/>
                    </a:ext>
                  </a:extLst>
                </a:gridCol>
              </a:tblGrid>
              <a:tr h="370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Instructor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Instructor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159451"/>
                  </a:ext>
                </a:extLst>
              </a:tr>
              <a:tr h="649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DeKalb</a:t>
                      </a: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Lori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Shelton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Lori.Shelton@dekalbisd.net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Montgomery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Pam.Montgomery@dekalbisd.net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7322257"/>
                  </a:ext>
                </a:extLst>
              </a:tr>
              <a:tr h="740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Boston</a:t>
                      </a: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Martha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mrice@nbschools.net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Martha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Winton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mwinton@nbschools.net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1428067"/>
                  </a:ext>
                </a:extLst>
              </a:tr>
              <a:tr h="740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Queen City</a:t>
                      </a: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Candy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chall@qcisd.net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Sarah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Johnson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sjohnson@qcisd.net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7099341"/>
                  </a:ext>
                </a:extLst>
              </a:tr>
              <a:tr h="740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Redwater</a:t>
                      </a: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Cathryn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Diaz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cdiaz@redwaterisd.org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9475623"/>
                  </a:ext>
                </a:extLst>
              </a:tr>
              <a:tr h="740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Texas High</a:t>
                      </a: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Jenny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Jennifer.walker@txkisd.net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Scott Venable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Scott.venable@txkisd.net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9" marR="67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418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497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Texas AM – Texarkana partnership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018" y="2257425"/>
            <a:ext cx="3705963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AM - Texarkana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9765966" cy="1024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B00000"/>
                </a:solidFill>
              </a:rPr>
              <a:t>Brittany Barnett, Coordinator of TRIO Student Support </a:t>
            </a:r>
            <a:r>
              <a:rPr lang="en-US" sz="2400" dirty="0" smtClean="0">
                <a:solidFill>
                  <a:srgbClr val="B00000"/>
                </a:solidFill>
              </a:rPr>
              <a:t>Services</a:t>
            </a:r>
          </a:p>
          <a:p>
            <a:pPr marL="0" indent="0">
              <a:buNone/>
            </a:pPr>
            <a:endParaRPr lang="en-US" sz="2800" dirty="0">
              <a:solidFill>
                <a:srgbClr val="B0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089811"/>
              </p:ext>
            </p:extLst>
          </p:nvPr>
        </p:nvGraphicFramePr>
        <p:xfrm>
          <a:off x="4586007" y="2565746"/>
          <a:ext cx="7512948" cy="429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3" imgW="5943677" imgH="3396370" progId="Word.Document.12">
                  <p:embed/>
                </p:oleObj>
              </mc:Choice>
              <mc:Fallback>
                <p:oleObj name="Document" r:id="rId3" imgW="5943677" imgH="33963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6007" y="2565746"/>
                        <a:ext cx="7512948" cy="4292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4518" y="2565746"/>
            <a:ext cx="41196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Freshman Admission </a:t>
            </a:r>
            <a:r>
              <a:rPr lang="en-US" sz="2400" b="1" dirty="0" smtClean="0"/>
              <a:t>Requirements</a:t>
            </a:r>
          </a:p>
          <a:p>
            <a:pPr lvl="0"/>
            <a:endParaRPr lang="en-US" sz="24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State of Texas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Exemptions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Required Coursework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Freshman Admission Standards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Alternative Admissions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20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673216"/>
            <a:ext cx="5559725" cy="4114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Texas Success Initiative (TSI</a:t>
            </a:r>
            <a:r>
              <a:rPr lang="en-US" sz="2400" b="1" dirty="0" smtClean="0"/>
              <a:t>)</a:t>
            </a:r>
          </a:p>
          <a:p>
            <a:r>
              <a:rPr lang="en-US" sz="2400" dirty="0" smtClean="0"/>
              <a:t>Exemptions</a:t>
            </a:r>
          </a:p>
          <a:p>
            <a:r>
              <a:rPr lang="en-US" sz="2400" dirty="0" smtClean="0"/>
              <a:t>Fees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$15.00 - 1 Test</a:t>
            </a:r>
          </a:p>
          <a:p>
            <a:pPr marL="0" lvl="0" indent="0">
              <a:buNone/>
            </a:pPr>
            <a:r>
              <a:rPr lang="en-US" sz="2400" dirty="0"/>
              <a:t>$30.00 - 2 Tests</a:t>
            </a:r>
          </a:p>
          <a:p>
            <a:pPr marL="0" lvl="0" indent="0">
              <a:buNone/>
            </a:pPr>
            <a:r>
              <a:rPr lang="en-US" sz="2400" dirty="0"/>
              <a:t>$40.00 - 3 Tests</a:t>
            </a:r>
          </a:p>
          <a:p>
            <a:pPr marL="0" indent="0">
              <a:buNone/>
            </a:pPr>
            <a:r>
              <a:rPr lang="en-US" sz="2400" dirty="0"/>
              <a:t>Fee is nonrefundable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0" y="2520828"/>
            <a:ext cx="5396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Preparation</a:t>
            </a:r>
          </a:p>
          <a:p>
            <a:pPr marL="342900" indent="-3429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Pre-Assessment Activity (PAA)</a:t>
            </a:r>
          </a:p>
          <a:p>
            <a:pPr marL="342900" indent="-3429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Score Requirements</a:t>
            </a:r>
          </a:p>
          <a:p>
            <a:pPr marL="342900" indent="-3429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Diagnostic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73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Academic Vertical Alignment Training and Renewal</a:t>
            </a:r>
            <a:br>
              <a:rPr lang="en-US" sz="2800" dirty="0" smtClean="0"/>
            </a:br>
            <a:r>
              <a:rPr lang="en-US" sz="2800" b="1" dirty="0" smtClean="0"/>
              <a:t>AVATAR</a:t>
            </a:r>
            <a:endParaRPr lang="en-US" sz="28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81192" y="2056549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Development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096000" y="2297180"/>
            <a:ext cx="3887391" cy="823912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Explanation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581192" y="2836772"/>
            <a:ext cx="3868340" cy="36845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AVATAR is a Texas Higher Education Coordinating Board (THECB) project which is implemented by the North Texas Regional P-16 Council and the University of North Texas.</a:t>
            </a:r>
            <a:endParaRPr lang="en-US" sz="2400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095999" y="2686821"/>
            <a:ext cx="3887391" cy="36845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AVATAR is a statewide network, comprised of regional efforts, focused on vertical alignment to support students’ college and career readiness and success.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8859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AM- TEXARKANA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0353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Cost of Attendance 2016-2017 </a:t>
            </a:r>
            <a:r>
              <a:rPr lang="en-US" sz="2400" dirty="0" smtClean="0">
                <a:solidFill>
                  <a:srgbClr val="B00000"/>
                </a:solidFill>
              </a:rPr>
              <a:t>(Handout)</a:t>
            </a:r>
          </a:p>
          <a:p>
            <a:r>
              <a:rPr lang="en-US" sz="2400" dirty="0" smtClean="0"/>
              <a:t>Financial Aid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818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021305"/>
            <a:ext cx="11029615" cy="48366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E89B34"/>
                </a:solidFill>
              </a:rPr>
              <a:t>Lea Dooley, DeKalb High School Counselor</a:t>
            </a:r>
          </a:p>
          <a:p>
            <a:r>
              <a:rPr lang="en-US" sz="2600" dirty="0" smtClean="0"/>
              <a:t>Notification to parents about courses </a:t>
            </a:r>
            <a:r>
              <a:rPr lang="en-US" sz="2600" dirty="0" smtClean="0">
                <a:solidFill>
                  <a:srgbClr val="FF0000"/>
                </a:solidFill>
              </a:rPr>
              <a:t>(Handout)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Scheduling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Year 1 – College English or CP English 	Year 2 – CP English/English IV, College English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Year 1 – Algebra 3 = CP Math			Year 2 – Algebra 3 or CP Math</a:t>
            </a:r>
          </a:p>
          <a:p>
            <a:r>
              <a:rPr lang="en-US" sz="2600" dirty="0" smtClean="0"/>
              <a:t>PEIMS recording of courses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CP ELA	CP110100</a:t>
            </a:r>
          </a:p>
          <a:p>
            <a:pPr marL="0" indent="0">
              <a:buNone/>
            </a:pPr>
            <a:r>
              <a:rPr lang="en-US" sz="2600" dirty="0" smtClean="0"/>
              <a:t>	CP Math	CP111200</a:t>
            </a:r>
          </a:p>
          <a:p>
            <a:r>
              <a:rPr lang="en-US" sz="2600" dirty="0" smtClean="0"/>
              <a:t>Transcript marking of courses </a:t>
            </a:r>
            <a:r>
              <a:rPr lang="en-US" sz="2600" dirty="0" smtClean="0">
                <a:solidFill>
                  <a:srgbClr val="FF0000"/>
                </a:solidFill>
              </a:rPr>
              <a:t>(Handouts)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CP ELA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CP Math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Stamp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7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17559"/>
            <a:ext cx="11029615" cy="306083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E89B34"/>
                </a:solidFill>
              </a:rPr>
              <a:t>Lori Shelton, DeKalb High School English</a:t>
            </a:r>
          </a:p>
          <a:p>
            <a:r>
              <a:rPr lang="en-US" sz="2400" dirty="0" smtClean="0"/>
              <a:t>Knowledge of what is expected in college level English 1301 and 1302  </a:t>
            </a:r>
          </a:p>
          <a:p>
            <a:r>
              <a:rPr lang="en-US" sz="2400" dirty="0" smtClean="0"/>
              <a:t>Students make-up of College Preparatory Course </a:t>
            </a:r>
          </a:p>
          <a:p>
            <a:r>
              <a:rPr lang="en-US" sz="2400" dirty="0" smtClean="0"/>
              <a:t>1301 and 1302 textbooks as resources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648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E89B34"/>
                </a:solidFill>
              </a:rPr>
              <a:t>Pam Montgomery, DeKalb ISD Math</a:t>
            </a:r>
          </a:p>
          <a:p>
            <a:r>
              <a:rPr lang="en-US" sz="2400" dirty="0" smtClean="0"/>
              <a:t>Collaborative class activities </a:t>
            </a:r>
          </a:p>
          <a:p>
            <a:r>
              <a:rPr lang="en-US" sz="2400" dirty="0" smtClean="0"/>
              <a:t>Student make-up of College Preparatory Course</a:t>
            </a:r>
          </a:p>
          <a:p>
            <a:r>
              <a:rPr lang="en-US" sz="2400" dirty="0" smtClean="0"/>
              <a:t>Algebra III resources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0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from Partnership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r>
              <a:rPr lang="en-US" sz="2400" dirty="0" smtClean="0"/>
              <a:t>Increase communication between partners</a:t>
            </a:r>
          </a:p>
          <a:p>
            <a:r>
              <a:rPr lang="en-US" sz="2400" dirty="0"/>
              <a:t>Examine the curriculum </a:t>
            </a:r>
            <a:endParaRPr lang="en-US" sz="2400" dirty="0" smtClean="0"/>
          </a:p>
          <a:p>
            <a:r>
              <a:rPr lang="en-US" sz="2400" dirty="0" smtClean="0"/>
              <a:t>Provide more resources and training</a:t>
            </a:r>
          </a:p>
          <a:p>
            <a:r>
              <a:rPr lang="en-US" sz="2400" dirty="0" smtClean="0"/>
              <a:t>Investigate lab/self-paced materials for math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82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teacher training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7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Thursday, August 11, 2016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8:30 a.m. – 11:30 p.m.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Monday, August 15, 2016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12-3 p.m.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191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025" y="2181226"/>
            <a:ext cx="11029950" cy="1784384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“It </a:t>
            </a:r>
            <a:r>
              <a:rPr lang="en-US" sz="5400" dirty="0"/>
              <a:t>takes a village to raise a child</a:t>
            </a:r>
            <a:r>
              <a:rPr lang="en-US" sz="5400" dirty="0" smtClean="0"/>
              <a:t>.”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58894"/>
              </p:ext>
            </p:extLst>
          </p:nvPr>
        </p:nvGraphicFramePr>
        <p:xfrm>
          <a:off x="356134" y="2906829"/>
          <a:ext cx="10388400" cy="371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A2DAF9-6C29-4491-B458-545F17670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1A2DAF9-6C29-4491-B458-545F17670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80BE26-1C64-444D-8AC5-3633C44FD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A80BE26-1C64-444D-8AC5-3633C44FD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E7EF35-8C2E-4751-80D4-4FADD7D34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CE7EF35-8C2E-4751-80D4-4FADD7D34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4AFF0A-50C8-40A8-BC34-E7C6D62AC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F74AFF0A-50C8-40A8-BC34-E7C6D62AC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61EF14-C343-4EE3-B7F3-D60DC591F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8D61EF14-C343-4EE3-B7F3-D60DC591F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5808F7-70B5-45A0-B2E5-62512B0DF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65808F7-70B5-45A0-B2E5-62512B0DF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B8A92-7AD7-45C5-90CA-38A4A03E9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CDBB8A92-7AD7-45C5-90CA-38A4A03E9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DDAD24-E34F-4DF5-A744-BE974424E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BDDAD24-E34F-4DF5-A744-BE974424E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ACFE9A-1CBE-40F4-B111-AB4DDF9E1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C1ACFE9A-1CBE-40F4-B111-AB4DDF9E1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FA5B50-F4C3-4F2E-9270-ECD937C7F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77FA5B50-F4C3-4F2E-9270-ECD937C7F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8BBDD3-08BE-4232-ACFF-9255EEAB0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448BBDD3-08BE-4232-ACFF-9255EEAB0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D244D7-02AB-499F-9799-AD898F442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60D244D7-02AB-499F-9799-AD898F442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71D5D6-8A81-4037-9C67-7ED6096A7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B671D5D6-8A81-4037-9C67-7ED6096A7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Region 8 Goals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400" dirty="0"/>
              <a:t>Develop ISD, post-secondary, and workforce/P-16 partnerships appropriate to local endorsement options</a:t>
            </a:r>
          </a:p>
          <a:p>
            <a:pPr marL="342900" indent="-342900">
              <a:buAutoNum type="arabicPeriod"/>
            </a:pPr>
            <a:r>
              <a:rPr lang="en-US" sz="2400" dirty="0"/>
              <a:t>Facilitate offering and documentation of College Preparatory Courses (CPCs) of the partnership</a:t>
            </a:r>
          </a:p>
          <a:p>
            <a:pPr marL="342900" indent="-342900">
              <a:buAutoNum type="arabicPeriod"/>
            </a:pPr>
            <a:r>
              <a:rPr lang="en-US" sz="2400" dirty="0"/>
              <a:t>Deepen vertical alignment of the ELA and Math offerings of local ISDs and post-secondary partners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8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33350"/>
            <a:ext cx="11029616" cy="1695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region 8 objectives </a:t>
            </a:r>
            <a:r>
              <a:rPr lang="en-US" sz="4000" dirty="0"/>
              <a:t>SUPPORTING THE GOALS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400" dirty="0" smtClean="0"/>
              <a:t>Increase </a:t>
            </a:r>
            <a:r>
              <a:rPr lang="en-US" sz="2400" dirty="0"/>
              <a:t>knowledge and understanding of College Preparatory Courses among local ISDs through the ISD, post-secondary, and workforce partnership</a:t>
            </a:r>
          </a:p>
          <a:p>
            <a:pPr marL="342900" indent="-342900">
              <a:buAutoNum type="arabicPeriod"/>
            </a:pPr>
            <a:r>
              <a:rPr lang="en-US" sz="2400" dirty="0"/>
              <a:t>Develop common documentation system for notation of College Preparatory Course completion on high school transcripts and reporting system for course data</a:t>
            </a:r>
          </a:p>
          <a:p>
            <a:pPr marL="342900" indent="-342900">
              <a:buAutoNum type="arabicPeriod"/>
            </a:pPr>
            <a:r>
              <a:rPr lang="en-US" sz="2400" dirty="0"/>
              <a:t>Develop vertical alignment documents, teacher resources, and a share point for College Preparatory ELA and Math partners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8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Are we really responsible </a:t>
            </a:r>
            <a:b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</a:b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for getting all students college and career ready?</a:t>
            </a:r>
            <a:endParaRPr lang="en-US" dirty="0"/>
          </a:p>
        </p:txBody>
      </p:sp>
      <p:pic>
        <p:nvPicPr>
          <p:cNvPr id="4" name="Picture 2" descr="C:\Users\kaq0007\AppData\Local\Microsoft\Windows\Temporary Internet Files\Content.IE5\CJL5TIRK\MP900438620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3" b="15729"/>
          <a:stretch/>
        </p:blipFill>
        <p:spPr bwMode="auto">
          <a:xfrm>
            <a:off x="581192" y="2419350"/>
            <a:ext cx="10965489" cy="3476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8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TEXAS GOALS</a:t>
            </a:r>
            <a:endParaRPr lang="en-US" sz="3600" dirty="0"/>
          </a:p>
        </p:txBody>
      </p:sp>
      <p:pic>
        <p:nvPicPr>
          <p:cNvPr id="2050" name="Picture 2" descr="60x30TX Strategic Pl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747804"/>
            <a:ext cx="5027355" cy="25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27587" t="22998" r="17809" b="7096"/>
          <a:stretch/>
        </p:blipFill>
        <p:spPr bwMode="auto">
          <a:xfrm>
            <a:off x="5893751" y="1817052"/>
            <a:ext cx="5793423" cy="4907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11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8 college enrollment data  Fall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011" y="6516303"/>
            <a:ext cx="4649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THECB and TEA</a:t>
            </a:r>
            <a:endParaRPr lang="en-US" sz="1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389592"/>
              </p:ext>
            </p:extLst>
          </p:nvPr>
        </p:nvGraphicFramePr>
        <p:xfrm>
          <a:off x="2846070" y="1933399"/>
          <a:ext cx="6012180" cy="4365460"/>
        </p:xfrm>
        <a:graphic>
          <a:graphicData uri="http://schemas.openxmlformats.org/drawingml/2006/table">
            <a:tbl>
              <a:tblPr firstRow="1" firstCol="1" bandRow="1"/>
              <a:tblGrid>
                <a:gridCol w="1383096">
                  <a:extLst>
                    <a:ext uri="{9D8B030D-6E8A-4147-A177-3AD203B41FA5}">
                      <a16:colId xmlns:a16="http://schemas.microsoft.com/office/drawing/2014/main" xmlns="" val="1765609276"/>
                    </a:ext>
                  </a:extLst>
                </a:gridCol>
                <a:gridCol w="1010026">
                  <a:extLst>
                    <a:ext uri="{9D8B030D-6E8A-4147-A177-3AD203B41FA5}">
                      <a16:colId xmlns:a16="http://schemas.microsoft.com/office/drawing/2014/main" xmlns="" val="1381711359"/>
                    </a:ext>
                  </a:extLst>
                </a:gridCol>
                <a:gridCol w="892525">
                  <a:extLst>
                    <a:ext uri="{9D8B030D-6E8A-4147-A177-3AD203B41FA5}">
                      <a16:colId xmlns:a16="http://schemas.microsoft.com/office/drawing/2014/main" xmlns="" val="814713328"/>
                    </a:ext>
                  </a:extLst>
                </a:gridCol>
                <a:gridCol w="970860">
                  <a:extLst>
                    <a:ext uri="{9D8B030D-6E8A-4147-A177-3AD203B41FA5}">
                      <a16:colId xmlns:a16="http://schemas.microsoft.com/office/drawing/2014/main" xmlns="" val="3774620605"/>
                    </a:ext>
                  </a:extLst>
                </a:gridCol>
                <a:gridCol w="902316">
                  <a:extLst>
                    <a:ext uri="{9D8B030D-6E8A-4147-A177-3AD203B41FA5}">
                      <a16:colId xmlns:a16="http://schemas.microsoft.com/office/drawing/2014/main" xmlns="" val="3029647090"/>
                    </a:ext>
                  </a:extLst>
                </a:gridCol>
                <a:gridCol w="853357">
                  <a:extLst>
                    <a:ext uri="{9D8B030D-6E8A-4147-A177-3AD203B41FA5}">
                      <a16:colId xmlns:a16="http://schemas.microsoft.com/office/drawing/2014/main" xmlns="" val="2929490249"/>
                    </a:ext>
                  </a:extLst>
                </a:gridCol>
              </a:tblGrid>
              <a:tr h="71323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Graduates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Enrolled at TC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Enrolled at A&amp;M – T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Enrolled Other IHE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(Texas)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Enrolled IHE (TX)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3941389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Atlanta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930431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DeKalb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6631598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Hooks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1635707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Hughes Springs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6494798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Liberty-Eylau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111437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Linden-Kildare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1884062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Boston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8910134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Pleasant Grove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9893976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Queen City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6417238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Redwater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7512807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Simms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912523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Texarkana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5873759"/>
                  </a:ext>
                </a:extLst>
              </a:tr>
              <a:tr h="25356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1,412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704496"/>
                  </a:ext>
                </a:extLst>
              </a:tr>
              <a:tr h="35588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99" marR="43599" marT="60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62586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29" y="2057400"/>
            <a:ext cx="6408201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5635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884</TotalTime>
  <Words>1573</Words>
  <Application>Microsoft Office PowerPoint</Application>
  <PresentationFormat>Widescreen</PresentationFormat>
  <Paragraphs>455</Paragraphs>
  <Slides>36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Bookman Old Style</vt:lpstr>
      <vt:lpstr>Calibri</vt:lpstr>
      <vt:lpstr>Cambria</vt:lpstr>
      <vt:lpstr>Gill Sans MT</vt:lpstr>
      <vt:lpstr>Symbol</vt:lpstr>
      <vt:lpstr>Times New Roman</vt:lpstr>
      <vt:lpstr>Wingdings</vt:lpstr>
      <vt:lpstr>Wingdings 2</vt:lpstr>
      <vt:lpstr>Dividend</vt:lpstr>
      <vt:lpstr>Document</vt:lpstr>
      <vt:lpstr>PowerPoint Presentation</vt:lpstr>
      <vt:lpstr>Introductions</vt:lpstr>
      <vt:lpstr>Academic Vertical Alignment Training and Renewal AVATAR</vt:lpstr>
      <vt:lpstr>Region 8 Goals</vt:lpstr>
      <vt:lpstr>    region 8 objectives SUPPORTING THE GOALS :</vt:lpstr>
      <vt:lpstr>Are we really responsible  for getting all students college and career ready?</vt:lpstr>
      <vt:lpstr>TEXAS GOALS</vt:lpstr>
      <vt:lpstr>Region 8 college enrollment data  Fall 2015</vt:lpstr>
      <vt:lpstr>PowerPoint Presentation</vt:lpstr>
      <vt:lpstr>Region 8 Post secondary college ready 2014-2015 </vt:lpstr>
      <vt:lpstr>Dual Credit enrollment at Texarkana College</vt:lpstr>
      <vt:lpstr>HB5 and college preparatory course requirements</vt:lpstr>
      <vt:lpstr>HB5 and college preparatory course requirements</vt:lpstr>
      <vt:lpstr>HB5 and college preparatory course requirements</vt:lpstr>
      <vt:lpstr>HB5 and college preparatory course requirements</vt:lpstr>
      <vt:lpstr>What are student benefits of being college ready?</vt:lpstr>
      <vt:lpstr>College ready STUDENT BENEFITS AND SCOPE OF IMPACT</vt:lpstr>
      <vt:lpstr>College ready STUDENT BENEFITS AND SCOPE OF IMPACT</vt:lpstr>
      <vt:lpstr> </vt:lpstr>
      <vt:lpstr>TSI TEST Information</vt:lpstr>
      <vt:lpstr>Tsi and de placement at Texarkana college</vt:lpstr>
      <vt:lpstr>TSI DE placement at Texarkana college</vt:lpstr>
      <vt:lpstr>TSI and de placement at Texarkana college</vt:lpstr>
      <vt:lpstr>Forming Partnerships with ISDs</vt:lpstr>
      <vt:lpstr>Forming Partnerships with ISDs</vt:lpstr>
      <vt:lpstr>College preparatory ISD instructors</vt:lpstr>
      <vt:lpstr>Texas AM – Texarkana partnership</vt:lpstr>
      <vt:lpstr>Texas AM - Texarkana</vt:lpstr>
      <vt:lpstr>PowerPoint Presentation</vt:lpstr>
      <vt:lpstr>Texas AM- TEXARKANA</vt:lpstr>
      <vt:lpstr>Counseling </vt:lpstr>
      <vt:lpstr>English  </vt:lpstr>
      <vt:lpstr>Math </vt:lpstr>
      <vt:lpstr>Results from Partnership Meetings</vt:lpstr>
      <vt:lpstr>Tentative teacher training sessions</vt:lpstr>
      <vt:lpstr>Questions?</vt:lpstr>
    </vt:vector>
  </TitlesOfParts>
  <Company>Texarkana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Melisa D.</dc:creator>
  <cp:lastModifiedBy>Basey, Melodie</cp:lastModifiedBy>
  <cp:revision>129</cp:revision>
  <dcterms:created xsi:type="dcterms:W3CDTF">2016-04-06T20:29:05Z</dcterms:created>
  <dcterms:modified xsi:type="dcterms:W3CDTF">2016-07-13T13:43:42Z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-1381529363</vt:i4>
  </property>
  <property fmtid="{D5CDD505-2E9C-101B-9397-08002B2CF9AE}" pid="3" name="_NewReviewCycle">
    <vt:lpwstr/>
  </property>
  <property fmtid="{D5CDD505-2E9C-101B-9397-08002B2CF9AE}" pid="4" name="_EmailSubject">
    <vt:lpwstr>Region 8 AVATAR Documents</vt:lpwstr>
  </property>
  <property fmtid="{D5CDD505-2E9C-101B-9397-08002B2CF9AE}" pid="5" name="_AuthorEmail">
    <vt:lpwstr>Melisa.Jones@texarkanacollege.edu</vt:lpwstr>
  </property>
  <property fmtid="{D5CDD505-2E9C-101B-9397-08002B2CF9AE}" pid="6" name="_AuthorEmailDisplayName">
    <vt:lpwstr>Jones, Melisa D.</vt:lpwstr>
  </property>
</Properties>
</file>