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59" r:id="rId4"/>
    <p:sldId id="272" r:id="rId5"/>
    <p:sldId id="263" r:id="rId6"/>
    <p:sldId id="265" r:id="rId7"/>
    <p:sldId id="273" r:id="rId8"/>
    <p:sldId id="270" r:id="rId9"/>
    <p:sldId id="260" r:id="rId10"/>
    <p:sldId id="257" r:id="rId11"/>
    <p:sldId id="271" r:id="rId12"/>
    <p:sldId id="266" r:id="rId13"/>
    <p:sldId id="268" r:id="rId14"/>
    <p:sldId id="269" r:id="rId15"/>
    <p:sldId id="262" r:id="rId16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3331"/>
    <a:srgbClr val="DEA09E"/>
    <a:srgbClr val="D58785"/>
    <a:srgbClr val="C96765"/>
    <a:srgbClr val="C1524F"/>
    <a:srgbClr val="BD4643"/>
    <a:srgbClr val="AD403D"/>
    <a:srgbClr val="7DA3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72" y="-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Unemployment Rate by Education Level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2000" i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College Graduates</c:v>
                </c:pt>
                <c:pt idx="1">
                  <c:v>Young College Graduates</c:v>
                </c:pt>
                <c:pt idx="2">
                  <c:v>Young High School Graduates</c:v>
                </c:pt>
                <c:pt idx="3">
                  <c:v>Young People without a High School Diploma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4.2</c:v>
                </c:pt>
                <c:pt idx="1">
                  <c:v>14.5</c:v>
                </c:pt>
                <c:pt idx="2">
                  <c:v>24.5</c:v>
                </c:pt>
                <c:pt idx="3">
                  <c:v>34.6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2008576"/>
        <c:axId val="22011264"/>
      </c:barChart>
      <c:catAx>
        <c:axId val="22008576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2000" i="1">
                <a:effectLst/>
              </a:defRPr>
            </a:pPr>
            <a:endParaRPr lang="en-US"/>
          </a:p>
        </c:txPr>
        <c:crossAx val="22011264"/>
        <c:crosses val="autoZero"/>
        <c:auto val="1"/>
        <c:lblAlgn val="ctr"/>
        <c:lblOffset val="100"/>
        <c:noMultiLvlLbl val="0"/>
      </c:catAx>
      <c:valAx>
        <c:axId val="2201126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2008576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2000" b="1" i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166A51-6E71-43AC-8C49-3022CF2948E7}" type="doc">
      <dgm:prSet loTypeId="urn:microsoft.com/office/officeart/2008/layout/PictureAccentList" loCatId="list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1B0CF25-C9F5-4DA4-A6C6-18C08449BFB5}">
      <dgm:prSet phldrT="[Text]" custT="1"/>
      <dgm:spPr>
        <a:solidFill>
          <a:schemeClr val="accent2">
            <a:lumMod val="50000"/>
          </a:schemeClr>
        </a:solidFill>
      </dgm:spPr>
      <dgm:t>
        <a:bodyPr/>
        <a:lstStyle/>
        <a:p>
          <a:pPr algn="l">
            <a:spcAft>
              <a:spcPts val="0"/>
            </a:spcAft>
          </a:pPr>
          <a:r>
            <a:rPr lang="en-US" sz="3600" i="1" strike="noStrik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Texas Public Universities           </a:t>
          </a:r>
          <a:r>
            <a:rPr lang="en-US" sz="1600" b="1" dirty="0" smtClean="0"/>
            <a:t>Fall 2005 Cohort</a:t>
          </a:r>
        </a:p>
        <a:p>
          <a:pPr algn="ctr">
            <a:spcAft>
              <a:spcPts val="0"/>
            </a:spcAft>
          </a:pPr>
          <a:r>
            <a:rPr lang="en-US" sz="1600" b="1" dirty="0" smtClean="0"/>
            <a:t>		                     Cohort Total: 58,183</a:t>
          </a:r>
          <a:endParaRPr lang="en-US" sz="1600" b="1" dirty="0"/>
        </a:p>
      </dgm:t>
    </dgm:pt>
    <dgm:pt modelId="{EFE4D941-172B-4531-A6C9-EA0CE12AF68E}" type="parTrans" cxnId="{C3BE76FB-AA83-4F62-9DC5-F03F3FA0B634}">
      <dgm:prSet/>
      <dgm:spPr/>
      <dgm:t>
        <a:bodyPr/>
        <a:lstStyle/>
        <a:p>
          <a:endParaRPr lang="en-US"/>
        </a:p>
      </dgm:t>
    </dgm:pt>
    <dgm:pt modelId="{22DE8859-999A-4E91-BA22-09F0AE6BABCA}" type="sibTrans" cxnId="{C3BE76FB-AA83-4F62-9DC5-F03F3FA0B634}">
      <dgm:prSet/>
      <dgm:spPr/>
      <dgm:t>
        <a:bodyPr/>
        <a:lstStyle/>
        <a:p>
          <a:endParaRPr lang="en-US"/>
        </a:p>
      </dgm:t>
    </dgm:pt>
    <dgm:pt modelId="{582294A9-E5FA-474C-AC82-210A732CA7AC}">
      <dgm:prSet phldrT="[Text]" custT="1"/>
      <dgm:spPr>
        <a:solidFill>
          <a:srgbClr val="8B3331"/>
        </a:solidFill>
      </dgm:spPr>
      <dgm:t>
        <a:bodyPr/>
        <a:lstStyle/>
        <a:p>
          <a:r>
            <a:rPr lang="en-US" sz="3200" dirty="0" smtClean="0"/>
            <a:t>100</a:t>
          </a:r>
          <a:endParaRPr lang="en-US" sz="3200" dirty="0"/>
        </a:p>
      </dgm:t>
    </dgm:pt>
    <dgm:pt modelId="{96AE0076-93AE-4263-A1DD-7644DE779C6E}" type="parTrans" cxnId="{DF49DDBF-7718-4272-B6FB-0FC41DB28788}">
      <dgm:prSet/>
      <dgm:spPr/>
      <dgm:t>
        <a:bodyPr/>
        <a:lstStyle/>
        <a:p>
          <a:endParaRPr lang="en-US"/>
        </a:p>
      </dgm:t>
    </dgm:pt>
    <dgm:pt modelId="{43600648-4B7E-4989-A96D-C742A7047182}" type="sibTrans" cxnId="{DF49DDBF-7718-4272-B6FB-0FC41DB28788}">
      <dgm:prSet/>
      <dgm:spPr/>
      <dgm:t>
        <a:bodyPr/>
        <a:lstStyle/>
        <a:p>
          <a:endParaRPr lang="en-US"/>
        </a:p>
      </dgm:t>
    </dgm:pt>
    <dgm:pt modelId="{9ADBA3D0-6CFD-474A-A651-1FDABEFDC504}">
      <dgm:prSet phldrT="[Text]" custT="1"/>
      <dgm:spPr>
        <a:solidFill>
          <a:srgbClr val="AD403D"/>
        </a:solidFill>
      </dgm:spPr>
      <dgm:t>
        <a:bodyPr/>
        <a:lstStyle/>
        <a:p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96				4</a:t>
          </a:r>
          <a:endParaRPr lang="en-US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40321EC-9F5F-4D23-A18B-35D69CD54519}" type="parTrans" cxnId="{BB5D8A27-743B-4324-A6CD-C15437C9C1F1}">
      <dgm:prSet/>
      <dgm:spPr/>
      <dgm:t>
        <a:bodyPr/>
        <a:lstStyle/>
        <a:p>
          <a:endParaRPr lang="en-US"/>
        </a:p>
      </dgm:t>
    </dgm:pt>
    <dgm:pt modelId="{F3981FEA-1C8E-4161-AB98-6F499739EEC2}" type="sibTrans" cxnId="{BB5D8A27-743B-4324-A6CD-C15437C9C1F1}">
      <dgm:prSet/>
      <dgm:spPr/>
      <dgm:t>
        <a:bodyPr/>
        <a:lstStyle/>
        <a:p>
          <a:endParaRPr lang="en-US"/>
        </a:p>
      </dgm:t>
    </dgm:pt>
    <dgm:pt modelId="{C1BCDEBA-D2B6-4737-82E7-AFAB0FA1DCED}">
      <dgm:prSet phldrT="[Text]" custT="1"/>
      <dgm:spPr>
        <a:solidFill>
          <a:srgbClr val="DEA09E"/>
        </a:solidFill>
      </dgm:spPr>
      <dgm:t>
        <a:bodyPr/>
        <a:lstStyle/>
        <a:p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28				2</a:t>
          </a:r>
          <a:endParaRPr lang="en-US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35BD06D-3DE6-4655-9B8F-BD0B24140288}" type="parTrans" cxnId="{24A54720-8841-4615-B23B-6D89742EDF6F}">
      <dgm:prSet/>
      <dgm:spPr/>
      <dgm:t>
        <a:bodyPr/>
        <a:lstStyle/>
        <a:p>
          <a:endParaRPr lang="en-US"/>
        </a:p>
      </dgm:t>
    </dgm:pt>
    <dgm:pt modelId="{2B542B5E-C569-4965-A3E0-B2E8270C1183}" type="sibTrans" cxnId="{24A54720-8841-4615-B23B-6D89742EDF6F}">
      <dgm:prSet/>
      <dgm:spPr/>
      <dgm:t>
        <a:bodyPr/>
        <a:lstStyle/>
        <a:p>
          <a:endParaRPr lang="en-US"/>
        </a:p>
      </dgm:t>
    </dgm:pt>
    <dgm:pt modelId="{44783966-D0C4-4001-8F1C-50767CEE307A}">
      <dgm:prSet phldrT="[Text]" custT="1"/>
      <dgm:spPr>
        <a:solidFill>
          <a:srgbClr val="BD4643"/>
        </a:solidFill>
      </dgm:spPr>
      <dgm:t>
        <a:bodyPr/>
        <a:lstStyle/>
        <a:p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27				0</a:t>
          </a:r>
          <a:endParaRPr lang="en-US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9EDAFD3-DEFC-43CE-9C38-895FFBF64BA6}" type="parTrans" cxnId="{43D19604-A58D-4F4E-8313-07BA2E5208AC}">
      <dgm:prSet/>
      <dgm:spPr/>
      <dgm:t>
        <a:bodyPr/>
        <a:lstStyle/>
        <a:p>
          <a:endParaRPr lang="en-US"/>
        </a:p>
      </dgm:t>
    </dgm:pt>
    <dgm:pt modelId="{6D627D74-F7F5-4426-B6CD-B57CF7E15499}" type="sibTrans" cxnId="{43D19604-A58D-4F4E-8313-07BA2E5208AC}">
      <dgm:prSet/>
      <dgm:spPr/>
      <dgm:t>
        <a:bodyPr/>
        <a:lstStyle/>
        <a:p>
          <a:endParaRPr lang="en-US"/>
        </a:p>
      </dgm:t>
    </dgm:pt>
    <dgm:pt modelId="{6F973B9F-C1E2-4BC7-B28E-6B2994759BD4}">
      <dgm:prSet phldrT="[Text]" custT="1"/>
      <dgm:spPr>
        <a:solidFill>
          <a:srgbClr val="C1524F"/>
        </a:solidFill>
      </dgm:spPr>
      <dgm:t>
        <a:bodyPr/>
        <a:lstStyle/>
        <a:p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29				1</a:t>
          </a:r>
          <a:endParaRPr lang="en-US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86DD252-2F59-430B-834E-568AA8FB0606}" type="parTrans" cxnId="{73E42BD1-274A-4103-BBD5-1211C0F26889}">
      <dgm:prSet/>
      <dgm:spPr/>
      <dgm:t>
        <a:bodyPr/>
        <a:lstStyle/>
        <a:p>
          <a:endParaRPr lang="en-US"/>
        </a:p>
      </dgm:t>
    </dgm:pt>
    <dgm:pt modelId="{7FF42FAC-2A5D-45FA-BDF7-C25E0856E245}" type="sibTrans" cxnId="{73E42BD1-274A-4103-BBD5-1211C0F26889}">
      <dgm:prSet/>
      <dgm:spPr/>
      <dgm:t>
        <a:bodyPr/>
        <a:lstStyle/>
        <a:p>
          <a:endParaRPr lang="en-US"/>
        </a:p>
      </dgm:t>
    </dgm:pt>
    <dgm:pt modelId="{B82E2C61-1D14-410A-B308-ACF5E1F79135}">
      <dgm:prSet phldrT="[Text]" custT="1"/>
      <dgm:spPr>
        <a:solidFill>
          <a:srgbClr val="C96765"/>
        </a:solidFill>
      </dgm:spPr>
      <dgm:t>
        <a:bodyPr/>
        <a:lstStyle/>
        <a:p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56				1</a:t>
          </a:r>
          <a:endParaRPr lang="en-US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D55CED1-46C1-4D14-8954-1AB1271EF7C2}" type="parTrans" cxnId="{4791EB87-2799-4EF8-B201-EBECAD0AE69B}">
      <dgm:prSet/>
      <dgm:spPr/>
      <dgm:t>
        <a:bodyPr/>
        <a:lstStyle/>
        <a:p>
          <a:endParaRPr lang="en-US"/>
        </a:p>
      </dgm:t>
    </dgm:pt>
    <dgm:pt modelId="{8A113556-5937-4481-8CFD-58CBDDCCC24C}" type="sibTrans" cxnId="{4791EB87-2799-4EF8-B201-EBECAD0AE69B}">
      <dgm:prSet/>
      <dgm:spPr/>
      <dgm:t>
        <a:bodyPr/>
        <a:lstStyle/>
        <a:p>
          <a:endParaRPr lang="en-US"/>
        </a:p>
      </dgm:t>
    </dgm:pt>
    <dgm:pt modelId="{0B9F2DCD-222D-4717-8D05-C4AB7722CAA4}">
      <dgm:prSet phldrT="[Text]" custT="1"/>
      <dgm:spPr>
        <a:solidFill>
          <a:srgbClr val="D58785"/>
        </a:solidFill>
      </dgm:spPr>
      <dgm:t>
        <a:bodyPr/>
        <a:lstStyle/>
        <a:p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12				1</a:t>
          </a:r>
          <a:endParaRPr lang="en-US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41650F9-6C2F-422C-896F-DD5A1280394F}" type="parTrans" cxnId="{8390D12A-BB56-4901-9754-5BAD3F049A66}">
      <dgm:prSet/>
      <dgm:spPr/>
      <dgm:t>
        <a:bodyPr/>
        <a:lstStyle/>
        <a:p>
          <a:endParaRPr lang="en-US"/>
        </a:p>
      </dgm:t>
    </dgm:pt>
    <dgm:pt modelId="{95098C62-C5F5-4A0D-A0F2-1F0FC50ABCAE}" type="sibTrans" cxnId="{8390D12A-BB56-4901-9754-5BAD3F049A66}">
      <dgm:prSet/>
      <dgm:spPr/>
      <dgm:t>
        <a:bodyPr/>
        <a:lstStyle/>
        <a:p>
          <a:endParaRPr lang="en-US"/>
        </a:p>
      </dgm:t>
    </dgm:pt>
    <dgm:pt modelId="{EE67BC61-A585-420E-AFE9-96BA818BA570}" type="pres">
      <dgm:prSet presAssocID="{59166A51-6E71-43AC-8C49-3022CF2948E7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300ECAC-AEE4-4D20-89EF-E0975ADBC3B8}" type="pres">
      <dgm:prSet presAssocID="{61B0CF25-C9F5-4DA4-A6C6-18C08449BFB5}" presName="root" presStyleCnt="0">
        <dgm:presLayoutVars>
          <dgm:chMax/>
          <dgm:chPref val="4"/>
        </dgm:presLayoutVars>
      </dgm:prSet>
      <dgm:spPr/>
    </dgm:pt>
    <dgm:pt modelId="{8D360DB3-7C9C-435E-B94A-FCB33FADE1B5}" type="pres">
      <dgm:prSet presAssocID="{61B0CF25-C9F5-4DA4-A6C6-18C08449BFB5}" presName="rootComposite" presStyleCnt="0">
        <dgm:presLayoutVars/>
      </dgm:prSet>
      <dgm:spPr/>
    </dgm:pt>
    <dgm:pt modelId="{A00E4CFB-3798-4C09-B200-A621DCC200C1}" type="pres">
      <dgm:prSet presAssocID="{61B0CF25-C9F5-4DA4-A6C6-18C08449BFB5}" presName="rootText" presStyleLbl="node0" presStyleIdx="0" presStyleCnt="1" custScaleX="162240" custLinFactNeighborX="-1957" custLinFactNeighborY="1125">
        <dgm:presLayoutVars>
          <dgm:chMax/>
          <dgm:chPref val="4"/>
        </dgm:presLayoutVars>
      </dgm:prSet>
      <dgm:spPr/>
      <dgm:t>
        <a:bodyPr/>
        <a:lstStyle/>
        <a:p>
          <a:endParaRPr lang="en-US"/>
        </a:p>
      </dgm:t>
    </dgm:pt>
    <dgm:pt modelId="{A7FAFAB7-91C2-4392-8614-36F9B168EAD7}" type="pres">
      <dgm:prSet presAssocID="{61B0CF25-C9F5-4DA4-A6C6-18C08449BFB5}" presName="childShape" presStyleCnt="0">
        <dgm:presLayoutVars>
          <dgm:chMax val="0"/>
          <dgm:chPref val="0"/>
        </dgm:presLayoutVars>
      </dgm:prSet>
      <dgm:spPr/>
    </dgm:pt>
    <dgm:pt modelId="{66DE8D74-68B1-463E-A5B7-F8EF8C79D8F9}" type="pres">
      <dgm:prSet presAssocID="{582294A9-E5FA-474C-AC82-210A732CA7AC}" presName="childComposite" presStyleCnt="0">
        <dgm:presLayoutVars>
          <dgm:chMax val="0"/>
          <dgm:chPref val="0"/>
        </dgm:presLayoutVars>
      </dgm:prSet>
      <dgm:spPr/>
    </dgm:pt>
    <dgm:pt modelId="{F9E88BCD-4384-4626-901F-6B90DAC1A647}" type="pres">
      <dgm:prSet presAssocID="{582294A9-E5FA-474C-AC82-210A732CA7AC}" presName="Image" presStyleLbl="node1" presStyleIdx="0" presStyleCnt="7" custScaleX="232750" custScaleY="61897" custLinFactNeighborX="-80163" custLinFactNeighborY="-11663"/>
      <dgm:spPr>
        <a:solidFill>
          <a:srgbClr val="8B3331"/>
        </a:solidFill>
      </dgm:spPr>
    </dgm:pt>
    <dgm:pt modelId="{45C12B90-1409-4107-996A-240235A1A497}" type="pres">
      <dgm:prSet presAssocID="{582294A9-E5FA-474C-AC82-210A732CA7AC}" presName="childText" presStyleLbl="lnNode1" presStyleIdx="0" presStyleCnt="7" custScaleX="142071" custScaleY="59416" custLinFactNeighborX="21011" custLinFactNeighborY="-1290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4E4421-5755-45CE-A147-ED898358C3D1}" type="pres">
      <dgm:prSet presAssocID="{9ADBA3D0-6CFD-474A-A651-1FDABEFDC504}" presName="childComposite" presStyleCnt="0">
        <dgm:presLayoutVars>
          <dgm:chMax val="0"/>
          <dgm:chPref val="0"/>
        </dgm:presLayoutVars>
      </dgm:prSet>
      <dgm:spPr/>
    </dgm:pt>
    <dgm:pt modelId="{1D750F31-940E-495B-BE82-AECEA826A4BD}" type="pres">
      <dgm:prSet presAssocID="{9ADBA3D0-6CFD-474A-A651-1FDABEFDC504}" presName="Image" presStyleLbl="node1" presStyleIdx="1" presStyleCnt="7" custScaleX="170921" custScaleY="100111" custLinFactNeighborX="-84589" custLinFactNeighborY="2565"/>
      <dgm:spPr>
        <a:solidFill>
          <a:srgbClr val="AD403D"/>
        </a:solidFill>
      </dgm:spPr>
      <dgm:t>
        <a:bodyPr/>
        <a:lstStyle/>
        <a:p>
          <a:endParaRPr lang="en-US"/>
        </a:p>
      </dgm:t>
    </dgm:pt>
    <dgm:pt modelId="{359DA0A5-A5CA-4AEE-A896-167C4AF0E2A1}" type="pres">
      <dgm:prSet presAssocID="{9ADBA3D0-6CFD-474A-A651-1FDABEFDC504}" presName="childText" presStyleLbl="lnNode1" presStyleIdx="1" presStyleCnt="7" custScaleX="150635" custScaleY="65806" custLinFactNeighborX="20285" custLinFactNeighborY="204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5D48BB-2CA3-442F-A14E-559D1037A04A}" type="pres">
      <dgm:prSet presAssocID="{44783966-D0C4-4001-8F1C-50767CEE307A}" presName="childComposite" presStyleCnt="0">
        <dgm:presLayoutVars>
          <dgm:chMax val="0"/>
          <dgm:chPref val="0"/>
        </dgm:presLayoutVars>
      </dgm:prSet>
      <dgm:spPr/>
    </dgm:pt>
    <dgm:pt modelId="{A523B14A-93BF-4CF0-A00A-DF6F344B0323}" type="pres">
      <dgm:prSet presAssocID="{44783966-D0C4-4001-8F1C-50767CEE307A}" presName="Image" presStyleLbl="node1" presStyleIdx="2" presStyleCnt="7" custScaleX="169992" custScaleY="99893" custLinFactNeighborX="-85054" custLinFactNeighborY="1705"/>
      <dgm:spPr>
        <a:solidFill>
          <a:srgbClr val="BD4643"/>
        </a:solidFill>
      </dgm:spPr>
    </dgm:pt>
    <dgm:pt modelId="{182ABE95-7EC0-462F-9F4F-CABC7821A4FF}" type="pres">
      <dgm:prSet presAssocID="{44783966-D0C4-4001-8F1C-50767CEE307A}" presName="childText" presStyleLbl="lnNode1" presStyleIdx="2" presStyleCnt="7" custScaleX="150635" custScaleY="66258" custLinFactNeighborX="21177" custLinFactNeighborY="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27119D-308B-411B-BB43-828852306230}" type="pres">
      <dgm:prSet presAssocID="{6F973B9F-C1E2-4BC7-B28E-6B2994759BD4}" presName="childComposite" presStyleCnt="0">
        <dgm:presLayoutVars>
          <dgm:chMax val="0"/>
          <dgm:chPref val="0"/>
        </dgm:presLayoutVars>
      </dgm:prSet>
      <dgm:spPr/>
    </dgm:pt>
    <dgm:pt modelId="{2C91D69D-9102-4DE1-96C1-58C09911A26F}" type="pres">
      <dgm:prSet presAssocID="{6F973B9F-C1E2-4BC7-B28E-6B2994759BD4}" presName="Image" presStyleLbl="node1" presStyleIdx="3" presStyleCnt="7" custScaleX="169992" custLinFactNeighborX="-85054" custLinFactNeighborY="1063"/>
      <dgm:spPr>
        <a:solidFill>
          <a:srgbClr val="C1524F"/>
        </a:solidFill>
      </dgm:spPr>
    </dgm:pt>
    <dgm:pt modelId="{313C5F69-1F73-41C5-80E4-9B6159733A26}" type="pres">
      <dgm:prSet presAssocID="{6F973B9F-C1E2-4BC7-B28E-6B2994759BD4}" presName="childText" presStyleLbl="lnNode1" presStyleIdx="3" presStyleCnt="7" custScaleX="150635" custScaleY="66258" custLinFactNeighborX="21177" custLinFactNeighborY="-14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E63946-033E-4624-A1A5-EDAF79847084}" type="pres">
      <dgm:prSet presAssocID="{B82E2C61-1D14-410A-B308-ACF5E1F79135}" presName="childComposite" presStyleCnt="0">
        <dgm:presLayoutVars>
          <dgm:chMax val="0"/>
          <dgm:chPref val="0"/>
        </dgm:presLayoutVars>
      </dgm:prSet>
      <dgm:spPr/>
    </dgm:pt>
    <dgm:pt modelId="{39406E24-C2DE-48B3-A725-FA3938897662}" type="pres">
      <dgm:prSet presAssocID="{B82E2C61-1D14-410A-B308-ACF5E1F79135}" presName="Image" presStyleLbl="node1" presStyleIdx="4" presStyleCnt="7" custScaleX="169992" custLinFactNeighborX="-85054" custLinFactNeighborY="368"/>
      <dgm:spPr>
        <a:solidFill>
          <a:srgbClr val="C96765"/>
        </a:solidFill>
      </dgm:spPr>
    </dgm:pt>
    <dgm:pt modelId="{F95ABD0A-5180-4D61-A1E1-5A3D728D1FBB}" type="pres">
      <dgm:prSet presAssocID="{B82E2C61-1D14-410A-B308-ACF5E1F79135}" presName="childText" presStyleLbl="lnNode1" presStyleIdx="4" presStyleCnt="7" custScaleX="150635" custScaleY="66258" custLinFactNeighborX="21177" custLinFactNeighborY="-150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AF3AE2-3DC6-4B14-AC3A-5EF01BA7ED8E}" type="pres">
      <dgm:prSet presAssocID="{0B9F2DCD-222D-4717-8D05-C4AB7722CAA4}" presName="childComposite" presStyleCnt="0">
        <dgm:presLayoutVars>
          <dgm:chMax val="0"/>
          <dgm:chPref val="0"/>
        </dgm:presLayoutVars>
      </dgm:prSet>
      <dgm:spPr/>
    </dgm:pt>
    <dgm:pt modelId="{D83B7FE0-C2D7-4D26-B760-3EC65D3D6FDC}" type="pres">
      <dgm:prSet presAssocID="{0B9F2DCD-222D-4717-8D05-C4AB7722CAA4}" presName="Image" presStyleLbl="node1" presStyleIdx="5" presStyleCnt="7" custScaleX="169992" custLinFactNeighborX="-85054" custLinFactNeighborY="-328"/>
      <dgm:spPr>
        <a:solidFill>
          <a:srgbClr val="D58785"/>
        </a:solidFill>
      </dgm:spPr>
    </dgm:pt>
    <dgm:pt modelId="{C47F0E4D-0A6B-4B73-8B36-3346E761B844}" type="pres">
      <dgm:prSet presAssocID="{0B9F2DCD-222D-4717-8D05-C4AB7722CAA4}" presName="childText" presStyleLbl="lnNode1" presStyleIdx="5" presStyleCnt="7" custScaleX="150635" custScaleY="66258" custLinFactNeighborX="21177" custLinFactNeighborY="-159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0FD763-328B-4DDD-86B5-2B326ED3094E}" type="pres">
      <dgm:prSet presAssocID="{C1BCDEBA-D2B6-4737-82E7-AFAB0FA1DCED}" presName="childComposite" presStyleCnt="0">
        <dgm:presLayoutVars>
          <dgm:chMax val="0"/>
          <dgm:chPref val="0"/>
        </dgm:presLayoutVars>
      </dgm:prSet>
      <dgm:spPr/>
    </dgm:pt>
    <dgm:pt modelId="{C8926C7C-6954-4D8F-9057-80BE33FD9A62}" type="pres">
      <dgm:prSet presAssocID="{C1BCDEBA-D2B6-4737-82E7-AFAB0FA1DCED}" presName="Image" presStyleLbl="node1" presStyleIdx="6" presStyleCnt="7" custScaleX="169992" custLinFactNeighborX="-85054" custLinFactNeighborY="162"/>
      <dgm:spPr>
        <a:solidFill>
          <a:srgbClr val="DEA09E"/>
        </a:solidFill>
      </dgm:spPr>
    </dgm:pt>
    <dgm:pt modelId="{35A879B0-4359-4694-A259-19A4EAB2A659}" type="pres">
      <dgm:prSet presAssocID="{C1BCDEBA-D2B6-4737-82E7-AFAB0FA1DCED}" presName="childText" presStyleLbl="lnNode1" presStyleIdx="6" presStyleCnt="7" custScaleX="150635" custScaleY="66258" custLinFactNeighborX="21177" custLinFactNeighborY="5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AABFF3-C80D-46E2-ACF9-C9077A17325F}" type="presOf" srcId="{61B0CF25-C9F5-4DA4-A6C6-18C08449BFB5}" destId="{A00E4CFB-3798-4C09-B200-A621DCC200C1}" srcOrd="0" destOrd="0" presId="urn:microsoft.com/office/officeart/2008/layout/PictureAccentList"/>
    <dgm:cxn modelId="{1D77397D-263F-4A36-9C5E-451EF8555DA7}" type="presOf" srcId="{B82E2C61-1D14-410A-B308-ACF5E1F79135}" destId="{F95ABD0A-5180-4D61-A1E1-5A3D728D1FBB}" srcOrd="0" destOrd="0" presId="urn:microsoft.com/office/officeart/2008/layout/PictureAccentList"/>
    <dgm:cxn modelId="{85376585-770F-4B80-873C-C5EC781867EE}" type="presOf" srcId="{582294A9-E5FA-474C-AC82-210A732CA7AC}" destId="{45C12B90-1409-4107-996A-240235A1A497}" srcOrd="0" destOrd="0" presId="urn:microsoft.com/office/officeart/2008/layout/PictureAccentList"/>
    <dgm:cxn modelId="{6C9C1343-2E05-430A-8C51-B93AAE437D6F}" type="presOf" srcId="{6F973B9F-C1E2-4BC7-B28E-6B2994759BD4}" destId="{313C5F69-1F73-41C5-80E4-9B6159733A26}" srcOrd="0" destOrd="0" presId="urn:microsoft.com/office/officeart/2008/layout/PictureAccentList"/>
    <dgm:cxn modelId="{8390D12A-BB56-4901-9754-5BAD3F049A66}" srcId="{61B0CF25-C9F5-4DA4-A6C6-18C08449BFB5}" destId="{0B9F2DCD-222D-4717-8D05-C4AB7722CAA4}" srcOrd="5" destOrd="0" parTransId="{441650F9-6C2F-422C-896F-DD5A1280394F}" sibTransId="{95098C62-C5F5-4A0D-A0F2-1F0FC50ABCAE}"/>
    <dgm:cxn modelId="{601F2629-8CFD-42D8-ABF8-8C1D923C4BD6}" type="presOf" srcId="{44783966-D0C4-4001-8F1C-50767CEE307A}" destId="{182ABE95-7EC0-462F-9F4F-CABC7821A4FF}" srcOrd="0" destOrd="0" presId="urn:microsoft.com/office/officeart/2008/layout/PictureAccentList"/>
    <dgm:cxn modelId="{C3BE76FB-AA83-4F62-9DC5-F03F3FA0B634}" srcId="{59166A51-6E71-43AC-8C49-3022CF2948E7}" destId="{61B0CF25-C9F5-4DA4-A6C6-18C08449BFB5}" srcOrd="0" destOrd="0" parTransId="{EFE4D941-172B-4531-A6C9-EA0CE12AF68E}" sibTransId="{22DE8859-999A-4E91-BA22-09F0AE6BABCA}"/>
    <dgm:cxn modelId="{4791EB87-2799-4EF8-B201-EBECAD0AE69B}" srcId="{61B0CF25-C9F5-4DA4-A6C6-18C08449BFB5}" destId="{B82E2C61-1D14-410A-B308-ACF5E1F79135}" srcOrd="4" destOrd="0" parTransId="{7D55CED1-46C1-4D14-8954-1AB1271EF7C2}" sibTransId="{8A113556-5937-4481-8CFD-58CBDDCCC24C}"/>
    <dgm:cxn modelId="{39C41B9B-D84F-4636-8052-E6F8FCBB54AC}" type="presOf" srcId="{0B9F2DCD-222D-4717-8D05-C4AB7722CAA4}" destId="{C47F0E4D-0A6B-4B73-8B36-3346E761B844}" srcOrd="0" destOrd="0" presId="urn:microsoft.com/office/officeart/2008/layout/PictureAccentList"/>
    <dgm:cxn modelId="{43D19604-A58D-4F4E-8313-07BA2E5208AC}" srcId="{61B0CF25-C9F5-4DA4-A6C6-18C08449BFB5}" destId="{44783966-D0C4-4001-8F1C-50767CEE307A}" srcOrd="2" destOrd="0" parTransId="{69EDAFD3-DEFC-43CE-9C38-895FFBF64BA6}" sibTransId="{6D627D74-F7F5-4426-B6CD-B57CF7E15499}"/>
    <dgm:cxn modelId="{73E42BD1-274A-4103-BBD5-1211C0F26889}" srcId="{61B0CF25-C9F5-4DA4-A6C6-18C08449BFB5}" destId="{6F973B9F-C1E2-4BC7-B28E-6B2994759BD4}" srcOrd="3" destOrd="0" parTransId="{086DD252-2F59-430B-834E-568AA8FB0606}" sibTransId="{7FF42FAC-2A5D-45FA-BDF7-C25E0856E245}"/>
    <dgm:cxn modelId="{DF49DDBF-7718-4272-B6FB-0FC41DB28788}" srcId="{61B0CF25-C9F5-4DA4-A6C6-18C08449BFB5}" destId="{582294A9-E5FA-474C-AC82-210A732CA7AC}" srcOrd="0" destOrd="0" parTransId="{96AE0076-93AE-4263-A1DD-7644DE779C6E}" sibTransId="{43600648-4B7E-4989-A96D-C742A7047182}"/>
    <dgm:cxn modelId="{EBD72D6A-1B1F-4A1C-8783-82E40D87E325}" type="presOf" srcId="{59166A51-6E71-43AC-8C49-3022CF2948E7}" destId="{EE67BC61-A585-420E-AFE9-96BA818BA570}" srcOrd="0" destOrd="0" presId="urn:microsoft.com/office/officeart/2008/layout/PictureAccentList"/>
    <dgm:cxn modelId="{BB5D8A27-743B-4324-A6CD-C15437C9C1F1}" srcId="{61B0CF25-C9F5-4DA4-A6C6-18C08449BFB5}" destId="{9ADBA3D0-6CFD-474A-A651-1FDABEFDC504}" srcOrd="1" destOrd="0" parTransId="{440321EC-9F5F-4D23-A18B-35D69CD54519}" sibTransId="{F3981FEA-1C8E-4161-AB98-6F499739EEC2}"/>
    <dgm:cxn modelId="{24A54720-8841-4615-B23B-6D89742EDF6F}" srcId="{61B0CF25-C9F5-4DA4-A6C6-18C08449BFB5}" destId="{C1BCDEBA-D2B6-4737-82E7-AFAB0FA1DCED}" srcOrd="6" destOrd="0" parTransId="{435BD06D-3DE6-4655-9B8F-BD0B24140288}" sibTransId="{2B542B5E-C569-4965-A3E0-B2E8270C1183}"/>
    <dgm:cxn modelId="{D8E2B43A-4BB9-43A7-9431-09B4C253A4CD}" type="presOf" srcId="{9ADBA3D0-6CFD-474A-A651-1FDABEFDC504}" destId="{359DA0A5-A5CA-4AEE-A896-167C4AF0E2A1}" srcOrd="0" destOrd="0" presId="urn:microsoft.com/office/officeart/2008/layout/PictureAccentList"/>
    <dgm:cxn modelId="{F4674F21-D3AA-4762-91BC-0671D40DA482}" type="presOf" srcId="{C1BCDEBA-D2B6-4737-82E7-AFAB0FA1DCED}" destId="{35A879B0-4359-4694-A259-19A4EAB2A659}" srcOrd="0" destOrd="0" presId="urn:microsoft.com/office/officeart/2008/layout/PictureAccentList"/>
    <dgm:cxn modelId="{C5229305-962A-4C7E-9F70-564ABD105322}" type="presParOf" srcId="{EE67BC61-A585-420E-AFE9-96BA818BA570}" destId="{1300ECAC-AEE4-4D20-89EF-E0975ADBC3B8}" srcOrd="0" destOrd="0" presId="urn:microsoft.com/office/officeart/2008/layout/PictureAccentList"/>
    <dgm:cxn modelId="{C9635FED-2D7F-4622-8F33-BFC6B7A8A66A}" type="presParOf" srcId="{1300ECAC-AEE4-4D20-89EF-E0975ADBC3B8}" destId="{8D360DB3-7C9C-435E-B94A-FCB33FADE1B5}" srcOrd="0" destOrd="0" presId="urn:microsoft.com/office/officeart/2008/layout/PictureAccentList"/>
    <dgm:cxn modelId="{18F6D3D3-89D5-4BAD-8E88-CCE707746DDF}" type="presParOf" srcId="{8D360DB3-7C9C-435E-B94A-FCB33FADE1B5}" destId="{A00E4CFB-3798-4C09-B200-A621DCC200C1}" srcOrd="0" destOrd="0" presId="urn:microsoft.com/office/officeart/2008/layout/PictureAccentList"/>
    <dgm:cxn modelId="{65E1BC6C-DC6F-416C-8F97-57BC87B4625F}" type="presParOf" srcId="{1300ECAC-AEE4-4D20-89EF-E0975ADBC3B8}" destId="{A7FAFAB7-91C2-4392-8614-36F9B168EAD7}" srcOrd="1" destOrd="0" presId="urn:microsoft.com/office/officeart/2008/layout/PictureAccentList"/>
    <dgm:cxn modelId="{F5252E8E-AF68-4846-942B-6182EE0839C2}" type="presParOf" srcId="{A7FAFAB7-91C2-4392-8614-36F9B168EAD7}" destId="{66DE8D74-68B1-463E-A5B7-F8EF8C79D8F9}" srcOrd="0" destOrd="0" presId="urn:microsoft.com/office/officeart/2008/layout/PictureAccentList"/>
    <dgm:cxn modelId="{05935259-7611-4B2A-9A0E-EBBF2C6D4D68}" type="presParOf" srcId="{66DE8D74-68B1-463E-A5B7-F8EF8C79D8F9}" destId="{F9E88BCD-4384-4626-901F-6B90DAC1A647}" srcOrd="0" destOrd="0" presId="urn:microsoft.com/office/officeart/2008/layout/PictureAccentList"/>
    <dgm:cxn modelId="{4C847F57-A934-479E-8B6C-2CA676CA8B94}" type="presParOf" srcId="{66DE8D74-68B1-463E-A5B7-F8EF8C79D8F9}" destId="{45C12B90-1409-4107-996A-240235A1A497}" srcOrd="1" destOrd="0" presId="urn:microsoft.com/office/officeart/2008/layout/PictureAccentList"/>
    <dgm:cxn modelId="{B15D1AD7-1D6C-40D6-9D8F-8BF068CA0779}" type="presParOf" srcId="{A7FAFAB7-91C2-4392-8614-36F9B168EAD7}" destId="{CF4E4421-5755-45CE-A147-ED898358C3D1}" srcOrd="1" destOrd="0" presId="urn:microsoft.com/office/officeart/2008/layout/PictureAccentList"/>
    <dgm:cxn modelId="{69E51B5C-6101-4375-ADD7-CE19749D1E5E}" type="presParOf" srcId="{CF4E4421-5755-45CE-A147-ED898358C3D1}" destId="{1D750F31-940E-495B-BE82-AECEA826A4BD}" srcOrd="0" destOrd="0" presId="urn:microsoft.com/office/officeart/2008/layout/PictureAccentList"/>
    <dgm:cxn modelId="{BF356A42-07EF-4BA0-B136-FA6E1901CFBB}" type="presParOf" srcId="{CF4E4421-5755-45CE-A147-ED898358C3D1}" destId="{359DA0A5-A5CA-4AEE-A896-167C4AF0E2A1}" srcOrd="1" destOrd="0" presId="urn:microsoft.com/office/officeart/2008/layout/PictureAccentList"/>
    <dgm:cxn modelId="{140322BC-A5E5-425A-BABD-9836E70FBCC3}" type="presParOf" srcId="{A7FAFAB7-91C2-4392-8614-36F9B168EAD7}" destId="{E35D48BB-2CA3-442F-A14E-559D1037A04A}" srcOrd="2" destOrd="0" presId="urn:microsoft.com/office/officeart/2008/layout/PictureAccentList"/>
    <dgm:cxn modelId="{AB6B83A7-D425-42E6-8CB7-82BB2E604437}" type="presParOf" srcId="{E35D48BB-2CA3-442F-A14E-559D1037A04A}" destId="{A523B14A-93BF-4CF0-A00A-DF6F344B0323}" srcOrd="0" destOrd="0" presId="urn:microsoft.com/office/officeart/2008/layout/PictureAccentList"/>
    <dgm:cxn modelId="{FB256E68-A388-40EE-B85E-5901B6AFE30A}" type="presParOf" srcId="{E35D48BB-2CA3-442F-A14E-559D1037A04A}" destId="{182ABE95-7EC0-462F-9F4F-CABC7821A4FF}" srcOrd="1" destOrd="0" presId="urn:microsoft.com/office/officeart/2008/layout/PictureAccentList"/>
    <dgm:cxn modelId="{1FC6A799-669F-455E-ADDF-CF47DF7451B6}" type="presParOf" srcId="{A7FAFAB7-91C2-4392-8614-36F9B168EAD7}" destId="{4B27119D-308B-411B-BB43-828852306230}" srcOrd="3" destOrd="0" presId="urn:microsoft.com/office/officeart/2008/layout/PictureAccentList"/>
    <dgm:cxn modelId="{F4A9F65C-59CE-4211-8005-4DA22EAD0D7C}" type="presParOf" srcId="{4B27119D-308B-411B-BB43-828852306230}" destId="{2C91D69D-9102-4DE1-96C1-58C09911A26F}" srcOrd="0" destOrd="0" presId="urn:microsoft.com/office/officeart/2008/layout/PictureAccentList"/>
    <dgm:cxn modelId="{34F449F4-40BF-4079-8941-4201A0F5C2FC}" type="presParOf" srcId="{4B27119D-308B-411B-BB43-828852306230}" destId="{313C5F69-1F73-41C5-80E4-9B6159733A26}" srcOrd="1" destOrd="0" presId="urn:microsoft.com/office/officeart/2008/layout/PictureAccentList"/>
    <dgm:cxn modelId="{6DA13158-AEF1-4083-BDB9-CD6979534074}" type="presParOf" srcId="{A7FAFAB7-91C2-4392-8614-36F9B168EAD7}" destId="{DAE63946-033E-4624-A1A5-EDAF79847084}" srcOrd="4" destOrd="0" presId="urn:microsoft.com/office/officeart/2008/layout/PictureAccentList"/>
    <dgm:cxn modelId="{D8CE96E3-E1A0-4076-AE06-A0F62F114E7F}" type="presParOf" srcId="{DAE63946-033E-4624-A1A5-EDAF79847084}" destId="{39406E24-C2DE-48B3-A725-FA3938897662}" srcOrd="0" destOrd="0" presId="urn:microsoft.com/office/officeart/2008/layout/PictureAccentList"/>
    <dgm:cxn modelId="{0DC91EDA-B4A2-4C81-BF8E-E18F561E7BDC}" type="presParOf" srcId="{DAE63946-033E-4624-A1A5-EDAF79847084}" destId="{F95ABD0A-5180-4D61-A1E1-5A3D728D1FBB}" srcOrd="1" destOrd="0" presId="urn:microsoft.com/office/officeart/2008/layout/PictureAccentList"/>
    <dgm:cxn modelId="{3E309D9C-D9E0-4D8B-A05C-589BD6B40CCA}" type="presParOf" srcId="{A7FAFAB7-91C2-4392-8614-36F9B168EAD7}" destId="{6BAF3AE2-3DC6-4B14-AC3A-5EF01BA7ED8E}" srcOrd="5" destOrd="0" presId="urn:microsoft.com/office/officeart/2008/layout/PictureAccentList"/>
    <dgm:cxn modelId="{5FE49D76-40CE-40CB-A97E-EC1E3DB51841}" type="presParOf" srcId="{6BAF3AE2-3DC6-4B14-AC3A-5EF01BA7ED8E}" destId="{D83B7FE0-C2D7-4D26-B760-3EC65D3D6FDC}" srcOrd="0" destOrd="0" presId="urn:microsoft.com/office/officeart/2008/layout/PictureAccentList"/>
    <dgm:cxn modelId="{8716D277-268C-462B-A106-1BD2DCF139E5}" type="presParOf" srcId="{6BAF3AE2-3DC6-4B14-AC3A-5EF01BA7ED8E}" destId="{C47F0E4D-0A6B-4B73-8B36-3346E761B844}" srcOrd="1" destOrd="0" presId="urn:microsoft.com/office/officeart/2008/layout/PictureAccentList"/>
    <dgm:cxn modelId="{43E87EC6-0279-421E-8AC2-D4B4124E45EE}" type="presParOf" srcId="{A7FAFAB7-91C2-4392-8614-36F9B168EAD7}" destId="{550FD763-328B-4DDD-86B5-2B326ED3094E}" srcOrd="6" destOrd="0" presId="urn:microsoft.com/office/officeart/2008/layout/PictureAccentList"/>
    <dgm:cxn modelId="{085EE2BF-BED3-4981-8EB5-74FDA3226E69}" type="presParOf" srcId="{550FD763-328B-4DDD-86B5-2B326ED3094E}" destId="{C8926C7C-6954-4D8F-9057-80BE33FD9A62}" srcOrd="0" destOrd="0" presId="urn:microsoft.com/office/officeart/2008/layout/PictureAccentList"/>
    <dgm:cxn modelId="{BF98166A-70CF-4DC2-A530-99819691F638}" type="presParOf" srcId="{550FD763-328B-4DDD-86B5-2B326ED3094E}" destId="{35A879B0-4359-4694-A259-19A4EAB2A659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0E4CFB-3798-4C09-B200-A621DCC200C1}">
      <dsp:nvSpPr>
        <dsp:cNvPr id="0" name=""/>
        <dsp:cNvSpPr/>
      </dsp:nvSpPr>
      <dsp:spPr>
        <a:xfrm>
          <a:off x="990612" y="10990"/>
          <a:ext cx="6845234" cy="786631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3600" i="1" strike="noStrike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Texas Public Universities           </a:t>
          </a:r>
          <a:r>
            <a:rPr lang="en-US" sz="1600" b="1" kern="1200" dirty="0" smtClean="0"/>
            <a:t>Fall 2005 Cohort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600" b="1" kern="1200" dirty="0" smtClean="0"/>
            <a:t>		                     Cohort Total: 58,183</a:t>
          </a:r>
          <a:endParaRPr lang="en-US" sz="1600" b="1" kern="1200" dirty="0"/>
        </a:p>
      </dsp:txBody>
      <dsp:txXfrm>
        <a:off x="1013652" y="34030"/>
        <a:ext cx="6799154" cy="740551"/>
      </dsp:txXfrm>
    </dsp:sp>
    <dsp:sp modelId="{F9E88BCD-4384-4626-901F-6B90DAC1A647}">
      <dsp:nvSpPr>
        <dsp:cNvPr id="0" name=""/>
        <dsp:cNvSpPr/>
      </dsp:nvSpPr>
      <dsp:spPr>
        <a:xfrm>
          <a:off x="1138483" y="838620"/>
          <a:ext cx="1830883" cy="486901"/>
        </a:xfrm>
        <a:prstGeom prst="roundRect">
          <a:avLst>
            <a:gd name="adj" fmla="val 16670"/>
          </a:avLst>
        </a:prstGeom>
        <a:solidFill>
          <a:srgbClr val="8B333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C12B90-1409-4107-996A-240235A1A497}">
      <dsp:nvSpPr>
        <dsp:cNvPr id="0" name=""/>
        <dsp:cNvSpPr/>
      </dsp:nvSpPr>
      <dsp:spPr>
        <a:xfrm>
          <a:off x="3124196" y="838624"/>
          <a:ext cx="4809634" cy="467384"/>
        </a:xfrm>
        <a:prstGeom prst="roundRect">
          <a:avLst>
            <a:gd name="adj" fmla="val 16670"/>
          </a:avLst>
        </a:prstGeom>
        <a:solidFill>
          <a:srgbClr val="8B333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100</a:t>
          </a:r>
          <a:endParaRPr lang="en-US" sz="3200" kern="1200" dirty="0"/>
        </a:p>
      </dsp:txBody>
      <dsp:txXfrm>
        <a:off x="3147016" y="861444"/>
        <a:ext cx="4763994" cy="421744"/>
      </dsp:txXfrm>
    </dsp:sp>
    <dsp:sp modelId="{1D750F31-940E-495B-BE82-AECEA826A4BD}">
      <dsp:nvSpPr>
        <dsp:cNvPr id="0" name=""/>
        <dsp:cNvSpPr/>
      </dsp:nvSpPr>
      <dsp:spPr>
        <a:xfrm>
          <a:off x="1201888" y="1531839"/>
          <a:ext cx="1344517" cy="787504"/>
        </a:xfrm>
        <a:prstGeom prst="roundRect">
          <a:avLst>
            <a:gd name="adj" fmla="val 16670"/>
          </a:avLst>
        </a:prstGeom>
        <a:solidFill>
          <a:srgbClr val="AD403D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9DA0A5-A5CA-4AEE-A896-167C4AF0E2A1}">
      <dsp:nvSpPr>
        <dsp:cNvPr id="0" name=""/>
        <dsp:cNvSpPr/>
      </dsp:nvSpPr>
      <dsp:spPr>
        <a:xfrm>
          <a:off x="2809694" y="1662691"/>
          <a:ext cx="5099558" cy="517650"/>
        </a:xfrm>
        <a:prstGeom prst="roundRect">
          <a:avLst>
            <a:gd name="adj" fmla="val 16670"/>
          </a:avLst>
        </a:prstGeom>
        <a:solidFill>
          <a:srgbClr val="AD403D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96				4</a:t>
          </a:r>
          <a:endParaRPr lang="en-US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34968" y="1687965"/>
        <a:ext cx="5049010" cy="467102"/>
      </dsp:txXfrm>
    </dsp:sp>
    <dsp:sp modelId="{A523B14A-93BF-4CF0-A00A-DF6F344B0323}">
      <dsp:nvSpPr>
        <dsp:cNvPr id="0" name=""/>
        <dsp:cNvSpPr/>
      </dsp:nvSpPr>
      <dsp:spPr>
        <a:xfrm>
          <a:off x="1201884" y="2406974"/>
          <a:ext cx="1337209" cy="785789"/>
        </a:xfrm>
        <a:prstGeom prst="roundRect">
          <a:avLst>
            <a:gd name="adj" fmla="val 16670"/>
          </a:avLst>
        </a:prstGeom>
        <a:solidFill>
          <a:srgbClr val="BD4643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82ABE95-7EC0-462F-9F4F-CABC7821A4FF}">
      <dsp:nvSpPr>
        <dsp:cNvPr id="0" name=""/>
        <dsp:cNvSpPr/>
      </dsp:nvSpPr>
      <dsp:spPr>
        <a:xfrm>
          <a:off x="2839892" y="2526444"/>
          <a:ext cx="5099558" cy="521206"/>
        </a:xfrm>
        <a:prstGeom prst="roundRect">
          <a:avLst>
            <a:gd name="adj" fmla="val 16670"/>
          </a:avLst>
        </a:prstGeom>
        <a:solidFill>
          <a:srgbClr val="BD464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27				0</a:t>
          </a:r>
          <a:endParaRPr lang="en-US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65340" y="2551892"/>
        <a:ext cx="5048662" cy="470310"/>
      </dsp:txXfrm>
    </dsp:sp>
    <dsp:sp modelId="{2C91D69D-9102-4DE1-96C1-58C09911A26F}">
      <dsp:nvSpPr>
        <dsp:cNvPr id="0" name=""/>
        <dsp:cNvSpPr/>
      </dsp:nvSpPr>
      <dsp:spPr>
        <a:xfrm>
          <a:off x="1201884" y="3282109"/>
          <a:ext cx="1337209" cy="786631"/>
        </a:xfrm>
        <a:prstGeom prst="roundRect">
          <a:avLst>
            <a:gd name="adj" fmla="val 16670"/>
          </a:avLst>
        </a:prstGeom>
        <a:solidFill>
          <a:srgbClr val="C1524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3C5F69-1F73-41C5-80E4-9B6159733A26}">
      <dsp:nvSpPr>
        <dsp:cNvPr id="0" name=""/>
        <dsp:cNvSpPr/>
      </dsp:nvSpPr>
      <dsp:spPr>
        <a:xfrm>
          <a:off x="2839892" y="3395305"/>
          <a:ext cx="5099558" cy="521206"/>
        </a:xfrm>
        <a:prstGeom prst="roundRect">
          <a:avLst>
            <a:gd name="adj" fmla="val 16670"/>
          </a:avLst>
        </a:prstGeom>
        <a:solidFill>
          <a:srgbClr val="C1524F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29				1</a:t>
          </a:r>
          <a:endParaRPr lang="en-US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65340" y="3420753"/>
        <a:ext cx="5048662" cy="470310"/>
      </dsp:txXfrm>
    </dsp:sp>
    <dsp:sp modelId="{39406E24-C2DE-48B3-A725-FA3938897662}">
      <dsp:nvSpPr>
        <dsp:cNvPr id="0" name=""/>
        <dsp:cNvSpPr/>
      </dsp:nvSpPr>
      <dsp:spPr>
        <a:xfrm>
          <a:off x="1201884" y="4157669"/>
          <a:ext cx="1337209" cy="786631"/>
        </a:xfrm>
        <a:prstGeom prst="roundRect">
          <a:avLst>
            <a:gd name="adj" fmla="val 16670"/>
          </a:avLst>
        </a:prstGeom>
        <a:solidFill>
          <a:srgbClr val="C96765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95ABD0A-5180-4D61-A1E1-5A3D728D1FBB}">
      <dsp:nvSpPr>
        <dsp:cNvPr id="0" name=""/>
        <dsp:cNvSpPr/>
      </dsp:nvSpPr>
      <dsp:spPr>
        <a:xfrm>
          <a:off x="2839892" y="4275640"/>
          <a:ext cx="5099558" cy="521206"/>
        </a:xfrm>
        <a:prstGeom prst="roundRect">
          <a:avLst>
            <a:gd name="adj" fmla="val 16670"/>
          </a:avLst>
        </a:prstGeom>
        <a:solidFill>
          <a:srgbClr val="C96765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56				1</a:t>
          </a:r>
          <a:endParaRPr lang="en-US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65340" y="4301088"/>
        <a:ext cx="5048662" cy="470310"/>
      </dsp:txXfrm>
    </dsp:sp>
    <dsp:sp modelId="{D83B7FE0-C2D7-4D26-B760-3EC65D3D6FDC}">
      <dsp:nvSpPr>
        <dsp:cNvPr id="0" name=""/>
        <dsp:cNvSpPr/>
      </dsp:nvSpPr>
      <dsp:spPr>
        <a:xfrm>
          <a:off x="1201884" y="5033220"/>
          <a:ext cx="1337209" cy="786631"/>
        </a:xfrm>
        <a:prstGeom prst="roundRect">
          <a:avLst>
            <a:gd name="adj" fmla="val 16670"/>
          </a:avLst>
        </a:prstGeom>
        <a:solidFill>
          <a:srgbClr val="D58785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7F0E4D-0A6B-4B73-8B36-3346E761B844}">
      <dsp:nvSpPr>
        <dsp:cNvPr id="0" name=""/>
        <dsp:cNvSpPr/>
      </dsp:nvSpPr>
      <dsp:spPr>
        <a:xfrm>
          <a:off x="2839892" y="5155982"/>
          <a:ext cx="5099558" cy="521206"/>
        </a:xfrm>
        <a:prstGeom prst="roundRect">
          <a:avLst>
            <a:gd name="adj" fmla="val 16670"/>
          </a:avLst>
        </a:prstGeom>
        <a:solidFill>
          <a:srgbClr val="D58785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12				1</a:t>
          </a:r>
          <a:endParaRPr lang="en-US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65340" y="5181430"/>
        <a:ext cx="5048662" cy="470310"/>
      </dsp:txXfrm>
    </dsp:sp>
    <dsp:sp modelId="{C8926C7C-6954-4D8F-9057-80BE33FD9A62}">
      <dsp:nvSpPr>
        <dsp:cNvPr id="0" name=""/>
        <dsp:cNvSpPr/>
      </dsp:nvSpPr>
      <dsp:spPr>
        <a:xfrm>
          <a:off x="1201884" y="5918102"/>
          <a:ext cx="1337209" cy="786631"/>
        </a:xfrm>
        <a:prstGeom prst="roundRect">
          <a:avLst>
            <a:gd name="adj" fmla="val 16670"/>
          </a:avLst>
        </a:prstGeom>
        <a:solidFill>
          <a:srgbClr val="DEA09E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A879B0-4359-4694-A259-19A4EAB2A659}">
      <dsp:nvSpPr>
        <dsp:cNvPr id="0" name=""/>
        <dsp:cNvSpPr/>
      </dsp:nvSpPr>
      <dsp:spPr>
        <a:xfrm>
          <a:off x="2839892" y="6049996"/>
          <a:ext cx="5099558" cy="521206"/>
        </a:xfrm>
        <a:prstGeom prst="roundRect">
          <a:avLst>
            <a:gd name="adj" fmla="val 16670"/>
          </a:avLst>
        </a:prstGeom>
        <a:solidFill>
          <a:srgbClr val="DEA09E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28				2</a:t>
          </a:r>
          <a:endParaRPr lang="en-US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65340" y="6075444"/>
        <a:ext cx="5048662" cy="470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5733" y="0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r">
              <a:defRPr sz="1200"/>
            </a:lvl1pPr>
          </a:lstStyle>
          <a:p>
            <a:fld id="{6B772F61-D7B8-4DF9-855F-43D912298C6B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8722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5733" y="8838722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r">
              <a:defRPr sz="1200"/>
            </a:lvl1pPr>
          </a:lstStyle>
          <a:p>
            <a:fld id="{FA0E892E-2D20-4394-B936-6EB3C252A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5188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r">
              <a:defRPr sz="1200"/>
            </a:lvl1pPr>
          </a:lstStyle>
          <a:p>
            <a:fld id="{C23D2206-B9FB-4F0B-A401-C8123999B945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54550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9" tIns="46640" rIns="93279" bIns="466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279" tIns="46640" rIns="93279" bIns="4664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r">
              <a:defRPr sz="1200"/>
            </a:lvl1pPr>
          </a:lstStyle>
          <a:p>
            <a:fld id="{07A1B908-F998-4984-B402-6571AF6F0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928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1B908-F998-4984-B402-6571AF6F0D0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358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262" y="2133600"/>
            <a:ext cx="4758475" cy="2324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10438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2002262" y="6091825"/>
            <a:ext cx="510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000" baseline="0" dirty="0">
                <a:solidFill>
                  <a:srgbClr val="5A5A5A"/>
                </a:solidFill>
              </a:rPr>
              <a:t>http://www.ntp16.notlb.com/avatar</a:t>
            </a:r>
          </a:p>
        </p:txBody>
      </p:sp>
    </p:spTree>
    <p:extLst>
      <p:ext uri="{BB962C8B-B14F-4D97-AF65-F5344CB8AC3E}">
        <p14:creationId xmlns:p14="http://schemas.microsoft.com/office/powerpoint/2010/main" val="1006274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363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15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791222" y="6095998"/>
            <a:ext cx="510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000" baseline="0" dirty="0">
                <a:solidFill>
                  <a:srgbClr val="5A5A5A"/>
                </a:solidFill>
              </a:rPr>
              <a:t>http://www.ntp16.notlb.com/avatar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2049" y="5901503"/>
            <a:ext cx="1676400" cy="819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270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951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878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92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24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215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085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851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7FAF5-A414-4DDA-9982-9BA43AFC1562}" type="datetimeFigureOut">
              <a:rPr lang="en-US" smtClean="0"/>
              <a:t>9/12/2012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96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838200"/>
            <a:ext cx="9144000" cy="1470025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An Introduction To:</a:t>
            </a:r>
            <a:endParaRPr lang="en-US" sz="54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700" y="3962400"/>
            <a:ext cx="6400800" cy="2400300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</a:t>
            </a:r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Fort Worth Chamber of Commerce Quality </a:t>
            </a:r>
          </a:p>
          <a:p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Workforce Development Committee</a:t>
            </a:r>
          </a:p>
          <a:p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September 11, 2012</a:t>
            </a:r>
          </a:p>
          <a:p>
            <a:endParaRPr lang="en-US" sz="18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M. Jean Keller</a:t>
            </a:r>
          </a:p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University of North Texas</a:t>
            </a:r>
          </a:p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AVATAR Co-Director</a:t>
            </a:r>
            <a:b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438400" y="6172200"/>
            <a:ext cx="4343400" cy="38100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34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the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AVATAR Process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406731"/>
            <a:ext cx="8229600" cy="4953000"/>
          </a:xfrm>
        </p:spPr>
        <p:txBody>
          <a:bodyPr>
            <a:normAutofit fontScale="92500"/>
          </a:bodyPr>
          <a:lstStyle/>
          <a:p>
            <a:pPr lvl="0"/>
            <a:r>
              <a:rPr lang="en-US" sz="3000" dirty="0" smtClean="0">
                <a:solidFill>
                  <a:prstClr val="black"/>
                </a:solidFill>
              </a:rPr>
              <a:t>Creates </a:t>
            </a:r>
            <a:r>
              <a:rPr lang="en-US" sz="3000" dirty="0">
                <a:solidFill>
                  <a:prstClr val="black"/>
                </a:solidFill>
              </a:rPr>
              <a:t>and </a:t>
            </a:r>
            <a:r>
              <a:rPr lang="en-US" sz="3000" dirty="0" smtClean="0">
                <a:solidFill>
                  <a:prstClr val="black"/>
                </a:solidFill>
              </a:rPr>
              <a:t>builds </a:t>
            </a:r>
            <a:r>
              <a:rPr lang="en-US" sz="3000" dirty="0">
                <a:solidFill>
                  <a:prstClr val="black"/>
                </a:solidFill>
              </a:rPr>
              <a:t>relationships with ongoing critical conversations</a:t>
            </a:r>
          </a:p>
          <a:p>
            <a:pPr lvl="0"/>
            <a:r>
              <a:rPr lang="en-US" sz="3000" dirty="0" smtClean="0">
                <a:solidFill>
                  <a:prstClr val="black"/>
                </a:solidFill>
              </a:rPr>
              <a:t>Uses </a:t>
            </a:r>
            <a:r>
              <a:rPr lang="en-US" sz="3000" dirty="0">
                <a:solidFill>
                  <a:prstClr val="black"/>
                </a:solidFill>
              </a:rPr>
              <a:t>regional data to make alignment decisions</a:t>
            </a:r>
          </a:p>
          <a:p>
            <a:pPr lvl="0"/>
            <a:r>
              <a:rPr lang="en-US" sz="3000" dirty="0" smtClean="0">
                <a:solidFill>
                  <a:prstClr val="black"/>
                </a:solidFill>
              </a:rPr>
              <a:t>Develops </a:t>
            </a:r>
            <a:r>
              <a:rPr lang="en-US" sz="3000" dirty="0">
                <a:solidFill>
                  <a:prstClr val="black"/>
                </a:solidFill>
              </a:rPr>
              <a:t>shared understanding of college and career readiness and success for students</a:t>
            </a:r>
          </a:p>
          <a:p>
            <a:pPr lvl="0"/>
            <a:r>
              <a:rPr lang="en-US" sz="3000" dirty="0" smtClean="0">
                <a:solidFill>
                  <a:prstClr val="black"/>
                </a:solidFill>
              </a:rPr>
              <a:t>Reviews course information and expectations at each level</a:t>
            </a:r>
            <a:endParaRPr lang="en-US" sz="3000" dirty="0">
              <a:solidFill>
                <a:prstClr val="black"/>
              </a:solidFill>
            </a:endParaRPr>
          </a:p>
          <a:p>
            <a:pPr lvl="0"/>
            <a:r>
              <a:rPr lang="en-US" sz="3000" dirty="0" smtClean="0">
                <a:solidFill>
                  <a:prstClr val="black"/>
                </a:solidFill>
              </a:rPr>
              <a:t>Identifies </a:t>
            </a:r>
            <a:r>
              <a:rPr lang="en-US" sz="3000" dirty="0">
                <a:solidFill>
                  <a:prstClr val="black"/>
                </a:solidFill>
              </a:rPr>
              <a:t>and </a:t>
            </a:r>
            <a:r>
              <a:rPr lang="en-US" sz="3000" dirty="0" smtClean="0">
                <a:solidFill>
                  <a:prstClr val="black"/>
                </a:solidFill>
              </a:rPr>
              <a:t>implements </a:t>
            </a:r>
            <a:r>
              <a:rPr lang="en-US" sz="3000" dirty="0">
                <a:solidFill>
                  <a:prstClr val="black"/>
                </a:solidFill>
              </a:rPr>
              <a:t>intentional </a:t>
            </a:r>
            <a:r>
              <a:rPr lang="en-US" sz="3000" dirty="0" smtClean="0">
                <a:solidFill>
                  <a:prstClr val="black"/>
                </a:solidFill>
              </a:rPr>
              <a:t>interventions</a:t>
            </a:r>
            <a:endParaRPr lang="en-US" sz="3000" dirty="0">
              <a:solidFill>
                <a:prstClr val="black"/>
              </a:solidFill>
            </a:endParaRPr>
          </a:p>
          <a:p>
            <a:pPr lvl="0"/>
            <a:r>
              <a:rPr lang="en-US" sz="3000" dirty="0" smtClean="0">
                <a:solidFill>
                  <a:prstClr val="black"/>
                </a:solidFill>
              </a:rPr>
              <a:t>Evaluates, sustains, </a:t>
            </a:r>
            <a:r>
              <a:rPr lang="en-US" sz="3000" dirty="0">
                <a:solidFill>
                  <a:prstClr val="black"/>
                </a:solidFill>
              </a:rPr>
              <a:t>and </a:t>
            </a:r>
            <a:r>
              <a:rPr lang="en-US" sz="3000" dirty="0" smtClean="0">
                <a:solidFill>
                  <a:prstClr val="black"/>
                </a:solidFill>
              </a:rPr>
              <a:t>shares </a:t>
            </a:r>
            <a:r>
              <a:rPr lang="en-US" sz="3000" dirty="0">
                <a:solidFill>
                  <a:prstClr val="black"/>
                </a:solidFill>
              </a:rPr>
              <a:t>vertical alignment work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38400" y="6172200"/>
            <a:ext cx="4343400" cy="38100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100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sosceles Triangle 4"/>
          <p:cNvSpPr/>
          <p:nvPr/>
        </p:nvSpPr>
        <p:spPr>
          <a:xfrm>
            <a:off x="2819400" y="1743075"/>
            <a:ext cx="3505200" cy="5114925"/>
          </a:xfrm>
          <a:prstGeom prst="triangle">
            <a:avLst>
              <a:gd name="adj" fmla="val 49728"/>
            </a:avLst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754600" y="4214463"/>
            <a:ext cx="1645920" cy="0"/>
          </a:xfrm>
          <a:prstGeom prst="straightConnector1">
            <a:avLst/>
          </a:prstGeom>
          <a:ln w="28575">
            <a:solidFill>
              <a:schemeClr val="accent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023360" y="3352800"/>
            <a:ext cx="1097280" cy="0"/>
          </a:xfrm>
          <a:prstGeom prst="straightConnector1">
            <a:avLst/>
          </a:prstGeom>
          <a:ln w="28575">
            <a:solidFill>
              <a:schemeClr val="accent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429000" y="5112707"/>
            <a:ext cx="2286000" cy="0"/>
          </a:xfrm>
          <a:prstGeom prst="straightConnector1">
            <a:avLst/>
          </a:prstGeom>
          <a:ln w="28575">
            <a:solidFill>
              <a:schemeClr val="accent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108960" y="6090189"/>
            <a:ext cx="2926080" cy="0"/>
          </a:xfrm>
          <a:prstGeom prst="straightConnector1">
            <a:avLst/>
          </a:prstGeom>
          <a:ln w="28575">
            <a:solidFill>
              <a:schemeClr val="accent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297680" y="2549047"/>
            <a:ext cx="548640" cy="0"/>
          </a:xfrm>
          <a:prstGeom prst="straightConnector1">
            <a:avLst/>
          </a:prstGeom>
          <a:ln w="28575">
            <a:solidFill>
              <a:schemeClr val="accent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24108" y="1157467"/>
            <a:ext cx="7305492" cy="64633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18000">
                  <a:solidFill>
                    <a:schemeClr val="accent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Narkisim" pitchFamily="34" charset="-79"/>
              </a:rPr>
              <a:t>Critical Conversations</a:t>
            </a:r>
            <a:endParaRPr lang="en-US" sz="3600" b="1" dirty="0">
              <a:ln w="18000">
                <a:solidFill>
                  <a:schemeClr val="accent2">
                    <a:lumMod val="5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Narkisim" pitchFamily="34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9258" y="2332901"/>
            <a:ext cx="455295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                                         </a:t>
            </a:r>
            <a:r>
              <a:rPr lang="en-US" sz="1400" b="1" dirty="0">
                <a:solidFill>
                  <a:prstClr val="black"/>
                </a:solidFill>
              </a:rPr>
              <a:t>Student Success Assessments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Dual Credit, Early College High Schools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                Student Support Services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Educational Policies and Practices		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 Classroom Instruction, Textbooks,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                             Grading, etc.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Discipline Specific Course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		Curriculum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    Texas Essential Knowledge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                      and Skills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46320" y="2306088"/>
            <a:ext cx="4038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prstClr val="black"/>
                </a:solidFill>
              </a:rPr>
              <a:t> Impact of Developmental Education and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Texas Success Initiative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Dual Credit, Early College High Schools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Student Support Services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Educational Policies and Practices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Classroom Instruction, Textbooks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Grading, etc.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Discipline Reference Course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  Profiles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    College &amp; Career Readiness 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         Standards 		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   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4108" y="1680687"/>
            <a:ext cx="1295400" cy="369332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chemeClr val="tx1"/>
                </a:solidFill>
              </a:rPr>
              <a:t>Secondary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24600" y="1680687"/>
            <a:ext cx="1905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chemeClr val="tx1"/>
                </a:solidFill>
              </a:rPr>
              <a:t>Post-Secondary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71808" y="1998004"/>
            <a:ext cx="32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u="sng" dirty="0">
                <a:solidFill>
                  <a:schemeClr val="accent2">
                    <a:lumMod val="50000"/>
                  </a:schemeClr>
                </a:solidFill>
              </a:rPr>
              <a:t>Graduate College/Career Ready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24400" y="1994347"/>
            <a:ext cx="3429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u="sng" dirty="0">
                <a:solidFill>
                  <a:schemeClr val="accent2">
                    <a:lumMod val="50000"/>
                  </a:schemeClr>
                </a:solidFill>
              </a:rPr>
              <a:t>Graduate Career Ready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449" y="65823"/>
            <a:ext cx="2592221" cy="1266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79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2438400" y="6172200"/>
            <a:ext cx="4343400" cy="38100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AVATAR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Process Development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832633" y="1509379"/>
            <a:ext cx="5390549" cy="4979744"/>
            <a:chOff x="843962" y="1219200"/>
            <a:chExt cx="5390549" cy="4979744"/>
          </a:xfrm>
        </p:grpSpPr>
        <p:grpSp>
          <p:nvGrpSpPr>
            <p:cNvPr id="4" name="Group 3"/>
            <p:cNvGrpSpPr/>
            <p:nvPr/>
          </p:nvGrpSpPr>
          <p:grpSpPr>
            <a:xfrm>
              <a:off x="843962" y="1219200"/>
              <a:ext cx="5390549" cy="4862872"/>
              <a:chOff x="248251" y="625731"/>
              <a:chExt cx="5390549" cy="4862872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588746" y="732709"/>
                <a:ext cx="3124200" cy="246221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 smtClean="0"/>
                  <a:t>AVATAR Planning and Oversight Committee</a:t>
                </a:r>
                <a:endParaRPr lang="en-US" sz="1000" b="1" dirty="0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4160621" y="625731"/>
                <a:ext cx="1066800" cy="40011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 smtClean="0"/>
                  <a:t>AVATAR Facilitators</a:t>
                </a:r>
                <a:endParaRPr lang="en-US" sz="1000" b="1" dirty="0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826870" y="1880463"/>
                <a:ext cx="3733800" cy="246221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 smtClean="0"/>
                  <a:t>AVATAR Pilot Testing Teams</a:t>
                </a:r>
                <a:endParaRPr lang="en-US" sz="1000" b="1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371475" y="2876519"/>
                <a:ext cx="1219200" cy="24622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 smtClean="0"/>
                  <a:t>ESC Region 7</a:t>
                </a:r>
                <a:endParaRPr lang="en-US" sz="1000" b="1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66900" y="2876520"/>
                <a:ext cx="1219200" cy="24622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 smtClean="0"/>
                  <a:t>ESC Region 10 </a:t>
                </a:r>
                <a:endParaRPr lang="en-US" sz="1000" b="1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438525" y="2876521"/>
                <a:ext cx="1219200" cy="24622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 smtClean="0"/>
                  <a:t>ESC Region XI</a:t>
                </a:r>
                <a:endParaRPr lang="en-US" sz="1000" b="1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1412056" y="4191000"/>
                <a:ext cx="2514600" cy="40011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 smtClean="0"/>
                  <a:t>AVATAR Training of Trainers (TOT) Team</a:t>
                </a:r>
                <a:endParaRPr lang="en-US" sz="1000" b="1" dirty="0"/>
              </a:p>
            </p:txBody>
          </p:sp>
          <p:cxnSp>
            <p:nvCxnSpPr>
              <p:cNvPr id="12" name="Straight Arrow Connector 11"/>
              <p:cNvCxnSpPr/>
              <p:nvPr/>
            </p:nvCxnSpPr>
            <p:spPr>
              <a:xfrm>
                <a:off x="3712946" y="844807"/>
                <a:ext cx="447675" cy="0"/>
              </a:xfrm>
              <a:prstGeom prst="straightConnector1">
                <a:avLst/>
              </a:prstGeom>
              <a:ln w="19050">
                <a:headEnd type="arrow"/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/>
              <p:cNvCxnSpPr/>
              <p:nvPr/>
            </p:nvCxnSpPr>
            <p:spPr>
              <a:xfrm flipV="1">
                <a:off x="2458744" y="1055846"/>
                <a:ext cx="17757" cy="696754"/>
              </a:xfrm>
              <a:prstGeom prst="straightConnector1">
                <a:avLst/>
              </a:prstGeom>
              <a:ln w="19050">
                <a:headEnd type="arrow"/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/>
              <p:nvPr/>
            </p:nvCxnSpPr>
            <p:spPr>
              <a:xfrm flipH="1">
                <a:off x="635770" y="2146247"/>
                <a:ext cx="638174" cy="671743"/>
              </a:xfrm>
              <a:prstGeom prst="straightConnector1">
                <a:avLst/>
              </a:prstGeom>
              <a:ln w="19050">
                <a:headEnd type="arrow"/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>
                <a:off x="2458744" y="2251252"/>
                <a:ext cx="0" cy="566738"/>
              </a:xfrm>
              <a:prstGeom prst="straightConnector1">
                <a:avLst/>
              </a:prstGeom>
              <a:ln w="19050">
                <a:headEnd type="arrow"/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/>
              <p:cNvCxnSpPr/>
              <p:nvPr/>
            </p:nvCxnSpPr>
            <p:spPr>
              <a:xfrm>
                <a:off x="3495675" y="2146247"/>
                <a:ext cx="779663" cy="671743"/>
              </a:xfrm>
              <a:prstGeom prst="straightConnector1">
                <a:avLst/>
              </a:prstGeom>
              <a:ln w="19050">
                <a:headEnd type="arrow"/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>
              <a:xfrm>
                <a:off x="259530" y="873440"/>
                <a:ext cx="304801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48251" y="855821"/>
                <a:ext cx="0" cy="4632782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>
                <a:off x="248251" y="5488602"/>
                <a:ext cx="438153" cy="1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>
                <a:endCxn id="11" idx="1"/>
              </p:cNvCxnSpPr>
              <p:nvPr/>
            </p:nvCxnSpPr>
            <p:spPr>
              <a:xfrm>
                <a:off x="259530" y="4391055"/>
                <a:ext cx="1152526" cy="0"/>
              </a:xfrm>
              <a:prstGeom prst="straightConnector1">
                <a:avLst/>
              </a:prstGeom>
              <a:ln w="19050">
                <a:headEnd type="arrow"/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>
                <a:endCxn id="7" idx="1"/>
              </p:cNvCxnSpPr>
              <p:nvPr/>
            </p:nvCxnSpPr>
            <p:spPr>
              <a:xfrm>
                <a:off x="267301" y="2003574"/>
                <a:ext cx="559569" cy="0"/>
              </a:xfrm>
              <a:prstGeom prst="straightConnector1">
                <a:avLst/>
              </a:prstGeom>
              <a:ln w="19050">
                <a:headEnd type="arrow"/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/>
              <p:nvPr/>
            </p:nvCxnSpPr>
            <p:spPr>
              <a:xfrm flipH="1">
                <a:off x="5257798" y="836741"/>
                <a:ext cx="381002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/>
              <p:nvPr/>
            </p:nvCxnSpPr>
            <p:spPr>
              <a:xfrm flipH="1">
                <a:off x="4770222" y="5482365"/>
                <a:ext cx="857249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638800" y="825786"/>
                <a:ext cx="0" cy="4662816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/>
              <p:cNvCxnSpPr/>
              <p:nvPr/>
            </p:nvCxnSpPr>
            <p:spPr>
              <a:xfrm flipV="1">
                <a:off x="4570195" y="2003574"/>
                <a:ext cx="1057276" cy="1"/>
              </a:xfrm>
              <a:prstGeom prst="straightConnector1">
                <a:avLst/>
              </a:prstGeom>
              <a:ln w="19050">
                <a:headEnd type="arrow"/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/>
              <p:cNvCxnSpPr/>
              <p:nvPr/>
            </p:nvCxnSpPr>
            <p:spPr>
              <a:xfrm>
                <a:off x="3955231" y="4391055"/>
                <a:ext cx="1672240" cy="0"/>
              </a:xfrm>
              <a:prstGeom prst="straightConnector1">
                <a:avLst/>
              </a:prstGeom>
              <a:ln w="19050">
                <a:headEnd type="arrow"/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291317" y="5952723"/>
              <a:ext cx="4038600" cy="24622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6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smtClean="0"/>
                <a:t>AVATAR Evaluation Team</a:t>
              </a:r>
              <a:endParaRPr lang="en-US" sz="1000" b="1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6400800" y="1990453"/>
            <a:ext cx="2438400" cy="3785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indent="-171450" algn="ctr">
              <a:buFont typeface="Wingdings" pitchFamily="2" charset="2"/>
              <a:buChar char="v"/>
            </a:pPr>
            <a:endParaRPr lang="en-US" sz="1200" b="1" dirty="0" smtClean="0"/>
          </a:p>
          <a:p>
            <a:pPr algn="ctr"/>
            <a:r>
              <a:rPr lang="en-US" sz="1400" b="1" u="sng" dirty="0" smtClean="0">
                <a:solidFill>
                  <a:schemeClr val="accent2">
                    <a:lumMod val="50000"/>
                  </a:schemeClr>
                </a:solidFill>
              </a:rPr>
              <a:t>Phase One:</a:t>
            </a:r>
          </a:p>
          <a:p>
            <a:pPr algn="ctr"/>
            <a:r>
              <a:rPr lang="en-US" sz="1400" b="1" dirty="0"/>
              <a:t> </a:t>
            </a:r>
            <a:r>
              <a:rPr lang="en-US" sz="1400" b="1" dirty="0" smtClean="0"/>
              <a:t>   Planning and Designing        Curriculum Alignment Process</a:t>
            </a:r>
          </a:p>
          <a:p>
            <a:pPr algn="ctr"/>
            <a:r>
              <a:rPr lang="en-US" sz="1400" b="1" dirty="0" smtClean="0"/>
              <a:t>(August 2011-December 2011)</a:t>
            </a:r>
          </a:p>
          <a:p>
            <a:pPr marL="171450" indent="-171450" algn="ctr">
              <a:buFont typeface="Wingdings" pitchFamily="2" charset="2"/>
              <a:buChar char="v"/>
            </a:pPr>
            <a:endParaRPr lang="en-US" sz="1400" b="1" u="sng" dirty="0" smtClean="0"/>
          </a:p>
          <a:p>
            <a:pPr algn="ctr"/>
            <a:r>
              <a:rPr lang="en-US" sz="1400" b="1" u="sng" dirty="0" smtClean="0">
                <a:solidFill>
                  <a:schemeClr val="accent2">
                    <a:lumMod val="50000"/>
                  </a:schemeClr>
                </a:solidFill>
              </a:rPr>
              <a:t>Phase Two:</a:t>
            </a:r>
          </a:p>
          <a:p>
            <a:pPr algn="ctr"/>
            <a:r>
              <a:rPr lang="en-US" sz="1400" b="1" dirty="0" smtClean="0"/>
              <a:t>    Pilot Testing the Curriculum Alignment Training Process</a:t>
            </a:r>
          </a:p>
          <a:p>
            <a:pPr algn="ctr"/>
            <a:r>
              <a:rPr lang="en-US" sz="1400" b="1" dirty="0" smtClean="0"/>
              <a:t>(January-May 2012)</a:t>
            </a:r>
          </a:p>
          <a:p>
            <a:pPr algn="ctr"/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en-US" sz="1400" b="1" u="sng" dirty="0" smtClean="0">
                <a:solidFill>
                  <a:schemeClr val="accent2">
                    <a:lumMod val="50000"/>
                  </a:schemeClr>
                </a:solidFill>
              </a:rPr>
              <a:t>Phase Three:</a:t>
            </a:r>
          </a:p>
          <a:p>
            <a:pPr algn="ctr"/>
            <a:r>
              <a:rPr lang="en-US" sz="1400" b="1" dirty="0" smtClean="0"/>
              <a:t>  Curriculum Alignment Statewide Training, Technical</a:t>
            </a:r>
          </a:p>
          <a:p>
            <a:pPr algn="ctr"/>
            <a:r>
              <a:rPr lang="en-US" sz="1400" b="1" dirty="0"/>
              <a:t> </a:t>
            </a:r>
            <a:r>
              <a:rPr lang="en-US" sz="1400" b="1" dirty="0" smtClean="0"/>
              <a:t>  Assistance, and Support</a:t>
            </a:r>
          </a:p>
          <a:p>
            <a:pPr algn="ctr"/>
            <a:r>
              <a:rPr lang="en-US" sz="1400" b="1" dirty="0" smtClean="0"/>
              <a:t>   (August 2012-August 2013)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3683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40" y="304800"/>
            <a:ext cx="911926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AVATAR Pilot Phase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Dallas &amp; Fort Worth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76400"/>
            <a:ext cx="4038600" cy="4495800"/>
          </a:xfrm>
          <a:ln w="19050">
            <a:solidFill>
              <a:schemeClr val="accent2">
                <a:lumMod val="50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Through presentations made by the pilot project participants and AVATAR staff, over </a:t>
            </a:r>
            <a:r>
              <a:rPr lang="en-US" b="1" dirty="0" smtClean="0"/>
              <a:t>2,400 individuals </a:t>
            </a:r>
            <a:r>
              <a:rPr lang="en-US" dirty="0" smtClean="0"/>
              <a:t>learned about vertical alignment, college and career readiness, and the need for shared understanding between the secondary and postsecondary leaders.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66013" y="1676400"/>
            <a:ext cx="4114800" cy="212365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b="1" u="sng" dirty="0" smtClean="0">
                <a:solidFill>
                  <a:schemeClr val="accent2">
                    <a:lumMod val="50000"/>
                  </a:schemeClr>
                </a:solidFill>
              </a:rPr>
              <a:t>Region 10 Partnership:</a:t>
            </a:r>
          </a:p>
          <a:p>
            <a:pPr algn="ctr"/>
            <a:r>
              <a:rPr lang="en-US" sz="2200" dirty="0" smtClean="0"/>
              <a:t>Education Service Center 10</a:t>
            </a:r>
          </a:p>
          <a:p>
            <a:pPr algn="ctr"/>
            <a:r>
              <a:rPr lang="en-US" sz="2200" dirty="0" smtClean="0"/>
              <a:t>Dallas Independent School District</a:t>
            </a:r>
          </a:p>
          <a:p>
            <a:pPr algn="ctr"/>
            <a:r>
              <a:rPr lang="en-US" sz="2200" dirty="0" smtClean="0"/>
              <a:t>Dallas County Community College District</a:t>
            </a:r>
          </a:p>
          <a:p>
            <a:pPr algn="ctr"/>
            <a:r>
              <a:rPr lang="en-US" sz="2200" dirty="0" smtClean="0"/>
              <a:t>University of North Texas</a:t>
            </a:r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4681847" y="3962400"/>
            <a:ext cx="4114800" cy="212365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b="1" u="sng" dirty="0" smtClean="0">
                <a:solidFill>
                  <a:schemeClr val="accent2">
                    <a:lumMod val="50000"/>
                  </a:schemeClr>
                </a:solidFill>
              </a:rPr>
              <a:t>Region XI Partnership:</a:t>
            </a:r>
          </a:p>
          <a:p>
            <a:pPr algn="ctr"/>
            <a:r>
              <a:rPr lang="en-US" sz="2200" dirty="0" smtClean="0"/>
              <a:t>Education Service Center XI</a:t>
            </a:r>
          </a:p>
          <a:p>
            <a:pPr algn="ctr"/>
            <a:r>
              <a:rPr lang="en-US" sz="2200" dirty="0" smtClean="0"/>
              <a:t>Fort Worth Independent School District</a:t>
            </a:r>
          </a:p>
          <a:p>
            <a:pPr algn="ctr"/>
            <a:r>
              <a:rPr lang="en-US" sz="2200" dirty="0" smtClean="0"/>
              <a:t>Tarrant County Colleges</a:t>
            </a:r>
          </a:p>
          <a:p>
            <a:pPr algn="ctr"/>
            <a:r>
              <a:rPr lang="en-US" sz="2200" dirty="0" smtClean="0"/>
              <a:t>University of North Texas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6313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Phase Three: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Statewide Network </a:t>
            </a:r>
            <a:endParaRPr lang="en-US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3912" y="6120866"/>
            <a:ext cx="411480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7" name="Content Placeholder 6"/>
          <p:cNvPicPr>
            <a:picLocks noGrp="1"/>
          </p:cNvPicPr>
          <p:nvPr>
            <p:ph sz="half" idx="2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19448" t="19739" r="27577" b="7112"/>
          <a:stretch/>
        </p:blipFill>
        <p:spPr bwMode="auto">
          <a:xfrm>
            <a:off x="4648200" y="1905000"/>
            <a:ext cx="4267200" cy="392946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700749"/>
            <a:ext cx="4191000" cy="4596866"/>
          </a:xfrm>
          <a:ln w="19050"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At the Training of Trainers Meeting on August 13</a:t>
            </a:r>
            <a:r>
              <a:rPr lang="en-US" baseline="30000" dirty="0" smtClean="0"/>
              <a:t>th</a:t>
            </a:r>
            <a:r>
              <a:rPr lang="en-US" dirty="0" smtClean="0"/>
              <a:t>, </a:t>
            </a:r>
            <a:r>
              <a:rPr lang="en-US" b="1" dirty="0" smtClean="0"/>
              <a:t>96 regional partners</a:t>
            </a:r>
            <a:r>
              <a:rPr lang="en-US" dirty="0" smtClean="0"/>
              <a:t> from 12 regions across the state were trained to implement the AVATAR process throughout Texas. </a:t>
            </a:r>
          </a:p>
          <a:p>
            <a:r>
              <a:rPr lang="en-US" dirty="0" smtClean="0"/>
              <a:t>Beginning in late August/early September, the 13 partnerships will begin their regional meetings to draft their action plans for the next year.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8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Are the Outcomes for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AVATAR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lv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800" i="1" dirty="0" smtClean="0">
                <a:solidFill>
                  <a:prstClr val="black"/>
                </a:solidFill>
              </a:rPr>
              <a:t>After </a:t>
            </a:r>
            <a:r>
              <a:rPr lang="en-US" sz="2800" i="1" dirty="0">
                <a:solidFill>
                  <a:prstClr val="black"/>
                </a:solidFill>
              </a:rPr>
              <a:t>a “regional pipeline” of key leaders and educators are identified in each </a:t>
            </a:r>
            <a:r>
              <a:rPr lang="en-US" sz="2800" i="1" dirty="0" smtClean="0">
                <a:solidFill>
                  <a:prstClr val="black"/>
                </a:solidFill>
              </a:rPr>
              <a:t>of the 12 participating regions, each partnership will:</a:t>
            </a:r>
            <a:endParaRPr lang="en-US" sz="3000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n-US" sz="2800" dirty="0" smtClean="0">
                <a:solidFill>
                  <a:prstClr val="black"/>
                </a:solidFill>
              </a:rPr>
              <a:t>Establish </a:t>
            </a:r>
            <a:r>
              <a:rPr lang="en-US" sz="2800" b="1" dirty="0" smtClean="0">
                <a:solidFill>
                  <a:prstClr val="black"/>
                </a:solidFill>
              </a:rPr>
              <a:t>shared </a:t>
            </a:r>
            <a:r>
              <a:rPr lang="en-US" sz="2800" b="1" dirty="0">
                <a:solidFill>
                  <a:prstClr val="black"/>
                </a:solidFill>
              </a:rPr>
              <a:t>regional college and career readiness </a:t>
            </a:r>
            <a:r>
              <a:rPr lang="en-US" sz="2800" b="1" dirty="0" smtClean="0">
                <a:solidFill>
                  <a:prstClr val="black"/>
                </a:solidFill>
              </a:rPr>
              <a:t>foundation/understandings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endParaRPr lang="en-US" sz="11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n-US" sz="2800" dirty="0" smtClean="0">
                <a:solidFill>
                  <a:prstClr val="black"/>
                </a:solidFill>
              </a:rPr>
              <a:t>Use</a:t>
            </a:r>
            <a:r>
              <a:rPr lang="en-US" sz="2800" b="1" dirty="0" smtClean="0">
                <a:solidFill>
                  <a:prstClr val="black"/>
                </a:solidFill>
              </a:rPr>
              <a:t> regional </a:t>
            </a:r>
            <a:r>
              <a:rPr lang="en-US" sz="2800" b="1" dirty="0">
                <a:solidFill>
                  <a:prstClr val="black"/>
                </a:solidFill>
              </a:rPr>
              <a:t>data</a:t>
            </a:r>
            <a:r>
              <a:rPr lang="en-US" sz="2800" dirty="0">
                <a:solidFill>
                  <a:prstClr val="black"/>
                </a:solidFill>
              </a:rPr>
              <a:t> to guide </a:t>
            </a:r>
            <a:r>
              <a:rPr lang="en-US" sz="2800" dirty="0" smtClean="0">
                <a:solidFill>
                  <a:prstClr val="black"/>
                </a:solidFill>
              </a:rPr>
              <a:t>decision-making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endParaRPr lang="en-US" sz="1100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n-US" sz="2800" dirty="0" smtClean="0">
                <a:solidFill>
                  <a:prstClr val="black"/>
                </a:solidFill>
              </a:rPr>
              <a:t>Design and </a:t>
            </a:r>
            <a:r>
              <a:rPr lang="en-US" sz="2800" dirty="0">
                <a:solidFill>
                  <a:prstClr val="black"/>
                </a:solidFill>
              </a:rPr>
              <a:t>implement a </a:t>
            </a:r>
            <a:r>
              <a:rPr lang="en-US" sz="2800" b="1" dirty="0">
                <a:solidFill>
                  <a:prstClr val="black"/>
                </a:solidFill>
              </a:rPr>
              <a:t>vertical alignment action plan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smtClean="0">
                <a:solidFill>
                  <a:prstClr val="black"/>
                </a:solidFill>
              </a:rPr>
              <a:t>which will include critical conversations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endParaRPr lang="en-US" sz="1100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n-US" sz="2800" dirty="0" smtClean="0">
                <a:solidFill>
                  <a:prstClr val="black"/>
                </a:solidFill>
              </a:rPr>
              <a:t>Design and </a:t>
            </a:r>
            <a:r>
              <a:rPr lang="en-US" sz="2800" dirty="0">
                <a:solidFill>
                  <a:prstClr val="black"/>
                </a:solidFill>
              </a:rPr>
              <a:t>implement a </a:t>
            </a:r>
            <a:r>
              <a:rPr lang="en-US" sz="2800" b="1" dirty="0">
                <a:solidFill>
                  <a:prstClr val="black"/>
                </a:solidFill>
              </a:rPr>
              <a:t>sustainability </a:t>
            </a:r>
            <a:r>
              <a:rPr lang="en-US" sz="2800" b="1" dirty="0" smtClean="0">
                <a:solidFill>
                  <a:prstClr val="black"/>
                </a:solidFill>
              </a:rPr>
              <a:t>plan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endParaRPr lang="en-US" sz="28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n-US" sz="2800" dirty="0" smtClean="0">
                <a:solidFill>
                  <a:prstClr val="black"/>
                </a:solidFill>
              </a:rPr>
              <a:t>Prepare</a:t>
            </a:r>
            <a:r>
              <a:rPr lang="en-US" sz="2800" b="1" dirty="0" smtClean="0">
                <a:solidFill>
                  <a:prstClr val="black"/>
                </a:solidFill>
              </a:rPr>
              <a:t> students for college and career success</a:t>
            </a:r>
            <a:endParaRPr lang="en-US" sz="2800" b="1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3912" y="6120866"/>
            <a:ext cx="411480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96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401762"/>
          </a:xfrm>
        </p:spPr>
        <p:txBody>
          <a:bodyPr>
            <a:no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</a:t>
            </a:r>
            <a:r>
              <a:rPr lang="en-US" sz="4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AVATAR</a:t>
            </a:r>
            <a:r>
              <a:rPr lang="en-US" sz="4000" dirty="0" smtClean="0"/>
              <a:t>? 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n-US" sz="3200" dirty="0" smtClean="0"/>
              <a:t>cademic 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V</a:t>
            </a:r>
            <a:r>
              <a:rPr lang="en-US" sz="3200" dirty="0" smtClean="0"/>
              <a:t>ertical 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n-US" sz="3200" dirty="0" smtClean="0"/>
              <a:t>lignment 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T</a:t>
            </a:r>
            <a:r>
              <a:rPr lang="en-US" sz="3200" dirty="0" smtClean="0"/>
              <a:t>raining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n-US" sz="3200" dirty="0" smtClean="0"/>
              <a:t>nd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R</a:t>
            </a:r>
            <a:r>
              <a:rPr lang="en-US" sz="3200" dirty="0" smtClean="0"/>
              <a:t>enewal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447800"/>
            <a:ext cx="83058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prstClr val="black"/>
                </a:solidFill>
              </a:rPr>
              <a:t/>
            </a:r>
            <a:br>
              <a:rPr lang="en-US" sz="2800" dirty="0">
                <a:solidFill>
                  <a:prstClr val="black"/>
                </a:solidFill>
              </a:rPr>
            </a:br>
            <a:r>
              <a:rPr lang="en-US" sz="2800" dirty="0" smtClean="0">
                <a:solidFill>
                  <a:prstClr val="black"/>
                </a:solidFill>
              </a:rPr>
              <a:t>AVATAR is a </a:t>
            </a:r>
            <a:r>
              <a:rPr lang="en-US" sz="2800" dirty="0">
                <a:solidFill>
                  <a:prstClr val="black"/>
                </a:solidFill>
              </a:rPr>
              <a:t>statewide </a:t>
            </a:r>
            <a:r>
              <a:rPr lang="en-US" sz="2800" dirty="0" smtClean="0">
                <a:solidFill>
                  <a:prstClr val="black"/>
                </a:solidFill>
              </a:rPr>
              <a:t>network, comprised of regional efforts, </a:t>
            </a:r>
            <a:r>
              <a:rPr lang="en-US" sz="2800" dirty="0">
                <a:solidFill>
                  <a:prstClr val="black"/>
                </a:solidFill>
              </a:rPr>
              <a:t>focused on vertical alignment to support students’ college and career readiness and </a:t>
            </a:r>
            <a:r>
              <a:rPr lang="en-US" sz="2800" dirty="0" smtClean="0">
                <a:solidFill>
                  <a:prstClr val="black"/>
                </a:solidFill>
              </a:rPr>
              <a:t>success.</a:t>
            </a:r>
          </a:p>
          <a:p>
            <a:pPr algn="ctr"/>
            <a:endParaRPr lang="en-US" sz="5400" dirty="0">
              <a:solidFill>
                <a:prstClr val="black"/>
              </a:solidFill>
            </a:endParaRPr>
          </a:p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AVATAR is a Texas Higher Education Coordinating Board (THECB) funded project which is implemented by the North Texas Regional P-16 Council and the University of North Texas.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8400" y="6172200"/>
            <a:ext cx="4343400" cy="38100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013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is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AVATAR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Needed?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Too many secondary and postsecondary leaders and educators do not have </a:t>
            </a:r>
            <a:r>
              <a:rPr lang="en-US" b="1" dirty="0">
                <a:solidFill>
                  <a:prstClr val="black"/>
                </a:solidFill>
              </a:rPr>
              <a:t>shared and accurate information</a:t>
            </a:r>
            <a:r>
              <a:rPr lang="en-US" dirty="0">
                <a:solidFill>
                  <a:prstClr val="black"/>
                </a:solidFill>
              </a:rPr>
              <a:t> and </a:t>
            </a:r>
            <a:r>
              <a:rPr lang="en-US" b="1" dirty="0">
                <a:solidFill>
                  <a:prstClr val="black"/>
                </a:solidFill>
              </a:rPr>
              <a:t>understanding</a:t>
            </a:r>
            <a:r>
              <a:rPr lang="en-US" dirty="0">
                <a:solidFill>
                  <a:prstClr val="black"/>
                </a:solidFill>
              </a:rPr>
              <a:t> of what a student needs to know and do to be successful in postsecondary education and career</a:t>
            </a:r>
            <a:r>
              <a:rPr lang="en-US" dirty="0" smtClean="0">
                <a:solidFill>
                  <a:prstClr val="black"/>
                </a:solidFill>
              </a:rPr>
              <a:t>;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Too many students enter postsecondary education and do not </a:t>
            </a:r>
            <a:r>
              <a:rPr lang="en-US" b="1" dirty="0">
                <a:solidFill>
                  <a:prstClr val="black"/>
                </a:solidFill>
              </a:rPr>
              <a:t>complete</a:t>
            </a:r>
            <a:r>
              <a:rPr lang="en-US" dirty="0">
                <a:solidFill>
                  <a:prstClr val="black"/>
                </a:solidFill>
              </a:rPr>
              <a:t> in a timely </a:t>
            </a:r>
            <a:r>
              <a:rPr lang="en-US" dirty="0" smtClean="0">
                <a:solidFill>
                  <a:prstClr val="black"/>
                </a:solidFill>
              </a:rPr>
              <a:t>fashion; and</a:t>
            </a:r>
            <a:endParaRPr lang="en-US" dirty="0">
              <a:solidFill>
                <a:prstClr val="black"/>
              </a:solidFill>
            </a:endParaRPr>
          </a:p>
          <a:p>
            <a:pPr lvl="0"/>
            <a:r>
              <a:rPr lang="en-US" dirty="0">
                <a:solidFill>
                  <a:prstClr val="black"/>
                </a:solidFill>
              </a:rPr>
              <a:t>Too many students take </a:t>
            </a:r>
            <a:r>
              <a:rPr lang="en-US" b="1" dirty="0">
                <a:solidFill>
                  <a:prstClr val="black"/>
                </a:solidFill>
              </a:rPr>
              <a:t>developmental education</a:t>
            </a:r>
            <a:r>
              <a:rPr lang="en-US" dirty="0">
                <a:solidFill>
                  <a:prstClr val="black"/>
                </a:solidFill>
              </a:rPr>
              <a:t> at the postsecondary </a:t>
            </a:r>
            <a:r>
              <a:rPr lang="en-US" dirty="0" smtClean="0">
                <a:solidFill>
                  <a:prstClr val="black"/>
                </a:solidFill>
              </a:rPr>
              <a:t>level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pPr lvl="0"/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38400" y="6172200"/>
            <a:ext cx="4343400" cy="38100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493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  <a:ln w="1905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dirty="0" smtClean="0"/>
              <a:t>Are Student College Ready?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dirty="0"/>
              <a:t>According to ACT </a:t>
            </a:r>
            <a:endParaRPr lang="en-US" dirty="0" smtClean="0"/>
          </a:p>
          <a:p>
            <a:pPr lvl="1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dirty="0" smtClean="0"/>
              <a:t>25% </a:t>
            </a:r>
            <a:r>
              <a:rPr lang="en-US" dirty="0"/>
              <a:t>of </a:t>
            </a:r>
            <a:r>
              <a:rPr lang="en-US" dirty="0" smtClean="0"/>
              <a:t>ACT-tested high </a:t>
            </a:r>
            <a:r>
              <a:rPr lang="en-US" dirty="0"/>
              <a:t>school </a:t>
            </a:r>
            <a:r>
              <a:rPr lang="en-US" dirty="0" smtClean="0"/>
              <a:t>graduates met the 2012 college </a:t>
            </a:r>
            <a:r>
              <a:rPr lang="en-US" dirty="0"/>
              <a:t>readiness </a:t>
            </a:r>
            <a:r>
              <a:rPr lang="en-US" dirty="0" smtClean="0"/>
              <a:t>benchmark.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dirty="0" smtClean="0"/>
              <a:t>Between 2008-2012 ACT benchmark attainment percentages remained stable (22% to 25%)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dirty="0" smtClean="0"/>
              <a:t>African American graduates were least likely to meet the benchmarks in English, Reading, Mathematics, and Science  - 5% (Asian - 42%, White – 32%, and Hispanic – 13%)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8400" y="6172200"/>
            <a:ext cx="4343400" cy="38100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-25730" y="6427113"/>
            <a:ext cx="411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100" dirty="0" smtClean="0">
                <a:solidFill>
                  <a:srgbClr val="000000">
                    <a:lumMod val="85000"/>
                    <a:lumOff val="15000"/>
                  </a:srgbClr>
                </a:solidFill>
              </a:rPr>
              <a:t>Source: </a:t>
            </a:r>
            <a:r>
              <a:rPr lang="en-US" sz="1100" dirty="0"/>
              <a:t>ACT, Inc. </a:t>
            </a:r>
            <a:r>
              <a:rPr lang="en-US" sz="1100" i="1" dirty="0" smtClean="0"/>
              <a:t>2012</a:t>
            </a:r>
            <a:r>
              <a:rPr lang="en-US" sz="1100" dirty="0" smtClean="0"/>
              <a:t>.</a:t>
            </a:r>
            <a:r>
              <a:rPr lang="en-US" sz="1100" dirty="0" smtClean="0">
                <a:solidFill>
                  <a:srgbClr val="000000">
                    <a:lumMod val="85000"/>
                    <a:lumOff val="15000"/>
                  </a:srgbClr>
                </a:solidFill>
              </a:rPr>
              <a:t> </a:t>
            </a:r>
            <a:endParaRPr lang="en-US" sz="1100" dirty="0">
              <a:solidFill>
                <a:srgbClr val="000000">
                  <a:lumMod val="85000"/>
                  <a:lumOff val="1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857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484308268"/>
              </p:ext>
            </p:extLst>
          </p:nvPr>
        </p:nvGraphicFramePr>
        <p:xfrm>
          <a:off x="152400" y="152400"/>
          <a:ext cx="8991600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27116" y="983671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first time degree-seeking students who enroll</a:t>
            </a:r>
            <a:endParaRPr lang="en-US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81400" y="1445336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Full-Time			Part-Time</a:t>
            </a:r>
            <a:endParaRPr lang="en-US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9438" y="1866077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Enroll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39438" y="268823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Graduate in &lt; 4 yrs.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61210" y="35052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Graduate in 5-6 yrs.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09206" y="43434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Graduates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09206" y="5124179"/>
            <a:ext cx="129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Still enrolled after 6 yrs.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09206" y="6019800"/>
            <a:ext cx="129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longer enrolled, no degree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75014" y="1566207"/>
            <a:ext cx="3459184" cy="4524315"/>
          </a:xfrm>
          <a:prstGeom prst="rect">
            <a:avLst/>
          </a:prstGeom>
          <a:solidFill>
            <a:schemeClr val="bg2"/>
          </a:solidFill>
          <a:ln w="57150" cap="rnd" cmpd="thickThin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 of Every 100 Texas </a:t>
            </a:r>
            <a:r>
              <a:rPr lang="en-US" sz="3600" dirty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3600" dirty="0" smtClean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ublic University Students Who Earn a Postsecondary Degree Within 6 years:</a:t>
            </a:r>
            <a:endParaRPr lang="en-US" sz="3600" dirty="0">
              <a:ln>
                <a:solidFill>
                  <a:schemeClr val="tx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15000" y="2199387"/>
            <a:ext cx="2743200" cy="2554545"/>
          </a:xfrm>
          <a:prstGeom prst="rect">
            <a:avLst/>
          </a:prstGeom>
          <a:solidFill>
            <a:schemeClr val="bg2"/>
          </a:solidFill>
          <a:ln w="57150" cap="rnd" cmpd="thickThin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4400" dirty="0" smtClean="0"/>
          </a:p>
          <a:p>
            <a:pPr algn="ctr"/>
            <a:r>
              <a:rPr lang="en-US" sz="7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57</a:t>
            </a:r>
          </a:p>
          <a:p>
            <a:pPr algn="ctr"/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783452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00E4CFB-3798-4C09-B200-A621DCC200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9E88BCD-4384-4626-901F-6B90DAC1A6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5C12B90-1409-4107-996A-240235A1A4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D750F31-940E-495B-BE82-AECEA826A4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59DA0A5-A5CA-4AEE-A896-167C4AF0E2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523B14A-93BF-4CF0-A00A-DF6F344B03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82ABE95-7EC0-462F-9F4F-CABC7821A4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C91D69D-9102-4DE1-96C1-58C09911A2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13C5F69-1F73-41C5-80E4-9B6159733A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9406E24-C2DE-48B3-A725-FA39388976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95ABD0A-5180-4D61-A1E1-5A3D728D1F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83B7FE0-C2D7-4D26-B760-3EC65D3D6F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47F0E4D-0A6B-4B73-8B36-3346E761B8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8926C7C-6954-4D8F-9057-80BE33FD9A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5A879B0-4359-4694-A259-19A4EAB2A6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Dgm bld="lvlOne"/>
        </p:bldSub>
      </p:bldGraphic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609600" y="1987276"/>
            <a:ext cx="7696200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457200" indent="-457200" algn="ctr">
              <a:buFont typeface="Arial" pitchFamily="34" charset="0"/>
              <a:buChar char="•"/>
            </a:pPr>
            <a:r>
              <a:rPr lang="en-US" sz="2800" i="1" dirty="0" smtClean="0"/>
              <a:t>Nearly </a:t>
            </a:r>
            <a:r>
              <a:rPr lang="en-US" sz="2800" i="1" dirty="0"/>
              <a:t>1 in 4 students enrolled </a:t>
            </a:r>
            <a:r>
              <a:rPr lang="en-US" sz="2800" i="1" dirty="0" smtClean="0"/>
              <a:t>in a two-year </a:t>
            </a:r>
            <a:r>
              <a:rPr lang="en-US" sz="2800" i="1" dirty="0"/>
              <a:t>institution </a:t>
            </a:r>
            <a:r>
              <a:rPr lang="en-US" sz="2800" i="1" dirty="0" smtClean="0"/>
              <a:t>needed developmental </a:t>
            </a:r>
            <a:r>
              <a:rPr lang="en-US" sz="2800" i="1" dirty="0"/>
              <a:t>education.</a:t>
            </a:r>
            <a:endParaRPr lang="en-US" sz="2800" b="1" i="1" dirty="0"/>
          </a:p>
        </p:txBody>
      </p:sp>
      <p:grpSp>
        <p:nvGrpSpPr>
          <p:cNvPr id="3" name="Group 2"/>
          <p:cNvGrpSpPr/>
          <p:nvPr/>
        </p:nvGrpSpPr>
        <p:grpSpPr>
          <a:xfrm>
            <a:off x="2661062" y="3486021"/>
            <a:ext cx="2523888" cy="841023"/>
            <a:chOff x="2661062" y="3486021"/>
            <a:chExt cx="2523888" cy="841023"/>
          </a:xfrm>
        </p:grpSpPr>
        <p:pic>
          <p:nvPicPr>
            <p:cNvPr id="1031" name="Picture 7" descr="http://www.clker.com/cliparts/5/3/5/e/1195435149986189703schooldesk_aj_ashton_01.svg.med.png"/>
            <p:cNvPicPr>
              <a:picLocks noChangeAspect="1" noChangeArrowheads="1"/>
            </p:cNvPicPr>
            <p:nvPr/>
          </p:nvPicPr>
          <p:blipFill>
            <a:blip r:embed="rId2" cstate="print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1062" y="3486021"/>
              <a:ext cx="762000" cy="8410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7" descr="http://www.clker.com/cliparts/5/3/5/e/1195435149986189703schooldesk_aj_ashton_01.svg.med.png"/>
            <p:cNvPicPr>
              <a:picLocks noChangeAspect="1" noChangeArrowheads="1"/>
            </p:cNvPicPr>
            <p:nvPr/>
          </p:nvPicPr>
          <p:blipFill>
            <a:blip r:embed="rId2" cstate="print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7700" y="3505200"/>
              <a:ext cx="727250" cy="8026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" name="Picture 7" descr="http://www.clker.com/cliparts/5/3/5/e/1195435149986189703schooldesk_aj_ashton_01.svg.med.png"/>
            <p:cNvPicPr>
              <a:picLocks noChangeAspect="1" noChangeArrowheads="1"/>
            </p:cNvPicPr>
            <p:nvPr/>
          </p:nvPicPr>
          <p:blipFill>
            <a:blip r:embed="rId2" cstate="print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1400" y="3486021"/>
              <a:ext cx="762000" cy="8410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0" name="Picture 7" descr="http://www.clker.com/cliparts/5/3/5/e/1195435149986189703schooldesk_aj_ashton_01.svg.med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2811" y="3515523"/>
            <a:ext cx="693336" cy="782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432811" y="6553200"/>
            <a:ext cx="37111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Source: Complete College America, 2012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-61356" y="-35874"/>
            <a:ext cx="9144000" cy="1533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Too Many College Freshmen Need</a:t>
            </a:r>
          </a:p>
          <a:p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Remediation 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438400" y="6172200"/>
            <a:ext cx="4343400" cy="38100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295400" y="1447800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According to the THECB, in the state of Texas….</a:t>
            </a:r>
            <a:endParaRPr lang="en-US" sz="24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5938" y="6426653"/>
            <a:ext cx="63948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100" dirty="0" smtClean="0">
                <a:solidFill>
                  <a:srgbClr val="000000">
                    <a:lumMod val="85000"/>
                    <a:lumOff val="15000"/>
                  </a:srgbClr>
                </a:solidFill>
              </a:rPr>
              <a:t>Source: Senate  Higher Education Committee, 2010</a:t>
            </a:r>
          </a:p>
          <a:p>
            <a:pPr lvl="0"/>
            <a:r>
              <a:rPr lang="en-US" sz="1100" dirty="0" smtClean="0">
                <a:solidFill>
                  <a:srgbClr val="000000">
                    <a:lumMod val="85000"/>
                    <a:lumOff val="15000"/>
                  </a:srgbClr>
                </a:solidFill>
              </a:rPr>
              <a:t>Retrieved from: http</a:t>
            </a:r>
            <a:r>
              <a:rPr lang="en-US" sz="1100" dirty="0">
                <a:solidFill>
                  <a:srgbClr val="000000">
                    <a:lumMod val="85000"/>
                    <a:lumOff val="15000"/>
                  </a:srgbClr>
                </a:solidFill>
              </a:rPr>
              <a:t>://www.senate.state.tx.us/75r/Senate/commit/c560/c560.InterimReport81.pdf</a:t>
            </a:r>
          </a:p>
        </p:txBody>
      </p:sp>
    </p:spTree>
    <p:extLst>
      <p:ext uri="{BB962C8B-B14F-4D97-AF65-F5344CB8AC3E}">
        <p14:creationId xmlns:p14="http://schemas.microsoft.com/office/powerpoint/2010/main" val="3880326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45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Impact of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Developmental Education</a:t>
            </a:r>
            <a:endParaRPr lang="en-US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525963"/>
          </a:xfrm>
        </p:spPr>
        <p:txBody>
          <a:bodyPr/>
          <a:lstStyle/>
          <a:p>
            <a:pPr algn="ctr">
              <a:lnSpc>
                <a:spcPct val="2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u="sng" dirty="0"/>
              <a:t>Students that take remedial courses:</a:t>
            </a:r>
          </a:p>
          <a:p>
            <a:pPr marL="914400" lvl="1" indent="-514350" algn="ctr">
              <a:lnSpc>
                <a:spcPct val="2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romanUcPeriod"/>
            </a:pPr>
            <a:r>
              <a:rPr lang="en-US" sz="3200" dirty="0"/>
              <a:t>Take longer to complete their degree</a:t>
            </a:r>
          </a:p>
          <a:p>
            <a:pPr marL="857250" lvl="1" indent="-457200" algn="ctr">
              <a:lnSpc>
                <a:spcPct val="200000"/>
              </a:lnSpc>
              <a:spcBef>
                <a:spcPts val="0"/>
              </a:spcBef>
              <a:spcAft>
                <a:spcPts val="1200"/>
              </a:spcAft>
              <a:buAutoNum type="romanUcPeriod"/>
            </a:pPr>
            <a:r>
              <a:rPr lang="en-US" sz="3200" dirty="0"/>
              <a:t>Are less likely to complete their degree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143000"/>
            <a:ext cx="899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Why Does This Matter?</a:t>
            </a: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0483" y="6170221"/>
            <a:ext cx="4343400" cy="38100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065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2087562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Workers with higher level of education are less likely to be unemployed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288511301"/>
              </p:ext>
            </p:extLst>
          </p:nvPr>
        </p:nvGraphicFramePr>
        <p:xfrm>
          <a:off x="1676400" y="25146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6596390"/>
            <a:ext cx="63948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100" dirty="0" smtClean="0">
                <a:solidFill>
                  <a:srgbClr val="000000">
                    <a:lumMod val="85000"/>
                    <a:lumOff val="15000"/>
                  </a:srgbClr>
                </a:solidFill>
              </a:rPr>
              <a:t>Source: U.S. Bureau of Economic Analysis, U.S. Bureau of Labor Statistics, McKinley Global Institute Analysis </a:t>
            </a:r>
            <a:endParaRPr lang="en-US" sz="1100" dirty="0">
              <a:solidFill>
                <a:srgbClr val="000000">
                  <a:lumMod val="85000"/>
                  <a:lumOff val="1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539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3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53"/>
          <p:cNvGrpSpPr/>
          <p:nvPr/>
        </p:nvGrpSpPr>
        <p:grpSpPr>
          <a:xfrm>
            <a:off x="3619562" y="823910"/>
            <a:ext cx="1828800" cy="1838325"/>
            <a:chOff x="0" y="0"/>
            <a:chExt cx="1828800" cy="1838325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>
            <a:xfrm>
              <a:off x="182880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57" name="Flowchart: Decision 56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58" name="Text Box 22"/>
            <p:cNvSpPr txBox="1"/>
            <p:nvPr/>
          </p:nvSpPr>
          <p:spPr>
            <a:xfrm>
              <a:off x="333375" y="400050"/>
              <a:ext cx="149542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1600" b="1" i="1" dirty="0">
                  <a:solidFill>
                    <a:prstClr val="black"/>
                  </a:solidFill>
                  <a:ea typeface="Calibri"/>
                  <a:cs typeface="Calibri"/>
                </a:rPr>
                <a:t>High Schools </a:t>
              </a:r>
              <a:endParaRPr lang="en-US" sz="1100" dirty="0">
                <a:solidFill>
                  <a:prstClr val="black"/>
                </a:solidFill>
                <a:ea typeface="Calibri"/>
                <a:cs typeface="Times New Roman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250753" y="2100751"/>
            <a:ext cx="1876425" cy="2466975"/>
            <a:chOff x="0" y="0"/>
            <a:chExt cx="1876425" cy="2466975"/>
          </a:xfrm>
        </p:grpSpPr>
        <p:grpSp>
          <p:nvGrpSpPr>
            <p:cNvPr id="13" name="Group 12"/>
            <p:cNvGrpSpPr/>
            <p:nvPr/>
          </p:nvGrpSpPr>
          <p:grpSpPr>
            <a:xfrm>
              <a:off x="0" y="0"/>
              <a:ext cx="1876425" cy="2466975"/>
              <a:chOff x="0" y="0"/>
              <a:chExt cx="1876425" cy="2466975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1838325" y="65722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16" name="Flowchart: Decision 15"/>
              <p:cNvSpPr/>
              <p:nvPr/>
            </p:nvSpPr>
            <p:spPr>
              <a:xfrm>
                <a:off x="0" y="0"/>
                <a:ext cx="1828800" cy="1266825"/>
              </a:xfrm>
              <a:prstGeom prst="flowChartDecision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904875" y="126682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18" name="Text Box 20"/>
              <p:cNvSpPr txBox="1"/>
              <p:nvPr/>
            </p:nvSpPr>
            <p:spPr>
              <a:xfrm>
                <a:off x="381000" y="361950"/>
                <a:ext cx="1495425" cy="7429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38100" h="38100"/>
                </a:sp3d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1600" b="1" i="1" dirty="0">
                    <a:solidFill>
                      <a:prstClr val="black"/>
                    </a:solidFill>
                    <a:ea typeface="Calibri"/>
                    <a:cs typeface="Calibri"/>
                  </a:rPr>
                  <a:t>4 Year IHEs</a:t>
                </a:r>
                <a:endParaRPr lang="en-US" sz="11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</p:grpSp>
        <p:cxnSp>
          <p:nvCxnSpPr>
            <p:cNvPr id="14" name="Straight Connector 13"/>
            <p:cNvCxnSpPr/>
            <p:nvPr/>
          </p:nvCxnSpPr>
          <p:spPr>
            <a:xfrm>
              <a:off x="0" y="6572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26" name="Group 25"/>
          <p:cNvGrpSpPr/>
          <p:nvPr/>
        </p:nvGrpSpPr>
        <p:grpSpPr>
          <a:xfrm>
            <a:off x="4532692" y="4037089"/>
            <a:ext cx="1828800" cy="2466975"/>
            <a:chOff x="0" y="0"/>
            <a:chExt cx="1828800" cy="2466975"/>
          </a:xfrm>
        </p:grpSpPr>
        <p:sp>
          <p:nvSpPr>
            <p:cNvPr id="27" name="Flowchart: Decision 26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828800" y="6191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>
            <a:xfrm>
              <a:off x="0" y="6191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>
            <a:xfrm>
              <a:off x="904875" y="12668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31" name="Text Box 42"/>
            <p:cNvSpPr txBox="1"/>
            <p:nvPr/>
          </p:nvSpPr>
          <p:spPr>
            <a:xfrm>
              <a:off x="200025" y="333375"/>
              <a:ext cx="149542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algn="ctr">
                <a:lnSpc>
                  <a:spcPct val="115000"/>
                </a:lnSpc>
              </a:pPr>
              <a:r>
                <a:rPr lang="en-US" sz="1600" b="1" i="1" dirty="0">
                  <a:solidFill>
                    <a:prstClr val="black"/>
                  </a:solidFill>
                  <a:ea typeface="Calibri"/>
                  <a:cs typeface="Calibri"/>
                </a:rPr>
                <a:t>Regional P-16</a:t>
              </a:r>
              <a:endParaRPr lang="en-US" sz="1100" dirty="0">
                <a:solidFill>
                  <a:prstClr val="black"/>
                </a:solidFill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</a:pPr>
              <a:r>
                <a:rPr lang="en-US" sz="1600" b="1" i="1" dirty="0">
                  <a:solidFill>
                    <a:prstClr val="black"/>
                  </a:solidFill>
                  <a:ea typeface="Calibri"/>
                  <a:cs typeface="Calibri"/>
                </a:rPr>
                <a:t>Councils </a:t>
              </a:r>
              <a:endParaRPr lang="en-US" sz="1100" dirty="0">
                <a:solidFill>
                  <a:prstClr val="black"/>
                </a:solidFill>
                <a:ea typeface="Calibri"/>
                <a:cs typeface="Times New Roman"/>
              </a:endParaRPr>
            </a:p>
          </p:txBody>
        </p:sp>
      </p:grpSp>
      <p:sp>
        <p:nvSpPr>
          <p:cNvPr id="46" name="Text Box 40"/>
          <p:cNvSpPr txBox="1"/>
          <p:nvPr/>
        </p:nvSpPr>
        <p:spPr>
          <a:xfrm>
            <a:off x="3848162" y="2547937"/>
            <a:ext cx="1428750" cy="1371600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1400" b="1" dirty="0">
                <a:solidFill>
                  <a:prstClr val="black"/>
                </a:solidFill>
                <a:latin typeface="Felix Titling"/>
                <a:ea typeface="Calibri"/>
                <a:cs typeface="Times New Roman"/>
              </a:rPr>
              <a:t> </a:t>
            </a:r>
            <a:endParaRPr lang="en-US" sz="11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r>
              <a:rPr lang="en-US" sz="800" b="1" dirty="0">
                <a:solidFill>
                  <a:prstClr val="black"/>
                </a:solidFill>
                <a:latin typeface="Felix Titling"/>
                <a:ea typeface="Calibri"/>
                <a:cs typeface="Times New Roman"/>
              </a:rPr>
              <a:t> </a:t>
            </a:r>
            <a:endParaRPr lang="en-US" sz="11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r>
              <a:rPr lang="en-US" sz="1400" b="1" i="1" u="sng" spc="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Scaffolding</a:t>
            </a:r>
          </a:p>
          <a:p>
            <a:pPr algn="ctr">
              <a:lnSpc>
                <a:spcPct val="115000"/>
              </a:lnSpc>
            </a:pPr>
            <a:r>
              <a:rPr lang="en-US" sz="1400" b="1" i="1" u="sng" spc="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Student</a:t>
            </a:r>
            <a:endParaRPr lang="en-US" sz="1100" b="1" i="1" spc="3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r>
              <a:rPr lang="en-US" sz="1400" b="1" i="1" u="sng" spc="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Success</a:t>
            </a:r>
            <a:endParaRPr lang="en-US" sz="1100" b="1" i="1" spc="3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2016822" y="2079620"/>
            <a:ext cx="1831340" cy="2465069"/>
            <a:chOff x="0" y="0"/>
            <a:chExt cx="1831924" cy="2465680"/>
          </a:xfrm>
        </p:grpSpPr>
        <p:grpSp>
          <p:nvGrpSpPr>
            <p:cNvPr id="66" name="Group 65"/>
            <p:cNvGrpSpPr/>
            <p:nvPr/>
          </p:nvGrpSpPr>
          <p:grpSpPr>
            <a:xfrm>
              <a:off x="0" y="0"/>
              <a:ext cx="1831924" cy="2465680"/>
              <a:chOff x="0" y="0"/>
              <a:chExt cx="1831924" cy="2465680"/>
            </a:xfrm>
          </p:grpSpPr>
          <p:sp>
            <p:nvSpPr>
              <p:cNvPr id="68" name="Flowchart: Decision 67"/>
              <p:cNvSpPr/>
              <p:nvPr/>
            </p:nvSpPr>
            <p:spPr>
              <a:xfrm>
                <a:off x="0" y="0"/>
                <a:ext cx="1828800" cy="1266825"/>
              </a:xfrm>
              <a:prstGeom prst="flowChartDecision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cxnSp>
            <p:nvCxnSpPr>
              <p:cNvPr id="69" name="Straight Connector 68"/>
              <p:cNvCxnSpPr/>
              <p:nvPr/>
            </p:nvCxnSpPr>
            <p:spPr>
              <a:xfrm>
                <a:off x="929030" y="1265530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0" y="643738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71" name="Text Box 21"/>
              <p:cNvSpPr txBox="1"/>
              <p:nvPr/>
            </p:nvSpPr>
            <p:spPr>
              <a:xfrm>
                <a:off x="336499" y="402336"/>
                <a:ext cx="1495425" cy="7429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38100" h="38100"/>
                </a:sp3d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1600" b="1" i="1" dirty="0">
                    <a:solidFill>
                      <a:prstClr val="black"/>
                    </a:solidFill>
                    <a:ea typeface="Calibri"/>
                    <a:cs typeface="Calibri"/>
                  </a:rPr>
                  <a:t>2 Year IHEs</a:t>
                </a:r>
                <a:endParaRPr lang="en-US" sz="11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</p:grpSp>
        <p:cxnSp>
          <p:nvCxnSpPr>
            <p:cNvPr id="67" name="Straight Connector 66"/>
            <p:cNvCxnSpPr/>
            <p:nvPr/>
          </p:nvCxnSpPr>
          <p:spPr>
            <a:xfrm>
              <a:off x="1816100" y="641350"/>
              <a:ext cx="0" cy="1199853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59" name="Group 58"/>
          <p:cNvGrpSpPr/>
          <p:nvPr/>
        </p:nvGrpSpPr>
        <p:grpSpPr>
          <a:xfrm>
            <a:off x="2713417" y="4032326"/>
            <a:ext cx="1828800" cy="2447925"/>
            <a:chOff x="0" y="0"/>
            <a:chExt cx="1828800" cy="2447925"/>
          </a:xfrm>
        </p:grpSpPr>
        <p:sp>
          <p:nvSpPr>
            <p:cNvPr id="60" name="Flowchart: Decision 59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cxnSp>
          <p:nvCxnSpPr>
            <p:cNvPr id="61" name="Straight Connector 60"/>
            <p:cNvCxnSpPr/>
            <p:nvPr/>
          </p:nvCxnSpPr>
          <p:spPr>
            <a:xfrm>
              <a:off x="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62" name="Straight Connector 61"/>
            <p:cNvCxnSpPr/>
            <p:nvPr/>
          </p:nvCxnSpPr>
          <p:spPr>
            <a:xfrm>
              <a:off x="904875" y="12477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63" name="Text Box 41"/>
            <p:cNvSpPr txBox="1"/>
            <p:nvPr/>
          </p:nvSpPr>
          <p:spPr>
            <a:xfrm>
              <a:off x="209550" y="419100"/>
              <a:ext cx="149542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algn="ctr">
                <a:lnSpc>
                  <a:spcPct val="115000"/>
                </a:lnSpc>
              </a:pPr>
              <a:r>
                <a:rPr lang="en-US" sz="1600" b="1" i="1" dirty="0">
                  <a:solidFill>
                    <a:prstClr val="black"/>
                  </a:solidFill>
                  <a:ea typeface="Calibri"/>
                  <a:cs typeface="Calibri"/>
                </a:rPr>
                <a:t>Regional ESCs</a:t>
              </a:r>
              <a:endParaRPr lang="en-US" sz="1100" dirty="0">
                <a:solidFill>
                  <a:prstClr val="black"/>
                </a:solidFill>
                <a:ea typeface="Calibri"/>
                <a:cs typeface="Times New Roman"/>
              </a:endParaRPr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1828800" y="628650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38" name="Group 37"/>
          <p:cNvGrpSpPr/>
          <p:nvPr/>
        </p:nvGrpSpPr>
        <p:grpSpPr>
          <a:xfrm>
            <a:off x="3829112" y="2106778"/>
            <a:ext cx="1428750" cy="2531745"/>
            <a:chOff x="0" y="0"/>
            <a:chExt cx="1428750" cy="2531745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0" y="628650"/>
              <a:ext cx="0" cy="1400175"/>
            </a:xfrm>
            <a:prstGeom prst="line">
              <a:avLst/>
            </a:prstGeom>
            <a:noFill/>
            <a:ln w="57150" cap="flat" cmpd="sng" algn="ctr">
              <a:solidFill>
                <a:schemeClr val="accent2">
                  <a:lumMod val="50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grpSp>
          <p:nvGrpSpPr>
            <p:cNvPr id="40" name="Group 39"/>
            <p:cNvGrpSpPr/>
            <p:nvPr/>
          </p:nvGrpSpPr>
          <p:grpSpPr>
            <a:xfrm>
              <a:off x="0" y="0"/>
              <a:ext cx="1428750" cy="2531745"/>
              <a:chOff x="0" y="0"/>
              <a:chExt cx="1428750" cy="2531745"/>
            </a:xfrm>
          </p:grpSpPr>
          <p:cxnSp>
            <p:nvCxnSpPr>
              <p:cNvPr id="41" name="Straight Connector 40"/>
              <p:cNvCxnSpPr/>
              <p:nvPr/>
            </p:nvCxnSpPr>
            <p:spPr>
              <a:xfrm flipH="1">
                <a:off x="0" y="0"/>
                <a:ext cx="713105" cy="630555"/>
              </a:xfrm>
              <a:prstGeom prst="line">
                <a:avLst/>
              </a:prstGeom>
              <a:noFill/>
              <a:ln w="57150" cap="flat" cmpd="sng" algn="ctr">
                <a:solidFill>
                  <a:schemeClr val="accent2">
                    <a:lumMod val="50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2" name="Straight Connector 41"/>
              <p:cNvCxnSpPr/>
              <p:nvPr/>
            </p:nvCxnSpPr>
            <p:spPr>
              <a:xfrm flipH="1" flipV="1">
                <a:off x="714375" y="0"/>
                <a:ext cx="713740" cy="628015"/>
              </a:xfrm>
              <a:prstGeom prst="line">
                <a:avLst/>
              </a:prstGeom>
              <a:noFill/>
              <a:ln w="57150" cap="flat" cmpd="sng" algn="ctr">
                <a:solidFill>
                  <a:schemeClr val="accent2">
                    <a:lumMod val="50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1428750" y="628650"/>
                <a:ext cx="0" cy="1400175"/>
              </a:xfrm>
              <a:prstGeom prst="line">
                <a:avLst/>
              </a:prstGeom>
              <a:noFill/>
              <a:ln w="57150" cap="flat" cmpd="sng" algn="ctr">
                <a:solidFill>
                  <a:schemeClr val="accent2">
                    <a:lumMod val="50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4" name="Straight Connector 43"/>
              <p:cNvCxnSpPr/>
              <p:nvPr/>
            </p:nvCxnSpPr>
            <p:spPr>
              <a:xfrm flipH="1" flipV="1">
                <a:off x="0" y="2028825"/>
                <a:ext cx="713740" cy="502920"/>
              </a:xfrm>
              <a:prstGeom prst="line">
                <a:avLst/>
              </a:prstGeom>
              <a:noFill/>
              <a:ln w="57150" cap="flat" cmpd="sng" algn="ctr">
                <a:solidFill>
                  <a:schemeClr val="accent2">
                    <a:lumMod val="50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5" name="Straight Connector 44"/>
              <p:cNvCxnSpPr/>
              <p:nvPr/>
            </p:nvCxnSpPr>
            <p:spPr>
              <a:xfrm flipH="1">
                <a:off x="714375" y="2019300"/>
                <a:ext cx="714374" cy="506730"/>
              </a:xfrm>
              <a:prstGeom prst="line">
                <a:avLst/>
              </a:prstGeom>
              <a:noFill/>
              <a:ln w="57150" cap="flat" cmpd="sng" algn="ctr">
                <a:solidFill>
                  <a:schemeClr val="accent2">
                    <a:lumMod val="50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</p:grpSp>
      </p:grpSp>
      <p:sp>
        <p:nvSpPr>
          <p:cNvPr id="49" name="Title 1"/>
          <p:cNvSpPr txBox="1">
            <a:spLocks/>
          </p:cNvSpPr>
          <p:nvPr/>
        </p:nvSpPr>
        <p:spPr>
          <a:xfrm>
            <a:off x="0" y="-9525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is </a:t>
            </a:r>
            <a:r>
              <a:rPr lang="en-US" b="1" dirty="0" smtClean="0">
                <a:solidFill>
                  <a:srgbClr val="C0504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AVATAR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5747109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Partnership of Regional Leaders to </a:t>
            </a:r>
          </a:p>
          <a:p>
            <a:pPr algn="ctr"/>
            <a:r>
              <a:rPr lang="en-US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Scaffold Student Success </a:t>
            </a:r>
            <a:endParaRPr lang="en-US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71783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2" grpId="0"/>
    </p:bldLst>
  </p:timing>
</p:sld>
</file>

<file path=ppt/theme/theme1.xml><?xml version="1.0" encoding="utf-8"?>
<a:theme xmlns:a="http://schemas.openxmlformats.org/drawingml/2006/main" name="AVATAR Presentation 071920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AVATAR Presentation 07192012</Template>
  <TotalTime>344</TotalTime>
  <Words>827</Words>
  <Application>Microsoft Office PowerPoint</Application>
  <PresentationFormat>On-screen Show (4:3)</PresentationFormat>
  <Paragraphs>165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AVATAR Presentation 07192012</vt:lpstr>
      <vt:lpstr>An Introduction To:</vt:lpstr>
      <vt:lpstr>What is AVATAR?   Academic Vertical Alignment Training And Renewal  </vt:lpstr>
      <vt:lpstr>Why is AVATAR Needed?</vt:lpstr>
      <vt:lpstr>Are Student College Ready?</vt:lpstr>
      <vt:lpstr>PowerPoint Presentation</vt:lpstr>
      <vt:lpstr>PowerPoint Presentation</vt:lpstr>
      <vt:lpstr>The Impact of Developmental Education</vt:lpstr>
      <vt:lpstr>PowerPoint Presentation</vt:lpstr>
      <vt:lpstr>PowerPoint Presentation</vt:lpstr>
      <vt:lpstr>What is the AVATAR Process?</vt:lpstr>
      <vt:lpstr>PowerPoint Presentation</vt:lpstr>
      <vt:lpstr>The AVATAR Process Development</vt:lpstr>
      <vt:lpstr>AVATAR Pilot Phase: Dallas &amp; Fort Worth </vt:lpstr>
      <vt:lpstr>Phase Three: The Statewide Network </vt:lpstr>
      <vt:lpstr>What Are the Outcomes for AVATAR?</vt:lpstr>
    </vt:vector>
  </TitlesOfParts>
  <Company>University of North Texas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Introduction To:</dc:title>
  <dc:creator>Quinn, Kerry</dc:creator>
  <cp:lastModifiedBy>Quinn, Kerry</cp:lastModifiedBy>
  <cp:revision>33</cp:revision>
  <cp:lastPrinted>2012-09-11T02:55:09Z</cp:lastPrinted>
  <dcterms:created xsi:type="dcterms:W3CDTF">2012-08-20T16:22:57Z</dcterms:created>
  <dcterms:modified xsi:type="dcterms:W3CDTF">2012-09-12T14:02:04Z</dcterms:modified>
</cp:coreProperties>
</file>