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34"/>
  </p:notesMasterIdLst>
  <p:handoutMasterIdLst>
    <p:handoutMasterId r:id="rId35"/>
  </p:handoutMasterIdLst>
  <p:sldIdLst>
    <p:sldId id="256" r:id="rId2"/>
    <p:sldId id="409" r:id="rId3"/>
    <p:sldId id="408" r:id="rId4"/>
    <p:sldId id="417" r:id="rId5"/>
    <p:sldId id="423" r:id="rId6"/>
    <p:sldId id="418" r:id="rId7"/>
    <p:sldId id="419" r:id="rId8"/>
    <p:sldId id="420" r:id="rId9"/>
    <p:sldId id="424" r:id="rId10"/>
    <p:sldId id="421" r:id="rId11"/>
    <p:sldId id="398" r:id="rId12"/>
    <p:sldId id="425" r:id="rId13"/>
    <p:sldId id="426" r:id="rId14"/>
    <p:sldId id="456" r:id="rId15"/>
    <p:sldId id="459" r:id="rId16"/>
    <p:sldId id="460" r:id="rId17"/>
    <p:sldId id="461" r:id="rId18"/>
    <p:sldId id="462" r:id="rId19"/>
    <p:sldId id="457" r:id="rId20"/>
    <p:sldId id="458" r:id="rId21"/>
    <p:sldId id="436" r:id="rId22"/>
    <p:sldId id="439" r:id="rId23"/>
    <p:sldId id="440" r:id="rId24"/>
    <p:sldId id="442" r:id="rId25"/>
    <p:sldId id="444" r:id="rId26"/>
    <p:sldId id="446" r:id="rId27"/>
    <p:sldId id="448" r:id="rId28"/>
    <p:sldId id="450" r:id="rId29"/>
    <p:sldId id="452" r:id="rId30"/>
    <p:sldId id="454" r:id="rId31"/>
    <p:sldId id="463" r:id="rId32"/>
    <p:sldId id="42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88933" autoAdjust="0"/>
  </p:normalViewPr>
  <p:slideViewPr>
    <p:cSldViewPr>
      <p:cViewPr varScale="1">
        <p:scale>
          <a:sx n="91" d="100"/>
          <a:sy n="91" d="100"/>
        </p:scale>
        <p:origin x="1176" y="6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58AE7-727A-44CC-8E6D-D38C7E7EADB2}"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6AB4B07F-4CE0-458E-8C02-EC7715DABA2E}">
      <dgm:prSet custT="1"/>
      <dgm:spPr/>
      <dgm:t>
        <a:bodyPr/>
        <a:lstStyle/>
        <a:p>
          <a:r>
            <a:rPr lang="en-US" sz="1000" dirty="0" smtClean="0">
              <a:solidFill>
                <a:schemeClr val="tx1"/>
              </a:solidFill>
            </a:rPr>
            <a:t>MOU sent to IHE Presidents for legal Review</a:t>
          </a:r>
        </a:p>
        <a:p>
          <a:r>
            <a:rPr lang="en-US" sz="1000" dirty="0" smtClean="0">
              <a:solidFill>
                <a:schemeClr val="tx1"/>
              </a:solidFill>
            </a:rPr>
            <a:t>June 9 – July 11</a:t>
          </a:r>
          <a:endParaRPr lang="en-US" sz="1000" dirty="0">
            <a:solidFill>
              <a:schemeClr val="tx1"/>
            </a:solidFill>
          </a:endParaRPr>
        </a:p>
      </dgm:t>
    </dgm:pt>
    <dgm:pt modelId="{6038DB01-8FA1-436F-8BC2-49E2C867981A}" type="parTrans" cxnId="{3BD5E944-86A7-4255-A8FA-877B451107AB}">
      <dgm:prSet/>
      <dgm:spPr/>
      <dgm:t>
        <a:bodyPr/>
        <a:lstStyle/>
        <a:p>
          <a:endParaRPr lang="en-US">
            <a:solidFill>
              <a:schemeClr val="tx1"/>
            </a:solidFill>
          </a:endParaRPr>
        </a:p>
      </dgm:t>
    </dgm:pt>
    <dgm:pt modelId="{7A8EA7B6-224E-44B6-BD0E-14D56F609B4B}" type="sibTrans" cxnId="{3BD5E944-86A7-4255-A8FA-877B451107AB}">
      <dgm:prSet/>
      <dgm:spPr/>
      <dgm:t>
        <a:bodyPr/>
        <a:lstStyle/>
        <a:p>
          <a:endParaRPr lang="en-US" dirty="0">
            <a:solidFill>
              <a:schemeClr val="tx1"/>
            </a:solidFill>
          </a:endParaRPr>
        </a:p>
      </dgm:t>
    </dgm:pt>
    <dgm:pt modelId="{961B838D-C044-4168-9541-E09ECD878BED}">
      <dgm:prSet custT="1"/>
      <dgm:spPr/>
      <dgm:t>
        <a:bodyPr/>
        <a:lstStyle/>
        <a:p>
          <a:r>
            <a:rPr lang="en-US" sz="900" dirty="0" smtClean="0">
              <a:solidFill>
                <a:schemeClr val="tx1"/>
              </a:solidFill>
            </a:rPr>
            <a:t>March 5th </a:t>
          </a:r>
        </a:p>
        <a:p>
          <a:r>
            <a:rPr lang="en-US" sz="900" dirty="0" smtClean="0">
              <a:solidFill>
                <a:schemeClr val="tx1"/>
              </a:solidFill>
            </a:rPr>
            <a:t> Region I hosted meeting  of IHE/ISD  to plan CPC. </a:t>
          </a:r>
          <a:endParaRPr lang="en-US" sz="900" dirty="0">
            <a:solidFill>
              <a:schemeClr val="tx1"/>
            </a:solidFill>
          </a:endParaRPr>
        </a:p>
      </dgm:t>
    </dgm:pt>
    <dgm:pt modelId="{28AD291B-5689-41CC-BF12-127A99869126}" type="parTrans" cxnId="{F2663F7A-92A1-4D7A-A9EA-EB45D88A184F}">
      <dgm:prSet/>
      <dgm:spPr/>
      <dgm:t>
        <a:bodyPr/>
        <a:lstStyle/>
        <a:p>
          <a:endParaRPr lang="en-US">
            <a:solidFill>
              <a:schemeClr val="tx1"/>
            </a:solidFill>
          </a:endParaRPr>
        </a:p>
      </dgm:t>
    </dgm:pt>
    <dgm:pt modelId="{BDE2C997-2DAE-48C4-B469-9BA8FADCA9D5}" type="sibTrans" cxnId="{F2663F7A-92A1-4D7A-A9EA-EB45D88A184F}">
      <dgm:prSet/>
      <dgm:spPr/>
      <dgm:t>
        <a:bodyPr/>
        <a:lstStyle/>
        <a:p>
          <a:endParaRPr lang="en-US" dirty="0">
            <a:solidFill>
              <a:schemeClr val="tx1"/>
            </a:solidFill>
          </a:endParaRPr>
        </a:p>
      </dgm:t>
    </dgm:pt>
    <dgm:pt modelId="{BB84699C-E6BB-4273-B9EA-50D41D742254}">
      <dgm:prSet custT="1"/>
      <dgm:spPr/>
      <dgm:t>
        <a:bodyPr/>
        <a:lstStyle/>
        <a:p>
          <a:r>
            <a:rPr lang="en-US" sz="1000" dirty="0" smtClean="0">
              <a:solidFill>
                <a:schemeClr val="tx1"/>
              </a:solidFill>
            </a:rPr>
            <a:t>April 10th</a:t>
          </a:r>
        </a:p>
        <a:p>
          <a:r>
            <a:rPr lang="en-US" sz="1000" dirty="0" smtClean="0">
              <a:solidFill>
                <a:schemeClr val="tx1"/>
              </a:solidFill>
            </a:rPr>
            <a:t>Region I shared CPC process with Curriculum Advisory Council.</a:t>
          </a:r>
          <a:endParaRPr lang="en-US" sz="1000" dirty="0">
            <a:solidFill>
              <a:schemeClr val="tx1"/>
            </a:solidFill>
          </a:endParaRPr>
        </a:p>
      </dgm:t>
    </dgm:pt>
    <dgm:pt modelId="{93C9AD7C-AF0F-4EFF-B8AA-55D20DB834AB}" type="parTrans" cxnId="{34AD5FA8-7085-4CA3-9CE1-0EAE3FB91DB7}">
      <dgm:prSet/>
      <dgm:spPr/>
      <dgm:t>
        <a:bodyPr/>
        <a:lstStyle/>
        <a:p>
          <a:endParaRPr lang="en-US">
            <a:solidFill>
              <a:schemeClr val="tx1"/>
            </a:solidFill>
          </a:endParaRPr>
        </a:p>
      </dgm:t>
    </dgm:pt>
    <dgm:pt modelId="{53316B0F-9FF0-498D-B567-9FCD6DCB2427}" type="sibTrans" cxnId="{34AD5FA8-7085-4CA3-9CE1-0EAE3FB91DB7}">
      <dgm:prSet/>
      <dgm:spPr/>
      <dgm:t>
        <a:bodyPr/>
        <a:lstStyle/>
        <a:p>
          <a:endParaRPr lang="en-US" dirty="0">
            <a:solidFill>
              <a:schemeClr val="tx1"/>
            </a:solidFill>
          </a:endParaRPr>
        </a:p>
      </dgm:t>
    </dgm:pt>
    <dgm:pt modelId="{D85D3021-1E16-42EC-90A5-AC57E0BD769B}">
      <dgm:prSet custT="1"/>
      <dgm:spPr/>
      <dgm:t>
        <a:bodyPr/>
        <a:lstStyle/>
        <a:p>
          <a:r>
            <a:rPr lang="en-US" sz="1000" dirty="0" smtClean="0">
              <a:solidFill>
                <a:schemeClr val="tx1"/>
              </a:solidFill>
            </a:rPr>
            <a:t>Develop of Syllabi/Homework/  Online Supports</a:t>
          </a:r>
        </a:p>
        <a:p>
          <a:r>
            <a:rPr lang="en-US" sz="1000" dirty="0" smtClean="0">
              <a:solidFill>
                <a:schemeClr val="tx1"/>
              </a:solidFill>
            </a:rPr>
            <a:t>June 3-12</a:t>
          </a:r>
          <a:endParaRPr lang="en-US" sz="1000" dirty="0">
            <a:solidFill>
              <a:schemeClr val="tx1"/>
            </a:solidFill>
          </a:endParaRPr>
        </a:p>
      </dgm:t>
    </dgm:pt>
    <dgm:pt modelId="{65918C97-8380-4C3E-91C3-C50F9C2B6868}" type="sibTrans" cxnId="{09D00240-320B-44BB-A723-9522CB60ED69}">
      <dgm:prSet/>
      <dgm:spPr/>
      <dgm:t>
        <a:bodyPr/>
        <a:lstStyle/>
        <a:p>
          <a:endParaRPr lang="en-US" dirty="0">
            <a:solidFill>
              <a:schemeClr val="tx1"/>
            </a:solidFill>
          </a:endParaRPr>
        </a:p>
      </dgm:t>
    </dgm:pt>
    <dgm:pt modelId="{C49A2273-7F08-4ED3-B00A-9039766F9111}" type="parTrans" cxnId="{09D00240-320B-44BB-A723-9522CB60ED69}">
      <dgm:prSet/>
      <dgm:spPr/>
      <dgm:t>
        <a:bodyPr/>
        <a:lstStyle/>
        <a:p>
          <a:endParaRPr lang="en-US">
            <a:solidFill>
              <a:schemeClr val="tx1"/>
            </a:solidFill>
          </a:endParaRPr>
        </a:p>
      </dgm:t>
    </dgm:pt>
    <dgm:pt modelId="{ACAA7EC5-CDB7-4B66-852C-CFE3B0A427A6}">
      <dgm:prSet custT="1"/>
      <dgm:spPr/>
      <dgm:t>
        <a:bodyPr/>
        <a:lstStyle/>
        <a:p>
          <a:r>
            <a:rPr lang="en-US" sz="1000" dirty="0" smtClean="0">
              <a:solidFill>
                <a:schemeClr val="tx1"/>
              </a:solidFill>
            </a:rPr>
            <a:t>April 15th</a:t>
          </a:r>
        </a:p>
        <a:p>
          <a:r>
            <a:rPr lang="en-US" sz="1000" dirty="0" smtClean="0">
              <a:solidFill>
                <a:schemeClr val="tx1"/>
              </a:solidFill>
            </a:rPr>
            <a:t>IHE Faculty &amp; Leaders finalize draft MOU and learning outcomes</a:t>
          </a:r>
          <a:endParaRPr lang="en-US" sz="1000" dirty="0">
            <a:solidFill>
              <a:schemeClr val="tx1"/>
            </a:solidFill>
          </a:endParaRPr>
        </a:p>
      </dgm:t>
    </dgm:pt>
    <dgm:pt modelId="{DFE5343E-68BE-48AF-A5B1-446F6E749E5A}" type="parTrans" cxnId="{00B23633-27DE-487F-82A0-DCF0BEE1B601}">
      <dgm:prSet/>
      <dgm:spPr/>
      <dgm:t>
        <a:bodyPr/>
        <a:lstStyle/>
        <a:p>
          <a:endParaRPr lang="en-US">
            <a:solidFill>
              <a:schemeClr val="tx1"/>
            </a:solidFill>
          </a:endParaRPr>
        </a:p>
      </dgm:t>
    </dgm:pt>
    <dgm:pt modelId="{9B813004-DEE4-441A-9076-FDCD3895EBB3}" type="sibTrans" cxnId="{00B23633-27DE-487F-82A0-DCF0BEE1B601}">
      <dgm:prSet/>
      <dgm:spPr/>
      <dgm:t>
        <a:bodyPr/>
        <a:lstStyle/>
        <a:p>
          <a:endParaRPr lang="en-US" dirty="0">
            <a:solidFill>
              <a:schemeClr val="tx1"/>
            </a:solidFill>
          </a:endParaRPr>
        </a:p>
      </dgm:t>
    </dgm:pt>
    <dgm:pt modelId="{68BC4170-AA57-4A06-862D-98C12AD0AF2C}">
      <dgm:prSet custT="1"/>
      <dgm:spPr/>
      <dgm:t>
        <a:bodyPr/>
        <a:lstStyle/>
        <a:p>
          <a:pPr>
            <a:spcAft>
              <a:spcPts val="0"/>
            </a:spcAft>
          </a:pPr>
          <a:r>
            <a:rPr lang="en-US" sz="1000" dirty="0" smtClean="0">
              <a:solidFill>
                <a:schemeClr val="tx1"/>
              </a:solidFill>
            </a:rPr>
            <a:t>IHE discusses eligibility for course/</a:t>
          </a:r>
        </a:p>
        <a:p>
          <a:pPr>
            <a:spcAft>
              <a:spcPts val="0"/>
            </a:spcAft>
          </a:pPr>
          <a:r>
            <a:rPr lang="en-US" sz="1000" dirty="0" smtClean="0">
              <a:solidFill>
                <a:schemeClr val="tx1"/>
              </a:solidFill>
            </a:rPr>
            <a:t>placement guidelines</a:t>
          </a:r>
          <a:endParaRPr lang="en-US" sz="1000" dirty="0">
            <a:solidFill>
              <a:schemeClr val="tx1"/>
            </a:solidFill>
          </a:endParaRPr>
        </a:p>
      </dgm:t>
    </dgm:pt>
    <dgm:pt modelId="{CC7A65AB-C1E1-4D98-A38E-14FD4B4812FD}" type="parTrans" cxnId="{31B585A0-49CB-4488-9502-58CE11C24121}">
      <dgm:prSet/>
      <dgm:spPr/>
      <dgm:t>
        <a:bodyPr/>
        <a:lstStyle/>
        <a:p>
          <a:endParaRPr lang="en-US">
            <a:solidFill>
              <a:schemeClr val="tx1"/>
            </a:solidFill>
          </a:endParaRPr>
        </a:p>
      </dgm:t>
    </dgm:pt>
    <dgm:pt modelId="{A2744756-2057-45BB-B8E9-23FE3CC5CF83}" type="sibTrans" cxnId="{31B585A0-49CB-4488-9502-58CE11C24121}">
      <dgm:prSet/>
      <dgm:spPr/>
      <dgm:t>
        <a:bodyPr/>
        <a:lstStyle/>
        <a:p>
          <a:endParaRPr lang="en-US" dirty="0">
            <a:solidFill>
              <a:schemeClr val="tx1"/>
            </a:solidFill>
          </a:endParaRPr>
        </a:p>
      </dgm:t>
    </dgm:pt>
    <dgm:pt modelId="{1E07FDAF-54C1-494A-8829-4B9B5A25D05E}">
      <dgm:prSet custT="1"/>
      <dgm:spPr/>
      <dgm:t>
        <a:bodyPr/>
        <a:lstStyle/>
        <a:p>
          <a:r>
            <a:rPr lang="en-US" sz="1000" dirty="0" smtClean="0">
              <a:solidFill>
                <a:schemeClr val="tx1"/>
              </a:solidFill>
            </a:rPr>
            <a:t>April </a:t>
          </a:r>
          <a:r>
            <a:rPr lang="en-US" sz="900" dirty="0" smtClean="0">
              <a:solidFill>
                <a:schemeClr val="tx1"/>
              </a:solidFill>
            </a:rPr>
            <a:t>17th</a:t>
          </a:r>
        </a:p>
        <a:p>
          <a:r>
            <a:rPr lang="en-US" sz="900" dirty="0" smtClean="0">
              <a:solidFill>
                <a:schemeClr val="tx1"/>
              </a:solidFill>
            </a:rPr>
            <a:t>Region I shared process with Regional Advisory </a:t>
          </a:r>
          <a:r>
            <a:rPr lang="en-US" sz="1000" dirty="0" smtClean="0">
              <a:solidFill>
                <a:schemeClr val="tx1"/>
              </a:solidFill>
            </a:rPr>
            <a:t>Council </a:t>
          </a:r>
          <a:endParaRPr lang="en-US" sz="1000" dirty="0">
            <a:solidFill>
              <a:schemeClr val="tx1"/>
            </a:solidFill>
          </a:endParaRPr>
        </a:p>
      </dgm:t>
    </dgm:pt>
    <dgm:pt modelId="{64B84FB4-24D7-47D0-B767-F81E714618D6}" type="parTrans" cxnId="{BDDA9682-B446-4573-97E7-A15A1C5826A7}">
      <dgm:prSet/>
      <dgm:spPr/>
      <dgm:t>
        <a:bodyPr/>
        <a:lstStyle/>
        <a:p>
          <a:endParaRPr lang="en-US">
            <a:solidFill>
              <a:schemeClr val="tx1"/>
            </a:solidFill>
          </a:endParaRPr>
        </a:p>
      </dgm:t>
    </dgm:pt>
    <dgm:pt modelId="{23514BAB-BFE3-45F3-87FC-D7E66D26F8DA}" type="sibTrans" cxnId="{BDDA9682-B446-4573-97E7-A15A1C5826A7}">
      <dgm:prSet/>
      <dgm:spPr/>
      <dgm:t>
        <a:bodyPr/>
        <a:lstStyle/>
        <a:p>
          <a:endParaRPr lang="en-US" dirty="0">
            <a:solidFill>
              <a:schemeClr val="tx1"/>
            </a:solidFill>
          </a:endParaRPr>
        </a:p>
      </dgm:t>
    </dgm:pt>
    <dgm:pt modelId="{A7BF49B3-A441-4B89-A4CB-A0A56A9BECF9}">
      <dgm:prSet custT="1"/>
      <dgm:spPr/>
      <dgm:t>
        <a:bodyPr/>
        <a:lstStyle/>
        <a:p>
          <a:r>
            <a:rPr lang="en-US" sz="1000" dirty="0" smtClean="0">
              <a:solidFill>
                <a:schemeClr val="tx1"/>
              </a:solidFill>
            </a:rPr>
            <a:t>April </a:t>
          </a:r>
          <a:r>
            <a:rPr lang="en-US" sz="900" dirty="0" smtClean="0">
              <a:solidFill>
                <a:schemeClr val="tx1"/>
              </a:solidFill>
            </a:rPr>
            <a:t>25th</a:t>
          </a:r>
        </a:p>
        <a:p>
          <a:r>
            <a:rPr lang="en-US" sz="900" dirty="0" smtClean="0">
              <a:solidFill>
                <a:schemeClr val="tx1"/>
              </a:solidFill>
            </a:rPr>
            <a:t>RGV FOCUS Leadership Team reviews MOU and learning outcomes</a:t>
          </a:r>
          <a:endParaRPr lang="en-US" sz="900" dirty="0">
            <a:solidFill>
              <a:schemeClr val="tx1"/>
            </a:solidFill>
          </a:endParaRPr>
        </a:p>
      </dgm:t>
    </dgm:pt>
    <dgm:pt modelId="{9B2BA9B8-CE99-42C8-BDE8-3DE5B8ADF6E6}" type="parTrans" cxnId="{37E3ECB7-8762-427C-A6B7-BCA2FB303013}">
      <dgm:prSet/>
      <dgm:spPr/>
      <dgm:t>
        <a:bodyPr/>
        <a:lstStyle/>
        <a:p>
          <a:endParaRPr lang="en-US">
            <a:solidFill>
              <a:schemeClr val="tx1"/>
            </a:solidFill>
          </a:endParaRPr>
        </a:p>
      </dgm:t>
    </dgm:pt>
    <dgm:pt modelId="{A8C5B657-538E-4E41-9ECA-55DABF5CCCA9}" type="sibTrans" cxnId="{37E3ECB7-8762-427C-A6B7-BCA2FB303013}">
      <dgm:prSet/>
      <dgm:spPr/>
      <dgm:t>
        <a:bodyPr/>
        <a:lstStyle/>
        <a:p>
          <a:endParaRPr lang="en-US" dirty="0">
            <a:solidFill>
              <a:schemeClr val="tx1"/>
            </a:solidFill>
          </a:endParaRPr>
        </a:p>
      </dgm:t>
    </dgm:pt>
    <dgm:pt modelId="{07F6BCCE-961B-4D2A-9DA2-D2112608FB09}">
      <dgm:prSet custT="1"/>
      <dgm:spPr/>
      <dgm:t>
        <a:bodyPr/>
        <a:lstStyle/>
        <a:p>
          <a:r>
            <a:rPr lang="en-US" sz="1000" dirty="0" smtClean="0">
              <a:solidFill>
                <a:schemeClr val="tx1"/>
              </a:solidFill>
            </a:rPr>
            <a:t>April 30th</a:t>
          </a:r>
        </a:p>
        <a:p>
          <a:r>
            <a:rPr lang="en-US" sz="1000" dirty="0" smtClean="0">
              <a:solidFill>
                <a:schemeClr val="tx1"/>
              </a:solidFill>
            </a:rPr>
            <a:t>IHE Faculty /Leaders present to ISD Advisory Team</a:t>
          </a:r>
          <a:endParaRPr lang="en-US" sz="1000" dirty="0">
            <a:solidFill>
              <a:schemeClr val="tx1"/>
            </a:solidFill>
          </a:endParaRPr>
        </a:p>
      </dgm:t>
    </dgm:pt>
    <dgm:pt modelId="{DF77D9AC-AC8D-40C9-9EFC-3358B67FBDE3}" type="parTrans" cxnId="{49DF6A2C-927A-446B-8E0A-E5BA97220537}">
      <dgm:prSet/>
      <dgm:spPr/>
      <dgm:t>
        <a:bodyPr/>
        <a:lstStyle/>
        <a:p>
          <a:endParaRPr lang="en-US">
            <a:solidFill>
              <a:schemeClr val="tx1"/>
            </a:solidFill>
          </a:endParaRPr>
        </a:p>
      </dgm:t>
    </dgm:pt>
    <dgm:pt modelId="{B91D8823-44AB-41FF-AEA0-9E7B2DE7FB04}" type="sibTrans" cxnId="{49DF6A2C-927A-446B-8E0A-E5BA97220537}">
      <dgm:prSet/>
      <dgm:spPr/>
      <dgm:t>
        <a:bodyPr/>
        <a:lstStyle/>
        <a:p>
          <a:endParaRPr lang="en-US" dirty="0">
            <a:solidFill>
              <a:schemeClr val="tx1"/>
            </a:solidFill>
          </a:endParaRPr>
        </a:p>
      </dgm:t>
    </dgm:pt>
    <dgm:pt modelId="{FA6B7B8A-1C5F-4C34-B618-B8C62C0EA58D}">
      <dgm:prSet custT="1"/>
      <dgm:spPr/>
      <dgm:t>
        <a:bodyPr/>
        <a:lstStyle/>
        <a:p>
          <a:pPr>
            <a:lnSpc>
              <a:spcPct val="100000"/>
            </a:lnSpc>
            <a:spcAft>
              <a:spcPts val="0"/>
            </a:spcAft>
          </a:pPr>
          <a:endParaRPr lang="en-US" sz="1000" dirty="0" smtClean="0">
            <a:solidFill>
              <a:schemeClr val="tx1"/>
            </a:solidFill>
          </a:endParaRPr>
        </a:p>
        <a:p>
          <a:pPr>
            <a:lnSpc>
              <a:spcPct val="100000"/>
            </a:lnSpc>
            <a:spcAft>
              <a:spcPts val="0"/>
            </a:spcAft>
          </a:pPr>
          <a:endParaRPr lang="en-US" sz="1000" dirty="0" smtClean="0">
            <a:solidFill>
              <a:schemeClr val="tx1"/>
            </a:solidFill>
          </a:endParaRPr>
        </a:p>
        <a:p>
          <a:pPr>
            <a:lnSpc>
              <a:spcPct val="100000"/>
            </a:lnSpc>
            <a:spcAft>
              <a:spcPts val="0"/>
            </a:spcAft>
          </a:pPr>
          <a:r>
            <a:rPr lang="en-US" sz="1000" dirty="0" smtClean="0">
              <a:solidFill>
                <a:schemeClr val="tx1"/>
              </a:solidFill>
            </a:rPr>
            <a:t>May 7</a:t>
          </a:r>
          <a:r>
            <a:rPr lang="en-US" sz="1000" baseline="30000" dirty="0" smtClean="0">
              <a:solidFill>
                <a:schemeClr val="tx1"/>
              </a:solidFill>
            </a:rPr>
            <a:t>th</a:t>
          </a:r>
        </a:p>
        <a:p>
          <a:pPr>
            <a:lnSpc>
              <a:spcPct val="100000"/>
            </a:lnSpc>
            <a:spcAft>
              <a:spcPts val="0"/>
            </a:spcAft>
          </a:pPr>
          <a:r>
            <a:rPr lang="en-US" sz="1000" baseline="30000" dirty="0" smtClean="0">
              <a:solidFill>
                <a:schemeClr val="tx1"/>
              </a:solidFill>
            </a:rPr>
            <a:t>IHE/ISD review student learning outcomes and recommend guidelines and action plan</a:t>
          </a:r>
        </a:p>
        <a:p>
          <a:pPr>
            <a:lnSpc>
              <a:spcPct val="90000"/>
            </a:lnSpc>
            <a:spcAft>
              <a:spcPct val="35000"/>
            </a:spcAft>
          </a:pPr>
          <a:endParaRPr lang="en-US" sz="1400" baseline="30000" dirty="0" smtClean="0">
            <a:solidFill>
              <a:schemeClr val="tx1"/>
            </a:solidFill>
          </a:endParaRPr>
        </a:p>
        <a:p>
          <a:pPr>
            <a:lnSpc>
              <a:spcPct val="90000"/>
            </a:lnSpc>
            <a:spcAft>
              <a:spcPct val="35000"/>
            </a:spcAft>
          </a:pPr>
          <a:endParaRPr lang="en-US" sz="1400" dirty="0">
            <a:solidFill>
              <a:schemeClr val="tx1"/>
            </a:solidFill>
          </a:endParaRPr>
        </a:p>
      </dgm:t>
    </dgm:pt>
    <dgm:pt modelId="{40153CA6-B8DF-422E-949E-963FD811DFC3}" type="parTrans" cxnId="{603EBCB0-CF69-4BA6-9193-6B11092C1427}">
      <dgm:prSet/>
      <dgm:spPr/>
      <dgm:t>
        <a:bodyPr/>
        <a:lstStyle/>
        <a:p>
          <a:endParaRPr lang="en-US">
            <a:solidFill>
              <a:schemeClr val="tx1"/>
            </a:solidFill>
          </a:endParaRPr>
        </a:p>
      </dgm:t>
    </dgm:pt>
    <dgm:pt modelId="{ABFC486D-CA95-49DA-BED1-E7F2ECD48451}" type="sibTrans" cxnId="{603EBCB0-CF69-4BA6-9193-6B11092C1427}">
      <dgm:prSet/>
      <dgm:spPr/>
      <dgm:t>
        <a:bodyPr/>
        <a:lstStyle/>
        <a:p>
          <a:endParaRPr lang="en-US" dirty="0">
            <a:solidFill>
              <a:schemeClr val="tx1"/>
            </a:solidFill>
          </a:endParaRPr>
        </a:p>
      </dgm:t>
    </dgm:pt>
    <dgm:pt modelId="{DEE817A7-4D0D-4D83-9279-57B67B8095D6}">
      <dgm:prSet custT="1"/>
      <dgm:spPr/>
      <dgm:t>
        <a:bodyPr/>
        <a:lstStyle/>
        <a:p>
          <a:endParaRPr lang="en-US" sz="1000" dirty="0" smtClean="0">
            <a:solidFill>
              <a:schemeClr val="tx1"/>
            </a:solidFill>
          </a:endParaRPr>
        </a:p>
        <a:p>
          <a:r>
            <a:rPr lang="en-US" sz="1000" dirty="0" smtClean="0">
              <a:solidFill>
                <a:schemeClr val="tx1"/>
              </a:solidFill>
            </a:rPr>
            <a:t>District</a:t>
          </a:r>
        </a:p>
        <a:p>
          <a:r>
            <a:rPr lang="en-US" sz="1000" dirty="0" smtClean="0">
              <a:solidFill>
                <a:schemeClr val="tx1"/>
              </a:solidFill>
            </a:rPr>
            <a:t>Staff/</a:t>
          </a:r>
        </a:p>
        <a:p>
          <a:r>
            <a:rPr lang="en-US" sz="1000" dirty="0" smtClean="0">
              <a:solidFill>
                <a:schemeClr val="tx1"/>
              </a:solidFill>
            </a:rPr>
            <a:t>Teacher Work Session/</a:t>
          </a:r>
        </a:p>
        <a:p>
          <a:r>
            <a:rPr lang="en-US" sz="1000" dirty="0" smtClean="0">
              <a:solidFill>
                <a:schemeClr val="tx1"/>
              </a:solidFill>
            </a:rPr>
            <a:t>Training</a:t>
          </a:r>
        </a:p>
        <a:p>
          <a:r>
            <a:rPr lang="en-US" sz="1000" dirty="0" smtClean="0">
              <a:solidFill>
                <a:schemeClr val="tx1"/>
              </a:solidFill>
            </a:rPr>
            <a:t>August 11 - 13</a:t>
          </a:r>
        </a:p>
        <a:p>
          <a:endParaRPr lang="en-US" sz="1000" dirty="0" smtClean="0">
            <a:solidFill>
              <a:schemeClr val="tx1"/>
            </a:solidFill>
          </a:endParaRPr>
        </a:p>
        <a:p>
          <a:endParaRPr lang="en-US" sz="1000" dirty="0">
            <a:solidFill>
              <a:schemeClr val="tx1"/>
            </a:solidFill>
          </a:endParaRPr>
        </a:p>
      </dgm:t>
    </dgm:pt>
    <dgm:pt modelId="{613F1FD5-E1E2-460F-8A0C-F27CCEA539E3}" type="parTrans" cxnId="{005F50B2-02D2-4E2D-83AE-F15254AC597F}">
      <dgm:prSet/>
      <dgm:spPr/>
      <dgm:t>
        <a:bodyPr/>
        <a:lstStyle/>
        <a:p>
          <a:endParaRPr lang="en-US">
            <a:solidFill>
              <a:schemeClr val="tx1"/>
            </a:solidFill>
          </a:endParaRPr>
        </a:p>
      </dgm:t>
    </dgm:pt>
    <dgm:pt modelId="{CB00930B-6622-4B13-BE71-67CE67886BE5}" type="sibTrans" cxnId="{005F50B2-02D2-4E2D-83AE-F15254AC597F}">
      <dgm:prSet/>
      <dgm:spPr/>
      <dgm:t>
        <a:bodyPr/>
        <a:lstStyle/>
        <a:p>
          <a:endParaRPr lang="en-US" dirty="0">
            <a:solidFill>
              <a:schemeClr val="tx1"/>
            </a:solidFill>
          </a:endParaRPr>
        </a:p>
      </dgm:t>
    </dgm:pt>
    <dgm:pt modelId="{B45EC536-B4EC-4931-8012-ABF2E3876092}">
      <dgm:prSet custT="1"/>
      <dgm:spPr/>
      <dgm:t>
        <a:bodyPr/>
        <a:lstStyle/>
        <a:p>
          <a:endParaRPr lang="en-US" sz="1000" dirty="0" smtClean="0">
            <a:solidFill>
              <a:schemeClr val="tx1"/>
            </a:solidFill>
          </a:endParaRPr>
        </a:p>
        <a:p>
          <a:r>
            <a:rPr lang="en-US" sz="1000" dirty="0" smtClean="0">
              <a:solidFill>
                <a:schemeClr val="tx1"/>
              </a:solidFill>
            </a:rPr>
            <a:t>IHE Finalizes  MOU for ISD Review </a:t>
          </a:r>
        </a:p>
        <a:p>
          <a:r>
            <a:rPr lang="en-US" sz="1000" dirty="0" smtClean="0">
              <a:solidFill>
                <a:schemeClr val="tx1"/>
              </a:solidFill>
            </a:rPr>
            <a:t>Scope &amp; Sequence/</a:t>
          </a:r>
        </a:p>
        <a:p>
          <a:r>
            <a:rPr lang="en-US" sz="1000" dirty="0" smtClean="0">
              <a:solidFill>
                <a:schemeClr val="tx1"/>
              </a:solidFill>
            </a:rPr>
            <a:t>Clarification/</a:t>
          </a:r>
        </a:p>
        <a:p>
          <a:r>
            <a:rPr lang="en-US" sz="1000" dirty="0" smtClean="0">
              <a:solidFill>
                <a:schemeClr val="tx1"/>
              </a:solidFill>
            </a:rPr>
            <a:t>Validation of Learning Objectives</a:t>
          </a:r>
        </a:p>
        <a:p>
          <a:r>
            <a:rPr lang="en-US" sz="1000" dirty="0" smtClean="0">
              <a:solidFill>
                <a:schemeClr val="tx1"/>
              </a:solidFill>
            </a:rPr>
            <a:t>June 3</a:t>
          </a:r>
        </a:p>
        <a:p>
          <a:endParaRPr lang="en-US" sz="1000" dirty="0" smtClean="0">
            <a:solidFill>
              <a:schemeClr val="tx1"/>
            </a:solidFill>
          </a:endParaRPr>
        </a:p>
      </dgm:t>
    </dgm:pt>
    <dgm:pt modelId="{CF87CA88-E1F6-4D92-AD17-13B22D5181A6}" type="parTrans" cxnId="{14536833-853A-42F8-89B3-5E0D643B98F2}">
      <dgm:prSet/>
      <dgm:spPr/>
      <dgm:t>
        <a:bodyPr/>
        <a:lstStyle/>
        <a:p>
          <a:endParaRPr lang="en-US">
            <a:solidFill>
              <a:schemeClr val="tx1"/>
            </a:solidFill>
          </a:endParaRPr>
        </a:p>
      </dgm:t>
    </dgm:pt>
    <dgm:pt modelId="{600903EE-9EE3-4670-A7B8-F1B1923C30AC}" type="sibTrans" cxnId="{14536833-853A-42F8-89B3-5E0D643B98F2}">
      <dgm:prSet/>
      <dgm:spPr/>
      <dgm:t>
        <a:bodyPr/>
        <a:lstStyle/>
        <a:p>
          <a:endParaRPr lang="en-US" dirty="0">
            <a:solidFill>
              <a:schemeClr val="tx1"/>
            </a:solidFill>
          </a:endParaRPr>
        </a:p>
      </dgm:t>
    </dgm:pt>
    <dgm:pt modelId="{07B91CD8-1C1A-44F6-9457-447DB6241A90}">
      <dgm:prSet custT="1"/>
      <dgm:spPr/>
      <dgm:t>
        <a:bodyPr/>
        <a:lstStyle/>
        <a:p>
          <a:r>
            <a:rPr lang="en-US" sz="1000" dirty="0" smtClean="0">
              <a:solidFill>
                <a:schemeClr val="tx1"/>
              </a:solidFill>
            </a:rPr>
            <a:t>Course Implementation Fall 2014</a:t>
          </a:r>
        </a:p>
      </dgm:t>
    </dgm:pt>
    <dgm:pt modelId="{2B7D8C90-D9C3-4991-8F9D-EC325D3E8DBB}" type="parTrans" cxnId="{638A9BB5-ED10-4F1D-AD33-42BC14D57129}">
      <dgm:prSet/>
      <dgm:spPr/>
      <dgm:t>
        <a:bodyPr/>
        <a:lstStyle/>
        <a:p>
          <a:endParaRPr lang="en-US">
            <a:solidFill>
              <a:schemeClr val="tx1"/>
            </a:solidFill>
          </a:endParaRPr>
        </a:p>
      </dgm:t>
    </dgm:pt>
    <dgm:pt modelId="{737A5B3A-1D20-48B1-831B-EA5B07FCAB3C}" type="sibTrans" cxnId="{638A9BB5-ED10-4F1D-AD33-42BC14D57129}">
      <dgm:prSet/>
      <dgm:spPr/>
      <dgm:t>
        <a:bodyPr/>
        <a:lstStyle/>
        <a:p>
          <a:endParaRPr lang="en-US">
            <a:solidFill>
              <a:schemeClr val="tx1"/>
            </a:solidFill>
          </a:endParaRPr>
        </a:p>
      </dgm:t>
    </dgm:pt>
    <dgm:pt modelId="{B22631F4-D970-4F68-A67D-B02178B1D2C3}">
      <dgm:prSet custT="1"/>
      <dgm:spPr/>
      <dgm:t>
        <a:bodyPr/>
        <a:lstStyle/>
        <a:p>
          <a:r>
            <a:rPr lang="en-US" sz="1000" dirty="0" smtClean="0">
              <a:solidFill>
                <a:schemeClr val="tx1"/>
              </a:solidFill>
            </a:rPr>
            <a:t>Development of the Assessment (IHE)</a:t>
          </a:r>
        </a:p>
        <a:p>
          <a:r>
            <a:rPr lang="en-US" sz="1000" dirty="0" smtClean="0">
              <a:solidFill>
                <a:schemeClr val="tx1"/>
              </a:solidFill>
            </a:rPr>
            <a:t> June  3-16</a:t>
          </a:r>
          <a:endParaRPr lang="en-US" sz="1000" dirty="0">
            <a:solidFill>
              <a:schemeClr val="tx1"/>
            </a:solidFill>
          </a:endParaRPr>
        </a:p>
      </dgm:t>
    </dgm:pt>
    <dgm:pt modelId="{877A5F04-E925-4C22-A8AE-12E4AFE43158}" type="parTrans" cxnId="{85D82F9F-A7E6-4222-808D-0B30B028A81D}">
      <dgm:prSet/>
      <dgm:spPr/>
      <dgm:t>
        <a:bodyPr/>
        <a:lstStyle/>
        <a:p>
          <a:endParaRPr lang="en-US">
            <a:solidFill>
              <a:schemeClr val="tx1"/>
            </a:solidFill>
          </a:endParaRPr>
        </a:p>
      </dgm:t>
    </dgm:pt>
    <dgm:pt modelId="{25366958-EA3A-43C8-9C95-CB7EC42B2AFD}" type="sibTrans" cxnId="{85D82F9F-A7E6-4222-808D-0B30B028A81D}">
      <dgm:prSet/>
      <dgm:spPr/>
      <dgm:t>
        <a:bodyPr/>
        <a:lstStyle/>
        <a:p>
          <a:endParaRPr lang="en-US" dirty="0">
            <a:solidFill>
              <a:schemeClr val="tx1"/>
            </a:solidFill>
          </a:endParaRPr>
        </a:p>
      </dgm:t>
    </dgm:pt>
    <dgm:pt modelId="{1D571CC7-B77A-41D4-B865-090E562D4C0B}">
      <dgm:prSet custT="1"/>
      <dgm:spPr/>
      <dgm:t>
        <a:bodyPr/>
        <a:lstStyle/>
        <a:p>
          <a:r>
            <a:rPr lang="en-US" sz="1050" dirty="0" smtClean="0">
              <a:solidFill>
                <a:schemeClr val="tx1"/>
              </a:solidFill>
            </a:rPr>
            <a:t>IHE Faculty/ISD Teams review Syllabi/Homework/ Assessments</a:t>
          </a:r>
        </a:p>
        <a:p>
          <a:r>
            <a:rPr lang="en-US" sz="1050" dirty="0" smtClean="0">
              <a:solidFill>
                <a:schemeClr val="tx1"/>
              </a:solidFill>
            </a:rPr>
            <a:t>June 23-24</a:t>
          </a:r>
          <a:endParaRPr lang="en-US" sz="1050" dirty="0">
            <a:solidFill>
              <a:schemeClr val="tx1"/>
            </a:solidFill>
          </a:endParaRPr>
        </a:p>
      </dgm:t>
    </dgm:pt>
    <dgm:pt modelId="{8DCF5855-2DFD-4A93-9514-4A1E9450CEB6}" type="parTrans" cxnId="{B64C581F-0F30-4278-89F0-41AFB245D6D9}">
      <dgm:prSet/>
      <dgm:spPr/>
      <dgm:t>
        <a:bodyPr/>
        <a:lstStyle/>
        <a:p>
          <a:endParaRPr lang="en-US">
            <a:solidFill>
              <a:schemeClr val="tx1"/>
            </a:solidFill>
          </a:endParaRPr>
        </a:p>
      </dgm:t>
    </dgm:pt>
    <dgm:pt modelId="{5369D4C9-088D-461D-9BA5-ECF5E6E596BB}" type="sibTrans" cxnId="{B64C581F-0F30-4278-89F0-41AFB245D6D9}">
      <dgm:prSet/>
      <dgm:spPr/>
      <dgm:t>
        <a:bodyPr/>
        <a:lstStyle/>
        <a:p>
          <a:endParaRPr lang="en-US" dirty="0">
            <a:solidFill>
              <a:schemeClr val="tx1"/>
            </a:solidFill>
          </a:endParaRPr>
        </a:p>
      </dgm:t>
    </dgm:pt>
    <dgm:pt modelId="{71E34C53-A021-41BA-A6C3-219C182C7A0C}" type="pres">
      <dgm:prSet presAssocID="{29358AE7-727A-44CC-8E6D-D38C7E7EADB2}" presName="diagram" presStyleCnt="0">
        <dgm:presLayoutVars>
          <dgm:dir/>
          <dgm:resizeHandles val="exact"/>
        </dgm:presLayoutVars>
      </dgm:prSet>
      <dgm:spPr/>
      <dgm:t>
        <a:bodyPr/>
        <a:lstStyle/>
        <a:p>
          <a:endParaRPr lang="en-US"/>
        </a:p>
      </dgm:t>
    </dgm:pt>
    <dgm:pt modelId="{73AE6883-4CAB-4F34-9DBB-BABBDC85683A}" type="pres">
      <dgm:prSet presAssocID="{961B838D-C044-4168-9541-E09ECD878BED}" presName="node" presStyleLbl="node1" presStyleIdx="0" presStyleCnt="15" custScaleY="317288" custLinFactNeighborX="2491" custLinFactNeighborY="-5616">
        <dgm:presLayoutVars>
          <dgm:bulletEnabled val="1"/>
        </dgm:presLayoutVars>
      </dgm:prSet>
      <dgm:spPr/>
      <dgm:t>
        <a:bodyPr/>
        <a:lstStyle/>
        <a:p>
          <a:endParaRPr lang="en-US"/>
        </a:p>
      </dgm:t>
    </dgm:pt>
    <dgm:pt modelId="{074097C7-42B9-47D0-BB6E-BC738217038D}" type="pres">
      <dgm:prSet presAssocID="{BDE2C997-2DAE-48C4-B469-9BA8FADCA9D5}" presName="sibTrans" presStyleLbl="sibTrans2D1" presStyleIdx="0" presStyleCnt="14"/>
      <dgm:spPr/>
      <dgm:t>
        <a:bodyPr/>
        <a:lstStyle/>
        <a:p>
          <a:endParaRPr lang="en-US"/>
        </a:p>
      </dgm:t>
    </dgm:pt>
    <dgm:pt modelId="{28639192-C4B3-4B49-A95F-A0EF6160C003}" type="pres">
      <dgm:prSet presAssocID="{BDE2C997-2DAE-48C4-B469-9BA8FADCA9D5}" presName="connectorText" presStyleLbl="sibTrans2D1" presStyleIdx="0" presStyleCnt="14"/>
      <dgm:spPr/>
      <dgm:t>
        <a:bodyPr/>
        <a:lstStyle/>
        <a:p>
          <a:endParaRPr lang="en-US"/>
        </a:p>
      </dgm:t>
    </dgm:pt>
    <dgm:pt modelId="{BBBA77D2-8F26-401C-A432-5A0BC05AA74D}" type="pres">
      <dgm:prSet presAssocID="{BB84699C-E6BB-4273-B9EA-50D41D742254}" presName="node" presStyleLbl="node1" presStyleIdx="1" presStyleCnt="15" custScaleX="129752" custScaleY="397119" custLinFactNeighborX="-5373" custLinFactNeighborY="-7623">
        <dgm:presLayoutVars>
          <dgm:bulletEnabled val="1"/>
        </dgm:presLayoutVars>
      </dgm:prSet>
      <dgm:spPr/>
      <dgm:t>
        <a:bodyPr/>
        <a:lstStyle/>
        <a:p>
          <a:endParaRPr lang="en-US"/>
        </a:p>
      </dgm:t>
    </dgm:pt>
    <dgm:pt modelId="{6B76EB56-F6B5-468E-A494-807BCEF18FA5}" type="pres">
      <dgm:prSet presAssocID="{53316B0F-9FF0-498D-B567-9FCD6DCB2427}" presName="sibTrans" presStyleLbl="sibTrans2D1" presStyleIdx="1" presStyleCnt="14"/>
      <dgm:spPr/>
      <dgm:t>
        <a:bodyPr/>
        <a:lstStyle/>
        <a:p>
          <a:endParaRPr lang="en-US"/>
        </a:p>
      </dgm:t>
    </dgm:pt>
    <dgm:pt modelId="{ED8907AA-C900-4E05-8995-0E992EA7ABA8}" type="pres">
      <dgm:prSet presAssocID="{53316B0F-9FF0-498D-B567-9FCD6DCB2427}" presName="connectorText" presStyleLbl="sibTrans2D1" presStyleIdx="1" presStyleCnt="14"/>
      <dgm:spPr/>
      <dgm:t>
        <a:bodyPr/>
        <a:lstStyle/>
        <a:p>
          <a:endParaRPr lang="en-US"/>
        </a:p>
      </dgm:t>
    </dgm:pt>
    <dgm:pt modelId="{DAA41DF6-6E8C-4AC6-BC06-09F9B7E56333}" type="pres">
      <dgm:prSet presAssocID="{ACAA7EC5-CDB7-4B66-852C-CFE3B0A427A6}" presName="node" presStyleLbl="node1" presStyleIdx="2" presStyleCnt="15" custScaleX="140396" custScaleY="397119" custLinFactNeighborX="1828" custLinFactNeighborY="-5487">
        <dgm:presLayoutVars>
          <dgm:bulletEnabled val="1"/>
        </dgm:presLayoutVars>
      </dgm:prSet>
      <dgm:spPr/>
      <dgm:t>
        <a:bodyPr/>
        <a:lstStyle/>
        <a:p>
          <a:endParaRPr lang="en-US"/>
        </a:p>
      </dgm:t>
    </dgm:pt>
    <dgm:pt modelId="{4B13631C-F355-42BB-A744-9196DFAB0D37}" type="pres">
      <dgm:prSet presAssocID="{9B813004-DEE4-441A-9076-FDCD3895EBB3}" presName="sibTrans" presStyleLbl="sibTrans2D1" presStyleIdx="2" presStyleCnt="14"/>
      <dgm:spPr/>
      <dgm:t>
        <a:bodyPr/>
        <a:lstStyle/>
        <a:p>
          <a:endParaRPr lang="en-US"/>
        </a:p>
      </dgm:t>
    </dgm:pt>
    <dgm:pt modelId="{E718169C-9CB3-45E6-80E6-8179B4626ED2}" type="pres">
      <dgm:prSet presAssocID="{9B813004-DEE4-441A-9076-FDCD3895EBB3}" presName="connectorText" presStyleLbl="sibTrans2D1" presStyleIdx="2" presStyleCnt="14"/>
      <dgm:spPr/>
      <dgm:t>
        <a:bodyPr/>
        <a:lstStyle/>
        <a:p>
          <a:endParaRPr lang="en-US"/>
        </a:p>
      </dgm:t>
    </dgm:pt>
    <dgm:pt modelId="{3199AD94-829E-4E13-BC6E-CA4A6E65B15E}" type="pres">
      <dgm:prSet presAssocID="{1E07FDAF-54C1-494A-8829-4B9B5A25D05E}" presName="node" presStyleLbl="node1" presStyleIdx="3" presStyleCnt="15" custScaleY="375262">
        <dgm:presLayoutVars>
          <dgm:bulletEnabled val="1"/>
        </dgm:presLayoutVars>
      </dgm:prSet>
      <dgm:spPr/>
      <dgm:t>
        <a:bodyPr/>
        <a:lstStyle/>
        <a:p>
          <a:endParaRPr lang="en-US"/>
        </a:p>
      </dgm:t>
    </dgm:pt>
    <dgm:pt modelId="{96DE2B82-0DE8-4F66-8721-9AF432A65C4F}" type="pres">
      <dgm:prSet presAssocID="{23514BAB-BFE3-45F3-87FC-D7E66D26F8DA}" presName="sibTrans" presStyleLbl="sibTrans2D1" presStyleIdx="3" presStyleCnt="14"/>
      <dgm:spPr/>
      <dgm:t>
        <a:bodyPr/>
        <a:lstStyle/>
        <a:p>
          <a:endParaRPr lang="en-US"/>
        </a:p>
      </dgm:t>
    </dgm:pt>
    <dgm:pt modelId="{AC5C209D-D2F5-426B-833C-2F23BD301E1B}" type="pres">
      <dgm:prSet presAssocID="{23514BAB-BFE3-45F3-87FC-D7E66D26F8DA}" presName="connectorText" presStyleLbl="sibTrans2D1" presStyleIdx="3" presStyleCnt="14"/>
      <dgm:spPr/>
      <dgm:t>
        <a:bodyPr/>
        <a:lstStyle/>
        <a:p>
          <a:endParaRPr lang="en-US"/>
        </a:p>
      </dgm:t>
    </dgm:pt>
    <dgm:pt modelId="{1B176EC6-AB69-4DE5-9727-7BE025A25FC4}" type="pres">
      <dgm:prSet presAssocID="{A7BF49B3-A441-4B89-A4CB-A0A56A9BECF9}" presName="node" presStyleLbl="node1" presStyleIdx="4" presStyleCnt="15" custScaleX="128203" custScaleY="349157">
        <dgm:presLayoutVars>
          <dgm:bulletEnabled val="1"/>
        </dgm:presLayoutVars>
      </dgm:prSet>
      <dgm:spPr/>
      <dgm:t>
        <a:bodyPr/>
        <a:lstStyle/>
        <a:p>
          <a:endParaRPr lang="en-US"/>
        </a:p>
      </dgm:t>
    </dgm:pt>
    <dgm:pt modelId="{419C22C3-DB00-4219-BEE5-F453ECCDC972}" type="pres">
      <dgm:prSet presAssocID="{A8C5B657-538E-4E41-9ECA-55DABF5CCCA9}" presName="sibTrans" presStyleLbl="sibTrans2D1" presStyleIdx="4" presStyleCnt="14"/>
      <dgm:spPr/>
      <dgm:t>
        <a:bodyPr/>
        <a:lstStyle/>
        <a:p>
          <a:endParaRPr lang="en-US"/>
        </a:p>
      </dgm:t>
    </dgm:pt>
    <dgm:pt modelId="{6E54AD04-9592-4620-BFA8-4E2EF5DC5804}" type="pres">
      <dgm:prSet presAssocID="{A8C5B657-538E-4E41-9ECA-55DABF5CCCA9}" presName="connectorText" presStyleLbl="sibTrans2D1" presStyleIdx="4" presStyleCnt="14"/>
      <dgm:spPr/>
      <dgm:t>
        <a:bodyPr/>
        <a:lstStyle/>
        <a:p>
          <a:endParaRPr lang="en-US"/>
        </a:p>
      </dgm:t>
    </dgm:pt>
    <dgm:pt modelId="{1839C6AB-2F3C-41E5-B57B-9108AACD1D84}" type="pres">
      <dgm:prSet presAssocID="{07F6BCCE-961B-4D2A-9DA2-D2112608FB09}" presName="node" presStyleLbl="node1" presStyleIdx="5" presStyleCnt="15" custScaleX="112335" custScaleY="375262">
        <dgm:presLayoutVars>
          <dgm:bulletEnabled val="1"/>
        </dgm:presLayoutVars>
      </dgm:prSet>
      <dgm:spPr/>
      <dgm:t>
        <a:bodyPr/>
        <a:lstStyle/>
        <a:p>
          <a:endParaRPr lang="en-US"/>
        </a:p>
      </dgm:t>
    </dgm:pt>
    <dgm:pt modelId="{FF499561-F3AC-48C4-AB5C-47AFD0C94F25}" type="pres">
      <dgm:prSet presAssocID="{B91D8823-44AB-41FF-AEA0-9E7B2DE7FB04}" presName="sibTrans" presStyleLbl="sibTrans2D1" presStyleIdx="5" presStyleCnt="14"/>
      <dgm:spPr/>
      <dgm:t>
        <a:bodyPr/>
        <a:lstStyle/>
        <a:p>
          <a:endParaRPr lang="en-US"/>
        </a:p>
      </dgm:t>
    </dgm:pt>
    <dgm:pt modelId="{967F7B2E-028E-4809-9000-B612621F3653}" type="pres">
      <dgm:prSet presAssocID="{B91D8823-44AB-41FF-AEA0-9E7B2DE7FB04}" presName="connectorText" presStyleLbl="sibTrans2D1" presStyleIdx="5" presStyleCnt="14"/>
      <dgm:spPr/>
      <dgm:t>
        <a:bodyPr/>
        <a:lstStyle/>
        <a:p>
          <a:endParaRPr lang="en-US"/>
        </a:p>
      </dgm:t>
    </dgm:pt>
    <dgm:pt modelId="{0D185DC6-61B8-4342-B888-10FFDB1A5028}" type="pres">
      <dgm:prSet presAssocID="{FA6B7B8A-1C5F-4C34-B618-B8C62C0EA58D}" presName="node" presStyleLbl="node1" presStyleIdx="6" presStyleCnt="15" custScaleX="136699" custScaleY="431418">
        <dgm:presLayoutVars>
          <dgm:bulletEnabled val="1"/>
        </dgm:presLayoutVars>
      </dgm:prSet>
      <dgm:spPr/>
      <dgm:t>
        <a:bodyPr/>
        <a:lstStyle/>
        <a:p>
          <a:endParaRPr lang="en-US"/>
        </a:p>
      </dgm:t>
    </dgm:pt>
    <dgm:pt modelId="{E8B10680-22A5-43D3-AFFC-E4FAF7F8884E}" type="pres">
      <dgm:prSet presAssocID="{ABFC486D-CA95-49DA-BED1-E7F2ECD48451}" presName="sibTrans" presStyleLbl="sibTrans2D1" presStyleIdx="6" presStyleCnt="14"/>
      <dgm:spPr/>
      <dgm:t>
        <a:bodyPr/>
        <a:lstStyle/>
        <a:p>
          <a:endParaRPr lang="en-US"/>
        </a:p>
      </dgm:t>
    </dgm:pt>
    <dgm:pt modelId="{75453F4C-DD3D-4038-9303-B4AC32276BF7}" type="pres">
      <dgm:prSet presAssocID="{ABFC486D-CA95-49DA-BED1-E7F2ECD48451}" presName="connectorText" presStyleLbl="sibTrans2D1" presStyleIdx="6" presStyleCnt="14"/>
      <dgm:spPr/>
      <dgm:t>
        <a:bodyPr/>
        <a:lstStyle/>
        <a:p>
          <a:endParaRPr lang="en-US"/>
        </a:p>
      </dgm:t>
    </dgm:pt>
    <dgm:pt modelId="{8E9A3512-922F-4B8C-95D5-554B8A446FF3}" type="pres">
      <dgm:prSet presAssocID="{68BC4170-AA57-4A06-862D-98C12AD0AF2C}" presName="node" presStyleLbl="node1" presStyleIdx="7" presStyleCnt="15" custScaleX="153142" custScaleY="369088" custLinFactNeighborX="-3704" custLinFactNeighborY="-3087">
        <dgm:presLayoutVars>
          <dgm:bulletEnabled val="1"/>
        </dgm:presLayoutVars>
      </dgm:prSet>
      <dgm:spPr/>
      <dgm:t>
        <a:bodyPr/>
        <a:lstStyle/>
        <a:p>
          <a:endParaRPr lang="en-US"/>
        </a:p>
      </dgm:t>
    </dgm:pt>
    <dgm:pt modelId="{ABDC1161-2F7E-453E-B3F7-F68AF51DE9CC}" type="pres">
      <dgm:prSet presAssocID="{A2744756-2057-45BB-B8E9-23FE3CC5CF83}" presName="sibTrans" presStyleLbl="sibTrans2D1" presStyleIdx="7" presStyleCnt="14"/>
      <dgm:spPr/>
      <dgm:t>
        <a:bodyPr/>
        <a:lstStyle/>
        <a:p>
          <a:endParaRPr lang="en-US"/>
        </a:p>
      </dgm:t>
    </dgm:pt>
    <dgm:pt modelId="{3A40F2CC-B3BA-4746-A3ED-4E71D8B22284}" type="pres">
      <dgm:prSet presAssocID="{A2744756-2057-45BB-B8E9-23FE3CC5CF83}" presName="connectorText" presStyleLbl="sibTrans2D1" presStyleIdx="7" presStyleCnt="14"/>
      <dgm:spPr/>
      <dgm:t>
        <a:bodyPr/>
        <a:lstStyle/>
        <a:p>
          <a:endParaRPr lang="en-US"/>
        </a:p>
      </dgm:t>
    </dgm:pt>
    <dgm:pt modelId="{17D000B9-6994-4158-AAEB-024896BB110D}" type="pres">
      <dgm:prSet presAssocID="{B45EC536-B4EC-4931-8012-ABF2E3876092}" presName="node" presStyleLbl="node1" presStyleIdx="8" presStyleCnt="15" custScaleX="158315" custScaleY="445422" custLinFactNeighborX="-1198" custLinFactNeighborY="-865">
        <dgm:presLayoutVars>
          <dgm:bulletEnabled val="1"/>
        </dgm:presLayoutVars>
      </dgm:prSet>
      <dgm:spPr/>
      <dgm:t>
        <a:bodyPr/>
        <a:lstStyle/>
        <a:p>
          <a:endParaRPr lang="en-US"/>
        </a:p>
      </dgm:t>
    </dgm:pt>
    <dgm:pt modelId="{360261EE-E473-45B9-83BF-F9E9494C7EF3}" type="pres">
      <dgm:prSet presAssocID="{600903EE-9EE3-4670-A7B8-F1B1923C30AC}" presName="sibTrans" presStyleLbl="sibTrans2D1" presStyleIdx="8" presStyleCnt="14"/>
      <dgm:spPr/>
      <dgm:t>
        <a:bodyPr/>
        <a:lstStyle/>
        <a:p>
          <a:endParaRPr lang="en-US"/>
        </a:p>
      </dgm:t>
    </dgm:pt>
    <dgm:pt modelId="{E1E1BCC2-26AC-4E95-80C0-37B391208D88}" type="pres">
      <dgm:prSet presAssocID="{600903EE-9EE3-4670-A7B8-F1B1923C30AC}" presName="connectorText" presStyleLbl="sibTrans2D1" presStyleIdx="8" presStyleCnt="14"/>
      <dgm:spPr/>
      <dgm:t>
        <a:bodyPr/>
        <a:lstStyle/>
        <a:p>
          <a:endParaRPr lang="en-US"/>
        </a:p>
      </dgm:t>
    </dgm:pt>
    <dgm:pt modelId="{90E42789-FD6D-4B82-8AC7-273D34AE60A5}" type="pres">
      <dgm:prSet presAssocID="{B22631F4-D970-4F68-A67D-B02178B1D2C3}" presName="node" presStyleLbl="node1" presStyleIdx="9" presStyleCnt="15" custScaleX="162852" custScaleY="330738">
        <dgm:presLayoutVars>
          <dgm:bulletEnabled val="1"/>
        </dgm:presLayoutVars>
      </dgm:prSet>
      <dgm:spPr/>
      <dgm:t>
        <a:bodyPr/>
        <a:lstStyle/>
        <a:p>
          <a:endParaRPr lang="en-US"/>
        </a:p>
      </dgm:t>
    </dgm:pt>
    <dgm:pt modelId="{459969A7-577A-4EB2-BD80-7272065204ED}" type="pres">
      <dgm:prSet presAssocID="{25366958-EA3A-43C8-9C95-CB7EC42B2AFD}" presName="sibTrans" presStyleLbl="sibTrans2D1" presStyleIdx="9" presStyleCnt="14"/>
      <dgm:spPr/>
      <dgm:t>
        <a:bodyPr/>
        <a:lstStyle/>
        <a:p>
          <a:endParaRPr lang="en-US"/>
        </a:p>
      </dgm:t>
    </dgm:pt>
    <dgm:pt modelId="{3F3904E2-BF8E-4904-95AE-E9F4C6E55726}" type="pres">
      <dgm:prSet presAssocID="{25366958-EA3A-43C8-9C95-CB7EC42B2AFD}" presName="connectorText" presStyleLbl="sibTrans2D1" presStyleIdx="9" presStyleCnt="14"/>
      <dgm:spPr/>
      <dgm:t>
        <a:bodyPr/>
        <a:lstStyle/>
        <a:p>
          <a:endParaRPr lang="en-US"/>
        </a:p>
      </dgm:t>
    </dgm:pt>
    <dgm:pt modelId="{C5BDD666-1AF4-46B0-B433-C86C4FF990B4}" type="pres">
      <dgm:prSet presAssocID="{D85D3021-1E16-42EC-90A5-AC57E0BD769B}" presName="node" presStyleLbl="node1" presStyleIdx="10" presStyleCnt="15" custScaleY="380170" custLinFactNeighborX="-2521" custLinFactNeighborY="5314">
        <dgm:presLayoutVars>
          <dgm:bulletEnabled val="1"/>
        </dgm:presLayoutVars>
      </dgm:prSet>
      <dgm:spPr/>
      <dgm:t>
        <a:bodyPr/>
        <a:lstStyle/>
        <a:p>
          <a:endParaRPr lang="en-US"/>
        </a:p>
      </dgm:t>
    </dgm:pt>
    <dgm:pt modelId="{8A6015AD-F6BE-4200-A448-71110DAE8514}" type="pres">
      <dgm:prSet presAssocID="{65918C97-8380-4C3E-91C3-C50F9C2B6868}" presName="sibTrans" presStyleLbl="sibTrans2D1" presStyleIdx="10" presStyleCnt="14"/>
      <dgm:spPr/>
      <dgm:t>
        <a:bodyPr/>
        <a:lstStyle/>
        <a:p>
          <a:endParaRPr lang="en-US"/>
        </a:p>
      </dgm:t>
    </dgm:pt>
    <dgm:pt modelId="{67E260A9-4482-4537-9A11-1468F67A824B}" type="pres">
      <dgm:prSet presAssocID="{65918C97-8380-4C3E-91C3-C50F9C2B6868}" presName="connectorText" presStyleLbl="sibTrans2D1" presStyleIdx="10" presStyleCnt="14"/>
      <dgm:spPr/>
      <dgm:t>
        <a:bodyPr/>
        <a:lstStyle/>
        <a:p>
          <a:endParaRPr lang="en-US"/>
        </a:p>
      </dgm:t>
    </dgm:pt>
    <dgm:pt modelId="{F8D6352F-72B0-47AA-ACDF-9D54E9AB504B}" type="pres">
      <dgm:prSet presAssocID="{6AB4B07F-4CE0-458E-8C02-EC7715DABA2E}" presName="node" presStyleLbl="node1" presStyleIdx="11" presStyleCnt="15" custScaleX="120153" custScaleY="367812" custLinFactNeighborX="-1198" custLinFactNeighborY="-865">
        <dgm:presLayoutVars>
          <dgm:bulletEnabled val="1"/>
        </dgm:presLayoutVars>
      </dgm:prSet>
      <dgm:spPr/>
      <dgm:t>
        <a:bodyPr/>
        <a:lstStyle/>
        <a:p>
          <a:endParaRPr lang="en-US"/>
        </a:p>
      </dgm:t>
    </dgm:pt>
    <dgm:pt modelId="{17B1319D-4B14-45EC-BD35-9A65D8437421}" type="pres">
      <dgm:prSet presAssocID="{7A8EA7B6-224E-44B6-BD0E-14D56F609B4B}" presName="sibTrans" presStyleLbl="sibTrans2D1" presStyleIdx="11" presStyleCnt="14"/>
      <dgm:spPr/>
      <dgm:t>
        <a:bodyPr/>
        <a:lstStyle/>
        <a:p>
          <a:endParaRPr lang="en-US"/>
        </a:p>
      </dgm:t>
    </dgm:pt>
    <dgm:pt modelId="{AD5BF548-8781-42C7-AC0E-62EFB35AE7D2}" type="pres">
      <dgm:prSet presAssocID="{7A8EA7B6-224E-44B6-BD0E-14D56F609B4B}" presName="connectorText" presStyleLbl="sibTrans2D1" presStyleIdx="11" presStyleCnt="14"/>
      <dgm:spPr/>
      <dgm:t>
        <a:bodyPr/>
        <a:lstStyle/>
        <a:p>
          <a:endParaRPr lang="en-US"/>
        </a:p>
      </dgm:t>
    </dgm:pt>
    <dgm:pt modelId="{AB6B9032-C44B-4D31-BE8C-0D15173174FC}" type="pres">
      <dgm:prSet presAssocID="{1D571CC7-B77A-41D4-B865-090E562D4C0B}" presName="node" presStyleLbl="node1" presStyleIdx="12" presStyleCnt="15" custScaleY="477247" custLinFactNeighborX="-3877" custLinFactNeighborY="1538">
        <dgm:presLayoutVars>
          <dgm:bulletEnabled val="1"/>
        </dgm:presLayoutVars>
      </dgm:prSet>
      <dgm:spPr/>
      <dgm:t>
        <a:bodyPr/>
        <a:lstStyle/>
        <a:p>
          <a:endParaRPr lang="en-US"/>
        </a:p>
      </dgm:t>
    </dgm:pt>
    <dgm:pt modelId="{2CE8A82D-C475-423F-8D3E-2B355FCFA9ED}" type="pres">
      <dgm:prSet presAssocID="{5369D4C9-088D-461D-9BA5-ECF5E6E596BB}" presName="sibTrans" presStyleLbl="sibTrans2D1" presStyleIdx="12" presStyleCnt="14"/>
      <dgm:spPr/>
      <dgm:t>
        <a:bodyPr/>
        <a:lstStyle/>
        <a:p>
          <a:endParaRPr lang="en-US"/>
        </a:p>
      </dgm:t>
    </dgm:pt>
    <dgm:pt modelId="{E670EF4A-F6AC-4C79-BEDD-EB50BFEB068E}" type="pres">
      <dgm:prSet presAssocID="{5369D4C9-088D-461D-9BA5-ECF5E6E596BB}" presName="connectorText" presStyleLbl="sibTrans2D1" presStyleIdx="12" presStyleCnt="14"/>
      <dgm:spPr/>
      <dgm:t>
        <a:bodyPr/>
        <a:lstStyle/>
        <a:p>
          <a:endParaRPr lang="en-US"/>
        </a:p>
      </dgm:t>
    </dgm:pt>
    <dgm:pt modelId="{D8BC62F2-8D14-4D6F-81CA-5E164148BF16}" type="pres">
      <dgm:prSet presAssocID="{DEE817A7-4D0D-4D83-9279-57B67B8095D6}" presName="node" presStyleLbl="node1" presStyleIdx="13" presStyleCnt="15" custScaleY="408347" custLinFactNeighborX="5224">
        <dgm:presLayoutVars>
          <dgm:bulletEnabled val="1"/>
        </dgm:presLayoutVars>
      </dgm:prSet>
      <dgm:spPr/>
      <dgm:t>
        <a:bodyPr/>
        <a:lstStyle/>
        <a:p>
          <a:endParaRPr lang="en-US"/>
        </a:p>
      </dgm:t>
    </dgm:pt>
    <dgm:pt modelId="{B90D256C-4D0C-4F40-AD08-A54736666A65}" type="pres">
      <dgm:prSet presAssocID="{CB00930B-6622-4B13-BE71-67CE67886BE5}" presName="sibTrans" presStyleLbl="sibTrans2D1" presStyleIdx="13" presStyleCnt="14"/>
      <dgm:spPr/>
      <dgm:t>
        <a:bodyPr/>
        <a:lstStyle/>
        <a:p>
          <a:endParaRPr lang="en-US"/>
        </a:p>
      </dgm:t>
    </dgm:pt>
    <dgm:pt modelId="{8A1AF28B-1249-475C-AD83-28D28323861C}" type="pres">
      <dgm:prSet presAssocID="{CB00930B-6622-4B13-BE71-67CE67886BE5}" presName="connectorText" presStyleLbl="sibTrans2D1" presStyleIdx="13" presStyleCnt="14"/>
      <dgm:spPr/>
      <dgm:t>
        <a:bodyPr/>
        <a:lstStyle/>
        <a:p>
          <a:endParaRPr lang="en-US"/>
        </a:p>
      </dgm:t>
    </dgm:pt>
    <dgm:pt modelId="{745C4425-A4D4-4951-8842-30E6AAD87B5A}" type="pres">
      <dgm:prSet presAssocID="{07B91CD8-1C1A-44F6-9457-447DB6241A90}" presName="node" presStyleLbl="node1" presStyleIdx="14" presStyleCnt="15" custScaleX="201161" custScaleY="250814">
        <dgm:presLayoutVars>
          <dgm:bulletEnabled val="1"/>
        </dgm:presLayoutVars>
      </dgm:prSet>
      <dgm:spPr/>
      <dgm:t>
        <a:bodyPr/>
        <a:lstStyle/>
        <a:p>
          <a:endParaRPr lang="en-US"/>
        </a:p>
      </dgm:t>
    </dgm:pt>
  </dgm:ptLst>
  <dgm:cxnLst>
    <dgm:cxn modelId="{E802B83B-D06B-40C7-93AE-6897745CE28B}" type="presOf" srcId="{65918C97-8380-4C3E-91C3-C50F9C2B6868}" destId="{67E260A9-4482-4537-9A11-1468F67A824B}" srcOrd="1" destOrd="0" presId="urn:microsoft.com/office/officeart/2005/8/layout/process5"/>
    <dgm:cxn modelId="{9C16810D-75FA-406C-81D9-848B62569E3F}" type="presOf" srcId="{9B813004-DEE4-441A-9076-FDCD3895EBB3}" destId="{E718169C-9CB3-45E6-80E6-8179B4626ED2}" srcOrd="1" destOrd="0" presId="urn:microsoft.com/office/officeart/2005/8/layout/process5"/>
    <dgm:cxn modelId="{F5DCABE4-651A-47B4-B735-963E1CF91446}" type="presOf" srcId="{CB00930B-6622-4B13-BE71-67CE67886BE5}" destId="{8A1AF28B-1249-475C-AD83-28D28323861C}" srcOrd="1" destOrd="0" presId="urn:microsoft.com/office/officeart/2005/8/layout/process5"/>
    <dgm:cxn modelId="{005F50B2-02D2-4E2D-83AE-F15254AC597F}" srcId="{29358AE7-727A-44CC-8E6D-D38C7E7EADB2}" destId="{DEE817A7-4D0D-4D83-9279-57B67B8095D6}" srcOrd="13" destOrd="0" parTransId="{613F1FD5-E1E2-460F-8A0C-F27CCEA539E3}" sibTransId="{CB00930B-6622-4B13-BE71-67CE67886BE5}"/>
    <dgm:cxn modelId="{84EF7D40-2C49-434F-8AC7-ED52A331DB56}" type="presOf" srcId="{9B813004-DEE4-441A-9076-FDCD3895EBB3}" destId="{4B13631C-F355-42BB-A744-9196DFAB0D37}" srcOrd="0" destOrd="0" presId="urn:microsoft.com/office/officeart/2005/8/layout/process5"/>
    <dgm:cxn modelId="{31B585A0-49CB-4488-9502-58CE11C24121}" srcId="{29358AE7-727A-44CC-8E6D-D38C7E7EADB2}" destId="{68BC4170-AA57-4A06-862D-98C12AD0AF2C}" srcOrd="7" destOrd="0" parTransId="{CC7A65AB-C1E1-4D98-A38E-14FD4B4812FD}" sibTransId="{A2744756-2057-45BB-B8E9-23FE3CC5CF83}"/>
    <dgm:cxn modelId="{09D00240-320B-44BB-A723-9522CB60ED69}" srcId="{29358AE7-727A-44CC-8E6D-D38C7E7EADB2}" destId="{D85D3021-1E16-42EC-90A5-AC57E0BD769B}" srcOrd="10" destOrd="0" parTransId="{C49A2273-7F08-4ED3-B00A-9039766F9111}" sibTransId="{65918C97-8380-4C3E-91C3-C50F9C2B6868}"/>
    <dgm:cxn modelId="{F838B97C-BAAF-487D-8F88-3D1348A484CF}" type="presOf" srcId="{ABFC486D-CA95-49DA-BED1-E7F2ECD48451}" destId="{E8B10680-22A5-43D3-AFFC-E4FAF7F8884E}" srcOrd="0" destOrd="0" presId="urn:microsoft.com/office/officeart/2005/8/layout/process5"/>
    <dgm:cxn modelId="{685FCC37-50A9-4A34-A44E-2E7A4A92BBA7}" type="presOf" srcId="{1D571CC7-B77A-41D4-B865-090E562D4C0B}" destId="{AB6B9032-C44B-4D31-BE8C-0D15173174FC}" srcOrd="0" destOrd="0" presId="urn:microsoft.com/office/officeart/2005/8/layout/process5"/>
    <dgm:cxn modelId="{16EB52D3-03FF-4B97-8689-C86110082811}" type="presOf" srcId="{B91D8823-44AB-41FF-AEA0-9E7B2DE7FB04}" destId="{FF499561-F3AC-48C4-AB5C-47AFD0C94F25}" srcOrd="0" destOrd="0" presId="urn:microsoft.com/office/officeart/2005/8/layout/process5"/>
    <dgm:cxn modelId="{74720B62-7BE5-4904-8FDC-4C69571D4C9D}" type="presOf" srcId="{07B91CD8-1C1A-44F6-9457-447DB6241A90}" destId="{745C4425-A4D4-4951-8842-30E6AAD87B5A}" srcOrd="0" destOrd="0" presId="urn:microsoft.com/office/officeart/2005/8/layout/process5"/>
    <dgm:cxn modelId="{FA85C01E-33A8-46B0-8673-DA9E47F0C283}" type="presOf" srcId="{5369D4C9-088D-461D-9BA5-ECF5E6E596BB}" destId="{E670EF4A-F6AC-4C79-BEDD-EB50BFEB068E}" srcOrd="1" destOrd="0" presId="urn:microsoft.com/office/officeart/2005/8/layout/process5"/>
    <dgm:cxn modelId="{CE8995BC-AF1C-4563-9F74-08977DEA18DF}" type="presOf" srcId="{29358AE7-727A-44CC-8E6D-D38C7E7EADB2}" destId="{71E34C53-A021-41BA-A6C3-219C182C7A0C}" srcOrd="0" destOrd="0" presId="urn:microsoft.com/office/officeart/2005/8/layout/process5"/>
    <dgm:cxn modelId="{5DC9E299-D0CD-46A5-BB43-B9FB514A76B2}" type="presOf" srcId="{D85D3021-1E16-42EC-90A5-AC57E0BD769B}" destId="{C5BDD666-1AF4-46B0-B433-C86C4FF990B4}" srcOrd="0" destOrd="0" presId="urn:microsoft.com/office/officeart/2005/8/layout/process5"/>
    <dgm:cxn modelId="{40E02676-CBA3-4DF1-9166-5132FC94E220}" type="presOf" srcId="{A2744756-2057-45BB-B8E9-23FE3CC5CF83}" destId="{3A40F2CC-B3BA-4746-A3ED-4E71D8B22284}" srcOrd="1" destOrd="0" presId="urn:microsoft.com/office/officeart/2005/8/layout/process5"/>
    <dgm:cxn modelId="{7784700A-C92E-4C64-8CA8-758C847927A9}" type="presOf" srcId="{25366958-EA3A-43C8-9C95-CB7EC42B2AFD}" destId="{459969A7-577A-4EB2-BD80-7272065204ED}" srcOrd="0" destOrd="0" presId="urn:microsoft.com/office/officeart/2005/8/layout/process5"/>
    <dgm:cxn modelId="{603EBCB0-CF69-4BA6-9193-6B11092C1427}" srcId="{29358AE7-727A-44CC-8E6D-D38C7E7EADB2}" destId="{FA6B7B8A-1C5F-4C34-B618-B8C62C0EA58D}" srcOrd="6" destOrd="0" parTransId="{40153CA6-B8DF-422E-949E-963FD811DFC3}" sibTransId="{ABFC486D-CA95-49DA-BED1-E7F2ECD48451}"/>
    <dgm:cxn modelId="{F97E0EE8-44B4-430D-B557-08D77E76824E}" type="presOf" srcId="{1E07FDAF-54C1-494A-8829-4B9B5A25D05E}" destId="{3199AD94-829E-4E13-BC6E-CA4A6E65B15E}" srcOrd="0" destOrd="0" presId="urn:microsoft.com/office/officeart/2005/8/layout/process5"/>
    <dgm:cxn modelId="{AED3214D-0B9B-462E-AEB1-296804D3EC5D}" type="presOf" srcId="{B45EC536-B4EC-4931-8012-ABF2E3876092}" destId="{17D000B9-6994-4158-AAEB-024896BB110D}" srcOrd="0" destOrd="0" presId="urn:microsoft.com/office/officeart/2005/8/layout/process5"/>
    <dgm:cxn modelId="{00B23633-27DE-487F-82A0-DCF0BEE1B601}" srcId="{29358AE7-727A-44CC-8E6D-D38C7E7EADB2}" destId="{ACAA7EC5-CDB7-4B66-852C-CFE3B0A427A6}" srcOrd="2" destOrd="0" parTransId="{DFE5343E-68BE-48AF-A5B1-446F6E749E5A}" sibTransId="{9B813004-DEE4-441A-9076-FDCD3895EBB3}"/>
    <dgm:cxn modelId="{B4C71B4D-FEF1-425D-A7AC-DD72E8BA0A9F}" type="presOf" srcId="{BB84699C-E6BB-4273-B9EA-50D41D742254}" destId="{BBBA77D2-8F26-401C-A432-5A0BC05AA74D}" srcOrd="0" destOrd="0" presId="urn:microsoft.com/office/officeart/2005/8/layout/process5"/>
    <dgm:cxn modelId="{ED15C1B7-7581-4B2A-B2E5-B1365DF8CA67}" type="presOf" srcId="{5369D4C9-088D-461D-9BA5-ECF5E6E596BB}" destId="{2CE8A82D-C475-423F-8D3E-2B355FCFA9ED}" srcOrd="0" destOrd="0" presId="urn:microsoft.com/office/officeart/2005/8/layout/process5"/>
    <dgm:cxn modelId="{3B6EED95-5183-4F14-8DA1-39FF48DC70DA}" type="presOf" srcId="{BDE2C997-2DAE-48C4-B469-9BA8FADCA9D5}" destId="{28639192-C4B3-4B49-A95F-A0EF6160C003}" srcOrd="1" destOrd="0" presId="urn:microsoft.com/office/officeart/2005/8/layout/process5"/>
    <dgm:cxn modelId="{39E466A6-DF96-4FDD-AB29-1931AC6E09A9}" type="presOf" srcId="{961B838D-C044-4168-9541-E09ECD878BED}" destId="{73AE6883-4CAB-4F34-9DBB-BABBDC85683A}" srcOrd="0" destOrd="0" presId="urn:microsoft.com/office/officeart/2005/8/layout/process5"/>
    <dgm:cxn modelId="{5C60EDC7-9EEA-46D9-A375-9F6B1D9B941E}" type="presOf" srcId="{ABFC486D-CA95-49DA-BED1-E7F2ECD48451}" destId="{75453F4C-DD3D-4038-9303-B4AC32276BF7}" srcOrd="1" destOrd="0" presId="urn:microsoft.com/office/officeart/2005/8/layout/process5"/>
    <dgm:cxn modelId="{3BD5E944-86A7-4255-A8FA-877B451107AB}" srcId="{29358AE7-727A-44CC-8E6D-D38C7E7EADB2}" destId="{6AB4B07F-4CE0-458E-8C02-EC7715DABA2E}" srcOrd="11" destOrd="0" parTransId="{6038DB01-8FA1-436F-8BC2-49E2C867981A}" sibTransId="{7A8EA7B6-224E-44B6-BD0E-14D56F609B4B}"/>
    <dgm:cxn modelId="{51B3DCD9-E7A1-48BC-8B78-A22957257102}" type="presOf" srcId="{A2744756-2057-45BB-B8E9-23FE3CC5CF83}" destId="{ABDC1161-2F7E-453E-B3F7-F68AF51DE9CC}" srcOrd="0" destOrd="0" presId="urn:microsoft.com/office/officeart/2005/8/layout/process5"/>
    <dgm:cxn modelId="{49DF6A2C-927A-446B-8E0A-E5BA97220537}" srcId="{29358AE7-727A-44CC-8E6D-D38C7E7EADB2}" destId="{07F6BCCE-961B-4D2A-9DA2-D2112608FB09}" srcOrd="5" destOrd="0" parTransId="{DF77D9AC-AC8D-40C9-9EFC-3358B67FBDE3}" sibTransId="{B91D8823-44AB-41FF-AEA0-9E7B2DE7FB04}"/>
    <dgm:cxn modelId="{8313CE7A-0188-4F96-8A01-621AFD2265C7}" type="presOf" srcId="{B22631F4-D970-4F68-A67D-B02178B1D2C3}" destId="{90E42789-FD6D-4B82-8AC7-273D34AE60A5}" srcOrd="0" destOrd="0" presId="urn:microsoft.com/office/officeart/2005/8/layout/process5"/>
    <dgm:cxn modelId="{638A9BB5-ED10-4F1D-AD33-42BC14D57129}" srcId="{29358AE7-727A-44CC-8E6D-D38C7E7EADB2}" destId="{07B91CD8-1C1A-44F6-9457-447DB6241A90}" srcOrd="14" destOrd="0" parTransId="{2B7D8C90-D9C3-4991-8F9D-EC325D3E8DBB}" sibTransId="{737A5B3A-1D20-48B1-831B-EA5B07FCAB3C}"/>
    <dgm:cxn modelId="{FF67E363-E0DE-4B69-8F5F-519ECACEC36F}" type="presOf" srcId="{7A8EA7B6-224E-44B6-BD0E-14D56F609B4B}" destId="{AD5BF548-8781-42C7-AC0E-62EFB35AE7D2}" srcOrd="1" destOrd="0" presId="urn:microsoft.com/office/officeart/2005/8/layout/process5"/>
    <dgm:cxn modelId="{50BC19D1-1118-4569-941C-E457828EE4F6}" type="presOf" srcId="{FA6B7B8A-1C5F-4C34-B618-B8C62C0EA58D}" destId="{0D185DC6-61B8-4342-B888-10FFDB1A5028}" srcOrd="0" destOrd="0" presId="urn:microsoft.com/office/officeart/2005/8/layout/process5"/>
    <dgm:cxn modelId="{44C68744-7B67-4E8F-BD9B-9474613BA381}" type="presOf" srcId="{CB00930B-6622-4B13-BE71-67CE67886BE5}" destId="{B90D256C-4D0C-4F40-AD08-A54736666A65}" srcOrd="0" destOrd="0" presId="urn:microsoft.com/office/officeart/2005/8/layout/process5"/>
    <dgm:cxn modelId="{B64C581F-0F30-4278-89F0-41AFB245D6D9}" srcId="{29358AE7-727A-44CC-8E6D-D38C7E7EADB2}" destId="{1D571CC7-B77A-41D4-B865-090E562D4C0B}" srcOrd="12" destOrd="0" parTransId="{8DCF5855-2DFD-4A93-9514-4A1E9450CEB6}" sibTransId="{5369D4C9-088D-461D-9BA5-ECF5E6E596BB}"/>
    <dgm:cxn modelId="{C3344563-B3FC-4E0C-B0CA-C9D385A69B64}" type="presOf" srcId="{23514BAB-BFE3-45F3-87FC-D7E66D26F8DA}" destId="{96DE2B82-0DE8-4F66-8721-9AF432A65C4F}" srcOrd="0" destOrd="0" presId="urn:microsoft.com/office/officeart/2005/8/layout/process5"/>
    <dgm:cxn modelId="{F2663F7A-92A1-4D7A-A9EA-EB45D88A184F}" srcId="{29358AE7-727A-44CC-8E6D-D38C7E7EADB2}" destId="{961B838D-C044-4168-9541-E09ECD878BED}" srcOrd="0" destOrd="0" parTransId="{28AD291B-5689-41CC-BF12-127A99869126}" sibTransId="{BDE2C997-2DAE-48C4-B469-9BA8FADCA9D5}"/>
    <dgm:cxn modelId="{2715C632-528F-452F-95DB-391C4BAC29F3}" type="presOf" srcId="{53316B0F-9FF0-498D-B567-9FCD6DCB2427}" destId="{6B76EB56-F6B5-468E-A494-807BCEF18FA5}" srcOrd="0" destOrd="0" presId="urn:microsoft.com/office/officeart/2005/8/layout/process5"/>
    <dgm:cxn modelId="{55838479-B0E1-4E59-BAA9-ABD9D370655B}" type="presOf" srcId="{600903EE-9EE3-4670-A7B8-F1B1923C30AC}" destId="{360261EE-E473-45B9-83BF-F9E9494C7EF3}" srcOrd="0" destOrd="0" presId="urn:microsoft.com/office/officeart/2005/8/layout/process5"/>
    <dgm:cxn modelId="{B2A885C4-020B-4F1C-A363-418980A1F7E9}" type="presOf" srcId="{BDE2C997-2DAE-48C4-B469-9BA8FADCA9D5}" destId="{074097C7-42B9-47D0-BB6E-BC738217038D}" srcOrd="0" destOrd="0" presId="urn:microsoft.com/office/officeart/2005/8/layout/process5"/>
    <dgm:cxn modelId="{85D82F9F-A7E6-4222-808D-0B30B028A81D}" srcId="{29358AE7-727A-44CC-8E6D-D38C7E7EADB2}" destId="{B22631F4-D970-4F68-A67D-B02178B1D2C3}" srcOrd="9" destOrd="0" parTransId="{877A5F04-E925-4C22-A8AE-12E4AFE43158}" sibTransId="{25366958-EA3A-43C8-9C95-CB7EC42B2AFD}"/>
    <dgm:cxn modelId="{E648233E-F908-4983-9268-0D3D8D79A3D8}" type="presOf" srcId="{25366958-EA3A-43C8-9C95-CB7EC42B2AFD}" destId="{3F3904E2-BF8E-4904-95AE-E9F4C6E55726}" srcOrd="1" destOrd="0" presId="urn:microsoft.com/office/officeart/2005/8/layout/process5"/>
    <dgm:cxn modelId="{14536833-853A-42F8-89B3-5E0D643B98F2}" srcId="{29358AE7-727A-44CC-8E6D-D38C7E7EADB2}" destId="{B45EC536-B4EC-4931-8012-ABF2E3876092}" srcOrd="8" destOrd="0" parTransId="{CF87CA88-E1F6-4D92-AD17-13B22D5181A6}" sibTransId="{600903EE-9EE3-4670-A7B8-F1B1923C30AC}"/>
    <dgm:cxn modelId="{A6BF22EC-1225-470D-86FE-E3961A780A6B}" type="presOf" srcId="{ACAA7EC5-CDB7-4B66-852C-CFE3B0A427A6}" destId="{DAA41DF6-6E8C-4AC6-BC06-09F9B7E56333}" srcOrd="0" destOrd="0" presId="urn:microsoft.com/office/officeart/2005/8/layout/process5"/>
    <dgm:cxn modelId="{F2B5117E-248A-4A6F-AA3B-5F154B1990EF}" type="presOf" srcId="{23514BAB-BFE3-45F3-87FC-D7E66D26F8DA}" destId="{AC5C209D-D2F5-426B-833C-2F23BD301E1B}" srcOrd="1" destOrd="0" presId="urn:microsoft.com/office/officeart/2005/8/layout/process5"/>
    <dgm:cxn modelId="{5FF052CB-42F7-452B-9EA7-536118B1481A}" type="presOf" srcId="{07F6BCCE-961B-4D2A-9DA2-D2112608FB09}" destId="{1839C6AB-2F3C-41E5-B57B-9108AACD1D84}" srcOrd="0" destOrd="0" presId="urn:microsoft.com/office/officeart/2005/8/layout/process5"/>
    <dgm:cxn modelId="{CC28D531-9759-4569-B7D1-1B395583AD52}" type="presOf" srcId="{6AB4B07F-4CE0-458E-8C02-EC7715DABA2E}" destId="{F8D6352F-72B0-47AA-ACDF-9D54E9AB504B}" srcOrd="0" destOrd="0" presId="urn:microsoft.com/office/officeart/2005/8/layout/process5"/>
    <dgm:cxn modelId="{1AA3D06D-EB4D-4599-AA37-3BB147E6AED1}" type="presOf" srcId="{A8C5B657-538E-4E41-9ECA-55DABF5CCCA9}" destId="{419C22C3-DB00-4219-BEE5-F453ECCDC972}" srcOrd="0" destOrd="0" presId="urn:microsoft.com/office/officeart/2005/8/layout/process5"/>
    <dgm:cxn modelId="{D91B2611-6615-4998-A5A1-54CEC08C35FA}" type="presOf" srcId="{DEE817A7-4D0D-4D83-9279-57B67B8095D6}" destId="{D8BC62F2-8D14-4D6F-81CA-5E164148BF16}" srcOrd="0" destOrd="0" presId="urn:microsoft.com/office/officeart/2005/8/layout/process5"/>
    <dgm:cxn modelId="{063F6788-CB14-4008-8F89-A019AB00C6ED}" type="presOf" srcId="{65918C97-8380-4C3E-91C3-C50F9C2B6868}" destId="{8A6015AD-F6BE-4200-A448-71110DAE8514}" srcOrd="0" destOrd="0" presId="urn:microsoft.com/office/officeart/2005/8/layout/process5"/>
    <dgm:cxn modelId="{628CF194-DC01-43B0-A954-E49DBF6B2ED6}" type="presOf" srcId="{53316B0F-9FF0-498D-B567-9FCD6DCB2427}" destId="{ED8907AA-C900-4E05-8995-0E992EA7ABA8}" srcOrd="1" destOrd="0" presId="urn:microsoft.com/office/officeart/2005/8/layout/process5"/>
    <dgm:cxn modelId="{9B81F5A3-E70E-4366-A940-5998ADA6588E}" type="presOf" srcId="{B91D8823-44AB-41FF-AEA0-9E7B2DE7FB04}" destId="{967F7B2E-028E-4809-9000-B612621F3653}" srcOrd="1" destOrd="0" presId="urn:microsoft.com/office/officeart/2005/8/layout/process5"/>
    <dgm:cxn modelId="{42162917-96E2-457D-946B-6A740F72E854}" type="presOf" srcId="{7A8EA7B6-224E-44B6-BD0E-14D56F609B4B}" destId="{17B1319D-4B14-45EC-BD35-9A65D8437421}" srcOrd="0" destOrd="0" presId="urn:microsoft.com/office/officeart/2005/8/layout/process5"/>
    <dgm:cxn modelId="{34AD5FA8-7085-4CA3-9CE1-0EAE3FB91DB7}" srcId="{29358AE7-727A-44CC-8E6D-D38C7E7EADB2}" destId="{BB84699C-E6BB-4273-B9EA-50D41D742254}" srcOrd="1" destOrd="0" parTransId="{93C9AD7C-AF0F-4EFF-B8AA-55D20DB834AB}" sibTransId="{53316B0F-9FF0-498D-B567-9FCD6DCB2427}"/>
    <dgm:cxn modelId="{2FE4ADA7-BB10-4D0F-80E2-4B816DD597FE}" type="presOf" srcId="{A8C5B657-538E-4E41-9ECA-55DABF5CCCA9}" destId="{6E54AD04-9592-4620-BFA8-4E2EF5DC5804}" srcOrd="1" destOrd="0" presId="urn:microsoft.com/office/officeart/2005/8/layout/process5"/>
    <dgm:cxn modelId="{37E3ECB7-8762-427C-A6B7-BCA2FB303013}" srcId="{29358AE7-727A-44CC-8E6D-D38C7E7EADB2}" destId="{A7BF49B3-A441-4B89-A4CB-A0A56A9BECF9}" srcOrd="4" destOrd="0" parTransId="{9B2BA9B8-CE99-42C8-BDE8-3DE5B8ADF6E6}" sibTransId="{A8C5B657-538E-4E41-9ECA-55DABF5CCCA9}"/>
    <dgm:cxn modelId="{378CA445-58DE-4ACA-AA80-6375E2F6EE04}" type="presOf" srcId="{68BC4170-AA57-4A06-862D-98C12AD0AF2C}" destId="{8E9A3512-922F-4B8C-95D5-554B8A446FF3}" srcOrd="0" destOrd="0" presId="urn:microsoft.com/office/officeart/2005/8/layout/process5"/>
    <dgm:cxn modelId="{4BE3C5F0-7891-4292-86ED-D131F021DE6F}" type="presOf" srcId="{600903EE-9EE3-4670-A7B8-F1B1923C30AC}" destId="{E1E1BCC2-26AC-4E95-80C0-37B391208D88}" srcOrd="1" destOrd="0" presId="urn:microsoft.com/office/officeart/2005/8/layout/process5"/>
    <dgm:cxn modelId="{BDDA9682-B446-4573-97E7-A15A1C5826A7}" srcId="{29358AE7-727A-44CC-8E6D-D38C7E7EADB2}" destId="{1E07FDAF-54C1-494A-8829-4B9B5A25D05E}" srcOrd="3" destOrd="0" parTransId="{64B84FB4-24D7-47D0-B767-F81E714618D6}" sibTransId="{23514BAB-BFE3-45F3-87FC-D7E66D26F8DA}"/>
    <dgm:cxn modelId="{7D83548F-AFA8-4B4A-A3C7-E0202980D447}" type="presOf" srcId="{A7BF49B3-A441-4B89-A4CB-A0A56A9BECF9}" destId="{1B176EC6-AB69-4DE5-9727-7BE025A25FC4}" srcOrd="0" destOrd="0" presId="urn:microsoft.com/office/officeart/2005/8/layout/process5"/>
    <dgm:cxn modelId="{16AA192F-92D2-400E-8E2D-89E1DCF0C4F2}" type="presParOf" srcId="{71E34C53-A021-41BA-A6C3-219C182C7A0C}" destId="{73AE6883-4CAB-4F34-9DBB-BABBDC85683A}" srcOrd="0" destOrd="0" presId="urn:microsoft.com/office/officeart/2005/8/layout/process5"/>
    <dgm:cxn modelId="{63617711-C4F6-400F-B3C5-F97BA0BC757A}" type="presParOf" srcId="{71E34C53-A021-41BA-A6C3-219C182C7A0C}" destId="{074097C7-42B9-47D0-BB6E-BC738217038D}" srcOrd="1" destOrd="0" presId="urn:microsoft.com/office/officeart/2005/8/layout/process5"/>
    <dgm:cxn modelId="{C4FCCACA-E058-4C5C-9D00-1C3ACFAE2B8D}" type="presParOf" srcId="{074097C7-42B9-47D0-BB6E-BC738217038D}" destId="{28639192-C4B3-4B49-A95F-A0EF6160C003}" srcOrd="0" destOrd="0" presId="urn:microsoft.com/office/officeart/2005/8/layout/process5"/>
    <dgm:cxn modelId="{1FB7A9B5-84BE-4AB4-B470-05A7F5D5220C}" type="presParOf" srcId="{71E34C53-A021-41BA-A6C3-219C182C7A0C}" destId="{BBBA77D2-8F26-401C-A432-5A0BC05AA74D}" srcOrd="2" destOrd="0" presId="urn:microsoft.com/office/officeart/2005/8/layout/process5"/>
    <dgm:cxn modelId="{C45A486E-6900-4B17-8123-E2A6F1DC7CD0}" type="presParOf" srcId="{71E34C53-A021-41BA-A6C3-219C182C7A0C}" destId="{6B76EB56-F6B5-468E-A494-807BCEF18FA5}" srcOrd="3" destOrd="0" presId="urn:microsoft.com/office/officeart/2005/8/layout/process5"/>
    <dgm:cxn modelId="{319D3D99-B988-46EB-9CF4-89D741AB8FED}" type="presParOf" srcId="{6B76EB56-F6B5-468E-A494-807BCEF18FA5}" destId="{ED8907AA-C900-4E05-8995-0E992EA7ABA8}" srcOrd="0" destOrd="0" presId="urn:microsoft.com/office/officeart/2005/8/layout/process5"/>
    <dgm:cxn modelId="{57EC2F06-8FFE-4C87-9BA1-072851D79262}" type="presParOf" srcId="{71E34C53-A021-41BA-A6C3-219C182C7A0C}" destId="{DAA41DF6-6E8C-4AC6-BC06-09F9B7E56333}" srcOrd="4" destOrd="0" presId="urn:microsoft.com/office/officeart/2005/8/layout/process5"/>
    <dgm:cxn modelId="{13449FA6-37C1-4320-B246-F8AC36FC50C3}" type="presParOf" srcId="{71E34C53-A021-41BA-A6C3-219C182C7A0C}" destId="{4B13631C-F355-42BB-A744-9196DFAB0D37}" srcOrd="5" destOrd="0" presId="urn:microsoft.com/office/officeart/2005/8/layout/process5"/>
    <dgm:cxn modelId="{A1778105-E201-4A53-BA06-07BE09DC2C97}" type="presParOf" srcId="{4B13631C-F355-42BB-A744-9196DFAB0D37}" destId="{E718169C-9CB3-45E6-80E6-8179B4626ED2}" srcOrd="0" destOrd="0" presId="urn:microsoft.com/office/officeart/2005/8/layout/process5"/>
    <dgm:cxn modelId="{536D13C8-5215-4764-BD91-6897979384B0}" type="presParOf" srcId="{71E34C53-A021-41BA-A6C3-219C182C7A0C}" destId="{3199AD94-829E-4E13-BC6E-CA4A6E65B15E}" srcOrd="6" destOrd="0" presId="urn:microsoft.com/office/officeart/2005/8/layout/process5"/>
    <dgm:cxn modelId="{692AF8A1-026B-4CC8-8DB4-EB47BE37D049}" type="presParOf" srcId="{71E34C53-A021-41BA-A6C3-219C182C7A0C}" destId="{96DE2B82-0DE8-4F66-8721-9AF432A65C4F}" srcOrd="7" destOrd="0" presId="urn:microsoft.com/office/officeart/2005/8/layout/process5"/>
    <dgm:cxn modelId="{0B4DED87-2FC6-4D07-AB21-EB570CE18FB6}" type="presParOf" srcId="{96DE2B82-0DE8-4F66-8721-9AF432A65C4F}" destId="{AC5C209D-D2F5-426B-833C-2F23BD301E1B}" srcOrd="0" destOrd="0" presId="urn:microsoft.com/office/officeart/2005/8/layout/process5"/>
    <dgm:cxn modelId="{57D5EA2D-443F-46C4-B6F6-9007FF6724A8}" type="presParOf" srcId="{71E34C53-A021-41BA-A6C3-219C182C7A0C}" destId="{1B176EC6-AB69-4DE5-9727-7BE025A25FC4}" srcOrd="8" destOrd="0" presId="urn:microsoft.com/office/officeart/2005/8/layout/process5"/>
    <dgm:cxn modelId="{49571A1D-F95F-47DF-A573-C85CB290D407}" type="presParOf" srcId="{71E34C53-A021-41BA-A6C3-219C182C7A0C}" destId="{419C22C3-DB00-4219-BEE5-F453ECCDC972}" srcOrd="9" destOrd="0" presId="urn:microsoft.com/office/officeart/2005/8/layout/process5"/>
    <dgm:cxn modelId="{BDCDBCD0-1043-48FF-B048-1D588FAB68AD}" type="presParOf" srcId="{419C22C3-DB00-4219-BEE5-F453ECCDC972}" destId="{6E54AD04-9592-4620-BFA8-4E2EF5DC5804}" srcOrd="0" destOrd="0" presId="urn:microsoft.com/office/officeart/2005/8/layout/process5"/>
    <dgm:cxn modelId="{17A4D411-8DBE-4820-B4AB-71B0EEDBE466}" type="presParOf" srcId="{71E34C53-A021-41BA-A6C3-219C182C7A0C}" destId="{1839C6AB-2F3C-41E5-B57B-9108AACD1D84}" srcOrd="10" destOrd="0" presId="urn:microsoft.com/office/officeart/2005/8/layout/process5"/>
    <dgm:cxn modelId="{F81C97F7-35EB-4D8F-9B9E-FBABFD370F5A}" type="presParOf" srcId="{71E34C53-A021-41BA-A6C3-219C182C7A0C}" destId="{FF499561-F3AC-48C4-AB5C-47AFD0C94F25}" srcOrd="11" destOrd="0" presId="urn:microsoft.com/office/officeart/2005/8/layout/process5"/>
    <dgm:cxn modelId="{ACB268DD-A05A-4562-9E98-A862AAE563D8}" type="presParOf" srcId="{FF499561-F3AC-48C4-AB5C-47AFD0C94F25}" destId="{967F7B2E-028E-4809-9000-B612621F3653}" srcOrd="0" destOrd="0" presId="urn:microsoft.com/office/officeart/2005/8/layout/process5"/>
    <dgm:cxn modelId="{04D1E12B-0B2B-4A1A-989D-BC970116CCAD}" type="presParOf" srcId="{71E34C53-A021-41BA-A6C3-219C182C7A0C}" destId="{0D185DC6-61B8-4342-B888-10FFDB1A5028}" srcOrd="12" destOrd="0" presId="urn:microsoft.com/office/officeart/2005/8/layout/process5"/>
    <dgm:cxn modelId="{396BE820-07B5-46B8-A73F-19AD32562CB1}" type="presParOf" srcId="{71E34C53-A021-41BA-A6C3-219C182C7A0C}" destId="{E8B10680-22A5-43D3-AFFC-E4FAF7F8884E}" srcOrd="13" destOrd="0" presId="urn:microsoft.com/office/officeart/2005/8/layout/process5"/>
    <dgm:cxn modelId="{F7793462-0DD4-4BCE-A69A-4E96C529F0C3}" type="presParOf" srcId="{E8B10680-22A5-43D3-AFFC-E4FAF7F8884E}" destId="{75453F4C-DD3D-4038-9303-B4AC32276BF7}" srcOrd="0" destOrd="0" presId="urn:microsoft.com/office/officeart/2005/8/layout/process5"/>
    <dgm:cxn modelId="{D0D288C4-EAE8-4B36-AA4B-15E47131FA78}" type="presParOf" srcId="{71E34C53-A021-41BA-A6C3-219C182C7A0C}" destId="{8E9A3512-922F-4B8C-95D5-554B8A446FF3}" srcOrd="14" destOrd="0" presId="urn:microsoft.com/office/officeart/2005/8/layout/process5"/>
    <dgm:cxn modelId="{2A3B471D-C1D6-4E42-8729-3DF75462D549}" type="presParOf" srcId="{71E34C53-A021-41BA-A6C3-219C182C7A0C}" destId="{ABDC1161-2F7E-453E-B3F7-F68AF51DE9CC}" srcOrd="15" destOrd="0" presId="urn:microsoft.com/office/officeart/2005/8/layout/process5"/>
    <dgm:cxn modelId="{E23DFF33-F523-428C-8190-82720F19D646}" type="presParOf" srcId="{ABDC1161-2F7E-453E-B3F7-F68AF51DE9CC}" destId="{3A40F2CC-B3BA-4746-A3ED-4E71D8B22284}" srcOrd="0" destOrd="0" presId="urn:microsoft.com/office/officeart/2005/8/layout/process5"/>
    <dgm:cxn modelId="{B2237A55-367F-4721-A0CE-4F454267AC33}" type="presParOf" srcId="{71E34C53-A021-41BA-A6C3-219C182C7A0C}" destId="{17D000B9-6994-4158-AAEB-024896BB110D}" srcOrd="16" destOrd="0" presId="urn:microsoft.com/office/officeart/2005/8/layout/process5"/>
    <dgm:cxn modelId="{6EE407D7-57C3-4A67-A7C2-8597FCE2898C}" type="presParOf" srcId="{71E34C53-A021-41BA-A6C3-219C182C7A0C}" destId="{360261EE-E473-45B9-83BF-F9E9494C7EF3}" srcOrd="17" destOrd="0" presId="urn:microsoft.com/office/officeart/2005/8/layout/process5"/>
    <dgm:cxn modelId="{5111D3C8-9699-47C0-8595-DBBDBB90EF0D}" type="presParOf" srcId="{360261EE-E473-45B9-83BF-F9E9494C7EF3}" destId="{E1E1BCC2-26AC-4E95-80C0-37B391208D88}" srcOrd="0" destOrd="0" presId="urn:microsoft.com/office/officeart/2005/8/layout/process5"/>
    <dgm:cxn modelId="{BEEE6B1D-FFA1-4F3F-85CD-25F3C239700D}" type="presParOf" srcId="{71E34C53-A021-41BA-A6C3-219C182C7A0C}" destId="{90E42789-FD6D-4B82-8AC7-273D34AE60A5}" srcOrd="18" destOrd="0" presId="urn:microsoft.com/office/officeart/2005/8/layout/process5"/>
    <dgm:cxn modelId="{CB81E662-4CEA-4532-BAF3-A16DCA989910}" type="presParOf" srcId="{71E34C53-A021-41BA-A6C3-219C182C7A0C}" destId="{459969A7-577A-4EB2-BD80-7272065204ED}" srcOrd="19" destOrd="0" presId="urn:microsoft.com/office/officeart/2005/8/layout/process5"/>
    <dgm:cxn modelId="{03466A66-627D-41FB-AB31-48710BB79439}" type="presParOf" srcId="{459969A7-577A-4EB2-BD80-7272065204ED}" destId="{3F3904E2-BF8E-4904-95AE-E9F4C6E55726}" srcOrd="0" destOrd="0" presId="urn:microsoft.com/office/officeart/2005/8/layout/process5"/>
    <dgm:cxn modelId="{C91AD7E7-FDC9-400A-9337-8DA7134432F2}" type="presParOf" srcId="{71E34C53-A021-41BA-A6C3-219C182C7A0C}" destId="{C5BDD666-1AF4-46B0-B433-C86C4FF990B4}" srcOrd="20" destOrd="0" presId="urn:microsoft.com/office/officeart/2005/8/layout/process5"/>
    <dgm:cxn modelId="{79152D49-06E9-4952-A31B-85144313695A}" type="presParOf" srcId="{71E34C53-A021-41BA-A6C3-219C182C7A0C}" destId="{8A6015AD-F6BE-4200-A448-71110DAE8514}" srcOrd="21" destOrd="0" presId="urn:microsoft.com/office/officeart/2005/8/layout/process5"/>
    <dgm:cxn modelId="{2242AD75-F76B-4A3E-AC11-D7CF78697E4A}" type="presParOf" srcId="{8A6015AD-F6BE-4200-A448-71110DAE8514}" destId="{67E260A9-4482-4537-9A11-1468F67A824B}" srcOrd="0" destOrd="0" presId="urn:microsoft.com/office/officeart/2005/8/layout/process5"/>
    <dgm:cxn modelId="{F09B8052-B453-4A09-80E6-D5705AE7E3E8}" type="presParOf" srcId="{71E34C53-A021-41BA-A6C3-219C182C7A0C}" destId="{F8D6352F-72B0-47AA-ACDF-9D54E9AB504B}" srcOrd="22" destOrd="0" presId="urn:microsoft.com/office/officeart/2005/8/layout/process5"/>
    <dgm:cxn modelId="{0F0C056D-3D72-4D8B-AC30-88FD75A2A820}" type="presParOf" srcId="{71E34C53-A021-41BA-A6C3-219C182C7A0C}" destId="{17B1319D-4B14-45EC-BD35-9A65D8437421}" srcOrd="23" destOrd="0" presId="urn:microsoft.com/office/officeart/2005/8/layout/process5"/>
    <dgm:cxn modelId="{0FB7D3B2-576D-4097-BF9D-893AE295C747}" type="presParOf" srcId="{17B1319D-4B14-45EC-BD35-9A65D8437421}" destId="{AD5BF548-8781-42C7-AC0E-62EFB35AE7D2}" srcOrd="0" destOrd="0" presId="urn:microsoft.com/office/officeart/2005/8/layout/process5"/>
    <dgm:cxn modelId="{048292B6-B012-4F7B-8F15-71AC539166C7}" type="presParOf" srcId="{71E34C53-A021-41BA-A6C3-219C182C7A0C}" destId="{AB6B9032-C44B-4D31-BE8C-0D15173174FC}" srcOrd="24" destOrd="0" presId="urn:microsoft.com/office/officeart/2005/8/layout/process5"/>
    <dgm:cxn modelId="{98A88B73-2D19-4D8D-8C69-643BB8008B73}" type="presParOf" srcId="{71E34C53-A021-41BA-A6C3-219C182C7A0C}" destId="{2CE8A82D-C475-423F-8D3E-2B355FCFA9ED}" srcOrd="25" destOrd="0" presId="urn:microsoft.com/office/officeart/2005/8/layout/process5"/>
    <dgm:cxn modelId="{70FB0FBB-3CFB-4469-9AA0-BBF2D6715548}" type="presParOf" srcId="{2CE8A82D-C475-423F-8D3E-2B355FCFA9ED}" destId="{E670EF4A-F6AC-4C79-BEDD-EB50BFEB068E}" srcOrd="0" destOrd="0" presId="urn:microsoft.com/office/officeart/2005/8/layout/process5"/>
    <dgm:cxn modelId="{AED80274-752E-495E-96BE-29CD9FA69F39}" type="presParOf" srcId="{71E34C53-A021-41BA-A6C3-219C182C7A0C}" destId="{D8BC62F2-8D14-4D6F-81CA-5E164148BF16}" srcOrd="26" destOrd="0" presId="urn:microsoft.com/office/officeart/2005/8/layout/process5"/>
    <dgm:cxn modelId="{A02819F8-97D7-4E0E-BC5D-C46CB83A1D12}" type="presParOf" srcId="{71E34C53-A021-41BA-A6C3-219C182C7A0C}" destId="{B90D256C-4D0C-4F40-AD08-A54736666A65}" srcOrd="27" destOrd="0" presId="urn:microsoft.com/office/officeart/2005/8/layout/process5"/>
    <dgm:cxn modelId="{418EA152-28DC-45FA-92E0-378F7FCA5E82}" type="presParOf" srcId="{B90D256C-4D0C-4F40-AD08-A54736666A65}" destId="{8A1AF28B-1249-475C-AD83-28D28323861C}" srcOrd="0" destOrd="0" presId="urn:microsoft.com/office/officeart/2005/8/layout/process5"/>
    <dgm:cxn modelId="{B777C5D6-C0A5-491C-ADA8-D1F8E8AAF1A2}" type="presParOf" srcId="{71E34C53-A021-41BA-A6C3-219C182C7A0C}" destId="{745C4425-A4D4-4951-8842-30E6AAD87B5A}" srcOrd="2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E6883-4CAB-4F34-9DBB-BABBDC85683A}">
      <dsp:nvSpPr>
        <dsp:cNvPr id="0" name=""/>
        <dsp:cNvSpPr/>
      </dsp:nvSpPr>
      <dsp:spPr>
        <a:xfrm>
          <a:off x="20158" y="281544"/>
          <a:ext cx="624279" cy="118845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March 5th </a:t>
          </a:r>
        </a:p>
        <a:p>
          <a:pPr lvl="0" algn="ctr" defTabSz="400050">
            <a:lnSpc>
              <a:spcPct val="90000"/>
            </a:lnSpc>
            <a:spcBef>
              <a:spcPct val="0"/>
            </a:spcBef>
            <a:spcAft>
              <a:spcPct val="35000"/>
            </a:spcAft>
          </a:pPr>
          <a:r>
            <a:rPr lang="en-US" sz="900" kern="1200" dirty="0" smtClean="0">
              <a:solidFill>
                <a:schemeClr val="tx1"/>
              </a:solidFill>
            </a:rPr>
            <a:t> Region I hosted meeting  of IHE/ISD  to plan CPC. </a:t>
          </a:r>
          <a:endParaRPr lang="en-US" sz="900" kern="1200" dirty="0">
            <a:solidFill>
              <a:schemeClr val="tx1"/>
            </a:solidFill>
          </a:endParaRPr>
        </a:p>
      </dsp:txBody>
      <dsp:txXfrm>
        <a:off x="38443" y="299829"/>
        <a:ext cx="587709" cy="1151888"/>
      </dsp:txXfrm>
    </dsp:sp>
    <dsp:sp modelId="{074097C7-42B9-47D0-BB6E-BC738217038D}">
      <dsp:nvSpPr>
        <dsp:cNvPr id="0" name=""/>
        <dsp:cNvSpPr/>
      </dsp:nvSpPr>
      <dsp:spPr>
        <a:xfrm rot="21571841">
          <a:off x="688572" y="795009"/>
          <a:ext cx="106331" cy="15482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a:off x="688573" y="826104"/>
        <a:ext cx="74432" cy="92893"/>
      </dsp:txXfrm>
    </dsp:sp>
    <dsp:sp modelId="{BBBA77D2-8F26-401C-A432-5A0BC05AA74D}">
      <dsp:nvSpPr>
        <dsp:cNvPr id="0" name=""/>
        <dsp:cNvSpPr/>
      </dsp:nvSpPr>
      <dsp:spPr>
        <a:xfrm>
          <a:off x="845056" y="124516"/>
          <a:ext cx="810015" cy="1487480"/>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April 10th</a:t>
          </a:r>
        </a:p>
        <a:p>
          <a:pPr lvl="0" algn="ctr" defTabSz="444500">
            <a:lnSpc>
              <a:spcPct val="90000"/>
            </a:lnSpc>
            <a:spcBef>
              <a:spcPct val="0"/>
            </a:spcBef>
            <a:spcAft>
              <a:spcPct val="35000"/>
            </a:spcAft>
          </a:pPr>
          <a:r>
            <a:rPr lang="en-US" sz="1000" kern="1200" dirty="0" smtClean="0">
              <a:solidFill>
                <a:schemeClr val="tx1"/>
              </a:solidFill>
            </a:rPr>
            <a:t>Region I shared CPC process with Curriculum Advisory Council.</a:t>
          </a:r>
          <a:endParaRPr lang="en-US" sz="1000" kern="1200" dirty="0">
            <a:solidFill>
              <a:schemeClr val="tx1"/>
            </a:solidFill>
          </a:endParaRPr>
        </a:p>
      </dsp:txBody>
      <dsp:txXfrm>
        <a:off x="868781" y="148241"/>
        <a:ext cx="762565" cy="1440030"/>
      </dsp:txXfrm>
    </dsp:sp>
    <dsp:sp modelId="{6B76EB56-F6B5-468E-A494-807BCEF18FA5}">
      <dsp:nvSpPr>
        <dsp:cNvPr id="0" name=""/>
        <dsp:cNvSpPr/>
      </dsp:nvSpPr>
      <dsp:spPr>
        <a:xfrm rot="24171">
          <a:off x="1719896" y="794698"/>
          <a:ext cx="156176" cy="1548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a:off x="1719897" y="825499"/>
        <a:ext cx="109730" cy="92893"/>
      </dsp:txXfrm>
    </dsp:sp>
    <dsp:sp modelId="{DAA41DF6-6E8C-4AC6-BC06-09F9B7E56333}">
      <dsp:nvSpPr>
        <dsp:cNvPr id="0" name=""/>
        <dsp:cNvSpPr/>
      </dsp:nvSpPr>
      <dsp:spPr>
        <a:xfrm>
          <a:off x="1949738" y="132517"/>
          <a:ext cx="876463" cy="1487480"/>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April 15th</a:t>
          </a:r>
        </a:p>
        <a:p>
          <a:pPr lvl="0" algn="ctr" defTabSz="444500">
            <a:lnSpc>
              <a:spcPct val="90000"/>
            </a:lnSpc>
            <a:spcBef>
              <a:spcPct val="0"/>
            </a:spcBef>
            <a:spcAft>
              <a:spcPct val="35000"/>
            </a:spcAft>
          </a:pPr>
          <a:r>
            <a:rPr lang="en-US" sz="1000" kern="1200" dirty="0" smtClean="0">
              <a:solidFill>
                <a:schemeClr val="tx1"/>
              </a:solidFill>
            </a:rPr>
            <a:t>IHE Faculty &amp; Leaders finalize draft MOU and learning outcomes</a:t>
          </a:r>
          <a:endParaRPr lang="en-US" sz="1000" kern="1200" dirty="0">
            <a:solidFill>
              <a:schemeClr val="tx1"/>
            </a:solidFill>
          </a:endParaRPr>
        </a:p>
      </dsp:txBody>
      <dsp:txXfrm>
        <a:off x="1975409" y="158188"/>
        <a:ext cx="825121" cy="1436138"/>
      </dsp:txXfrm>
    </dsp:sp>
    <dsp:sp modelId="{4B13631C-F355-42BB-A744-9196DFAB0D37}">
      <dsp:nvSpPr>
        <dsp:cNvPr id="0" name=""/>
        <dsp:cNvSpPr/>
      </dsp:nvSpPr>
      <dsp:spPr>
        <a:xfrm rot="71454">
          <a:off x="2878614" y="810359"/>
          <a:ext cx="126326" cy="15482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a:off x="2878618" y="840929"/>
        <a:ext cx="88428" cy="92893"/>
      </dsp:txXfrm>
    </dsp:sp>
    <dsp:sp modelId="{3199AD94-829E-4E13-BC6E-CA4A6E65B15E}">
      <dsp:nvSpPr>
        <dsp:cNvPr id="0" name=""/>
        <dsp:cNvSpPr/>
      </dsp:nvSpPr>
      <dsp:spPr>
        <a:xfrm>
          <a:off x="3064502" y="194004"/>
          <a:ext cx="624279" cy="1405610"/>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April </a:t>
          </a:r>
          <a:r>
            <a:rPr lang="en-US" sz="900" kern="1200" dirty="0" smtClean="0">
              <a:solidFill>
                <a:schemeClr val="tx1"/>
              </a:solidFill>
            </a:rPr>
            <a:t>17th</a:t>
          </a:r>
        </a:p>
        <a:p>
          <a:pPr lvl="0" algn="ctr" defTabSz="444500">
            <a:lnSpc>
              <a:spcPct val="90000"/>
            </a:lnSpc>
            <a:spcBef>
              <a:spcPct val="0"/>
            </a:spcBef>
            <a:spcAft>
              <a:spcPct val="35000"/>
            </a:spcAft>
          </a:pPr>
          <a:r>
            <a:rPr lang="en-US" sz="900" kern="1200" dirty="0" smtClean="0">
              <a:solidFill>
                <a:schemeClr val="tx1"/>
              </a:solidFill>
            </a:rPr>
            <a:t>Region I shared process with Regional Advisory </a:t>
          </a:r>
          <a:r>
            <a:rPr lang="en-US" sz="1000" kern="1200" dirty="0" smtClean="0">
              <a:solidFill>
                <a:schemeClr val="tx1"/>
              </a:solidFill>
            </a:rPr>
            <a:t>Council </a:t>
          </a:r>
          <a:endParaRPr lang="en-US" sz="1000" kern="1200" dirty="0">
            <a:solidFill>
              <a:schemeClr val="tx1"/>
            </a:solidFill>
          </a:endParaRPr>
        </a:p>
      </dsp:txBody>
      <dsp:txXfrm>
        <a:off x="3082787" y="212289"/>
        <a:ext cx="587709" cy="1369040"/>
      </dsp:txXfrm>
    </dsp:sp>
    <dsp:sp modelId="{96DE2B82-0DE8-4F66-8721-9AF432A65C4F}">
      <dsp:nvSpPr>
        <dsp:cNvPr id="0" name=""/>
        <dsp:cNvSpPr/>
      </dsp:nvSpPr>
      <dsp:spPr>
        <a:xfrm>
          <a:off x="3743718" y="819399"/>
          <a:ext cx="132347" cy="1548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a:off x="3743718" y="850363"/>
        <a:ext cx="92643" cy="92893"/>
      </dsp:txXfrm>
    </dsp:sp>
    <dsp:sp modelId="{1B176EC6-AB69-4DE5-9727-7BE025A25FC4}">
      <dsp:nvSpPr>
        <dsp:cNvPr id="0" name=""/>
        <dsp:cNvSpPr/>
      </dsp:nvSpPr>
      <dsp:spPr>
        <a:xfrm>
          <a:off x="3938493" y="242895"/>
          <a:ext cx="800345" cy="1307829"/>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April </a:t>
          </a:r>
          <a:r>
            <a:rPr lang="en-US" sz="900" kern="1200" dirty="0" smtClean="0">
              <a:solidFill>
                <a:schemeClr val="tx1"/>
              </a:solidFill>
            </a:rPr>
            <a:t>25th</a:t>
          </a:r>
        </a:p>
        <a:p>
          <a:pPr lvl="0" algn="ctr" defTabSz="444500">
            <a:lnSpc>
              <a:spcPct val="90000"/>
            </a:lnSpc>
            <a:spcBef>
              <a:spcPct val="0"/>
            </a:spcBef>
            <a:spcAft>
              <a:spcPct val="35000"/>
            </a:spcAft>
          </a:pPr>
          <a:r>
            <a:rPr lang="en-US" sz="900" kern="1200" dirty="0" smtClean="0">
              <a:solidFill>
                <a:schemeClr val="tx1"/>
              </a:solidFill>
            </a:rPr>
            <a:t>RGV FOCUS Leadership Team reviews MOU and learning outcomes</a:t>
          </a:r>
          <a:endParaRPr lang="en-US" sz="900" kern="1200" dirty="0">
            <a:solidFill>
              <a:schemeClr val="tx1"/>
            </a:solidFill>
          </a:endParaRPr>
        </a:p>
      </dsp:txBody>
      <dsp:txXfrm>
        <a:off x="3961934" y="266336"/>
        <a:ext cx="753463" cy="1260947"/>
      </dsp:txXfrm>
    </dsp:sp>
    <dsp:sp modelId="{419C22C3-DB00-4219-BEE5-F453ECCDC972}">
      <dsp:nvSpPr>
        <dsp:cNvPr id="0" name=""/>
        <dsp:cNvSpPr/>
      </dsp:nvSpPr>
      <dsp:spPr>
        <a:xfrm>
          <a:off x="4793775" y="819399"/>
          <a:ext cx="132347" cy="15482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a:off x="4793775" y="850363"/>
        <a:ext cx="92643" cy="92893"/>
      </dsp:txXfrm>
    </dsp:sp>
    <dsp:sp modelId="{1839C6AB-2F3C-41E5-B57B-9108AACD1D84}">
      <dsp:nvSpPr>
        <dsp:cNvPr id="0" name=""/>
        <dsp:cNvSpPr/>
      </dsp:nvSpPr>
      <dsp:spPr>
        <a:xfrm>
          <a:off x="4988551" y="194004"/>
          <a:ext cx="701284" cy="140561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April 30th</a:t>
          </a:r>
        </a:p>
        <a:p>
          <a:pPr lvl="0" algn="ctr" defTabSz="444500">
            <a:lnSpc>
              <a:spcPct val="90000"/>
            </a:lnSpc>
            <a:spcBef>
              <a:spcPct val="0"/>
            </a:spcBef>
            <a:spcAft>
              <a:spcPct val="35000"/>
            </a:spcAft>
          </a:pPr>
          <a:r>
            <a:rPr lang="en-US" sz="1000" kern="1200" dirty="0" smtClean="0">
              <a:solidFill>
                <a:schemeClr val="tx1"/>
              </a:solidFill>
            </a:rPr>
            <a:t>IHE Faculty /Leaders present to ISD Advisory Team</a:t>
          </a:r>
          <a:endParaRPr lang="en-US" sz="1000" kern="1200" dirty="0">
            <a:solidFill>
              <a:schemeClr val="tx1"/>
            </a:solidFill>
          </a:endParaRPr>
        </a:p>
      </dsp:txBody>
      <dsp:txXfrm>
        <a:off x="5009091" y="214544"/>
        <a:ext cx="660204" cy="1364530"/>
      </dsp:txXfrm>
    </dsp:sp>
    <dsp:sp modelId="{FF499561-F3AC-48C4-AB5C-47AFD0C94F25}">
      <dsp:nvSpPr>
        <dsp:cNvPr id="0" name=""/>
        <dsp:cNvSpPr/>
      </dsp:nvSpPr>
      <dsp:spPr>
        <a:xfrm>
          <a:off x="5744772" y="819399"/>
          <a:ext cx="132347" cy="15482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a:off x="5744772" y="850363"/>
        <a:ext cx="92643" cy="92893"/>
      </dsp:txXfrm>
    </dsp:sp>
    <dsp:sp modelId="{0D185DC6-61B8-4342-B888-10FFDB1A5028}">
      <dsp:nvSpPr>
        <dsp:cNvPr id="0" name=""/>
        <dsp:cNvSpPr/>
      </dsp:nvSpPr>
      <dsp:spPr>
        <a:xfrm>
          <a:off x="5939547" y="88833"/>
          <a:ext cx="853384" cy="161595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100000"/>
            </a:lnSpc>
            <a:spcBef>
              <a:spcPct val="0"/>
            </a:spcBef>
            <a:spcAft>
              <a:spcPts val="0"/>
            </a:spcAft>
          </a:pPr>
          <a:endParaRPr lang="en-US" sz="1000" kern="1200" dirty="0" smtClean="0">
            <a:solidFill>
              <a:schemeClr val="tx1"/>
            </a:solidFill>
          </a:endParaRPr>
        </a:p>
        <a:p>
          <a:pPr lvl="0" algn="ctr" defTabSz="444500">
            <a:lnSpc>
              <a:spcPct val="100000"/>
            </a:lnSpc>
            <a:spcBef>
              <a:spcPct val="0"/>
            </a:spcBef>
            <a:spcAft>
              <a:spcPts val="0"/>
            </a:spcAft>
          </a:pPr>
          <a:endParaRPr lang="en-US" sz="1000" kern="1200" dirty="0" smtClean="0">
            <a:solidFill>
              <a:schemeClr val="tx1"/>
            </a:solidFill>
          </a:endParaRPr>
        </a:p>
        <a:p>
          <a:pPr lvl="0" algn="ctr" defTabSz="444500">
            <a:lnSpc>
              <a:spcPct val="100000"/>
            </a:lnSpc>
            <a:spcBef>
              <a:spcPct val="0"/>
            </a:spcBef>
            <a:spcAft>
              <a:spcPts val="0"/>
            </a:spcAft>
          </a:pPr>
          <a:r>
            <a:rPr lang="en-US" sz="1000" kern="1200" dirty="0" smtClean="0">
              <a:solidFill>
                <a:schemeClr val="tx1"/>
              </a:solidFill>
            </a:rPr>
            <a:t>May 7</a:t>
          </a:r>
          <a:r>
            <a:rPr lang="en-US" sz="1000" kern="1200" baseline="30000" dirty="0" smtClean="0">
              <a:solidFill>
                <a:schemeClr val="tx1"/>
              </a:solidFill>
            </a:rPr>
            <a:t>th</a:t>
          </a:r>
        </a:p>
        <a:p>
          <a:pPr lvl="0" algn="ctr" defTabSz="444500">
            <a:lnSpc>
              <a:spcPct val="100000"/>
            </a:lnSpc>
            <a:spcBef>
              <a:spcPct val="0"/>
            </a:spcBef>
            <a:spcAft>
              <a:spcPts val="0"/>
            </a:spcAft>
          </a:pPr>
          <a:r>
            <a:rPr lang="en-US" sz="1000" kern="1200" baseline="30000" dirty="0" smtClean="0">
              <a:solidFill>
                <a:schemeClr val="tx1"/>
              </a:solidFill>
            </a:rPr>
            <a:t>IHE/ISD review student learning outcomes and recommend guidelines and action plan</a:t>
          </a:r>
        </a:p>
        <a:p>
          <a:pPr lvl="0" algn="ctr" defTabSz="444500">
            <a:lnSpc>
              <a:spcPct val="90000"/>
            </a:lnSpc>
            <a:spcBef>
              <a:spcPct val="0"/>
            </a:spcBef>
            <a:spcAft>
              <a:spcPct val="35000"/>
            </a:spcAft>
          </a:pPr>
          <a:endParaRPr lang="en-US" sz="1400" kern="1200" baseline="30000" dirty="0" smtClean="0">
            <a:solidFill>
              <a:schemeClr val="tx1"/>
            </a:solidFill>
          </a:endParaRPr>
        </a:p>
        <a:p>
          <a:pPr lvl="0" algn="ctr" defTabSz="444500">
            <a:lnSpc>
              <a:spcPct val="90000"/>
            </a:lnSpc>
            <a:spcBef>
              <a:spcPct val="0"/>
            </a:spcBef>
            <a:spcAft>
              <a:spcPct val="35000"/>
            </a:spcAft>
          </a:pPr>
          <a:endParaRPr lang="en-US" sz="1400" kern="1200" dirty="0">
            <a:solidFill>
              <a:schemeClr val="tx1"/>
            </a:solidFill>
          </a:endParaRPr>
        </a:p>
      </dsp:txBody>
      <dsp:txXfrm>
        <a:off x="5964542" y="113828"/>
        <a:ext cx="803394" cy="1565963"/>
      </dsp:txXfrm>
    </dsp:sp>
    <dsp:sp modelId="{E8B10680-22A5-43D3-AFFC-E4FAF7F8884E}">
      <dsp:nvSpPr>
        <dsp:cNvPr id="0" name=""/>
        <dsp:cNvSpPr/>
      </dsp:nvSpPr>
      <dsp:spPr>
        <a:xfrm rot="21564864">
          <a:off x="6842778" y="813915"/>
          <a:ext cx="120098" cy="1548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a:off x="6842779" y="845063"/>
        <a:ext cx="84069" cy="92893"/>
      </dsp:txXfrm>
    </dsp:sp>
    <dsp:sp modelId="{8E9A3512-922F-4B8C-95D5-554B8A446FF3}">
      <dsp:nvSpPr>
        <dsp:cNvPr id="0" name=""/>
        <dsp:cNvSpPr/>
      </dsp:nvSpPr>
      <dsp:spPr>
        <a:xfrm>
          <a:off x="7019520" y="194004"/>
          <a:ext cx="956034" cy="1382484"/>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ts val="0"/>
            </a:spcAft>
          </a:pPr>
          <a:r>
            <a:rPr lang="en-US" sz="1000" kern="1200" dirty="0" smtClean="0">
              <a:solidFill>
                <a:schemeClr val="tx1"/>
              </a:solidFill>
            </a:rPr>
            <a:t>IHE discusses eligibility for course/</a:t>
          </a:r>
        </a:p>
        <a:p>
          <a:pPr lvl="0" algn="ctr" defTabSz="444500">
            <a:lnSpc>
              <a:spcPct val="90000"/>
            </a:lnSpc>
            <a:spcBef>
              <a:spcPct val="0"/>
            </a:spcBef>
            <a:spcAft>
              <a:spcPts val="0"/>
            </a:spcAft>
          </a:pPr>
          <a:r>
            <a:rPr lang="en-US" sz="1000" kern="1200" dirty="0" smtClean="0">
              <a:solidFill>
                <a:schemeClr val="tx1"/>
              </a:solidFill>
            </a:rPr>
            <a:t>placement guidelines</a:t>
          </a:r>
          <a:endParaRPr lang="en-US" sz="1000" kern="1200" dirty="0">
            <a:solidFill>
              <a:schemeClr val="tx1"/>
            </a:solidFill>
          </a:endParaRPr>
        </a:p>
      </dsp:txBody>
      <dsp:txXfrm>
        <a:off x="7047521" y="222005"/>
        <a:ext cx="900032" cy="1326482"/>
      </dsp:txXfrm>
    </dsp:sp>
    <dsp:sp modelId="{ABDC1161-2F7E-453E-B3F7-F68AF51DE9CC}">
      <dsp:nvSpPr>
        <dsp:cNvPr id="0" name=""/>
        <dsp:cNvSpPr/>
      </dsp:nvSpPr>
      <dsp:spPr>
        <a:xfrm rot="5400882">
          <a:off x="7382197" y="1709749"/>
          <a:ext cx="230217" cy="15482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solidFill>
              <a:schemeClr val="tx1"/>
            </a:solidFill>
          </a:endParaRPr>
        </a:p>
      </dsp:txBody>
      <dsp:txXfrm rot="-5400000">
        <a:off x="7450865" y="1672051"/>
        <a:ext cx="92893" cy="183771"/>
      </dsp:txXfrm>
    </dsp:sp>
    <dsp:sp modelId="{17D000B9-6994-4158-AAEB-024896BB110D}">
      <dsp:nvSpPr>
        <dsp:cNvPr id="0" name=""/>
        <dsp:cNvSpPr/>
      </dsp:nvSpPr>
      <dsp:spPr>
        <a:xfrm>
          <a:off x="7002871" y="2010861"/>
          <a:ext cx="988328" cy="1668407"/>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smtClean="0">
            <a:solidFill>
              <a:schemeClr val="tx1"/>
            </a:solidFill>
          </a:endParaRPr>
        </a:p>
        <a:p>
          <a:pPr lvl="0" algn="ctr" defTabSz="444500">
            <a:lnSpc>
              <a:spcPct val="90000"/>
            </a:lnSpc>
            <a:spcBef>
              <a:spcPct val="0"/>
            </a:spcBef>
            <a:spcAft>
              <a:spcPct val="35000"/>
            </a:spcAft>
          </a:pPr>
          <a:r>
            <a:rPr lang="en-US" sz="1000" kern="1200" dirty="0" smtClean="0">
              <a:solidFill>
                <a:schemeClr val="tx1"/>
              </a:solidFill>
            </a:rPr>
            <a:t>IHE Finalizes  MOU for ISD Review </a:t>
          </a:r>
        </a:p>
        <a:p>
          <a:pPr lvl="0" algn="ctr" defTabSz="444500">
            <a:lnSpc>
              <a:spcPct val="90000"/>
            </a:lnSpc>
            <a:spcBef>
              <a:spcPct val="0"/>
            </a:spcBef>
            <a:spcAft>
              <a:spcPct val="35000"/>
            </a:spcAft>
          </a:pPr>
          <a:r>
            <a:rPr lang="en-US" sz="1000" kern="1200" dirty="0" smtClean="0">
              <a:solidFill>
                <a:schemeClr val="tx1"/>
              </a:solidFill>
            </a:rPr>
            <a:t>Scope &amp; Sequence/</a:t>
          </a:r>
        </a:p>
        <a:p>
          <a:pPr lvl="0" algn="ctr" defTabSz="444500">
            <a:lnSpc>
              <a:spcPct val="90000"/>
            </a:lnSpc>
            <a:spcBef>
              <a:spcPct val="0"/>
            </a:spcBef>
            <a:spcAft>
              <a:spcPct val="35000"/>
            </a:spcAft>
          </a:pPr>
          <a:r>
            <a:rPr lang="en-US" sz="1000" kern="1200" dirty="0" smtClean="0">
              <a:solidFill>
                <a:schemeClr val="tx1"/>
              </a:solidFill>
            </a:rPr>
            <a:t>Clarification/</a:t>
          </a:r>
        </a:p>
        <a:p>
          <a:pPr lvl="0" algn="ctr" defTabSz="444500">
            <a:lnSpc>
              <a:spcPct val="90000"/>
            </a:lnSpc>
            <a:spcBef>
              <a:spcPct val="0"/>
            </a:spcBef>
            <a:spcAft>
              <a:spcPct val="35000"/>
            </a:spcAft>
          </a:pPr>
          <a:r>
            <a:rPr lang="en-US" sz="1000" kern="1200" dirty="0" smtClean="0">
              <a:solidFill>
                <a:schemeClr val="tx1"/>
              </a:solidFill>
            </a:rPr>
            <a:t>Validation of Learning Objectives</a:t>
          </a:r>
        </a:p>
        <a:p>
          <a:pPr lvl="0" algn="ctr" defTabSz="444500">
            <a:lnSpc>
              <a:spcPct val="90000"/>
            </a:lnSpc>
            <a:spcBef>
              <a:spcPct val="0"/>
            </a:spcBef>
            <a:spcAft>
              <a:spcPct val="35000"/>
            </a:spcAft>
          </a:pPr>
          <a:r>
            <a:rPr lang="en-US" sz="1000" kern="1200" dirty="0" smtClean="0">
              <a:solidFill>
                <a:schemeClr val="tx1"/>
              </a:solidFill>
            </a:rPr>
            <a:t>June 3</a:t>
          </a:r>
        </a:p>
        <a:p>
          <a:pPr lvl="0" algn="ctr" defTabSz="444500">
            <a:lnSpc>
              <a:spcPct val="90000"/>
            </a:lnSpc>
            <a:spcBef>
              <a:spcPct val="0"/>
            </a:spcBef>
            <a:spcAft>
              <a:spcPct val="35000"/>
            </a:spcAft>
          </a:pPr>
          <a:endParaRPr lang="en-US" sz="1000" kern="1200" dirty="0" smtClean="0">
            <a:solidFill>
              <a:schemeClr val="tx1"/>
            </a:solidFill>
          </a:endParaRPr>
        </a:p>
      </dsp:txBody>
      <dsp:txXfrm>
        <a:off x="7031818" y="2039808"/>
        <a:ext cx="930434" cy="1610513"/>
      </dsp:txXfrm>
    </dsp:sp>
    <dsp:sp modelId="{360261EE-E473-45B9-83BF-F9E9494C7EF3}">
      <dsp:nvSpPr>
        <dsp:cNvPr id="0" name=""/>
        <dsp:cNvSpPr/>
      </dsp:nvSpPr>
      <dsp:spPr>
        <a:xfrm rot="10791052">
          <a:off x="6821196" y="2769246"/>
          <a:ext cx="128383" cy="1548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rot="10800000">
        <a:off x="6859711" y="2800160"/>
        <a:ext cx="89868" cy="92893"/>
      </dsp:txXfrm>
    </dsp:sp>
    <dsp:sp modelId="{90E42789-FD6D-4B82-8AC7-273D34AE60A5}">
      <dsp:nvSpPr>
        <dsp:cNvPr id="0" name=""/>
        <dsp:cNvSpPr/>
      </dsp:nvSpPr>
      <dsp:spPr>
        <a:xfrm>
          <a:off x="5743985" y="2228886"/>
          <a:ext cx="1016652" cy="1238838"/>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Development of the Assessment (IHE)</a:t>
          </a:r>
        </a:p>
        <a:p>
          <a:pPr lvl="0" algn="ctr" defTabSz="444500">
            <a:lnSpc>
              <a:spcPct val="90000"/>
            </a:lnSpc>
            <a:spcBef>
              <a:spcPct val="0"/>
            </a:spcBef>
            <a:spcAft>
              <a:spcPct val="35000"/>
            </a:spcAft>
          </a:pPr>
          <a:r>
            <a:rPr lang="en-US" sz="1000" kern="1200" dirty="0" smtClean="0">
              <a:solidFill>
                <a:schemeClr val="tx1"/>
              </a:solidFill>
            </a:rPr>
            <a:t> June  3-16</a:t>
          </a:r>
          <a:endParaRPr lang="en-US" sz="1000" kern="1200" dirty="0">
            <a:solidFill>
              <a:schemeClr val="tx1"/>
            </a:solidFill>
          </a:endParaRPr>
        </a:p>
      </dsp:txBody>
      <dsp:txXfrm>
        <a:off x="5773762" y="2258663"/>
        <a:ext cx="957098" cy="1179284"/>
      </dsp:txXfrm>
    </dsp:sp>
    <dsp:sp modelId="{459969A7-577A-4EB2-BD80-7272065204ED}">
      <dsp:nvSpPr>
        <dsp:cNvPr id="0" name=""/>
        <dsp:cNvSpPr/>
      </dsp:nvSpPr>
      <dsp:spPr>
        <a:xfrm rot="10736994">
          <a:off x="5544886" y="2782572"/>
          <a:ext cx="140712" cy="15482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rot="10800000">
        <a:off x="5587096" y="2813149"/>
        <a:ext cx="98498" cy="92893"/>
      </dsp:txXfrm>
    </dsp:sp>
    <dsp:sp modelId="{C5BDD666-1AF4-46B0-B433-C86C4FF990B4}">
      <dsp:nvSpPr>
        <dsp:cNvPr id="0" name=""/>
        <dsp:cNvSpPr/>
      </dsp:nvSpPr>
      <dsp:spPr>
        <a:xfrm>
          <a:off x="4854256" y="2156212"/>
          <a:ext cx="624279" cy="14239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Develop of Syllabi/Homework/  Online Supports</a:t>
          </a:r>
        </a:p>
        <a:p>
          <a:pPr lvl="0" algn="ctr" defTabSz="444500">
            <a:lnSpc>
              <a:spcPct val="90000"/>
            </a:lnSpc>
            <a:spcBef>
              <a:spcPct val="0"/>
            </a:spcBef>
            <a:spcAft>
              <a:spcPct val="35000"/>
            </a:spcAft>
          </a:pPr>
          <a:r>
            <a:rPr lang="en-US" sz="1000" kern="1200" dirty="0" smtClean="0">
              <a:solidFill>
                <a:schemeClr val="tx1"/>
              </a:solidFill>
            </a:rPr>
            <a:t>June 3-12</a:t>
          </a:r>
          <a:endParaRPr lang="en-US" sz="1000" kern="1200" dirty="0">
            <a:solidFill>
              <a:schemeClr val="tx1"/>
            </a:solidFill>
          </a:endParaRPr>
        </a:p>
      </dsp:txBody>
      <dsp:txXfrm>
        <a:off x="4872541" y="2174497"/>
        <a:ext cx="587709" cy="1387424"/>
      </dsp:txXfrm>
    </dsp:sp>
    <dsp:sp modelId="{8A6015AD-F6BE-4200-A448-71110DAE8514}">
      <dsp:nvSpPr>
        <dsp:cNvPr id="0" name=""/>
        <dsp:cNvSpPr/>
      </dsp:nvSpPr>
      <dsp:spPr>
        <a:xfrm rot="10885662">
          <a:off x="4673146" y="2780101"/>
          <a:ext cx="128009" cy="15482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rot="10800000">
        <a:off x="4711543" y="2811543"/>
        <a:ext cx="89606" cy="92893"/>
      </dsp:txXfrm>
    </dsp:sp>
    <dsp:sp modelId="{F8D6352F-72B0-47AA-ACDF-9D54E9AB504B}">
      <dsp:nvSpPr>
        <dsp:cNvPr id="0" name=""/>
        <dsp:cNvSpPr/>
      </dsp:nvSpPr>
      <dsp:spPr>
        <a:xfrm>
          <a:off x="3862712" y="2156212"/>
          <a:ext cx="750090" cy="137770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MOU sent to IHE Presidents for legal Review</a:t>
          </a:r>
        </a:p>
        <a:p>
          <a:pPr lvl="0" algn="ctr" defTabSz="444500">
            <a:lnSpc>
              <a:spcPct val="90000"/>
            </a:lnSpc>
            <a:spcBef>
              <a:spcPct val="0"/>
            </a:spcBef>
            <a:spcAft>
              <a:spcPct val="35000"/>
            </a:spcAft>
          </a:pPr>
          <a:r>
            <a:rPr lang="en-US" sz="1000" kern="1200" dirty="0" smtClean="0">
              <a:solidFill>
                <a:schemeClr val="tx1"/>
              </a:solidFill>
            </a:rPr>
            <a:t>June 9 – July 11</a:t>
          </a:r>
          <a:endParaRPr lang="en-US" sz="1000" kern="1200" dirty="0">
            <a:solidFill>
              <a:schemeClr val="tx1"/>
            </a:solidFill>
          </a:endParaRPr>
        </a:p>
      </dsp:txBody>
      <dsp:txXfrm>
        <a:off x="3884681" y="2178181"/>
        <a:ext cx="706152" cy="1333767"/>
      </dsp:txXfrm>
    </dsp:sp>
    <dsp:sp modelId="{17B1319D-4B14-45EC-BD35-9A65D8437421}">
      <dsp:nvSpPr>
        <dsp:cNvPr id="0" name=""/>
        <dsp:cNvSpPr/>
      </dsp:nvSpPr>
      <dsp:spPr>
        <a:xfrm rot="10767553">
          <a:off x="3662882" y="2772414"/>
          <a:ext cx="141217" cy="1548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rot="10800000">
        <a:off x="3705246" y="2803178"/>
        <a:ext cx="98852" cy="92893"/>
      </dsp:txXfrm>
    </dsp:sp>
    <dsp:sp modelId="{AB6B9032-C44B-4D31-BE8C-0D15173174FC}">
      <dsp:nvSpPr>
        <dsp:cNvPr id="0" name=""/>
        <dsp:cNvSpPr/>
      </dsp:nvSpPr>
      <dsp:spPr>
        <a:xfrm>
          <a:off x="2971996" y="1960259"/>
          <a:ext cx="624279" cy="178761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1"/>
              </a:solidFill>
            </a:rPr>
            <a:t>IHE Faculty/ISD Teams review Syllabi/Homework/ Assessments</a:t>
          </a:r>
        </a:p>
        <a:p>
          <a:pPr lvl="0" algn="ctr" defTabSz="466725">
            <a:lnSpc>
              <a:spcPct val="90000"/>
            </a:lnSpc>
            <a:spcBef>
              <a:spcPct val="0"/>
            </a:spcBef>
            <a:spcAft>
              <a:spcPct val="35000"/>
            </a:spcAft>
          </a:pPr>
          <a:r>
            <a:rPr lang="en-US" sz="1050" kern="1200" dirty="0" smtClean="0">
              <a:solidFill>
                <a:schemeClr val="tx1"/>
              </a:solidFill>
            </a:rPr>
            <a:t>June 23-24</a:t>
          </a:r>
          <a:endParaRPr lang="en-US" sz="1050" kern="1200" dirty="0">
            <a:solidFill>
              <a:schemeClr val="tx1"/>
            </a:solidFill>
          </a:endParaRPr>
        </a:p>
      </dsp:txBody>
      <dsp:txXfrm>
        <a:off x="2990281" y="1978544"/>
        <a:ext cx="587709" cy="1751043"/>
      </dsp:txXfrm>
    </dsp:sp>
    <dsp:sp modelId="{2CE8A82D-C475-423F-8D3E-2B355FCFA9ED}">
      <dsp:nvSpPr>
        <dsp:cNvPr id="0" name=""/>
        <dsp:cNvSpPr/>
      </dsp:nvSpPr>
      <dsp:spPr>
        <a:xfrm rot="10824235">
          <a:off x="2827323" y="2773795"/>
          <a:ext cx="102237" cy="15482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rot="10800000">
        <a:off x="2857994" y="2804867"/>
        <a:ext cx="71566" cy="92893"/>
      </dsp:txXfrm>
    </dsp:sp>
    <dsp:sp modelId="{D8BC62F2-8D14-4D6F-81CA-5E164148BF16}">
      <dsp:nvSpPr>
        <dsp:cNvPr id="0" name=""/>
        <dsp:cNvSpPr/>
      </dsp:nvSpPr>
      <dsp:spPr>
        <a:xfrm>
          <a:off x="2154820" y="2083537"/>
          <a:ext cx="624279" cy="1529536"/>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smtClean="0">
            <a:solidFill>
              <a:schemeClr val="tx1"/>
            </a:solidFill>
          </a:endParaRPr>
        </a:p>
        <a:p>
          <a:pPr lvl="0" algn="ctr" defTabSz="444500">
            <a:lnSpc>
              <a:spcPct val="90000"/>
            </a:lnSpc>
            <a:spcBef>
              <a:spcPct val="0"/>
            </a:spcBef>
            <a:spcAft>
              <a:spcPct val="35000"/>
            </a:spcAft>
          </a:pPr>
          <a:r>
            <a:rPr lang="en-US" sz="1000" kern="1200" dirty="0" smtClean="0">
              <a:solidFill>
                <a:schemeClr val="tx1"/>
              </a:solidFill>
            </a:rPr>
            <a:t>District</a:t>
          </a:r>
        </a:p>
        <a:p>
          <a:pPr lvl="0" algn="ctr" defTabSz="444500">
            <a:lnSpc>
              <a:spcPct val="90000"/>
            </a:lnSpc>
            <a:spcBef>
              <a:spcPct val="0"/>
            </a:spcBef>
            <a:spcAft>
              <a:spcPct val="35000"/>
            </a:spcAft>
          </a:pPr>
          <a:r>
            <a:rPr lang="en-US" sz="1000" kern="1200" dirty="0" smtClean="0">
              <a:solidFill>
                <a:schemeClr val="tx1"/>
              </a:solidFill>
            </a:rPr>
            <a:t>Staff/</a:t>
          </a:r>
        </a:p>
        <a:p>
          <a:pPr lvl="0" algn="ctr" defTabSz="444500">
            <a:lnSpc>
              <a:spcPct val="90000"/>
            </a:lnSpc>
            <a:spcBef>
              <a:spcPct val="0"/>
            </a:spcBef>
            <a:spcAft>
              <a:spcPct val="35000"/>
            </a:spcAft>
          </a:pPr>
          <a:r>
            <a:rPr lang="en-US" sz="1000" kern="1200" dirty="0" smtClean="0">
              <a:solidFill>
                <a:schemeClr val="tx1"/>
              </a:solidFill>
            </a:rPr>
            <a:t>Teacher Work Session/</a:t>
          </a:r>
        </a:p>
        <a:p>
          <a:pPr lvl="0" algn="ctr" defTabSz="444500">
            <a:lnSpc>
              <a:spcPct val="90000"/>
            </a:lnSpc>
            <a:spcBef>
              <a:spcPct val="0"/>
            </a:spcBef>
            <a:spcAft>
              <a:spcPct val="35000"/>
            </a:spcAft>
          </a:pPr>
          <a:r>
            <a:rPr lang="en-US" sz="1000" kern="1200" dirty="0" smtClean="0">
              <a:solidFill>
                <a:schemeClr val="tx1"/>
              </a:solidFill>
            </a:rPr>
            <a:t>Training</a:t>
          </a:r>
        </a:p>
        <a:p>
          <a:pPr lvl="0" algn="ctr" defTabSz="444500">
            <a:lnSpc>
              <a:spcPct val="90000"/>
            </a:lnSpc>
            <a:spcBef>
              <a:spcPct val="0"/>
            </a:spcBef>
            <a:spcAft>
              <a:spcPct val="35000"/>
            </a:spcAft>
          </a:pPr>
          <a:r>
            <a:rPr lang="en-US" sz="1000" kern="1200" dirty="0" smtClean="0">
              <a:solidFill>
                <a:schemeClr val="tx1"/>
              </a:solidFill>
            </a:rPr>
            <a:t>August 11 - 13</a:t>
          </a:r>
        </a:p>
        <a:p>
          <a:pPr lvl="0" algn="ctr" defTabSz="444500">
            <a:lnSpc>
              <a:spcPct val="90000"/>
            </a:lnSpc>
            <a:spcBef>
              <a:spcPct val="0"/>
            </a:spcBef>
            <a:spcAft>
              <a:spcPct val="35000"/>
            </a:spcAft>
          </a:pPr>
          <a:endParaRPr lang="en-US" sz="1000" kern="1200" dirty="0" smtClean="0">
            <a:solidFill>
              <a:schemeClr val="tx1"/>
            </a:solidFill>
          </a:endParaRPr>
        </a:p>
        <a:p>
          <a:pPr lvl="0" algn="ctr" defTabSz="444500">
            <a:lnSpc>
              <a:spcPct val="90000"/>
            </a:lnSpc>
            <a:spcBef>
              <a:spcPct val="0"/>
            </a:spcBef>
            <a:spcAft>
              <a:spcPct val="35000"/>
            </a:spcAft>
          </a:pPr>
          <a:endParaRPr lang="en-US" sz="1000" kern="1200" dirty="0">
            <a:solidFill>
              <a:schemeClr val="tx1"/>
            </a:solidFill>
          </a:endParaRPr>
        </a:p>
      </dsp:txBody>
      <dsp:txXfrm>
        <a:off x="2173105" y="2101822"/>
        <a:ext cx="587709" cy="1492966"/>
      </dsp:txXfrm>
    </dsp:sp>
    <dsp:sp modelId="{B90D256C-4D0C-4F40-AD08-A54736666A65}">
      <dsp:nvSpPr>
        <dsp:cNvPr id="0" name=""/>
        <dsp:cNvSpPr/>
      </dsp:nvSpPr>
      <dsp:spPr>
        <a:xfrm rot="10800000">
          <a:off x="1943077" y="2770894"/>
          <a:ext cx="149631" cy="1548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rot="10800000">
        <a:off x="1987966" y="2801858"/>
        <a:ext cx="104742" cy="92893"/>
      </dsp:txXfrm>
    </dsp:sp>
    <dsp:sp modelId="{745C4425-A4D4-4951-8842-30E6AAD87B5A}">
      <dsp:nvSpPr>
        <dsp:cNvPr id="0" name=""/>
        <dsp:cNvSpPr/>
      </dsp:nvSpPr>
      <dsp:spPr>
        <a:xfrm>
          <a:off x="616688" y="2378571"/>
          <a:ext cx="1255807" cy="939468"/>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Course Implementation Fall 2014</a:t>
          </a:r>
        </a:p>
      </dsp:txBody>
      <dsp:txXfrm>
        <a:off x="644204" y="2406087"/>
        <a:ext cx="1200775" cy="8844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1A38886-8CE1-4DF4-8691-C73951A509B5}" type="datetimeFigureOut">
              <a:rPr lang="en-US" smtClean="0"/>
              <a:t>4/2/2015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73A77FA-452F-4F77-ACA7-454A0ABB81E2}" type="slidenum">
              <a:rPr lang="en-US" smtClean="0"/>
              <a:t>‹#›</a:t>
            </a:fld>
            <a:endParaRPr lang="en-US"/>
          </a:p>
        </p:txBody>
      </p:sp>
    </p:spTree>
    <p:extLst>
      <p:ext uri="{BB962C8B-B14F-4D97-AF65-F5344CB8AC3E}">
        <p14:creationId xmlns:p14="http://schemas.microsoft.com/office/powerpoint/2010/main" val="1678413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D5796A-7CDB-40B9-A11F-D421A28B91ED}" type="datetimeFigureOut">
              <a:rPr lang="en-US" smtClean="0"/>
              <a:pPr/>
              <a:t>4/2/2015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 5, Section 10</a:t>
            </a:r>
            <a:r>
              <a:rPr lang="en-US" baseline="0" dirty="0" smtClean="0"/>
              <a:t> (TEC 28.014); LBB p. 115</a:t>
            </a:r>
          </a:p>
          <a:p>
            <a:r>
              <a:rPr lang="en-US" dirty="0" smtClean="0"/>
              <a:t>Notes:</a:t>
            </a:r>
          </a:p>
          <a:p>
            <a:endParaRPr lang="en-US" baseline="0" dirty="0" smtClean="0"/>
          </a:p>
          <a:p>
            <a:r>
              <a:rPr lang="en-US" baseline="0" dirty="0" smtClean="0"/>
              <a:t>This is specific to mathematics and ELA courses.</a:t>
            </a:r>
          </a:p>
          <a:p>
            <a:r>
              <a:rPr lang="en-US" baseline="0" dirty="0" smtClean="0"/>
              <a:t>Not meeting college readiness standards is automatically indicated if the student fails an EOC exam.</a:t>
            </a:r>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11</a:t>
            </a:fld>
            <a:endParaRPr lang="en-US"/>
          </a:p>
        </p:txBody>
      </p:sp>
    </p:spTree>
    <p:extLst>
      <p:ext uri="{BB962C8B-B14F-4D97-AF65-F5344CB8AC3E}">
        <p14:creationId xmlns:p14="http://schemas.microsoft.com/office/powerpoint/2010/main" val="14424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21</a:t>
            </a:fld>
            <a:endParaRPr lang="en-US" dirty="0"/>
          </a:p>
        </p:txBody>
      </p:sp>
    </p:spTree>
    <p:extLst>
      <p:ext uri="{BB962C8B-B14F-4D97-AF65-F5344CB8AC3E}">
        <p14:creationId xmlns:p14="http://schemas.microsoft.com/office/powerpoint/2010/main" val="67353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22</a:t>
            </a:fld>
            <a:endParaRPr lang="en-US" dirty="0"/>
          </a:p>
        </p:txBody>
      </p:sp>
    </p:spTree>
    <p:extLst>
      <p:ext uri="{BB962C8B-B14F-4D97-AF65-F5344CB8AC3E}">
        <p14:creationId xmlns:p14="http://schemas.microsoft.com/office/powerpoint/2010/main" val="1168276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C00000"/>
                </a:solidFill>
              </a:rPr>
              <a:t>http</a:t>
            </a:r>
            <a:r>
              <a:rPr lang="en-US" sz="2000" baseline="0" dirty="0" smtClean="0">
                <a:solidFill>
                  <a:srgbClr val="C00000"/>
                </a:solidFill>
              </a:rPr>
              <a:t>://untavatar.org</a:t>
            </a:r>
            <a:endParaRPr lang="en-US" sz="2000" baseline="0" dirty="0">
              <a:solidFill>
                <a:srgbClr val="C00000"/>
              </a:solidFill>
            </a:endParaRPr>
          </a:p>
        </p:txBody>
      </p:sp>
    </p:spTree>
    <p:extLst>
      <p:ext uri="{BB962C8B-B14F-4D97-AF65-F5344CB8AC3E}">
        <p14:creationId xmlns:p14="http://schemas.microsoft.com/office/powerpoint/2010/main" val="1187052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680" y="5845854"/>
            <a:ext cx="1676400" cy="819879"/>
          </a:xfrm>
          <a:prstGeom prst="rect">
            <a:avLst/>
          </a:prstGeom>
        </p:spPr>
      </p:pic>
    </p:spTree>
    <p:extLst>
      <p:ext uri="{BB962C8B-B14F-4D97-AF65-F5344CB8AC3E}">
        <p14:creationId xmlns:p14="http://schemas.microsoft.com/office/powerpoint/2010/main" val="31006196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8817928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857548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429378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0153974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72677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36884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userDrawn="1"/>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3614565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smtClean="0"/>
              <a:t>http://untavatar.org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957586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71600" y="6324600"/>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http://untavatar.org</a:t>
            </a:r>
            <a:endParaRPr lang="en-US"/>
          </a:p>
        </p:txBody>
      </p:sp>
      <p:sp>
        <p:nvSpPr>
          <p:cNvPr id="6" name="Slide Number Placeholder 5"/>
          <p:cNvSpPr>
            <a:spLocks noGrp="1"/>
          </p:cNvSpPr>
          <p:nvPr>
            <p:ph type="sldNum" sz="quarter" idx="12"/>
          </p:nvPr>
        </p:nvSpPr>
        <p:spPr/>
        <p:txBody>
          <a:bodyPr/>
          <a:lstStyle>
            <a:lvl1pPr>
              <a:defRPr/>
            </a:lvl1pPr>
          </a:lstStyle>
          <a:p>
            <a:fld id="{10418569-7E30-427A-B0AC-AC930D968A95}" type="slidenum">
              <a:rPr lang="en-US"/>
              <a:pPr/>
              <a:t>‹#›</a:t>
            </a:fld>
            <a:endParaRPr lang="en-US"/>
          </a:p>
        </p:txBody>
      </p:sp>
    </p:spTree>
    <p:extLst>
      <p:ext uri="{BB962C8B-B14F-4D97-AF65-F5344CB8AC3E}">
        <p14:creationId xmlns:p14="http://schemas.microsoft.com/office/powerpoint/2010/main" val="230203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252294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smtClean="0"/>
              <a:t>http://untavatar.org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13137080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68405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2176689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3595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0" y="6400800"/>
            <a:ext cx="2869195" cy="228659"/>
          </a:xfrm>
        </p:spPr>
        <p:txBody>
          <a:bodyPr/>
          <a:lstStyle>
            <a:lvl1pPr algn="ctr">
              <a:defRPr sz="1200"/>
            </a:lvl1pPr>
          </a:lstStyle>
          <a:p>
            <a:r>
              <a:rPr lang="en-US" dirty="0" smtClean="0"/>
              <a:t>http://untavatar.org</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53644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http://untavatar.org</a:t>
            </a:r>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877478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64607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821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2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1200" b="1" i="0">
                <a:solidFill>
                  <a:schemeClr val="accent1"/>
                </a:solidFill>
              </a:defRPr>
            </a:lvl1pPr>
          </a:lstStyle>
          <a:p>
            <a:r>
              <a:rPr lang="en-US" dirty="0" smtClean="0"/>
              <a:t>http://untavatar.org</a:t>
            </a:r>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01654464"/>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80" r:id="rId18"/>
    <p:sldLayoutId id="2147484782" r:id="rId19"/>
    <p:sldLayoutId id="2147484784" r:id="rId20"/>
  </p:sldLayoutIdLst>
  <p:timing>
    <p:tnLst>
      <p:par>
        <p:cTn id="1" dur="indefinite" restart="never" nodeType="tmRoot"/>
      </p:par>
    </p:tnLst>
  </p:timing>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ccrc.tc.columbia.edu/media/k2/attachments/reshaping-college-transition-policy-brief.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tsc.edu/" TargetMode="External"/><Relationship Id="rId7" Type="http://schemas.openxmlformats.org/officeDocument/2006/relationships/image" Target="../media/image10.jpeg"/><Relationship Id="rId2" Type="http://schemas.openxmlformats.org/officeDocument/2006/relationships/image" Target="../media/image8.gif"/><Relationship Id="rId1" Type="http://schemas.openxmlformats.org/officeDocument/2006/relationships/slideLayout" Target="../slideLayouts/slideLayout1.xml"/><Relationship Id="rId6" Type="http://schemas.openxmlformats.org/officeDocument/2006/relationships/hyperlink" Target="http://www.utb.edu/Pages/default.aspx" TargetMode="External"/><Relationship Id="rId11" Type="http://schemas.openxmlformats.org/officeDocument/2006/relationships/image" Target="../media/image13.jpeg"/><Relationship Id="rId5" Type="http://schemas.openxmlformats.org/officeDocument/2006/relationships/image" Target="cid:image002.png@01CF37CB.444BF0B0" TargetMode="External"/><Relationship Id="rId10" Type="http://schemas.openxmlformats.org/officeDocument/2006/relationships/image" Target="../media/image12.jpeg"/><Relationship Id="rId4" Type="http://schemas.openxmlformats.org/officeDocument/2006/relationships/image" Target="../media/image9.png"/><Relationship Id="rId9" Type="http://schemas.openxmlformats.org/officeDocument/2006/relationships/hyperlink" Target="http://www.google.com/url?sa=i&amp;source=images&amp;cd=&amp;cad=rja&amp;docid=1numIn_8Dj0AmM&amp;tbnid=ShnWTtjcZUIgyM:&amp;ved=0CAgQjRw&amp;url=http://admin.southtexascollege.edu/pr/logos/hi_res.html&amp;ei=S5YUU-25EcL6oATa0oGQBw&amp;psig=AFQjCNFXqT93qyOl7hAxbhX1AS3npUOqqQ&amp;ust=139394452333010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mailto:Jean_keller@unt.edu" TargetMode="External"/><Relationship Id="rId2" Type="http://schemas.openxmlformats.org/officeDocument/2006/relationships/hyperlink" Target="mailto:Mary_harris@unt.edu" TargetMode="External"/><Relationship Id="rId1" Type="http://schemas.openxmlformats.org/officeDocument/2006/relationships/slideLayout" Target="../slideLayouts/slideLayout14.xml"/><Relationship Id="rId4" Type="http://schemas.openxmlformats.org/officeDocument/2006/relationships/hyperlink" Target="mailto:mills@utp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14400" y="762000"/>
            <a:ext cx="7289277" cy="4863976"/>
          </a:xfrm>
        </p:spPr>
        <p:txBody>
          <a:bodyPr>
            <a:normAutofit/>
          </a:bodyPr>
          <a:lstStyle/>
          <a:p>
            <a:pPr algn="ctr"/>
            <a:r>
              <a:rPr lang="en-US" sz="3200" b="1" dirty="0" smtClean="0"/>
              <a:t>College Preparatory Courses as Developmental Education </a:t>
            </a:r>
            <a:br>
              <a:rPr lang="en-US" sz="3200" b="1" dirty="0" smtClean="0"/>
            </a:br>
            <a:r>
              <a:rPr lang="en-US" sz="2000" dirty="0" smtClean="0"/>
              <a:t>10</a:t>
            </a:r>
            <a:r>
              <a:rPr lang="en-US" sz="2000" baseline="30000" dirty="0" smtClean="0"/>
              <a:t>th</a:t>
            </a:r>
            <a:r>
              <a:rPr lang="en-US" sz="2000" dirty="0" smtClean="0"/>
              <a:t> Annual Developmental Education Regional Forum </a:t>
            </a:r>
            <a:br>
              <a:rPr lang="en-US" sz="2000" dirty="0" smtClean="0"/>
            </a:br>
            <a:r>
              <a:rPr lang="en-US" sz="2000" dirty="0" smtClean="0"/>
              <a:t>Tarrant County College </a:t>
            </a:r>
            <a:br>
              <a:rPr lang="en-US" sz="2000" dirty="0" smtClean="0"/>
            </a:br>
            <a:r>
              <a:rPr lang="en-US" sz="2000" dirty="0" smtClean="0"/>
              <a:t>March 27, 2015</a:t>
            </a:r>
            <a:endParaRPr lang="en-US" sz="2000" dirty="0"/>
          </a:p>
        </p:txBody>
      </p:sp>
      <p:sp>
        <p:nvSpPr>
          <p:cNvPr id="7" name="Slide Number Placeholder 6"/>
          <p:cNvSpPr>
            <a:spLocks noGrp="1"/>
          </p:cNvSpPr>
          <p:nvPr>
            <p:ph type="sldNum" sz="quarter" idx="4"/>
          </p:nvPr>
        </p:nvSpPr>
        <p:spPr/>
        <p:txBody>
          <a:bodyPr/>
          <a:lstStyle/>
          <a:p>
            <a:fld id="{A79836AA-2E5C-4B78-BCFE-529AC8470618}" type="slidenum">
              <a:rPr lang="en-US" smtClean="0"/>
              <a:pPr/>
              <a:t>1</a:t>
            </a:fld>
            <a:endParaRPr lang="en-US" dirty="0"/>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Which is </a:t>
            </a:r>
            <a:r>
              <a:rPr lang="en-US" b="1" u="sng" dirty="0" smtClean="0">
                <a:solidFill>
                  <a:srgbClr val="FF0000"/>
                </a:solidFill>
              </a:rPr>
              <a:t>not true </a:t>
            </a:r>
            <a:r>
              <a:rPr lang="en-US" b="1" dirty="0" smtClean="0"/>
              <a:t>of CPC’s as defined by HB 5 ?</a:t>
            </a:r>
            <a:endParaRPr lang="en-US" b="1" dirty="0">
              <a:solidFill>
                <a:srgbClr val="FF0000"/>
              </a:solidFill>
            </a:endParaRPr>
          </a:p>
        </p:txBody>
      </p:sp>
      <p:sp>
        <p:nvSpPr>
          <p:cNvPr id="3" name="Content Placeholder 2"/>
          <p:cNvSpPr>
            <a:spLocks noGrp="1"/>
          </p:cNvSpPr>
          <p:nvPr>
            <p:ph idx="1"/>
          </p:nvPr>
        </p:nvSpPr>
        <p:spPr>
          <a:xfrm>
            <a:off x="1333356" y="2438400"/>
            <a:ext cx="6345260" cy="3530599"/>
          </a:xfrm>
        </p:spPr>
        <p:txBody>
          <a:bodyPr>
            <a:normAutofit/>
          </a:bodyPr>
          <a:lstStyle/>
          <a:p>
            <a:pPr marL="457200" indent="-457200">
              <a:buFont typeface="+mj-lt"/>
              <a:buAutoNum type="arabicPeriod"/>
            </a:pPr>
            <a:r>
              <a:rPr lang="en-US" sz="2400" dirty="0" smtClean="0"/>
              <a:t>Offered in English language arts and Mathematics by school districts in collaboration with colleges</a:t>
            </a:r>
          </a:p>
          <a:p>
            <a:pPr marL="457200" indent="-457200">
              <a:buFont typeface="+mj-lt"/>
              <a:buAutoNum type="arabicPeriod"/>
            </a:pPr>
            <a:r>
              <a:rPr lang="en-US" sz="2400" dirty="0" smtClean="0"/>
              <a:t>Offered for high school students who are not college ready</a:t>
            </a:r>
          </a:p>
          <a:p>
            <a:pPr marL="457200" indent="-457200">
              <a:buFont typeface="+mj-lt"/>
              <a:buAutoNum type="arabicPeriod"/>
            </a:pPr>
            <a:r>
              <a:rPr lang="en-US" sz="2400" dirty="0" smtClean="0"/>
              <a:t>Administered by regional ESCs</a:t>
            </a:r>
            <a:endParaRPr lang="en-US" sz="2400" dirty="0"/>
          </a:p>
          <a:p>
            <a:pPr marL="457200" indent="-457200">
              <a:buFont typeface="+mj-lt"/>
              <a:buAutoNum type="arabicPeriod"/>
            </a:pPr>
            <a:r>
              <a:rPr lang="en-US" sz="2400" dirty="0" smtClean="0">
                <a:solidFill>
                  <a:schemeClr val="tx1"/>
                </a:solidFill>
              </a:rPr>
              <a:t>May enable students to be exempt from the TSI (Texas Success Initiative)</a:t>
            </a:r>
          </a:p>
        </p:txBody>
      </p:sp>
      <p:sp>
        <p:nvSpPr>
          <p:cNvPr id="4" name="Slide Number Placeholder 3"/>
          <p:cNvSpPr>
            <a:spLocks noGrp="1"/>
          </p:cNvSpPr>
          <p:nvPr>
            <p:ph type="sldNum" sz="quarter" idx="12"/>
          </p:nvPr>
        </p:nvSpPr>
        <p:spPr/>
        <p:txBody>
          <a:bodyPr/>
          <a:lstStyle/>
          <a:p>
            <a:fld id="{A79836AA-2E5C-4B78-BCFE-529AC8470618}" type="slidenum">
              <a:rPr lang="en-US" smtClean="0"/>
              <a:pPr/>
              <a:t>10</a:t>
            </a:fld>
            <a:endParaRPr lang="en-US" dirty="0"/>
          </a:p>
        </p:txBody>
      </p:sp>
      <p:sp>
        <p:nvSpPr>
          <p:cNvPr id="5" name="Text Placeholder 4"/>
          <p:cNvSpPr>
            <a:spLocks noGrp="1"/>
          </p:cNvSpPr>
          <p:nvPr>
            <p:ph type="body" sz="quarter" idx="13"/>
          </p:nvPr>
        </p:nvSpPr>
        <p:spPr>
          <a:xfrm>
            <a:off x="685800" y="6248400"/>
            <a:ext cx="3429000"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574788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Preparatory Courses</a:t>
            </a:r>
            <a:endParaRPr lang="en-US" dirty="0"/>
          </a:p>
        </p:txBody>
      </p:sp>
      <p:sp>
        <p:nvSpPr>
          <p:cNvPr id="3" name="Content Placeholder 2"/>
          <p:cNvSpPr>
            <a:spLocks noGrp="1"/>
          </p:cNvSpPr>
          <p:nvPr>
            <p:ph idx="1"/>
          </p:nvPr>
        </p:nvSpPr>
        <p:spPr/>
        <p:txBody>
          <a:bodyPr>
            <a:noAutofit/>
          </a:bodyPr>
          <a:lstStyle/>
          <a:p>
            <a:r>
              <a:rPr lang="en-US" sz="2000" dirty="0" smtClean="0"/>
              <a:t>Districts </a:t>
            </a:r>
            <a:r>
              <a:rPr lang="en-US" sz="2000" dirty="0"/>
              <a:t>must partner with at least one IHE to develop </a:t>
            </a:r>
            <a:r>
              <a:rPr lang="en-US" sz="2000" dirty="0" smtClean="0"/>
              <a:t>college </a:t>
            </a:r>
            <a:r>
              <a:rPr lang="en-US" sz="2000" dirty="0"/>
              <a:t>prep courses in </a:t>
            </a:r>
            <a:r>
              <a:rPr lang="en-US" sz="2000" dirty="0" smtClean="0"/>
              <a:t>math </a:t>
            </a:r>
            <a:r>
              <a:rPr lang="en-US" sz="2000" dirty="0"/>
              <a:t>and ELA for 12th grade students who do not meet college readiness standards or whose performance indicates they are not </a:t>
            </a:r>
            <a:r>
              <a:rPr lang="en-US" sz="2000" dirty="0" smtClean="0"/>
              <a:t>ready for entry-level </a:t>
            </a:r>
            <a:r>
              <a:rPr lang="en-US" sz="2000" dirty="0"/>
              <a:t>college coursework. </a:t>
            </a:r>
            <a:endParaRPr lang="en-US" sz="2000" dirty="0" smtClean="0"/>
          </a:p>
          <a:p>
            <a:r>
              <a:rPr lang="en-US" sz="2000" dirty="0" smtClean="0"/>
              <a:t>Effective </a:t>
            </a:r>
            <a:r>
              <a:rPr lang="en-US" sz="2000" dirty="0"/>
              <a:t>2013-2014 (with courses to be provided no later than 2014-2015)</a:t>
            </a:r>
          </a:p>
          <a:p>
            <a:r>
              <a:rPr lang="en-US" sz="2000" dirty="0"/>
              <a:t>High school </a:t>
            </a:r>
            <a:r>
              <a:rPr lang="en-US" sz="2000" dirty="0" smtClean="0"/>
              <a:t>and </a:t>
            </a:r>
            <a:r>
              <a:rPr lang="en-US" sz="2000" dirty="0"/>
              <a:t>IHE faculty must meet regularly as necessary to ensure courses are aligned with college readiness expectations.</a:t>
            </a:r>
          </a:p>
          <a:p>
            <a:pPr marL="402336" lvl="1" indent="0">
              <a:buNone/>
            </a:pPr>
            <a:endParaRPr lang="en-US" sz="2000" dirty="0" smtClean="0"/>
          </a:p>
        </p:txBody>
      </p:sp>
      <p:sp>
        <p:nvSpPr>
          <p:cNvPr id="4" name="Rectangle 3"/>
          <p:cNvSpPr/>
          <p:nvPr/>
        </p:nvSpPr>
        <p:spPr>
          <a:xfrm>
            <a:off x="866441" y="6248400"/>
            <a:ext cx="2452916" cy="369332"/>
          </a:xfrm>
          <a:prstGeom prst="rect">
            <a:avLst/>
          </a:prstGeom>
        </p:spPr>
        <p:txBody>
          <a:bodyPr wrap="none">
            <a:spAutoFit/>
          </a:bodyPr>
          <a:lstStyle/>
          <a:p>
            <a:r>
              <a:rPr lang="en-US" dirty="0">
                <a:solidFill>
                  <a:srgbClr val="FF0000"/>
                </a:solidFill>
              </a:rPr>
              <a:t>http://untavatar.org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418569-7E30-427A-B0AC-AC930D968A95}" type="slidenum">
              <a:rPr lang="en-US" smtClean="0"/>
              <a:pPr/>
              <a:t>11</a:t>
            </a:fld>
            <a:endParaRPr lang="en-US"/>
          </a:p>
        </p:txBody>
      </p:sp>
    </p:spTree>
    <p:extLst>
      <p:ext uri="{BB962C8B-B14F-4D97-AF65-F5344CB8AC3E}">
        <p14:creationId xmlns:p14="http://schemas.microsoft.com/office/powerpoint/2010/main" val="2967505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a:t>
            </a:r>
            <a:r>
              <a:rPr lang="en-US" b="1" u="sng" dirty="0" smtClean="0">
                <a:solidFill>
                  <a:srgbClr val="FF0000"/>
                </a:solidFill>
              </a:rPr>
              <a:t>true</a:t>
            </a:r>
            <a:r>
              <a:rPr lang="en-US" b="1" dirty="0" smtClean="0">
                <a:solidFill>
                  <a:srgbClr val="C00000"/>
                </a:solidFill>
              </a:rPr>
              <a:t> </a:t>
            </a:r>
            <a:r>
              <a:rPr lang="en-US" b="1" dirty="0" smtClean="0"/>
              <a:t>about CPC implementation in 2014-15?</a:t>
            </a:r>
            <a:endParaRPr lang="en-US" b="1" dirty="0">
              <a:solidFill>
                <a:srgbClr val="FF0000"/>
              </a:solidFill>
            </a:endParaRPr>
          </a:p>
        </p:txBody>
      </p:sp>
      <p:sp>
        <p:nvSpPr>
          <p:cNvPr id="3" name="Content Placeholder 2"/>
          <p:cNvSpPr>
            <a:spLocks noGrp="1"/>
          </p:cNvSpPr>
          <p:nvPr>
            <p:ph idx="1"/>
          </p:nvPr>
        </p:nvSpPr>
        <p:spPr>
          <a:xfrm>
            <a:off x="1333356" y="2438400"/>
            <a:ext cx="6345260" cy="3530599"/>
          </a:xfrm>
        </p:spPr>
        <p:txBody>
          <a:bodyPr>
            <a:normAutofit/>
          </a:bodyPr>
          <a:lstStyle/>
          <a:p>
            <a:pPr marL="457200" indent="-457200">
              <a:buFont typeface="+mj-lt"/>
              <a:buAutoNum type="arabicPeriod"/>
            </a:pPr>
            <a:r>
              <a:rPr lang="en-US" sz="2400" dirty="0" smtClean="0"/>
              <a:t>More students are enrolled in English language arts than in Mathematics.</a:t>
            </a:r>
          </a:p>
          <a:p>
            <a:pPr marL="457200" indent="-457200">
              <a:buFont typeface="+mj-lt"/>
              <a:buAutoNum type="arabicPeriod"/>
            </a:pPr>
            <a:r>
              <a:rPr lang="en-US" sz="2400" dirty="0" smtClean="0"/>
              <a:t>Most eligible high school seniors are enrolled in one or both courses.</a:t>
            </a:r>
          </a:p>
          <a:p>
            <a:pPr marL="457200" indent="-457200">
              <a:buFont typeface="+mj-lt"/>
              <a:buAutoNum type="arabicPeriod"/>
            </a:pPr>
            <a:r>
              <a:rPr lang="en-US" sz="2400" dirty="0" smtClean="0"/>
              <a:t>In some regions ISDs are offering CPC’s, but students are not enrolled.</a:t>
            </a:r>
            <a:endParaRPr lang="en-US" sz="2400" dirty="0"/>
          </a:p>
          <a:p>
            <a:pPr marL="457200" indent="-457200">
              <a:buFont typeface="+mj-lt"/>
              <a:buAutoNum type="arabicPeriod"/>
            </a:pPr>
            <a:r>
              <a:rPr lang="en-US" sz="2400" dirty="0" smtClean="0">
                <a:solidFill>
                  <a:schemeClr val="tx1"/>
                </a:solidFill>
              </a:rPr>
              <a:t>Student enrollment is weakest along the border.</a:t>
            </a:r>
          </a:p>
        </p:txBody>
      </p:sp>
      <p:sp>
        <p:nvSpPr>
          <p:cNvPr id="4" name="Slide Number Placeholder 3"/>
          <p:cNvSpPr>
            <a:spLocks noGrp="1"/>
          </p:cNvSpPr>
          <p:nvPr>
            <p:ph type="sldNum" sz="quarter" idx="12"/>
          </p:nvPr>
        </p:nvSpPr>
        <p:spPr/>
        <p:txBody>
          <a:bodyPr/>
          <a:lstStyle/>
          <a:p>
            <a:fld id="{A79836AA-2E5C-4B78-BCFE-529AC8470618}" type="slidenum">
              <a:rPr lang="en-US" smtClean="0"/>
              <a:pPr/>
              <a:t>12</a:t>
            </a:fld>
            <a:endParaRPr lang="en-US" dirty="0"/>
          </a:p>
        </p:txBody>
      </p:sp>
      <p:sp>
        <p:nvSpPr>
          <p:cNvPr id="5" name="Text Placeholder 4"/>
          <p:cNvSpPr>
            <a:spLocks noGrp="1"/>
          </p:cNvSpPr>
          <p:nvPr>
            <p:ph type="body" sz="quarter" idx="13"/>
          </p:nvPr>
        </p:nvSpPr>
        <p:spPr>
          <a:xfrm>
            <a:off x="685800" y="6248400"/>
            <a:ext cx="3429000"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2234952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CPC Status by Region, 2/2015</a:t>
            </a:r>
            <a:endParaRPr lang="en-US" b="1" dirty="0"/>
          </a:p>
        </p:txBody>
      </p:sp>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28" y="2213337"/>
            <a:ext cx="6050051" cy="3675406"/>
          </a:xfrm>
          <a:prstGeom prst="rect">
            <a:avLst/>
          </a:prstGeom>
        </p:spPr>
      </p:pic>
    </p:spTree>
    <p:extLst>
      <p:ext uri="{BB962C8B-B14F-4D97-AF65-F5344CB8AC3E}">
        <p14:creationId xmlns:p14="http://schemas.microsoft.com/office/powerpoint/2010/main" val="124847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b="1" dirty="0" smtClean="0"/>
              <a:t>CPC and Transitional Courses as Developmental Education</a:t>
            </a:r>
            <a:endParaRPr lang="en-US" sz="2800"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14</a:t>
            </a:fld>
            <a:endParaRPr lang="en-US" dirty="0"/>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752600"/>
            <a:ext cx="3669324" cy="2819400"/>
          </a:xfrm>
          <a:prstGeom prst="rect">
            <a:avLst/>
          </a:prstGeom>
        </p:spPr>
      </p:pic>
    </p:spTree>
    <p:extLst>
      <p:ext uri="{BB962C8B-B14F-4D97-AF65-F5344CB8AC3E}">
        <p14:creationId xmlns:p14="http://schemas.microsoft.com/office/powerpoint/2010/main" val="3047045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Rationale for Transitional Courses </a:t>
            </a:r>
            <a:endParaRPr lang="en-US" b="1" dirty="0"/>
          </a:p>
        </p:txBody>
      </p:sp>
      <p:sp>
        <p:nvSpPr>
          <p:cNvPr id="3" name="Content Placeholder 2"/>
          <p:cNvSpPr>
            <a:spLocks noGrp="1"/>
          </p:cNvSpPr>
          <p:nvPr>
            <p:ph idx="1"/>
          </p:nvPr>
        </p:nvSpPr>
        <p:spPr/>
        <p:txBody>
          <a:bodyPr>
            <a:normAutofit lnSpcReduction="10000"/>
          </a:bodyPr>
          <a:lstStyle/>
          <a:p>
            <a:r>
              <a:rPr lang="en-US" dirty="0" smtClean="0"/>
              <a:t>Almost half of students nationally place into at least one remedial course at college entry.</a:t>
            </a:r>
          </a:p>
          <a:p>
            <a:r>
              <a:rPr lang="en-US" dirty="0" smtClean="0"/>
              <a:t>Even academically prepared students may lack “college knowledge” and critical skills.</a:t>
            </a:r>
          </a:p>
          <a:p>
            <a:r>
              <a:rPr lang="en-US" dirty="0" smtClean="0"/>
              <a:t>Vertical alignment of curriculum is supported by research in a standards-based environment.</a:t>
            </a:r>
          </a:p>
          <a:p>
            <a:r>
              <a:rPr lang="en-US" dirty="0" smtClean="0"/>
              <a:t>The earliest possible intervention is the least costly in public and individual resources. </a:t>
            </a:r>
          </a:p>
          <a:p>
            <a:pPr marL="0" indent="0">
              <a:buNone/>
            </a:pPr>
            <a:r>
              <a:rPr lang="en-US" sz="1300" dirty="0" smtClean="0"/>
              <a:t>Reference:  Barnett, E. A., Fay, M. P., Trimble, M. J., &amp; </a:t>
            </a:r>
            <a:r>
              <a:rPr lang="en-US" sz="1300" dirty="0" err="1" smtClean="0"/>
              <a:t>Pheatt</a:t>
            </a:r>
            <a:r>
              <a:rPr lang="en-US" sz="1300" dirty="0" smtClean="0"/>
              <a:t>, L. (2013) Reshaping the College Transition:  Early College Readiness Assessments and Transition Curricula in Four States. NY: Community College Research Center, Teachers College, Columbia University.</a:t>
            </a:r>
            <a:endParaRPr lang="en-US" sz="13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15</a:t>
            </a:fld>
            <a:endParaRPr lang="en-US" dirty="0"/>
          </a:p>
        </p:txBody>
      </p:sp>
      <p:sp>
        <p:nvSpPr>
          <p:cNvPr id="5" name="Text Placeholder 4"/>
          <p:cNvSpPr>
            <a:spLocks noGrp="1"/>
          </p:cNvSpPr>
          <p:nvPr>
            <p:ph type="body" sz="quarter" idx="13"/>
          </p:nvPr>
        </p:nvSpPr>
        <p:spPr>
          <a:xfrm>
            <a:off x="685800" y="6248400"/>
            <a:ext cx="3276600"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3017744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Transition Courses as a National Trend</a:t>
            </a:r>
            <a:endParaRPr lang="en-US" sz="2800" b="1" dirty="0"/>
          </a:p>
        </p:txBody>
      </p:sp>
      <p:sp>
        <p:nvSpPr>
          <p:cNvPr id="3" name="Content Placeholder 2"/>
          <p:cNvSpPr>
            <a:spLocks noGrp="1"/>
          </p:cNvSpPr>
          <p:nvPr>
            <p:ph idx="1"/>
          </p:nvPr>
        </p:nvSpPr>
        <p:spPr/>
        <p:txBody>
          <a:bodyPr/>
          <a:lstStyle/>
          <a:p>
            <a:r>
              <a:rPr lang="en-US" dirty="0" smtClean="0"/>
              <a:t>Offered in 29 states, all efforts recent.</a:t>
            </a:r>
          </a:p>
          <a:p>
            <a:r>
              <a:rPr lang="en-US" dirty="0" smtClean="0"/>
              <a:t>8 states have statewide initiatives led by an SEA or higher education agency.</a:t>
            </a:r>
          </a:p>
          <a:p>
            <a:r>
              <a:rPr lang="en-US" dirty="0" smtClean="0"/>
              <a:t>Courses are offered in English and, more often, mathematics and are offered face to face and online, with curriculum usually developed by local high schools.  There is no definitive research but leading work in El Paso.</a:t>
            </a:r>
          </a:p>
          <a:p>
            <a:r>
              <a:rPr lang="en-US" dirty="0" smtClean="0"/>
              <a:t>Implementation of Common Core and related assessments pushes focus on student performance.</a:t>
            </a:r>
          </a:p>
        </p:txBody>
      </p:sp>
      <p:sp>
        <p:nvSpPr>
          <p:cNvPr id="4" name="Slide Number Placeholder 3"/>
          <p:cNvSpPr>
            <a:spLocks noGrp="1"/>
          </p:cNvSpPr>
          <p:nvPr>
            <p:ph type="sldNum" sz="quarter" idx="12"/>
          </p:nvPr>
        </p:nvSpPr>
        <p:spPr/>
        <p:txBody>
          <a:bodyPr/>
          <a:lstStyle/>
          <a:p>
            <a:fld id="{A79836AA-2E5C-4B78-BCFE-529AC8470618}" type="slidenum">
              <a:rPr lang="en-US" smtClean="0"/>
              <a:pPr/>
              <a:t>16</a:t>
            </a:fld>
            <a:endParaRPr lang="en-US" dirty="0"/>
          </a:p>
        </p:txBody>
      </p:sp>
      <p:sp>
        <p:nvSpPr>
          <p:cNvPr id="5" name="Text Placeholder 4"/>
          <p:cNvSpPr>
            <a:spLocks noGrp="1"/>
          </p:cNvSpPr>
          <p:nvPr>
            <p:ph type="body" sz="quarter" idx="13"/>
          </p:nvPr>
        </p:nvSpPr>
        <p:spPr>
          <a:xfrm>
            <a:off x="533400" y="6172200"/>
            <a:ext cx="3200400"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628664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Differences among states:</a:t>
            </a:r>
            <a:br>
              <a:rPr lang="en-US" b="1" dirty="0" smtClean="0"/>
            </a:br>
            <a:r>
              <a:rPr lang="en-US" b="1" dirty="0" smtClean="0"/>
              <a:t>NY, TN, CA, WV  </a:t>
            </a:r>
            <a:r>
              <a:rPr lang="en-US" sz="2400" b="1" dirty="0" smtClean="0"/>
              <a:t>(Barrett et al.)</a:t>
            </a:r>
            <a:endParaRPr lang="en-US" sz="2400" b="1" dirty="0"/>
          </a:p>
        </p:txBody>
      </p:sp>
      <p:sp>
        <p:nvSpPr>
          <p:cNvPr id="3" name="Content Placeholder 2"/>
          <p:cNvSpPr>
            <a:spLocks noGrp="1"/>
          </p:cNvSpPr>
          <p:nvPr>
            <p:ph idx="1"/>
          </p:nvPr>
        </p:nvSpPr>
        <p:spPr/>
        <p:txBody>
          <a:bodyPr>
            <a:normAutofit lnSpcReduction="10000"/>
          </a:bodyPr>
          <a:lstStyle/>
          <a:p>
            <a:r>
              <a:rPr lang="en-US" dirty="0" smtClean="0"/>
              <a:t>Types of assessments used, how results are used, and the influence of the Common Core standards</a:t>
            </a:r>
          </a:p>
          <a:p>
            <a:r>
              <a:rPr lang="en-US" dirty="0" smtClean="0"/>
              <a:t>The courses offered to students (math or English or both) and whether they meet state Common Core standards</a:t>
            </a:r>
          </a:p>
          <a:p>
            <a:r>
              <a:rPr lang="en-US" dirty="0" smtClean="0"/>
              <a:t>Student placement policies and whether the courses meet high school graduation requirements</a:t>
            </a:r>
          </a:p>
          <a:p>
            <a:r>
              <a:rPr lang="en-US" dirty="0" smtClean="0"/>
              <a:t>Local vs. statewide initiatives and funding provided</a:t>
            </a:r>
          </a:p>
          <a:p>
            <a:r>
              <a:rPr lang="en-US" dirty="0" smtClean="0"/>
              <a:t>Higher vs. K-12 led and types of partnerships</a:t>
            </a:r>
          </a:p>
          <a:p>
            <a:r>
              <a:rPr lang="en-US" dirty="0" smtClean="0"/>
              <a:t>Place of state in the process of accountability based school reform</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17</a:t>
            </a:fld>
            <a:endParaRPr lang="en-US" dirty="0"/>
          </a:p>
        </p:txBody>
      </p:sp>
      <p:sp>
        <p:nvSpPr>
          <p:cNvPr id="5" name="Text Placeholder 4"/>
          <p:cNvSpPr>
            <a:spLocks noGrp="1"/>
          </p:cNvSpPr>
          <p:nvPr>
            <p:ph type="body" sz="quarter" idx="13"/>
          </p:nvPr>
        </p:nvSpPr>
        <p:spPr>
          <a:xfrm>
            <a:off x="866440" y="6051259"/>
            <a:ext cx="2943559"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1508446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Most Common Issues  </a:t>
            </a:r>
            <a:r>
              <a:rPr lang="en-US" sz="2000" b="1" dirty="0" smtClean="0"/>
              <a:t>(Barrett et al.)</a:t>
            </a:r>
            <a:endParaRPr lang="en-US" sz="2000" b="1" dirty="0"/>
          </a:p>
        </p:txBody>
      </p:sp>
      <p:sp>
        <p:nvSpPr>
          <p:cNvPr id="3" name="Content Placeholder 2"/>
          <p:cNvSpPr>
            <a:spLocks noGrp="1"/>
          </p:cNvSpPr>
          <p:nvPr>
            <p:ph idx="1"/>
          </p:nvPr>
        </p:nvSpPr>
        <p:spPr/>
        <p:txBody>
          <a:bodyPr>
            <a:normAutofit lnSpcReduction="10000"/>
          </a:bodyPr>
          <a:lstStyle/>
          <a:p>
            <a:r>
              <a:rPr lang="en-US" dirty="0" smtClean="0"/>
              <a:t>How to define college readiness</a:t>
            </a:r>
          </a:p>
          <a:p>
            <a:r>
              <a:rPr lang="en-US" dirty="0" smtClean="0"/>
              <a:t>Should transition course focus on helping the student pass the placement test or on the bigger picture of readiness to work at the college level?</a:t>
            </a:r>
          </a:p>
          <a:p>
            <a:r>
              <a:rPr lang="en-US" dirty="0" smtClean="0"/>
              <a:t>Which students?  Can one course serve both those who narrowly missed the benchmark and those who are markedly underprepared?</a:t>
            </a:r>
          </a:p>
          <a:p>
            <a:r>
              <a:rPr lang="en-US" dirty="0" smtClean="0"/>
              <a:t>Does high school graduation mean college readiness?  </a:t>
            </a:r>
          </a:p>
          <a:p>
            <a:pPr marL="0" indent="0">
              <a:buNone/>
            </a:pPr>
            <a:r>
              <a:rPr lang="en-US" sz="1500" dirty="0" smtClean="0"/>
              <a:t>Community College Research Center (Jan. 2014).  Early Assessments and Transition Curricula: What States Can Do. CCRC Policy Brief, pp. 1-2.  </a:t>
            </a:r>
            <a:r>
              <a:rPr lang="en-US" sz="1500" dirty="0" smtClean="0">
                <a:hlinkClick r:id="rId2"/>
              </a:rPr>
              <a:t>http://ccrc.tc.columbia.edu</a:t>
            </a:r>
            <a:r>
              <a:rPr lang="en-US" sz="1500" dirty="0" smtClean="0"/>
              <a:t>.</a:t>
            </a:r>
          </a:p>
        </p:txBody>
      </p:sp>
      <p:sp>
        <p:nvSpPr>
          <p:cNvPr id="4" name="Slide Number Placeholder 3"/>
          <p:cNvSpPr>
            <a:spLocks noGrp="1"/>
          </p:cNvSpPr>
          <p:nvPr>
            <p:ph type="sldNum" sz="quarter" idx="12"/>
          </p:nvPr>
        </p:nvSpPr>
        <p:spPr/>
        <p:txBody>
          <a:bodyPr/>
          <a:lstStyle/>
          <a:p>
            <a:fld id="{A79836AA-2E5C-4B78-BCFE-529AC8470618}" type="slidenum">
              <a:rPr lang="en-US" smtClean="0"/>
              <a:pPr/>
              <a:t>18</a:t>
            </a:fld>
            <a:endParaRPr lang="en-US" dirty="0"/>
          </a:p>
        </p:txBody>
      </p:sp>
      <p:sp>
        <p:nvSpPr>
          <p:cNvPr id="5" name="Text Placeholder 4"/>
          <p:cNvSpPr>
            <a:spLocks noGrp="1"/>
          </p:cNvSpPr>
          <p:nvPr>
            <p:ph type="body" sz="quarter" idx="13"/>
          </p:nvPr>
        </p:nvSpPr>
        <p:spPr>
          <a:xfrm>
            <a:off x="457200" y="6248400"/>
            <a:ext cx="3200400"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2181536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as We Build in Region 1</a:t>
            </a:r>
            <a:endParaRPr lang="en-US"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54" y="2257588"/>
            <a:ext cx="2636716" cy="3020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40343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Presentation Overview</a:t>
            </a:r>
            <a:endParaRPr lang="en-US" b="1" dirty="0"/>
          </a:p>
        </p:txBody>
      </p:sp>
      <p:sp>
        <p:nvSpPr>
          <p:cNvPr id="3" name="Content Placeholder 2"/>
          <p:cNvSpPr>
            <a:spLocks noGrp="1"/>
          </p:cNvSpPr>
          <p:nvPr>
            <p:ph idx="1"/>
          </p:nvPr>
        </p:nvSpPr>
        <p:spPr/>
        <p:txBody>
          <a:bodyPr>
            <a:normAutofit lnSpcReduction="10000"/>
          </a:bodyPr>
          <a:lstStyle/>
          <a:p>
            <a:pPr>
              <a:buFont typeface="+mj-lt"/>
              <a:buAutoNum type="arabicPeriod"/>
            </a:pPr>
            <a:r>
              <a:rPr lang="en-US" sz="2800" b="1" dirty="0" smtClean="0"/>
              <a:t>What is the AVATAR College Preparatory Course Project? </a:t>
            </a:r>
          </a:p>
          <a:p>
            <a:pPr>
              <a:buFont typeface="+mj-lt"/>
              <a:buAutoNum type="arabicPeriod"/>
            </a:pPr>
            <a:r>
              <a:rPr lang="en-US" sz="2800" b="1" dirty="0" smtClean="0"/>
              <a:t>How are College Preparatory and other transitional courses developmental education?</a:t>
            </a:r>
          </a:p>
          <a:p>
            <a:pPr>
              <a:buFont typeface="+mj-lt"/>
              <a:buAutoNum type="arabicPeriod"/>
            </a:pPr>
            <a:r>
              <a:rPr lang="en-US" sz="2800" b="1" dirty="0" smtClean="0"/>
              <a:t>What’s being learned from trailblazing College Preparatory Course (CPC) work in Region 1?</a:t>
            </a:r>
          </a:p>
          <a:p>
            <a:pPr>
              <a:buFont typeface="+mj-lt"/>
              <a:buAutoNum type="arabicPeriod"/>
            </a:pP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a:t>
            </a:fld>
            <a:endParaRPr lang="en-US" dirty="0"/>
          </a:p>
        </p:txBody>
      </p:sp>
      <p:sp>
        <p:nvSpPr>
          <p:cNvPr id="5" name="Text Placeholder 4"/>
          <p:cNvSpPr>
            <a:spLocks noGrp="1"/>
          </p:cNvSpPr>
          <p:nvPr>
            <p:ph type="body" sz="quarter" idx="13"/>
          </p:nvPr>
        </p:nvSpPr>
        <p:spPr>
          <a:xfrm>
            <a:off x="914400" y="6172200"/>
            <a:ext cx="3048000" cy="277812"/>
          </a:xfrm>
        </p:spPr>
        <p:txBody>
          <a:bodyPr>
            <a:normAutofit fontScale="85000" lnSpcReduction="20000"/>
          </a:bodyPr>
          <a:lstStyle/>
          <a:p>
            <a:endParaRPr lang="en-US" dirty="0"/>
          </a:p>
        </p:txBody>
      </p:sp>
    </p:spTree>
    <p:extLst>
      <p:ext uri="{BB962C8B-B14F-4D97-AF65-F5344CB8AC3E}">
        <p14:creationId xmlns:p14="http://schemas.microsoft.com/office/powerpoint/2010/main" val="3492331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610910"/>
            <a:ext cx="5917677" cy="2554758"/>
          </a:xfrm>
        </p:spPr>
        <p:txBody>
          <a:bodyPr/>
          <a:lstStyle/>
          <a:p>
            <a:pPr algn="ctr"/>
            <a:r>
              <a:rPr lang="en-US" dirty="0" smtClean="0">
                <a:solidFill>
                  <a:schemeClr val="tx1"/>
                </a:solidFill>
                <a:latin typeface="Aharoni" panose="02010803020104030203" pitchFamily="2" charset="-79"/>
                <a:cs typeface="Aharoni" panose="02010803020104030203" pitchFamily="2" charset="-79"/>
              </a:rPr>
              <a:t>Region One Consortium</a:t>
            </a:r>
            <a:endParaRPr lang="en-US" dirty="0">
              <a:solidFill>
                <a:schemeClr val="tx1"/>
              </a:solidFill>
              <a:latin typeface="Aharoni" panose="02010803020104030203" pitchFamily="2" charset="-79"/>
              <a:cs typeface="Aharoni" panose="02010803020104030203" pitchFamily="2" charset="-79"/>
            </a:endParaRPr>
          </a:p>
        </p:txBody>
      </p:sp>
      <p:pic>
        <p:nvPicPr>
          <p:cNvPr id="5" name="Picture 18" descr="http://portal.utpa.edu/portal/page/portal/B1B7329B1C7E261FE044000E7F4F739C"/>
          <p:cNvPicPr>
            <a:picLocks noChangeAspect="1" noChangeArrowheads="1"/>
          </p:cNvPicPr>
          <p:nvPr/>
        </p:nvPicPr>
        <p:blipFill>
          <a:blip r:embed="rId2" cstate="print"/>
          <a:srcRect/>
          <a:stretch>
            <a:fillRect/>
          </a:stretch>
        </p:blipFill>
        <p:spPr bwMode="auto">
          <a:xfrm>
            <a:off x="564641" y="1244617"/>
            <a:ext cx="2212605" cy="2031983"/>
          </a:xfrm>
          <a:prstGeom prst="rect">
            <a:avLst/>
          </a:prstGeom>
          <a:noFill/>
        </p:spPr>
      </p:pic>
      <p:pic>
        <p:nvPicPr>
          <p:cNvPr id="6" name="Picture 5" descr="Texas Southmost College Logo">
            <a:hlinkClick r:id="rId3" tooltip="&quot;Texas Southmost College&quot; "/>
          </p:cNvPr>
          <p:cNvPicPr/>
          <p:nvPr/>
        </p:nvPicPr>
        <p:blipFill>
          <a:blip r:embed="rId4" r:link="rId5" cstate="print"/>
          <a:srcRect/>
          <a:stretch>
            <a:fillRect/>
          </a:stretch>
        </p:blipFill>
        <p:spPr bwMode="auto">
          <a:xfrm>
            <a:off x="725749" y="4306402"/>
            <a:ext cx="1788851" cy="1035981"/>
          </a:xfrm>
          <a:prstGeom prst="rect">
            <a:avLst/>
          </a:prstGeom>
          <a:noFill/>
          <a:ln w="9525">
            <a:noFill/>
            <a:miter lim="800000"/>
            <a:headEnd/>
            <a:tailEnd/>
          </a:ln>
        </p:spPr>
      </p:pic>
      <p:pic>
        <p:nvPicPr>
          <p:cNvPr id="7" name="Picture 13" descr="UTB">
            <a:hlinkClick r:id="rId6"/>
          </p:cNvPr>
          <p:cNvPicPr>
            <a:picLocks noChangeAspect="1" noChangeArrowheads="1"/>
          </p:cNvPicPr>
          <p:nvPr/>
        </p:nvPicPr>
        <p:blipFill>
          <a:blip r:embed="rId7" cstate="print"/>
          <a:srcRect/>
          <a:stretch>
            <a:fillRect/>
          </a:stretch>
        </p:blipFill>
        <p:spPr bwMode="auto">
          <a:xfrm>
            <a:off x="6613694" y="4306402"/>
            <a:ext cx="1873081" cy="1332398"/>
          </a:xfrm>
          <a:prstGeom prst="rect">
            <a:avLst/>
          </a:prstGeom>
          <a:noFill/>
        </p:spPr>
      </p:pic>
      <p:pic>
        <p:nvPicPr>
          <p:cNvPr id="8" name="Picture 1" descr="RGV Focus Logo_JPEG (2)"/>
          <p:cNvPicPr>
            <a:picLocks noChangeAspect="1" noChangeArrowheads="1"/>
          </p:cNvPicPr>
          <p:nvPr/>
        </p:nvPicPr>
        <p:blipFill>
          <a:blip r:embed="rId8" cstate="print"/>
          <a:srcRect/>
          <a:stretch>
            <a:fillRect/>
          </a:stretch>
        </p:blipFill>
        <p:spPr bwMode="auto">
          <a:xfrm>
            <a:off x="2668427" y="673357"/>
            <a:ext cx="3316481" cy="1142519"/>
          </a:xfrm>
          <a:prstGeom prst="rect">
            <a:avLst/>
          </a:prstGeom>
          <a:noFill/>
        </p:spPr>
      </p:pic>
      <p:pic>
        <p:nvPicPr>
          <p:cNvPr id="9" name="Picture 8" descr="http://t2.gstatic.com/images?q=tbn:ANd9GcSUNGo-bDsX6q7lm2eN4MmEl6F59_Q7GuuS71PZoTfSom6HLnGj">
            <a:hlinkClick r:id="rId9"/>
          </p:cNvPr>
          <p:cNvPicPr>
            <a:picLocks noChangeAspect="1" noChangeArrowheads="1"/>
          </p:cNvPicPr>
          <p:nvPr/>
        </p:nvPicPr>
        <p:blipFill>
          <a:blip r:embed="rId10" cstate="print"/>
          <a:srcRect/>
          <a:stretch>
            <a:fillRect/>
          </a:stretch>
        </p:blipFill>
        <p:spPr bwMode="auto">
          <a:xfrm>
            <a:off x="6008677" y="1378743"/>
            <a:ext cx="2477576" cy="1037125"/>
          </a:xfrm>
          <a:prstGeom prst="rect">
            <a:avLst/>
          </a:prstGeom>
          <a:noFill/>
        </p:spPr>
      </p:pic>
      <p:pic>
        <p:nvPicPr>
          <p:cNvPr id="10" name="Picture 14" descr="http://www.valleycentral.com/uploadedimages/kgbt/news/Stories/TSTC%20Logo%20New%20400.jpg?w=204&amp;h=153&amp;aspect=nostretch"/>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677891" y="4104311"/>
            <a:ext cx="2452385" cy="1839289"/>
          </a:xfrm>
          <a:prstGeom prst="rect">
            <a:avLst/>
          </a:prstGeom>
          <a:noFill/>
        </p:spPr>
      </p:pic>
      <p:sp>
        <p:nvSpPr>
          <p:cNvPr id="11" name="Slide Number Placeholder 10"/>
          <p:cNvSpPr>
            <a:spLocks noGrp="1"/>
          </p:cNvSpPr>
          <p:nvPr>
            <p:ph type="sldNum" sz="quarter" idx="4"/>
          </p:nvPr>
        </p:nvSpPr>
        <p:spPr/>
        <p:txBody>
          <a:bodyPr/>
          <a:lstStyle/>
          <a:p>
            <a:fld id="{A79836AA-2E5C-4B78-BCFE-529AC8470618}" type="slidenum">
              <a:rPr lang="en-US" smtClean="0"/>
              <a:pPr/>
              <a:t>20</a:t>
            </a:fld>
            <a:endParaRPr lang="en-US" dirty="0"/>
          </a:p>
        </p:txBody>
      </p:sp>
    </p:spTree>
    <p:extLst>
      <p:ext uri="{BB962C8B-B14F-4D97-AF65-F5344CB8AC3E}">
        <p14:creationId xmlns:p14="http://schemas.microsoft.com/office/powerpoint/2010/main" val="22343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Regional Approach</a:t>
            </a:r>
            <a:endParaRPr lang="en-US" b="1" dirty="0"/>
          </a:p>
        </p:txBody>
      </p:sp>
      <p:sp>
        <p:nvSpPr>
          <p:cNvPr id="3" name="Content Placeholder 2"/>
          <p:cNvSpPr>
            <a:spLocks noGrp="1"/>
          </p:cNvSpPr>
          <p:nvPr>
            <p:ph idx="1"/>
          </p:nvPr>
        </p:nvSpPr>
        <p:spPr>
          <a:xfrm>
            <a:off x="762000" y="2362200"/>
            <a:ext cx="7152894" cy="3680222"/>
          </a:xfrm>
        </p:spPr>
        <p:txBody>
          <a:bodyPr>
            <a:noAutofit/>
          </a:bodyPr>
          <a:lstStyle/>
          <a:p>
            <a:pPr marL="260747" indent="-260747">
              <a:buFont typeface="Wingdings" panose="05000000000000000000" pitchFamily="2" charset="2"/>
              <a:buChar char="Ø"/>
            </a:pPr>
            <a:r>
              <a:rPr lang="en-US" dirty="0"/>
              <a:t>House Bill 5 required </a:t>
            </a:r>
            <a:r>
              <a:rPr lang="en-US" dirty="0" smtClean="0"/>
              <a:t>LEA partnership </a:t>
            </a:r>
            <a:r>
              <a:rPr lang="en-US" dirty="0"/>
              <a:t>with IHEs to </a:t>
            </a:r>
            <a:r>
              <a:rPr lang="en-US" dirty="0" smtClean="0"/>
              <a:t>create </a:t>
            </a:r>
            <a:r>
              <a:rPr lang="en-US" dirty="0"/>
              <a:t>locally developed college preparatory </a:t>
            </a:r>
            <a:r>
              <a:rPr lang="en-US" dirty="0" smtClean="0"/>
              <a:t>courses.</a:t>
            </a:r>
            <a:endParaRPr lang="en-US" dirty="0"/>
          </a:p>
          <a:p>
            <a:pPr marL="260747" indent="-260747">
              <a:buFont typeface="Wingdings" panose="05000000000000000000" pitchFamily="2" charset="2"/>
              <a:buChar char="Ø"/>
            </a:pPr>
            <a:r>
              <a:rPr lang="en-US" dirty="0"/>
              <a:t>In response, Region </a:t>
            </a:r>
            <a:r>
              <a:rPr lang="en-US" dirty="0" smtClean="0"/>
              <a:t>1 </a:t>
            </a:r>
            <a:r>
              <a:rPr lang="en-US" dirty="0"/>
              <a:t>ESC  partnered with RGV Focus, Local </a:t>
            </a:r>
            <a:r>
              <a:rPr lang="en-US" dirty="0" smtClean="0"/>
              <a:t>IHEs </a:t>
            </a:r>
            <a:r>
              <a:rPr lang="en-US" dirty="0"/>
              <a:t>and </a:t>
            </a:r>
            <a:r>
              <a:rPr lang="en-US" dirty="0" smtClean="0"/>
              <a:t>LEAs </a:t>
            </a:r>
            <a:r>
              <a:rPr lang="en-US" dirty="0"/>
              <a:t>to support and facilitate the creation of </a:t>
            </a:r>
            <a:r>
              <a:rPr lang="en-US" dirty="0" smtClean="0"/>
              <a:t>CPCs </a:t>
            </a:r>
            <a:r>
              <a:rPr lang="en-US" dirty="0"/>
              <a:t>for Mathematics and  </a:t>
            </a:r>
            <a:r>
              <a:rPr lang="en-US" dirty="0" smtClean="0"/>
              <a:t>English.</a:t>
            </a:r>
            <a:endParaRPr lang="en-US" dirty="0"/>
          </a:p>
          <a:p>
            <a:pPr marL="260747" indent="-260747">
              <a:buFont typeface="Wingdings" panose="05000000000000000000" pitchFamily="2" charset="2"/>
              <a:buChar char="Ø"/>
            </a:pPr>
            <a:r>
              <a:rPr lang="en-US" dirty="0"/>
              <a:t>Course objectives were created by LEAs, IHEs, and Region </a:t>
            </a:r>
            <a:r>
              <a:rPr lang="en-US" dirty="0" smtClean="0"/>
              <a:t>I.</a:t>
            </a:r>
            <a:endParaRPr lang="en-US" dirty="0"/>
          </a:p>
          <a:p>
            <a:pPr marL="260747" indent="-260747">
              <a:buFont typeface="Wingdings" panose="05000000000000000000" pitchFamily="2" charset="2"/>
              <a:buChar char="Ø"/>
            </a:pPr>
            <a:r>
              <a:rPr lang="en-US" dirty="0"/>
              <a:t>UTPA professors designed online course materials and sites using objectives determined by </a:t>
            </a:r>
            <a:r>
              <a:rPr lang="en-US" dirty="0" smtClean="0"/>
              <a:t>group.</a:t>
            </a:r>
            <a:endParaRPr lang="en-US" dirty="0"/>
          </a:p>
          <a:p>
            <a:pPr marL="260747" indent="-260747">
              <a:buFont typeface="Wingdings" panose="05000000000000000000" pitchFamily="2" charset="2"/>
              <a:buChar char="Ø"/>
            </a:pPr>
            <a:r>
              <a:rPr lang="en-US" dirty="0"/>
              <a:t>Professional development </a:t>
            </a:r>
            <a:r>
              <a:rPr lang="en-US" dirty="0" smtClean="0"/>
              <a:t>was designed </a:t>
            </a:r>
            <a:r>
              <a:rPr lang="en-US" dirty="0"/>
              <a:t>by UTPA professors with help of </a:t>
            </a:r>
            <a:r>
              <a:rPr lang="en-US" dirty="0" smtClean="0"/>
              <a:t>IHEs.</a:t>
            </a:r>
            <a:endParaRPr lang="en-US" dirty="0"/>
          </a:p>
          <a:p>
            <a:pPr marL="0" indent="0">
              <a:buNone/>
            </a:pPr>
            <a:endParaRPr lang="en-US" dirty="0"/>
          </a:p>
          <a:p>
            <a:pPr marL="260747" indent="-260747">
              <a:buFont typeface="Wingdings" panose="05000000000000000000" pitchFamily="2" charset="2"/>
              <a:buChar char="Ø"/>
            </a:pPr>
            <a:endParaRPr lang="en-US" dirty="0"/>
          </a:p>
          <a:p>
            <a:pPr>
              <a:buNone/>
            </a:pP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73703"/>
            <a:ext cx="2371725" cy="1289626"/>
          </a:xfrm>
          <a:prstGeom prst="rect">
            <a:avLst/>
          </a:prstGeom>
        </p:spPr>
      </p:pic>
      <p:sp>
        <p:nvSpPr>
          <p:cNvPr id="5" name="Footer Placeholder 1"/>
          <p:cNvSpPr>
            <a:spLocks noGrp="1"/>
          </p:cNvSpPr>
          <p:nvPr>
            <p:ph type="ftr" sz="quarter" idx="11"/>
          </p:nvPr>
        </p:nvSpPr>
        <p:spPr>
          <a:xfrm>
            <a:off x="590842" y="6373195"/>
            <a:ext cx="3859795" cy="228659"/>
          </a:xfrm>
        </p:spPr>
        <p:txBody>
          <a:bodyPr/>
          <a:lstStyle/>
          <a:p>
            <a:r>
              <a:rPr lang="en-US" dirty="0" smtClean="0"/>
              <a:t>http://untavatar.org</a:t>
            </a:r>
            <a:endParaRPr lang="en-US" dirty="0"/>
          </a:p>
        </p:txBody>
      </p:sp>
      <p:sp>
        <p:nvSpPr>
          <p:cNvPr id="4" name="Slide Number Placeholder 3"/>
          <p:cNvSpPr>
            <a:spLocks noGrp="1"/>
          </p:cNvSpPr>
          <p:nvPr>
            <p:ph type="sldNum" sz="quarter" idx="12"/>
          </p:nvPr>
        </p:nvSpPr>
        <p:spPr/>
        <p:txBody>
          <a:bodyPr/>
          <a:lstStyle/>
          <a:p>
            <a:fld id="{10418569-7E30-427A-B0AC-AC930D968A95}" type="slidenum">
              <a:rPr lang="en-US" smtClean="0"/>
              <a:pPr/>
              <a:t>21</a:t>
            </a:fld>
            <a:endParaRPr lang="en-US"/>
          </a:p>
        </p:txBody>
      </p:sp>
    </p:spTree>
    <p:extLst>
      <p:ext uri="{BB962C8B-B14F-4D97-AF65-F5344CB8AC3E}">
        <p14:creationId xmlns:p14="http://schemas.microsoft.com/office/powerpoint/2010/main" val="9740112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10"/>
          <p:cNvSpPr/>
          <p:nvPr/>
        </p:nvSpPr>
        <p:spPr>
          <a:xfrm>
            <a:off x="4714875" y="4734954"/>
            <a:ext cx="2686050" cy="742951"/>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342900"/>
            <a:endParaRPr lang="en-US" sz="1350" dirty="0">
              <a:solidFill>
                <a:prstClr val="black"/>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39638114"/>
              </p:ext>
            </p:extLst>
          </p:nvPr>
        </p:nvGraphicFramePr>
        <p:xfrm>
          <a:off x="678942" y="2023110"/>
          <a:ext cx="8003286" cy="3830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p:txBody>
          <a:bodyPr/>
          <a:lstStyle/>
          <a:p>
            <a:r>
              <a:rPr lang="en-US" b="1" dirty="0" smtClean="0"/>
              <a:t>College Prep Course Timeline</a:t>
            </a:r>
            <a:endParaRPr lang="en-US" b="1" dirty="0"/>
          </a:p>
        </p:txBody>
      </p:sp>
      <p:sp>
        <p:nvSpPr>
          <p:cNvPr id="8" name="TextBox 7"/>
          <p:cNvSpPr txBox="1"/>
          <p:nvPr/>
        </p:nvSpPr>
        <p:spPr>
          <a:xfrm>
            <a:off x="3600456" y="2891366"/>
            <a:ext cx="138538" cy="276985"/>
          </a:xfrm>
          <a:prstGeom prst="rect">
            <a:avLst/>
          </a:prstGeom>
          <a:noFill/>
        </p:spPr>
        <p:txBody>
          <a:bodyPr wrap="none" lIns="68567" tIns="34283" rIns="68567" bIns="34283" rtlCol="0">
            <a:spAutoFit/>
          </a:bodyPr>
          <a:lstStyle/>
          <a:p>
            <a:pPr defTabSz="685667"/>
            <a:endParaRPr lang="en-US" sz="1350" b="1" dirty="0">
              <a:solidFill>
                <a:prstClr val="black"/>
              </a:solidFill>
            </a:endParaRPr>
          </a:p>
        </p:txBody>
      </p:sp>
      <p:sp>
        <p:nvSpPr>
          <p:cNvPr id="13" name="5-Point Star 12"/>
          <p:cNvSpPr/>
          <p:nvPr/>
        </p:nvSpPr>
        <p:spPr>
          <a:xfrm>
            <a:off x="1066800" y="4147140"/>
            <a:ext cx="342900" cy="40982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mc:AlternateContent xmlns:mc="http://schemas.openxmlformats.org/markup-compatibility/2006" xmlns:a14="http://schemas.microsoft.com/office/drawing/2010/main">
        <mc:Choice Requires="a14">
          <p:sp>
            <p:nvSpPr>
              <p:cNvPr id="10" name="TextBox 9"/>
              <p:cNvSpPr txBox="1"/>
              <p:nvPr/>
            </p:nvSpPr>
            <p:spPr>
              <a:xfrm>
                <a:off x="6584640" y="5657849"/>
                <a:ext cx="1145442" cy="219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825" i="1">
                          <a:latin typeface="Cambria Math"/>
                        </a:rPr>
                        <m:t>© 2014 </m:t>
                      </m:r>
                      <m:r>
                        <a:rPr lang="en-US" sz="825" i="1">
                          <a:latin typeface="Cambria Math"/>
                        </a:rPr>
                        <m:t>𝑅𝐺𝑉</m:t>
                      </m:r>
                      <m:r>
                        <a:rPr lang="en-US" sz="825" i="1">
                          <a:latin typeface="Cambria Math"/>
                        </a:rPr>
                        <m:t> </m:t>
                      </m:r>
                      <m:r>
                        <a:rPr lang="en-US" sz="825" i="1">
                          <a:latin typeface="Cambria Math"/>
                        </a:rPr>
                        <m:t>𝐹𝑂𝐶𝑈𝑆</m:t>
                      </m:r>
                    </m:oMath>
                  </m:oMathPara>
                </a14:m>
                <a:endParaRPr lang="en-US" sz="825" dirty="0"/>
              </a:p>
            </p:txBody>
          </p:sp>
        </mc:Choice>
        <mc:Fallback xmlns="">
          <p:sp>
            <p:nvSpPr>
              <p:cNvPr id="10" name="TextBox 9"/>
              <p:cNvSpPr txBox="1">
                <a:spLocks noRot="1" noChangeAspect="1" noMove="1" noResize="1" noEditPoints="1" noAdjustHandles="1" noChangeArrowheads="1" noChangeShapeType="1" noTextEdit="1"/>
              </p:cNvSpPr>
              <p:nvPr/>
            </p:nvSpPr>
            <p:spPr>
              <a:xfrm>
                <a:off x="6584640" y="5657849"/>
                <a:ext cx="1145442" cy="219291"/>
              </a:xfrm>
              <a:prstGeom prst="rect">
                <a:avLst/>
              </a:prstGeom>
              <a:blipFill rotWithShape="0">
                <a:blip r:embed="rId9"/>
                <a:stretch>
                  <a:fillRect/>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http://untavatar.org</a:t>
            </a:r>
            <a:endParaRPr lang="en-US"/>
          </a:p>
        </p:txBody>
      </p:sp>
    </p:spTree>
    <p:extLst>
      <p:ext uri="{BB962C8B-B14F-4D97-AF65-F5344CB8AC3E}">
        <p14:creationId xmlns:p14="http://schemas.microsoft.com/office/powerpoint/2010/main" val="401758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Regional Goals</a:t>
            </a:r>
            <a:endParaRPr lang="en-US" b="1" dirty="0"/>
          </a:p>
        </p:txBody>
      </p:sp>
      <p:sp>
        <p:nvSpPr>
          <p:cNvPr id="3" name="Content Placeholder 2"/>
          <p:cNvSpPr>
            <a:spLocks noGrp="1"/>
          </p:cNvSpPr>
          <p:nvPr>
            <p:ph idx="1"/>
          </p:nvPr>
        </p:nvSpPr>
        <p:spPr>
          <a:xfrm>
            <a:off x="1219200" y="2397150"/>
            <a:ext cx="6343650" cy="3543299"/>
          </a:xfrm>
        </p:spPr>
        <p:txBody>
          <a:bodyPr>
            <a:normAutofit fontScale="92500"/>
          </a:bodyPr>
          <a:lstStyle/>
          <a:p>
            <a:pPr marL="133350" indent="-133350"/>
            <a:r>
              <a:rPr lang="en-US" sz="2700" dirty="0"/>
              <a:t> Collaboratively create two courses providing an opportunity for students to demonstrate college readiness in mathematics and/or English Language Arts while still in high school   </a:t>
            </a:r>
          </a:p>
          <a:p>
            <a:pPr marL="133350" indent="-133350"/>
            <a:r>
              <a:rPr lang="en-US" sz="2700" dirty="0" smtClean="0"/>
              <a:t>Ensure </a:t>
            </a:r>
            <a:r>
              <a:rPr lang="en-US" sz="2700" dirty="0"/>
              <a:t>students are able to begin taking credit bearing courses their first year of college</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1" y="533401"/>
            <a:ext cx="1524000" cy="1524000"/>
          </a:xfrm>
          <a:prstGeom prst="rect">
            <a:avLst/>
          </a:prstGeom>
        </p:spPr>
      </p:pic>
      <p:sp>
        <p:nvSpPr>
          <p:cNvPr id="6" name="Footer Placeholder 5"/>
          <p:cNvSpPr>
            <a:spLocks noGrp="1"/>
          </p:cNvSpPr>
          <p:nvPr>
            <p:ph type="ftr" sz="quarter" idx="11"/>
          </p:nvPr>
        </p:nvSpPr>
        <p:spPr/>
        <p:txBody>
          <a:bodyPr/>
          <a:lstStyle/>
          <a:p>
            <a:r>
              <a:rPr lang="en-US" smtClean="0"/>
              <a:t>http://untavatar.org</a:t>
            </a:r>
            <a:endParaRPr lang="en-US"/>
          </a:p>
        </p:txBody>
      </p:sp>
      <p:sp>
        <p:nvSpPr>
          <p:cNvPr id="7" name="Slide Number Placeholder 6"/>
          <p:cNvSpPr>
            <a:spLocks noGrp="1"/>
          </p:cNvSpPr>
          <p:nvPr>
            <p:ph type="sldNum" sz="quarter" idx="12"/>
          </p:nvPr>
        </p:nvSpPr>
        <p:spPr/>
        <p:txBody>
          <a:bodyPr/>
          <a:lstStyle/>
          <a:p>
            <a:fld id="{10418569-7E30-427A-B0AC-AC930D968A95}" type="slidenum">
              <a:rPr lang="en-US" smtClean="0"/>
              <a:pPr/>
              <a:t>23</a:t>
            </a:fld>
            <a:endParaRPr lang="en-US"/>
          </a:p>
        </p:txBody>
      </p:sp>
    </p:spTree>
    <p:extLst>
      <p:ext uri="{BB962C8B-B14F-4D97-AF65-F5344CB8AC3E}">
        <p14:creationId xmlns:p14="http://schemas.microsoft.com/office/powerpoint/2010/main" val="4275422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64970" y="1371600"/>
            <a:ext cx="7620000" cy="2914310"/>
          </a:xfrm>
          <a:prstGeom prst="rect">
            <a:avLst/>
          </a:prstGeom>
        </p:spPr>
        <p:txBody>
          <a:bodyPr wrap="square" lIns="68567" tIns="34283" rIns="68567" bIns="34283">
            <a:spAutoFit/>
          </a:bodyPr>
          <a:lstStyle/>
          <a:p>
            <a:pPr algn="ctr" defTabSz="685667"/>
            <a:endParaRPr lang="en-US" sz="450" b="1" i="1" dirty="0">
              <a:solidFill>
                <a:prstClr val="black"/>
              </a:solidFill>
              <a:latin typeface="Garamond" pitchFamily="18" charset="0"/>
            </a:endParaRPr>
          </a:p>
          <a:p>
            <a:pPr algn="ctr" defTabSz="685667"/>
            <a:endParaRPr lang="en-US" sz="2025" b="1" i="1" dirty="0">
              <a:solidFill>
                <a:srgbClr val="933B30"/>
              </a:solidFill>
              <a:latin typeface="Garamond" panose="02020404030301010803" pitchFamily="18" charset="0"/>
            </a:endParaRPr>
          </a:p>
          <a:p>
            <a:pPr algn="ctr" defTabSz="685667"/>
            <a:r>
              <a:rPr lang="en-US" sz="2288" b="1" i="1" dirty="0">
                <a:solidFill>
                  <a:srgbClr val="933B30"/>
                </a:solidFill>
                <a:latin typeface="Garamond" panose="02020404030301010803" pitchFamily="18" charset="0"/>
              </a:rPr>
              <a:t>Signing Ceremony for the HB 5 College Prep Courses</a:t>
            </a:r>
          </a:p>
          <a:p>
            <a:pPr algn="ctr" defTabSz="685667"/>
            <a:r>
              <a:rPr lang="en-US" b="1" dirty="0">
                <a:solidFill>
                  <a:prstClr val="black"/>
                </a:solidFill>
                <a:latin typeface="Garamond" panose="02020404030301010803" pitchFamily="18" charset="0"/>
              </a:rPr>
              <a:t>Friday,  August 22, 2014</a:t>
            </a:r>
          </a:p>
          <a:p>
            <a:pPr algn="ctr" defTabSz="685667"/>
            <a:r>
              <a:rPr lang="en-US" b="1" dirty="0">
                <a:solidFill>
                  <a:prstClr val="black"/>
                </a:solidFill>
                <a:latin typeface="Garamond" panose="02020404030301010803" pitchFamily="18" charset="0"/>
              </a:rPr>
              <a:t>10:00 AM</a:t>
            </a:r>
          </a:p>
          <a:p>
            <a:pPr algn="ctr" defTabSz="685667"/>
            <a:endParaRPr lang="en-US" sz="2025" b="1" i="1" dirty="0">
              <a:solidFill>
                <a:prstClr val="black"/>
              </a:solidFill>
              <a:latin typeface="Garamond" panose="02020404030301010803" pitchFamily="18" charset="0"/>
            </a:endParaRPr>
          </a:p>
          <a:p>
            <a:pPr algn="ctr" defTabSz="685667"/>
            <a:r>
              <a:rPr lang="en-US" sz="1350" b="1" dirty="0">
                <a:solidFill>
                  <a:prstClr val="black"/>
                </a:solidFill>
                <a:latin typeface="Garamond" panose="02020404030301010803" pitchFamily="18" charset="0"/>
              </a:rPr>
              <a:t>South Texas College</a:t>
            </a:r>
          </a:p>
          <a:p>
            <a:pPr algn="ctr" defTabSz="685667"/>
            <a:r>
              <a:rPr lang="en-US" sz="1350" b="1" dirty="0">
                <a:solidFill>
                  <a:prstClr val="black"/>
                </a:solidFill>
                <a:latin typeface="Garamond" panose="02020404030301010803" pitchFamily="18" charset="0"/>
              </a:rPr>
              <a:t>Mid-Valley Campus</a:t>
            </a:r>
          </a:p>
          <a:p>
            <a:pPr algn="ctr" defTabSz="685667"/>
            <a:r>
              <a:rPr lang="en-US" sz="1350" b="1" dirty="0">
                <a:solidFill>
                  <a:prstClr val="black"/>
                </a:solidFill>
                <a:latin typeface="Garamond" panose="02020404030301010803" pitchFamily="18" charset="0"/>
              </a:rPr>
              <a:t> 400 N. Border</a:t>
            </a:r>
          </a:p>
          <a:p>
            <a:pPr algn="ctr" defTabSz="685667"/>
            <a:r>
              <a:rPr lang="en-US" sz="1350" b="1" dirty="0">
                <a:solidFill>
                  <a:prstClr val="black"/>
                </a:solidFill>
                <a:latin typeface="Garamond" panose="02020404030301010803" pitchFamily="18" charset="0"/>
              </a:rPr>
              <a:t> Weslaco, Texas 78596</a:t>
            </a:r>
          </a:p>
          <a:p>
            <a:pPr algn="ctr" defTabSz="685667"/>
            <a:endParaRPr lang="en-US" sz="1350" b="1" dirty="0">
              <a:solidFill>
                <a:prstClr val="black"/>
              </a:solidFill>
              <a:latin typeface="Garamond" panose="02020404030301010803" pitchFamily="18" charset="0"/>
            </a:endParaRPr>
          </a:p>
          <a:p>
            <a:pPr algn="ctr" defTabSz="685667"/>
            <a:r>
              <a:rPr lang="en-US" sz="1350" b="1" dirty="0">
                <a:solidFill>
                  <a:prstClr val="black"/>
                </a:solidFill>
                <a:latin typeface="Garamond" panose="02020404030301010803" pitchFamily="18" charset="0"/>
              </a:rPr>
              <a:t>All School District ISDs present signed the MOU </a:t>
            </a:r>
          </a:p>
        </p:txBody>
      </p:sp>
      <p:sp>
        <p:nvSpPr>
          <p:cNvPr id="3" name="Rectangle 2"/>
          <p:cNvSpPr/>
          <p:nvPr/>
        </p:nvSpPr>
        <p:spPr>
          <a:xfrm>
            <a:off x="1200150" y="969706"/>
            <a:ext cx="5488706" cy="530900"/>
          </a:xfrm>
          <a:prstGeom prst="rect">
            <a:avLst/>
          </a:prstGeom>
        </p:spPr>
        <p:txBody>
          <a:bodyPr wrap="square" lIns="68567" tIns="34283" rIns="68567" bIns="34283">
            <a:spAutoFit/>
          </a:bodyPr>
          <a:lstStyle/>
          <a:p>
            <a:pPr algn="ctr" defTabSz="685667"/>
            <a:r>
              <a:rPr lang="en-US" sz="3000" b="1" dirty="0">
                <a:solidFill>
                  <a:prstClr val="white"/>
                </a:solidFill>
                <a:latin typeface="Garamond" panose="02020404030301010803" pitchFamily="18" charset="0"/>
              </a:rPr>
              <a:t>You’re Invited … Save the Date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790" y="5360052"/>
            <a:ext cx="1012253" cy="49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299" y="5387733"/>
            <a:ext cx="504934"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2921" y="5426702"/>
            <a:ext cx="595347" cy="4430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115" y="5429265"/>
            <a:ext cx="896540" cy="379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1" y="5285134"/>
            <a:ext cx="877490" cy="658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5098" y="5429251"/>
            <a:ext cx="400050" cy="452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5228" y="5440017"/>
            <a:ext cx="1539484" cy="416418"/>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6908490" y="5804543"/>
                <a:ext cx="1145442" cy="219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825" i="1">
                          <a:latin typeface="Cambria Math"/>
                        </a:rPr>
                        <m:t>© 2014 </m:t>
                      </m:r>
                      <m:r>
                        <a:rPr lang="en-US" sz="825" i="1">
                          <a:latin typeface="Cambria Math"/>
                        </a:rPr>
                        <m:t>𝑅𝐺𝑉</m:t>
                      </m:r>
                      <m:r>
                        <a:rPr lang="en-US" sz="825" i="1">
                          <a:latin typeface="Cambria Math"/>
                        </a:rPr>
                        <m:t> </m:t>
                      </m:r>
                      <m:r>
                        <a:rPr lang="en-US" sz="825" i="1">
                          <a:latin typeface="Cambria Math"/>
                        </a:rPr>
                        <m:t>𝐹𝑂𝐶𝑈𝑆</m:t>
                      </m:r>
                    </m:oMath>
                  </m:oMathPara>
                </a14:m>
                <a:endParaRPr lang="en-US" sz="825" dirty="0"/>
              </a:p>
            </p:txBody>
          </p:sp>
        </mc:Choice>
        <mc:Fallback xmlns="">
          <p:sp>
            <p:nvSpPr>
              <p:cNvPr id="12" name="TextBox 11"/>
              <p:cNvSpPr txBox="1">
                <a:spLocks noRot="1" noChangeAspect="1" noMove="1" noResize="1" noEditPoints="1" noAdjustHandles="1" noChangeArrowheads="1" noChangeShapeType="1" noTextEdit="1"/>
              </p:cNvSpPr>
              <p:nvPr/>
            </p:nvSpPr>
            <p:spPr>
              <a:xfrm>
                <a:off x="9211320" y="6596390"/>
                <a:ext cx="1456681" cy="261610"/>
              </a:xfrm>
              <a:prstGeom prst="rect">
                <a:avLst/>
              </a:prstGeom>
              <a:blipFill rotWithShape="0">
                <a:blip r:embed="rId9"/>
                <a:stretch>
                  <a:fillRect/>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http://untavatar.org</a:t>
            </a:r>
            <a:endParaRPr lang="en-US"/>
          </a:p>
        </p:txBody>
      </p:sp>
      <p:sp>
        <p:nvSpPr>
          <p:cNvPr id="4" name="Slide Number Placeholder 3"/>
          <p:cNvSpPr>
            <a:spLocks noGrp="1"/>
          </p:cNvSpPr>
          <p:nvPr>
            <p:ph type="sldNum" sz="quarter" idx="12"/>
          </p:nvPr>
        </p:nvSpPr>
        <p:spPr/>
        <p:txBody>
          <a:bodyPr/>
          <a:lstStyle/>
          <a:p>
            <a:fld id="{10418569-7E30-427A-B0AC-AC930D968A95}" type="slidenum">
              <a:rPr lang="en-US" smtClean="0"/>
              <a:pPr/>
              <a:t>24</a:t>
            </a:fld>
            <a:endParaRPr lang="en-US"/>
          </a:p>
        </p:txBody>
      </p:sp>
    </p:spTree>
    <p:extLst>
      <p:ext uri="{BB962C8B-B14F-4D97-AF65-F5344CB8AC3E}">
        <p14:creationId xmlns:p14="http://schemas.microsoft.com/office/powerpoint/2010/main" val="280980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2209800"/>
            <a:ext cx="7831836" cy="3448049"/>
          </a:xfrm>
        </p:spPr>
        <p:txBody>
          <a:bodyPr>
            <a:normAutofit fontScale="92500"/>
          </a:bodyPr>
          <a:lstStyle/>
          <a:p>
            <a:pPr lvl="0"/>
            <a:r>
              <a:rPr lang="en-US" b="1" dirty="0"/>
              <a:t>General Session</a:t>
            </a:r>
            <a:r>
              <a:rPr lang="en-US" dirty="0"/>
              <a:t>- ½ day only </a:t>
            </a:r>
            <a:r>
              <a:rPr lang="en-US" b="1" dirty="0" smtClean="0"/>
              <a:t>August </a:t>
            </a:r>
            <a:r>
              <a:rPr lang="en-US" b="1" dirty="0"/>
              <a:t>11, 2014 </a:t>
            </a:r>
            <a:r>
              <a:rPr lang="en-US" dirty="0"/>
              <a:t>– </a:t>
            </a:r>
            <a:r>
              <a:rPr lang="en-US" i="1" dirty="0"/>
              <a:t>Region </a:t>
            </a:r>
            <a:r>
              <a:rPr lang="en-US" i="1" dirty="0" smtClean="0"/>
              <a:t>1 </a:t>
            </a:r>
            <a:r>
              <a:rPr lang="en-US" i="1" dirty="0"/>
              <a:t>ESC </a:t>
            </a:r>
            <a:endParaRPr lang="en-US" i="1" dirty="0" smtClean="0"/>
          </a:p>
          <a:p>
            <a:endParaRPr lang="en-US" sz="1050" i="1" dirty="0"/>
          </a:p>
          <a:p>
            <a:r>
              <a:rPr lang="en-US" b="1" dirty="0" smtClean="0"/>
              <a:t>One </a:t>
            </a:r>
            <a:r>
              <a:rPr lang="en-US" b="1" dirty="0"/>
              <a:t>day follow-up </a:t>
            </a:r>
            <a:r>
              <a:rPr lang="en-US" b="1" dirty="0" smtClean="0"/>
              <a:t>workshop of which </a:t>
            </a:r>
            <a:r>
              <a:rPr lang="en-US" b="1" dirty="0"/>
              <a:t>teachers </a:t>
            </a:r>
            <a:r>
              <a:rPr lang="en-US" b="1" dirty="0" smtClean="0"/>
              <a:t>could attend </a:t>
            </a:r>
            <a:r>
              <a:rPr lang="en-US" b="1" dirty="0"/>
              <a:t>either:</a:t>
            </a:r>
            <a:endParaRPr lang="en-US" dirty="0"/>
          </a:p>
          <a:p>
            <a:pPr marL="600075" lvl="1" indent="-257175">
              <a:buFont typeface="Wingdings" panose="05000000000000000000" pitchFamily="2" charset="2"/>
              <a:buChar char="Ø"/>
            </a:pPr>
            <a:r>
              <a:rPr lang="en-US" b="1" dirty="0"/>
              <a:t>August 12, 2014 </a:t>
            </a:r>
            <a:r>
              <a:rPr lang="en-US" dirty="0"/>
              <a:t>– </a:t>
            </a:r>
            <a:r>
              <a:rPr lang="en-US" i="1" dirty="0"/>
              <a:t>University of Texas-Pan </a:t>
            </a:r>
            <a:r>
              <a:rPr lang="en-US" i="1" dirty="0" smtClean="0"/>
              <a:t>American</a:t>
            </a:r>
          </a:p>
          <a:p>
            <a:pPr marL="600075" lvl="1" indent="-257175">
              <a:buFont typeface="Wingdings" panose="05000000000000000000" pitchFamily="2" charset="2"/>
              <a:buChar char="Ø"/>
            </a:pPr>
            <a:r>
              <a:rPr lang="en-US" b="1" dirty="0" smtClean="0"/>
              <a:t>August 13, 2014 </a:t>
            </a:r>
            <a:r>
              <a:rPr lang="en-US" dirty="0"/>
              <a:t>– </a:t>
            </a:r>
            <a:r>
              <a:rPr lang="en-US" i="1" dirty="0"/>
              <a:t>TSTC University Center </a:t>
            </a:r>
            <a:r>
              <a:rPr lang="en-US" dirty="0"/>
              <a:t>(Lower Valley) </a:t>
            </a:r>
            <a:endParaRPr lang="en-US" dirty="0" smtClean="0"/>
          </a:p>
          <a:p>
            <a:r>
              <a:rPr lang="en-US" b="1" dirty="0" smtClean="0"/>
              <a:t>Monthly online meetings using ZOOM</a:t>
            </a:r>
            <a:endParaRPr lang="en-US" dirty="0"/>
          </a:p>
          <a:p>
            <a:pPr lvl="1"/>
            <a:r>
              <a:rPr lang="en-US" dirty="0" smtClean="0"/>
              <a:t>31 districts were grouped by location and assigned an hour to attend morning ELA OR afternoon Math PD</a:t>
            </a:r>
          </a:p>
          <a:p>
            <a:pPr lvl="1"/>
            <a:r>
              <a:rPr lang="en-US" dirty="0" smtClean="0"/>
              <a:t>Not well attended</a:t>
            </a:r>
          </a:p>
          <a:p>
            <a:pPr lvl="1"/>
            <a:r>
              <a:rPr lang="en-US" dirty="0" smtClean="0"/>
              <a:t>Same people attended each time and were on target</a:t>
            </a:r>
          </a:p>
          <a:p>
            <a:pPr marL="342900" lvl="1" indent="0">
              <a:buNone/>
            </a:pPr>
            <a:endParaRPr lang="en-US" dirty="0" smtClean="0"/>
          </a:p>
          <a:p>
            <a:pPr lvl="1"/>
            <a:endParaRPr lang="en-US" dirty="0"/>
          </a:p>
        </p:txBody>
      </p:sp>
      <p:sp>
        <p:nvSpPr>
          <p:cNvPr id="2" name="Title 1"/>
          <p:cNvSpPr>
            <a:spLocks noGrp="1"/>
          </p:cNvSpPr>
          <p:nvPr>
            <p:ph type="title"/>
          </p:nvPr>
        </p:nvSpPr>
        <p:spPr>
          <a:xfrm>
            <a:off x="628650" y="1131094"/>
            <a:ext cx="7886700" cy="672560"/>
          </a:xfrm>
        </p:spPr>
        <p:txBody>
          <a:bodyPr>
            <a:normAutofit/>
          </a:bodyPr>
          <a:lstStyle/>
          <a:p>
            <a:r>
              <a:rPr lang="en-US" b="1" dirty="0" smtClean="0"/>
              <a:t>Professional Development for Teachers</a:t>
            </a:r>
            <a:endParaRPr lang="en-US" b="1" dirty="0"/>
          </a:p>
        </p:txBody>
      </p:sp>
      <p:sp>
        <p:nvSpPr>
          <p:cNvPr id="4" name="Footer Placeholder 3"/>
          <p:cNvSpPr>
            <a:spLocks noGrp="1"/>
          </p:cNvSpPr>
          <p:nvPr>
            <p:ph type="ftr" sz="quarter" idx="11"/>
          </p:nvPr>
        </p:nvSpPr>
        <p:spPr/>
        <p:txBody>
          <a:bodyPr/>
          <a:lstStyle/>
          <a:p>
            <a:r>
              <a:rPr lang="en-US" smtClean="0"/>
              <a:t>http://untavatar.org</a:t>
            </a:r>
            <a:endParaRPr lang="en-US"/>
          </a:p>
        </p:txBody>
      </p:sp>
      <p:sp>
        <p:nvSpPr>
          <p:cNvPr id="5" name="Slide Number Placeholder 4"/>
          <p:cNvSpPr>
            <a:spLocks noGrp="1"/>
          </p:cNvSpPr>
          <p:nvPr>
            <p:ph type="sldNum" sz="quarter" idx="12"/>
          </p:nvPr>
        </p:nvSpPr>
        <p:spPr/>
        <p:txBody>
          <a:bodyPr/>
          <a:lstStyle/>
          <a:p>
            <a:fld id="{10418569-7E30-427A-B0AC-AC930D968A95}" type="slidenum">
              <a:rPr lang="en-US" smtClean="0"/>
              <a:pPr/>
              <a:t>25</a:t>
            </a:fld>
            <a:endParaRPr lang="en-US"/>
          </a:p>
        </p:txBody>
      </p:sp>
    </p:spTree>
    <p:extLst>
      <p:ext uri="{BB962C8B-B14F-4D97-AF65-F5344CB8AC3E}">
        <p14:creationId xmlns:p14="http://schemas.microsoft.com/office/powerpoint/2010/main" val="353136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966502"/>
            <a:ext cx="7886700" cy="994172"/>
          </a:xfrm>
        </p:spPr>
        <p:txBody>
          <a:bodyPr/>
          <a:lstStyle/>
          <a:p>
            <a:r>
              <a:rPr lang="en-US" b="1" dirty="0" smtClean="0"/>
              <a:t>Frequently Asked Questions</a:t>
            </a:r>
            <a:endParaRPr lang="en-US" b="1" dirty="0"/>
          </a:p>
        </p:txBody>
      </p:sp>
      <p:sp>
        <p:nvSpPr>
          <p:cNvPr id="3" name="Content Placeholder 2"/>
          <p:cNvSpPr>
            <a:spLocks noGrp="1"/>
          </p:cNvSpPr>
          <p:nvPr>
            <p:ph idx="1"/>
          </p:nvPr>
        </p:nvSpPr>
        <p:spPr>
          <a:xfrm>
            <a:off x="281178" y="2209800"/>
            <a:ext cx="8524494" cy="3681222"/>
          </a:xfrm>
        </p:spPr>
        <p:txBody>
          <a:bodyPr>
            <a:normAutofit fontScale="92500" lnSpcReduction="20000"/>
          </a:bodyPr>
          <a:lstStyle/>
          <a:p>
            <a:pPr marL="385763" indent="-385763">
              <a:buFont typeface="+mj-lt"/>
              <a:buAutoNum type="arabicPeriod"/>
            </a:pPr>
            <a:r>
              <a:rPr lang="en-US" dirty="0"/>
              <a:t>Is </a:t>
            </a:r>
            <a:r>
              <a:rPr lang="en-US" dirty="0" smtClean="0"/>
              <a:t>College Prep Course (CPC) </a:t>
            </a:r>
            <a:r>
              <a:rPr lang="en-US" dirty="0"/>
              <a:t>a TSI exemption option for dual enrollment courses?</a:t>
            </a:r>
          </a:p>
          <a:p>
            <a:pPr marL="342900" lvl="1" indent="0">
              <a:buNone/>
            </a:pPr>
            <a:r>
              <a:rPr lang="en-US" sz="2100" dirty="0">
                <a:solidFill>
                  <a:srgbClr val="FF0000"/>
                </a:solidFill>
              </a:rPr>
              <a:t>No</a:t>
            </a:r>
          </a:p>
          <a:p>
            <a:pPr marL="385763" indent="-385763">
              <a:buFont typeface="+mj-lt"/>
              <a:buAutoNum type="arabicPeriod"/>
            </a:pPr>
            <a:r>
              <a:rPr lang="en-US" dirty="0"/>
              <a:t>Can </a:t>
            </a:r>
            <a:r>
              <a:rPr lang="en-US" dirty="0" smtClean="0"/>
              <a:t>students </a:t>
            </a:r>
            <a:r>
              <a:rPr lang="en-US" dirty="0"/>
              <a:t>take this course prior to their 12</a:t>
            </a:r>
            <a:r>
              <a:rPr lang="en-US" baseline="30000" dirty="0"/>
              <a:t>th</a:t>
            </a:r>
            <a:r>
              <a:rPr lang="en-US" dirty="0"/>
              <a:t> grade year to be eligible for dual enrollment courses?</a:t>
            </a:r>
          </a:p>
          <a:p>
            <a:pPr marL="342900" lvl="1" indent="0">
              <a:buNone/>
            </a:pPr>
            <a:r>
              <a:rPr lang="en-US" sz="2100" dirty="0">
                <a:solidFill>
                  <a:srgbClr val="FF0000"/>
                </a:solidFill>
              </a:rPr>
              <a:t>No</a:t>
            </a:r>
          </a:p>
          <a:p>
            <a:pPr marL="385763" indent="-385763">
              <a:buFont typeface="+mj-lt"/>
              <a:buAutoNum type="arabicPeriod"/>
            </a:pPr>
            <a:r>
              <a:rPr lang="en-US" dirty="0"/>
              <a:t>Can a student who remains on the current Recommended High School Program (RHSP) or the Distinguished Achievement Program (DAP) earn credit for a college preparatory course?</a:t>
            </a:r>
          </a:p>
          <a:p>
            <a:pPr marL="342900" lvl="1" indent="0">
              <a:buNone/>
            </a:pPr>
            <a:r>
              <a:rPr lang="en-US" sz="2100" dirty="0">
                <a:solidFill>
                  <a:srgbClr val="FF0000"/>
                </a:solidFill>
              </a:rPr>
              <a:t>No</a:t>
            </a:r>
          </a:p>
          <a:p>
            <a:pPr marL="385763" indent="-385763">
              <a:buFont typeface="+mj-lt"/>
              <a:buAutoNum type="arabicPeriod"/>
            </a:pPr>
            <a:r>
              <a:rPr lang="en-US" dirty="0"/>
              <a:t>Will the CPC be offered as a dual enrollment course at any of the RGV IHEs?</a:t>
            </a:r>
          </a:p>
          <a:p>
            <a:pPr marL="342900" lvl="1" indent="0">
              <a:buNone/>
            </a:pPr>
            <a:r>
              <a:rPr lang="en-US" sz="2100" dirty="0">
                <a:solidFill>
                  <a:srgbClr val="FF0000"/>
                </a:solidFill>
              </a:rPr>
              <a:t>No</a:t>
            </a:r>
          </a:p>
          <a:p>
            <a:pPr marL="385763" indent="-385763">
              <a:buFont typeface="+mj-lt"/>
              <a:buAutoNum type="arabicPeriod"/>
            </a:pPr>
            <a:endParaRPr lang="en-US" sz="1350" dirty="0"/>
          </a:p>
          <a:p>
            <a:pPr marL="385763" indent="-385763">
              <a:buFont typeface="+mj-lt"/>
              <a:buAutoNum type="arabicPeriod"/>
            </a:pPr>
            <a:endParaRPr lang="en-US" sz="1350" dirty="0"/>
          </a:p>
          <a:p>
            <a:pPr marL="385763" indent="-385763">
              <a:buFont typeface="+mj-lt"/>
              <a:buAutoNum type="arabicPeriod"/>
            </a:pPr>
            <a:endParaRPr lang="en-US" sz="1350" dirty="0"/>
          </a:p>
          <a:p>
            <a:endParaRPr lang="en-US" sz="1350" dirty="0">
              <a:solidFill>
                <a:srgbClr val="FF0000"/>
              </a:solidFill>
            </a:endParaRPr>
          </a:p>
        </p:txBody>
      </p:sp>
      <p:sp>
        <p:nvSpPr>
          <p:cNvPr id="4" name="Footer Placeholder 3"/>
          <p:cNvSpPr>
            <a:spLocks noGrp="1"/>
          </p:cNvSpPr>
          <p:nvPr>
            <p:ph type="ftr" sz="quarter" idx="11"/>
          </p:nvPr>
        </p:nvSpPr>
        <p:spPr/>
        <p:txBody>
          <a:bodyPr/>
          <a:lstStyle/>
          <a:p>
            <a:r>
              <a:rPr lang="en-US" smtClean="0"/>
              <a:t>http://untavatar.org</a:t>
            </a:r>
            <a:endParaRPr lang="en-US"/>
          </a:p>
        </p:txBody>
      </p:sp>
      <p:sp>
        <p:nvSpPr>
          <p:cNvPr id="5" name="Slide Number Placeholder 4"/>
          <p:cNvSpPr>
            <a:spLocks noGrp="1"/>
          </p:cNvSpPr>
          <p:nvPr>
            <p:ph type="sldNum" sz="quarter" idx="12"/>
          </p:nvPr>
        </p:nvSpPr>
        <p:spPr/>
        <p:txBody>
          <a:bodyPr/>
          <a:lstStyle/>
          <a:p>
            <a:fld id="{10418569-7E30-427A-B0AC-AC930D968A95}" type="slidenum">
              <a:rPr lang="en-US" smtClean="0"/>
              <a:pPr/>
              <a:t>26</a:t>
            </a:fld>
            <a:endParaRPr lang="en-US"/>
          </a:p>
        </p:txBody>
      </p:sp>
    </p:spTree>
    <p:extLst>
      <p:ext uri="{BB962C8B-B14F-4D97-AF65-F5344CB8AC3E}">
        <p14:creationId xmlns:p14="http://schemas.microsoft.com/office/powerpoint/2010/main" val="497923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966502"/>
            <a:ext cx="7886700" cy="994172"/>
          </a:xfrm>
        </p:spPr>
        <p:txBody>
          <a:bodyPr/>
          <a:lstStyle/>
          <a:p>
            <a:r>
              <a:rPr lang="en-US" b="1" dirty="0" smtClean="0"/>
              <a:t>More Frequently Asked Questions</a:t>
            </a:r>
            <a:endParaRPr lang="en-US" b="1" dirty="0"/>
          </a:p>
        </p:txBody>
      </p:sp>
      <p:sp>
        <p:nvSpPr>
          <p:cNvPr id="3" name="Content Placeholder 2"/>
          <p:cNvSpPr>
            <a:spLocks noGrp="1"/>
          </p:cNvSpPr>
          <p:nvPr>
            <p:ph idx="1"/>
          </p:nvPr>
        </p:nvSpPr>
        <p:spPr>
          <a:xfrm>
            <a:off x="281178" y="2209800"/>
            <a:ext cx="8524494" cy="3681222"/>
          </a:xfrm>
        </p:spPr>
        <p:txBody>
          <a:bodyPr>
            <a:normAutofit lnSpcReduction="10000"/>
          </a:bodyPr>
          <a:lstStyle/>
          <a:p>
            <a:pPr marL="0" indent="0">
              <a:buNone/>
            </a:pPr>
            <a:r>
              <a:rPr lang="en-US" dirty="0" smtClean="0">
                <a:solidFill>
                  <a:schemeClr val="accent2"/>
                </a:solidFill>
              </a:rPr>
              <a:t>1.   </a:t>
            </a:r>
            <a:r>
              <a:rPr lang="en-US" dirty="0" smtClean="0"/>
              <a:t>Are students required to enroll in CPC this year?</a:t>
            </a:r>
          </a:p>
          <a:p>
            <a:pPr marL="0" indent="0">
              <a:buNone/>
            </a:pPr>
            <a:r>
              <a:rPr lang="en-US" sz="2100" dirty="0" smtClean="0">
                <a:solidFill>
                  <a:srgbClr val="FF0000"/>
                </a:solidFill>
              </a:rPr>
              <a:t>     No</a:t>
            </a:r>
            <a:endParaRPr lang="en-US" sz="2100" dirty="0">
              <a:solidFill>
                <a:srgbClr val="FF0000"/>
              </a:solidFill>
            </a:endParaRPr>
          </a:p>
          <a:p>
            <a:pPr marL="0" indent="0">
              <a:buNone/>
            </a:pPr>
            <a:r>
              <a:rPr lang="en-US" dirty="0" smtClean="0">
                <a:solidFill>
                  <a:srgbClr val="FF0000"/>
                </a:solidFill>
              </a:rPr>
              <a:t>2.   </a:t>
            </a:r>
            <a:r>
              <a:rPr lang="en-US" dirty="0" smtClean="0"/>
              <a:t>Can the CPC be used as an advanced English or mathematics course for an endorsement?</a:t>
            </a:r>
            <a:endParaRPr lang="en-US" dirty="0"/>
          </a:p>
          <a:p>
            <a:pPr marL="0" indent="0">
              <a:buNone/>
            </a:pPr>
            <a:r>
              <a:rPr lang="en-US" sz="2100" dirty="0">
                <a:solidFill>
                  <a:srgbClr val="FF0000"/>
                </a:solidFill>
              </a:rPr>
              <a:t> </a:t>
            </a:r>
            <a:r>
              <a:rPr lang="en-US" sz="2100" dirty="0" smtClean="0">
                <a:solidFill>
                  <a:srgbClr val="FF0000"/>
                </a:solidFill>
              </a:rPr>
              <a:t>    Yes</a:t>
            </a:r>
            <a:endParaRPr lang="en-US" sz="2100" dirty="0">
              <a:solidFill>
                <a:srgbClr val="FF0000"/>
              </a:solidFill>
            </a:endParaRPr>
          </a:p>
          <a:p>
            <a:pPr marL="0" indent="0">
              <a:buNone/>
            </a:pPr>
            <a:r>
              <a:rPr lang="en-US" sz="2100" dirty="0" smtClean="0">
                <a:solidFill>
                  <a:srgbClr val="FF0000"/>
                </a:solidFill>
              </a:rPr>
              <a:t>3.  </a:t>
            </a:r>
            <a:r>
              <a:rPr lang="en-US" dirty="0" smtClean="0"/>
              <a:t>Are teachers of the CPC required to have a Master’s Degree?</a:t>
            </a:r>
            <a:endParaRPr lang="en-US" dirty="0"/>
          </a:p>
          <a:p>
            <a:pPr marL="0" indent="0">
              <a:buNone/>
            </a:pPr>
            <a:r>
              <a:rPr lang="en-US" sz="2100" dirty="0">
                <a:solidFill>
                  <a:srgbClr val="FF0000"/>
                </a:solidFill>
              </a:rPr>
              <a:t> </a:t>
            </a:r>
            <a:r>
              <a:rPr lang="en-US" sz="2100" dirty="0" smtClean="0">
                <a:solidFill>
                  <a:srgbClr val="FF0000"/>
                </a:solidFill>
              </a:rPr>
              <a:t>    No</a:t>
            </a:r>
            <a:endParaRPr lang="en-US" sz="2100" dirty="0">
              <a:solidFill>
                <a:srgbClr val="FF0000"/>
              </a:solidFill>
            </a:endParaRPr>
          </a:p>
          <a:p>
            <a:pPr marL="0" indent="0">
              <a:buNone/>
            </a:pPr>
            <a:r>
              <a:rPr lang="en-US" sz="2100" dirty="0" smtClean="0">
                <a:solidFill>
                  <a:srgbClr val="FF0000"/>
                </a:solidFill>
              </a:rPr>
              <a:t>4.  </a:t>
            </a:r>
            <a:r>
              <a:rPr lang="en-US" dirty="0" smtClean="0"/>
              <a:t>Are teachers supposed to be highly qualified?</a:t>
            </a:r>
            <a:endParaRPr lang="en-US" dirty="0"/>
          </a:p>
          <a:p>
            <a:pPr marL="0" indent="0">
              <a:buNone/>
            </a:pPr>
            <a:r>
              <a:rPr lang="en-US" sz="2100" dirty="0">
                <a:solidFill>
                  <a:srgbClr val="FF0000"/>
                </a:solidFill>
              </a:rPr>
              <a:t> </a:t>
            </a:r>
            <a:r>
              <a:rPr lang="en-US" sz="2100" dirty="0" smtClean="0">
                <a:solidFill>
                  <a:srgbClr val="FF0000"/>
                </a:solidFill>
              </a:rPr>
              <a:t>    Yes</a:t>
            </a:r>
            <a:endParaRPr lang="en-US" sz="2100" dirty="0">
              <a:solidFill>
                <a:srgbClr val="FF0000"/>
              </a:solidFill>
            </a:endParaRPr>
          </a:p>
          <a:p>
            <a:pPr marL="385763" indent="-385763">
              <a:buFont typeface="+mj-lt"/>
              <a:buAutoNum type="arabicPeriod"/>
            </a:pPr>
            <a:endParaRPr lang="en-US" sz="1350" dirty="0"/>
          </a:p>
          <a:p>
            <a:pPr marL="385763" indent="-385763">
              <a:buFont typeface="+mj-lt"/>
              <a:buAutoNum type="arabicPeriod"/>
            </a:pPr>
            <a:endParaRPr lang="en-US" sz="1350" dirty="0"/>
          </a:p>
          <a:p>
            <a:pPr marL="385763" indent="-385763">
              <a:buFont typeface="+mj-lt"/>
              <a:buAutoNum type="arabicPeriod"/>
            </a:pPr>
            <a:endParaRPr lang="en-US" sz="1350" dirty="0"/>
          </a:p>
          <a:p>
            <a:endParaRPr lang="en-US" sz="1350" dirty="0">
              <a:solidFill>
                <a:srgbClr val="FF0000"/>
              </a:solidFill>
            </a:endParaRPr>
          </a:p>
        </p:txBody>
      </p:sp>
      <p:sp>
        <p:nvSpPr>
          <p:cNvPr id="4" name="Footer Placeholder 3"/>
          <p:cNvSpPr>
            <a:spLocks noGrp="1"/>
          </p:cNvSpPr>
          <p:nvPr>
            <p:ph type="ftr" sz="quarter" idx="11"/>
          </p:nvPr>
        </p:nvSpPr>
        <p:spPr/>
        <p:txBody>
          <a:bodyPr/>
          <a:lstStyle/>
          <a:p>
            <a:r>
              <a:rPr lang="en-US" smtClean="0"/>
              <a:t>http://untavatar.org</a:t>
            </a:r>
            <a:endParaRPr lang="en-US"/>
          </a:p>
        </p:txBody>
      </p:sp>
      <p:sp>
        <p:nvSpPr>
          <p:cNvPr id="5" name="Slide Number Placeholder 4"/>
          <p:cNvSpPr>
            <a:spLocks noGrp="1"/>
          </p:cNvSpPr>
          <p:nvPr>
            <p:ph type="sldNum" sz="quarter" idx="12"/>
          </p:nvPr>
        </p:nvSpPr>
        <p:spPr/>
        <p:txBody>
          <a:bodyPr/>
          <a:lstStyle/>
          <a:p>
            <a:fld id="{10418569-7E30-427A-B0AC-AC930D968A95}" type="slidenum">
              <a:rPr lang="en-US" smtClean="0"/>
              <a:pPr/>
              <a:t>27</a:t>
            </a:fld>
            <a:endParaRPr lang="en-US"/>
          </a:p>
        </p:txBody>
      </p:sp>
    </p:spTree>
    <p:extLst>
      <p:ext uri="{BB962C8B-B14F-4D97-AF65-F5344CB8AC3E}">
        <p14:creationId xmlns:p14="http://schemas.microsoft.com/office/powerpoint/2010/main" val="1520040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70000" lnSpcReduction="20000"/>
          </a:bodyPr>
          <a:lstStyle/>
          <a:p>
            <a:r>
              <a:rPr lang="en-US" sz="2400" dirty="0"/>
              <a:t>Teachers are assigned to teach CPC at last minute—no training</a:t>
            </a:r>
          </a:p>
          <a:p>
            <a:r>
              <a:rPr lang="en-US" sz="2400" dirty="0"/>
              <a:t>Counselors </a:t>
            </a:r>
            <a:r>
              <a:rPr lang="en-US" sz="2400" dirty="0" smtClean="0"/>
              <a:t>enroll or remove students </a:t>
            </a:r>
            <a:r>
              <a:rPr lang="en-US" sz="2400" dirty="0"/>
              <a:t>irregularly</a:t>
            </a:r>
          </a:p>
          <a:p>
            <a:r>
              <a:rPr lang="en-US" sz="2400" dirty="0"/>
              <a:t>Course is an elective that does not count towards graduation in all districts</a:t>
            </a:r>
          </a:p>
          <a:p>
            <a:r>
              <a:rPr lang="en-US" sz="2400" dirty="0"/>
              <a:t>Teachers </a:t>
            </a:r>
            <a:r>
              <a:rPr lang="en-US" sz="2400" dirty="0" smtClean="0"/>
              <a:t>cannot or do </a:t>
            </a:r>
            <a:r>
              <a:rPr lang="en-US" sz="2400" dirty="0"/>
              <a:t>not </a:t>
            </a:r>
            <a:r>
              <a:rPr lang="en-US" sz="2400" dirty="0" smtClean="0"/>
              <a:t>participate </a:t>
            </a:r>
            <a:r>
              <a:rPr lang="en-US" sz="2400" dirty="0"/>
              <a:t>in training</a:t>
            </a:r>
          </a:p>
          <a:p>
            <a:r>
              <a:rPr lang="en-US" sz="2400" dirty="0"/>
              <a:t>Fidelity of curriculum compromised by not teaching according to plan</a:t>
            </a:r>
          </a:p>
          <a:p>
            <a:r>
              <a:rPr lang="en-US" sz="2400" dirty="0"/>
              <a:t>Teachers do not like online professional development</a:t>
            </a:r>
          </a:p>
          <a:p>
            <a:r>
              <a:rPr lang="en-US" sz="2400" dirty="0"/>
              <a:t>Districts need </a:t>
            </a:r>
            <a:r>
              <a:rPr lang="en-US" sz="2400" dirty="0" smtClean="0"/>
              <a:t>the teachers </a:t>
            </a:r>
            <a:r>
              <a:rPr lang="en-US" sz="2400" dirty="0"/>
              <a:t>in their classrooms</a:t>
            </a:r>
          </a:p>
          <a:p>
            <a:r>
              <a:rPr lang="en-US" sz="2400" dirty="0"/>
              <a:t>Teachers lack knowledge about the writing process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77098"/>
            <a:ext cx="4658868" cy="1209866"/>
          </a:xfrm>
          <a:prstGeom prst="rect">
            <a:avLst/>
          </a:prstGeom>
        </p:spPr>
      </p:pic>
      <p:sp>
        <p:nvSpPr>
          <p:cNvPr id="5" name="Footer Placeholder 4"/>
          <p:cNvSpPr>
            <a:spLocks noGrp="1"/>
          </p:cNvSpPr>
          <p:nvPr>
            <p:ph type="ftr" sz="quarter" idx="11"/>
          </p:nvPr>
        </p:nvSpPr>
        <p:spPr/>
        <p:txBody>
          <a:bodyPr/>
          <a:lstStyle/>
          <a:p>
            <a:r>
              <a:rPr lang="en-US" smtClean="0"/>
              <a:t>http://untavatar.org</a:t>
            </a:r>
            <a:endParaRPr lang="en-US"/>
          </a:p>
        </p:txBody>
      </p:sp>
      <p:sp>
        <p:nvSpPr>
          <p:cNvPr id="6" name="Slide Number Placeholder 5"/>
          <p:cNvSpPr>
            <a:spLocks noGrp="1"/>
          </p:cNvSpPr>
          <p:nvPr>
            <p:ph type="sldNum" sz="quarter" idx="12"/>
          </p:nvPr>
        </p:nvSpPr>
        <p:spPr/>
        <p:txBody>
          <a:bodyPr/>
          <a:lstStyle/>
          <a:p>
            <a:fld id="{10418569-7E30-427A-B0AC-AC930D968A95}" type="slidenum">
              <a:rPr lang="en-US" smtClean="0"/>
              <a:pPr/>
              <a:t>28</a:t>
            </a:fld>
            <a:endParaRPr lang="en-US"/>
          </a:p>
        </p:txBody>
      </p:sp>
    </p:spTree>
    <p:extLst>
      <p:ext uri="{BB962C8B-B14F-4D97-AF65-F5344CB8AC3E}">
        <p14:creationId xmlns:p14="http://schemas.microsoft.com/office/powerpoint/2010/main" val="252798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r>
              <a:rPr lang="en-US" dirty="0" smtClean="0"/>
              <a:t>Some school districts or high schools are misinterpreting the course as Test-Prep</a:t>
            </a:r>
          </a:p>
          <a:p>
            <a:r>
              <a:rPr lang="en-US" dirty="0" smtClean="0"/>
              <a:t>Some school districts are approaching IHEs or non-profits independently to develop a course to satisfy the requirement</a:t>
            </a:r>
          </a:p>
          <a:p>
            <a:r>
              <a:rPr lang="en-US" dirty="0" smtClean="0"/>
              <a:t>Student participation and teacher engagement has been lowest from some of the largest districts.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77098"/>
            <a:ext cx="4658868" cy="1209866"/>
          </a:xfrm>
          <a:prstGeom prst="rect">
            <a:avLst/>
          </a:prstGeom>
        </p:spPr>
      </p:pic>
      <p:sp>
        <p:nvSpPr>
          <p:cNvPr id="5" name="Footer Placeholder 4"/>
          <p:cNvSpPr>
            <a:spLocks noGrp="1"/>
          </p:cNvSpPr>
          <p:nvPr>
            <p:ph type="ftr" sz="quarter" idx="11"/>
          </p:nvPr>
        </p:nvSpPr>
        <p:spPr/>
        <p:txBody>
          <a:bodyPr/>
          <a:lstStyle/>
          <a:p>
            <a:r>
              <a:rPr lang="en-US" smtClean="0"/>
              <a:t>http://untavatar.org</a:t>
            </a:r>
            <a:endParaRPr lang="en-US"/>
          </a:p>
        </p:txBody>
      </p:sp>
      <p:sp>
        <p:nvSpPr>
          <p:cNvPr id="6" name="Slide Number Placeholder 5"/>
          <p:cNvSpPr>
            <a:spLocks noGrp="1"/>
          </p:cNvSpPr>
          <p:nvPr>
            <p:ph type="sldNum" sz="quarter" idx="12"/>
          </p:nvPr>
        </p:nvSpPr>
        <p:spPr/>
        <p:txBody>
          <a:bodyPr/>
          <a:lstStyle/>
          <a:p>
            <a:fld id="{10418569-7E30-427A-B0AC-AC930D968A95}" type="slidenum">
              <a:rPr lang="en-US" smtClean="0"/>
              <a:pPr/>
              <a:t>29</a:t>
            </a:fld>
            <a:endParaRPr lang="en-US"/>
          </a:p>
        </p:txBody>
      </p:sp>
    </p:spTree>
    <p:extLst>
      <p:ext uri="{BB962C8B-B14F-4D97-AF65-F5344CB8AC3E}">
        <p14:creationId xmlns:p14="http://schemas.microsoft.com/office/powerpoint/2010/main" val="3728282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b="1" dirty="0" smtClean="0"/>
              <a:t>What is the AVATAR  College Preparatory Course (CPC) project</a:t>
            </a:r>
            <a:r>
              <a:rPr lang="en-US" dirty="0" smtClean="0"/>
              <a:t>?</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526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549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77774" y="2596801"/>
            <a:ext cx="7886700" cy="3263504"/>
          </a:xfrm>
        </p:spPr>
        <p:txBody>
          <a:bodyPr>
            <a:normAutofit fontScale="85000" lnSpcReduction="10000"/>
          </a:bodyPr>
          <a:lstStyle/>
          <a:p>
            <a:r>
              <a:rPr lang="en-US" sz="2400" dirty="0" smtClean="0"/>
              <a:t>Partnership Team </a:t>
            </a:r>
            <a:r>
              <a:rPr lang="en-US" sz="2400" dirty="0"/>
              <a:t>believes we </a:t>
            </a:r>
            <a:r>
              <a:rPr lang="en-US" sz="2400" dirty="0" smtClean="0"/>
              <a:t>need to: </a:t>
            </a:r>
            <a:endParaRPr lang="en-US" sz="2400" dirty="0"/>
          </a:p>
          <a:p>
            <a:pPr lvl="1">
              <a:buFont typeface="Wingdings" panose="05000000000000000000" pitchFamily="2" charset="2"/>
              <a:buChar char="ü"/>
            </a:pPr>
            <a:r>
              <a:rPr lang="en-US" sz="2400" dirty="0" smtClean="0"/>
              <a:t>provide </a:t>
            </a:r>
            <a:r>
              <a:rPr lang="en-US" sz="2400" dirty="0"/>
              <a:t>a course timeline </a:t>
            </a:r>
            <a:endParaRPr lang="en-US" sz="2400" dirty="0" smtClean="0"/>
          </a:p>
          <a:p>
            <a:pPr lvl="1">
              <a:buFont typeface="Wingdings" panose="05000000000000000000" pitchFamily="2" charset="2"/>
              <a:buChar char="ü"/>
            </a:pPr>
            <a:r>
              <a:rPr lang="en-US" sz="2400" dirty="0" smtClean="0"/>
              <a:t>seek IRB approval or expand MOU to allow classroom observation, video, and focus group interviews</a:t>
            </a:r>
            <a:endParaRPr lang="en-US" sz="2400" dirty="0"/>
          </a:p>
          <a:p>
            <a:pPr lvl="1">
              <a:buFont typeface="Wingdings" panose="05000000000000000000" pitchFamily="2" charset="2"/>
              <a:buChar char="ü"/>
            </a:pPr>
            <a:r>
              <a:rPr lang="en-US" sz="2400" dirty="0" smtClean="0"/>
              <a:t>create </a:t>
            </a:r>
            <a:r>
              <a:rPr lang="en-US" sz="2400" dirty="0"/>
              <a:t>more teacher professional development </a:t>
            </a:r>
            <a:r>
              <a:rPr lang="en-US" sz="2400" dirty="0" smtClean="0"/>
              <a:t>opportunities </a:t>
            </a:r>
            <a:endParaRPr lang="en-US" sz="2400" dirty="0"/>
          </a:p>
          <a:p>
            <a:pPr lvl="1">
              <a:buFont typeface="Wingdings" panose="05000000000000000000" pitchFamily="2" charset="2"/>
              <a:buChar char="ü"/>
            </a:pPr>
            <a:r>
              <a:rPr lang="en-US" sz="2400" dirty="0" smtClean="0"/>
              <a:t>use a </a:t>
            </a:r>
            <a:r>
              <a:rPr lang="en-US" sz="2400" dirty="0"/>
              <a:t>“trainer of trainers” model out in the districts</a:t>
            </a:r>
          </a:p>
          <a:p>
            <a:pPr lvl="1">
              <a:buFont typeface="Wingdings" panose="05000000000000000000" pitchFamily="2" charset="2"/>
              <a:buChar char="ü"/>
            </a:pPr>
            <a:r>
              <a:rPr lang="en-US" sz="2400" dirty="0" smtClean="0"/>
              <a:t>clarify </a:t>
            </a:r>
            <a:r>
              <a:rPr lang="en-US" sz="2400" dirty="0"/>
              <a:t>with teachers and counselors </a:t>
            </a:r>
            <a:r>
              <a:rPr lang="en-US" sz="2400" dirty="0" smtClean="0"/>
              <a:t>the </a:t>
            </a:r>
            <a:r>
              <a:rPr lang="en-US" sz="2400" dirty="0"/>
              <a:t>purpose of the course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77821"/>
            <a:ext cx="3168396" cy="1639061"/>
          </a:xfrm>
          <a:prstGeom prst="rect">
            <a:avLst/>
          </a:prstGeom>
        </p:spPr>
      </p:pic>
      <p:sp>
        <p:nvSpPr>
          <p:cNvPr id="5" name="Footer Placeholder 4"/>
          <p:cNvSpPr>
            <a:spLocks noGrp="1"/>
          </p:cNvSpPr>
          <p:nvPr>
            <p:ph type="ftr" sz="quarter" idx="11"/>
          </p:nvPr>
        </p:nvSpPr>
        <p:spPr/>
        <p:txBody>
          <a:bodyPr/>
          <a:lstStyle/>
          <a:p>
            <a:r>
              <a:rPr lang="en-US" smtClean="0"/>
              <a:t>http://untavatar.org</a:t>
            </a:r>
            <a:endParaRPr lang="en-US"/>
          </a:p>
        </p:txBody>
      </p:sp>
      <p:sp>
        <p:nvSpPr>
          <p:cNvPr id="6" name="Slide Number Placeholder 5"/>
          <p:cNvSpPr>
            <a:spLocks noGrp="1"/>
          </p:cNvSpPr>
          <p:nvPr>
            <p:ph type="sldNum" sz="quarter" idx="12"/>
          </p:nvPr>
        </p:nvSpPr>
        <p:spPr/>
        <p:txBody>
          <a:bodyPr/>
          <a:lstStyle/>
          <a:p>
            <a:fld id="{10418569-7E30-427A-B0AC-AC930D968A95}" type="slidenum">
              <a:rPr lang="en-US" smtClean="0"/>
              <a:pPr/>
              <a:t>30</a:t>
            </a:fld>
            <a:endParaRPr lang="en-US"/>
          </a:p>
        </p:txBody>
      </p:sp>
    </p:spTree>
    <p:extLst>
      <p:ext uri="{BB962C8B-B14F-4D97-AF65-F5344CB8AC3E}">
        <p14:creationId xmlns:p14="http://schemas.microsoft.com/office/powerpoint/2010/main" val="1937600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t>Questions and Comments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31</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443162"/>
            <a:ext cx="5334000" cy="2967038"/>
          </a:xfrm>
          <a:prstGeom prst="rect">
            <a:avLst/>
          </a:prstGeom>
          <a:ln>
            <a:noFill/>
          </a:ln>
          <a:effectLst>
            <a:softEdge rad="112500"/>
          </a:effectLst>
        </p:spPr>
      </p:pic>
    </p:spTree>
    <p:extLst>
      <p:ext uri="{BB962C8B-B14F-4D97-AF65-F5344CB8AC3E}">
        <p14:creationId xmlns:p14="http://schemas.microsoft.com/office/powerpoint/2010/main" val="4171725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Information</a:t>
            </a:r>
            <a:endParaRPr lang="en-US" b="1" dirty="0"/>
          </a:p>
        </p:txBody>
      </p:sp>
      <p:sp>
        <p:nvSpPr>
          <p:cNvPr id="3" name="Text Placeholder 2"/>
          <p:cNvSpPr>
            <a:spLocks noGrp="1"/>
          </p:cNvSpPr>
          <p:nvPr>
            <p:ph type="body" idx="1"/>
          </p:nvPr>
        </p:nvSpPr>
        <p:spPr/>
        <p:txBody>
          <a:bodyPr/>
          <a:lstStyle/>
          <a:p>
            <a:r>
              <a:rPr lang="en-US" dirty="0" smtClean="0"/>
              <a:t>Mary M Harris</a:t>
            </a:r>
            <a:endParaRPr lang="en-US" dirty="0"/>
          </a:p>
        </p:txBody>
      </p:sp>
      <p:sp>
        <p:nvSpPr>
          <p:cNvPr id="4" name="Text Placeholder 3"/>
          <p:cNvSpPr>
            <a:spLocks noGrp="1"/>
          </p:cNvSpPr>
          <p:nvPr>
            <p:ph type="body" sz="half" idx="15"/>
          </p:nvPr>
        </p:nvSpPr>
        <p:spPr/>
        <p:txBody>
          <a:bodyPr/>
          <a:lstStyle/>
          <a:p>
            <a:r>
              <a:rPr lang="en-US" dirty="0"/>
              <a:t>Regent Professor Emerita</a:t>
            </a:r>
          </a:p>
          <a:p>
            <a:r>
              <a:rPr lang="en-US" dirty="0"/>
              <a:t>Co-director, AVATAR</a:t>
            </a:r>
          </a:p>
          <a:p>
            <a:r>
              <a:rPr lang="en-US" dirty="0"/>
              <a:t>University of North Texas</a:t>
            </a:r>
          </a:p>
          <a:p>
            <a:r>
              <a:rPr lang="en-US" dirty="0"/>
              <a:t>Denton, TX</a:t>
            </a:r>
          </a:p>
          <a:p>
            <a:r>
              <a:rPr lang="en-US" dirty="0" smtClean="0">
                <a:hlinkClick r:id="rId2"/>
              </a:rPr>
              <a:t>Mary.harris@unt.edu</a:t>
            </a:r>
            <a:endParaRPr lang="en-US" dirty="0"/>
          </a:p>
          <a:p>
            <a:r>
              <a:rPr lang="en-US" dirty="0"/>
              <a:t>940 367-3026</a:t>
            </a:r>
          </a:p>
          <a:p>
            <a:endParaRPr lang="en-US" dirty="0"/>
          </a:p>
        </p:txBody>
      </p:sp>
      <p:sp>
        <p:nvSpPr>
          <p:cNvPr id="5" name="Text Placeholder 4"/>
          <p:cNvSpPr>
            <a:spLocks noGrp="1"/>
          </p:cNvSpPr>
          <p:nvPr>
            <p:ph type="body" sz="quarter" idx="3"/>
          </p:nvPr>
        </p:nvSpPr>
        <p:spPr/>
        <p:txBody>
          <a:bodyPr/>
          <a:lstStyle/>
          <a:p>
            <a:r>
              <a:rPr lang="en-US" dirty="0" smtClean="0"/>
              <a:t>M Jean Keller</a:t>
            </a:r>
            <a:endParaRPr lang="en-US" dirty="0"/>
          </a:p>
        </p:txBody>
      </p:sp>
      <p:sp>
        <p:nvSpPr>
          <p:cNvPr id="6" name="Text Placeholder 5"/>
          <p:cNvSpPr>
            <a:spLocks noGrp="1"/>
          </p:cNvSpPr>
          <p:nvPr>
            <p:ph type="body" sz="half" idx="16"/>
          </p:nvPr>
        </p:nvSpPr>
        <p:spPr/>
        <p:txBody>
          <a:bodyPr/>
          <a:lstStyle/>
          <a:p>
            <a:r>
              <a:rPr lang="en-US" dirty="0"/>
              <a:t>Professor and Acting Vice President</a:t>
            </a:r>
          </a:p>
          <a:p>
            <a:r>
              <a:rPr lang="en-US" dirty="0"/>
              <a:t>Director, AVATAR</a:t>
            </a:r>
          </a:p>
          <a:p>
            <a:r>
              <a:rPr lang="en-US" dirty="0"/>
              <a:t>University of North Texas</a:t>
            </a:r>
          </a:p>
          <a:p>
            <a:r>
              <a:rPr lang="en-US" dirty="0"/>
              <a:t>Denton, TX</a:t>
            </a:r>
          </a:p>
          <a:p>
            <a:r>
              <a:rPr lang="en-US" dirty="0" smtClean="0">
                <a:hlinkClick r:id="rId3"/>
              </a:rPr>
              <a:t>Jean.keller@unt.edu</a:t>
            </a:r>
            <a:endParaRPr lang="en-US" dirty="0"/>
          </a:p>
          <a:p>
            <a:r>
              <a:rPr lang="en-US" dirty="0"/>
              <a:t>940 565-3427</a:t>
            </a:r>
          </a:p>
          <a:p>
            <a:endParaRPr lang="en-US" dirty="0"/>
          </a:p>
        </p:txBody>
      </p:sp>
      <p:sp>
        <p:nvSpPr>
          <p:cNvPr id="7" name="Text Placeholder 6"/>
          <p:cNvSpPr>
            <a:spLocks noGrp="1"/>
          </p:cNvSpPr>
          <p:nvPr>
            <p:ph type="body" sz="quarter" idx="13"/>
          </p:nvPr>
        </p:nvSpPr>
        <p:spPr/>
        <p:txBody>
          <a:bodyPr/>
          <a:lstStyle/>
          <a:p>
            <a:r>
              <a:rPr lang="en-US" dirty="0" smtClean="0"/>
              <a:t>Shirley J Mills</a:t>
            </a:r>
            <a:endParaRPr lang="en-US" dirty="0"/>
          </a:p>
        </p:txBody>
      </p:sp>
      <p:sp>
        <p:nvSpPr>
          <p:cNvPr id="8" name="Text Placeholder 7"/>
          <p:cNvSpPr>
            <a:spLocks noGrp="1"/>
          </p:cNvSpPr>
          <p:nvPr>
            <p:ph type="body" sz="half" idx="17"/>
          </p:nvPr>
        </p:nvSpPr>
        <p:spPr/>
        <p:txBody>
          <a:bodyPr/>
          <a:lstStyle/>
          <a:p>
            <a:r>
              <a:rPr lang="en-US" dirty="0" smtClean="0"/>
              <a:t>Associate Vice Provost for Curriculum, Training, and Assessment</a:t>
            </a:r>
          </a:p>
          <a:p>
            <a:r>
              <a:rPr lang="en-US" dirty="0" smtClean="0"/>
              <a:t>Regional Coordinator, AVATAR</a:t>
            </a:r>
          </a:p>
          <a:p>
            <a:r>
              <a:rPr lang="en-US" dirty="0" smtClean="0"/>
              <a:t>University of Texas-Pan American</a:t>
            </a:r>
          </a:p>
          <a:p>
            <a:r>
              <a:rPr lang="en-US" dirty="0" smtClean="0"/>
              <a:t>Edinburg, TX</a:t>
            </a:r>
          </a:p>
          <a:p>
            <a:r>
              <a:rPr lang="en-US" dirty="0" smtClean="0">
                <a:hlinkClick r:id="rId4"/>
              </a:rPr>
              <a:t>mills@utpa.edu</a:t>
            </a:r>
            <a:endParaRPr lang="en-US" dirty="0" smtClean="0"/>
          </a:p>
          <a:p>
            <a:r>
              <a:rPr lang="en-US" dirty="0" smtClean="0"/>
              <a:t>956-665-7247</a:t>
            </a:r>
            <a:endParaRPr lang="en-US" dirty="0"/>
          </a:p>
        </p:txBody>
      </p:sp>
      <p:sp>
        <p:nvSpPr>
          <p:cNvPr id="9" name="Footer Placeholder 8"/>
          <p:cNvSpPr>
            <a:spLocks noGrp="1"/>
          </p:cNvSpPr>
          <p:nvPr>
            <p:ph type="ftr" sz="quarter" idx="11"/>
          </p:nvPr>
        </p:nvSpPr>
        <p:spPr/>
        <p:txBody>
          <a:bodyPr/>
          <a:lstStyle/>
          <a:p>
            <a:r>
              <a:rPr lang="en-US" smtClean="0"/>
              <a:t>http://untavatar.org</a:t>
            </a:r>
            <a:endParaRPr lang="en-US" dirty="0"/>
          </a:p>
        </p:txBody>
      </p:sp>
      <p:sp>
        <p:nvSpPr>
          <p:cNvPr id="10" name="Slide Number Placeholder 9"/>
          <p:cNvSpPr>
            <a:spLocks noGrp="1"/>
          </p:cNvSpPr>
          <p:nvPr>
            <p:ph type="sldNum" sz="quarter" idx="12"/>
          </p:nvPr>
        </p:nvSpPr>
        <p:spPr/>
        <p:txBody>
          <a:bodyPr/>
          <a:lstStyle/>
          <a:p>
            <a:fld id="{A79836AA-2E5C-4B78-BCFE-529AC8470618}" type="slidenum">
              <a:rPr lang="en-US" smtClean="0"/>
              <a:pPr/>
              <a:t>32</a:t>
            </a:fld>
            <a:endParaRPr lang="en-US" dirty="0"/>
          </a:p>
        </p:txBody>
      </p:sp>
    </p:spTree>
    <p:extLst>
      <p:ext uri="{BB962C8B-B14F-4D97-AF65-F5344CB8AC3E}">
        <p14:creationId xmlns:p14="http://schemas.microsoft.com/office/powerpoint/2010/main" val="3724449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Which AVATAR is funded by THECB?</a:t>
            </a:r>
            <a:endParaRPr lang="en-US" sz="2800" b="1" dirty="0"/>
          </a:p>
        </p:txBody>
      </p:sp>
      <p:sp>
        <p:nvSpPr>
          <p:cNvPr id="3" name="Content Placeholder 2"/>
          <p:cNvSpPr>
            <a:spLocks noGrp="1"/>
          </p:cNvSpPr>
          <p:nvPr>
            <p:ph idx="1"/>
          </p:nvPr>
        </p:nvSpPr>
        <p:spPr>
          <a:xfrm>
            <a:off x="1333356" y="2438400"/>
            <a:ext cx="6345260" cy="3530599"/>
          </a:xfrm>
        </p:spPr>
        <p:txBody>
          <a:bodyPr>
            <a:normAutofit/>
          </a:bodyPr>
          <a:lstStyle/>
          <a:p>
            <a:pPr marL="457200" indent="-457200">
              <a:buFont typeface="+mj-lt"/>
              <a:buAutoNum type="arabicPeriod"/>
            </a:pPr>
            <a:r>
              <a:rPr lang="en-US" sz="2400" dirty="0">
                <a:solidFill>
                  <a:schemeClr val="tx1"/>
                </a:solidFill>
              </a:rPr>
              <a:t>2</a:t>
            </a:r>
            <a:r>
              <a:rPr lang="en-US" sz="2400" dirty="0" smtClean="0"/>
              <a:t>009 movie starring Sam Worthington</a:t>
            </a:r>
          </a:p>
          <a:p>
            <a:pPr marL="457200" indent="-457200">
              <a:buFont typeface="+mj-lt"/>
              <a:buAutoNum type="arabicPeriod"/>
            </a:pPr>
            <a:r>
              <a:rPr lang="en-US" sz="2400" dirty="0" smtClean="0"/>
              <a:t>Academic Vertical Alignment Training and Renewal</a:t>
            </a:r>
          </a:p>
          <a:p>
            <a:pPr marL="457200" indent="-457200">
              <a:buFont typeface="+mj-lt"/>
              <a:buAutoNum type="arabicPeriod"/>
            </a:pPr>
            <a:r>
              <a:rPr lang="en-US" sz="2400" dirty="0" smtClean="0"/>
              <a:t>A hybrid being more adept than a human</a:t>
            </a:r>
          </a:p>
          <a:p>
            <a:pPr marL="457200" indent="-457200">
              <a:buFont typeface="+mj-lt"/>
              <a:buAutoNum type="arabicPeriod"/>
            </a:pPr>
            <a:r>
              <a:rPr lang="en-US" sz="2400" dirty="0" smtClean="0"/>
              <a:t>A cartoon game featuring the </a:t>
            </a:r>
            <a:r>
              <a:rPr lang="en-US" sz="2400" dirty="0" err="1" smtClean="0"/>
              <a:t>airbender</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1909937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14400" y="762000"/>
            <a:ext cx="7289277" cy="4863976"/>
          </a:xfrm>
        </p:spPr>
        <p:txBody>
          <a:bodyPr>
            <a:normAutofit/>
          </a:bodyPr>
          <a:lstStyle/>
          <a:p>
            <a:pPr algn="ctr"/>
            <a:r>
              <a:rPr lang="en-US" sz="2000" dirty="0" smtClean="0"/>
              <a:t>Started in 2011-12  by North Texas Regional P-16 Council</a:t>
            </a:r>
            <a:br>
              <a:rPr lang="en-US" sz="2000" dirty="0" smtClean="0"/>
            </a:br>
            <a:r>
              <a:rPr lang="en-US" sz="2000" dirty="0"/>
              <a:t> </a:t>
            </a:r>
            <a:r>
              <a:rPr lang="en-US" sz="2000" dirty="0" smtClean="0"/>
              <a:t>and housed at University of North Texas</a:t>
            </a:r>
            <a:endParaRPr lang="en-US" sz="2000" dirty="0"/>
          </a:p>
        </p:txBody>
      </p:sp>
      <p:sp>
        <p:nvSpPr>
          <p:cNvPr id="7" name="Slide Number Placeholder 6"/>
          <p:cNvSpPr>
            <a:spLocks noGrp="1"/>
          </p:cNvSpPr>
          <p:nvPr>
            <p:ph type="sldNum" sz="quarter" idx="4"/>
          </p:nvPr>
        </p:nvSpPr>
        <p:spPr/>
        <p:txBody>
          <a:bodyPr/>
          <a:lstStyle/>
          <a:p>
            <a:fld id="{A79836AA-2E5C-4B78-BCFE-529AC8470618}" type="slidenum">
              <a:rPr lang="en-US" smtClean="0"/>
              <a:pPr/>
              <a:t>5</a:t>
            </a:fld>
            <a:endParaRPr lang="en-US" dirty="0"/>
          </a:p>
        </p:txBody>
      </p:sp>
    </p:spTree>
    <p:extLst>
      <p:ext uri="{BB962C8B-B14F-4D97-AF65-F5344CB8AC3E}">
        <p14:creationId xmlns:p14="http://schemas.microsoft.com/office/powerpoint/2010/main" val="1350001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constitutes an  AVATAR Partnership?</a:t>
            </a:r>
            <a:endParaRPr lang="en-US" dirty="0"/>
          </a:p>
        </p:txBody>
      </p:sp>
      <p:sp>
        <p:nvSpPr>
          <p:cNvPr id="3" name="Content Placeholder 2"/>
          <p:cNvSpPr>
            <a:spLocks noGrp="1"/>
          </p:cNvSpPr>
          <p:nvPr>
            <p:ph idx="1"/>
          </p:nvPr>
        </p:nvSpPr>
        <p:spPr>
          <a:xfrm>
            <a:off x="1333356" y="2438400"/>
            <a:ext cx="6345260" cy="3530599"/>
          </a:xfrm>
        </p:spPr>
        <p:txBody>
          <a:bodyPr>
            <a:normAutofit/>
          </a:bodyPr>
          <a:lstStyle/>
          <a:p>
            <a:pPr marL="457200" indent="-457200">
              <a:buFont typeface="+mj-lt"/>
              <a:buAutoNum type="arabicPeriod"/>
            </a:pPr>
            <a:r>
              <a:rPr lang="en-US" sz="2400" dirty="0" smtClean="0"/>
              <a:t>A high school and a community   college</a:t>
            </a:r>
          </a:p>
          <a:p>
            <a:pPr marL="457200" indent="-457200">
              <a:buFont typeface="+mj-lt"/>
              <a:buAutoNum type="arabicPeriod"/>
            </a:pPr>
            <a:r>
              <a:rPr lang="en-US" sz="2400" dirty="0" smtClean="0"/>
              <a:t>A P-16 Council and a regional Education Service Center (ESC)</a:t>
            </a:r>
          </a:p>
          <a:p>
            <a:pPr marL="457200" indent="-457200">
              <a:buFont typeface="+mj-lt"/>
              <a:buAutoNum type="arabicPeriod"/>
            </a:pPr>
            <a:r>
              <a:rPr lang="en-US" sz="2400" dirty="0" smtClean="0"/>
              <a:t>A high school, a community college, a university, a P-16 Council, and a regional ESC </a:t>
            </a:r>
          </a:p>
          <a:p>
            <a:pPr marL="457200" indent="-457200">
              <a:buFont typeface="+mj-lt"/>
              <a:buAutoNum type="arabicPeriod"/>
            </a:pPr>
            <a:r>
              <a:rPr lang="en-US" sz="2400" dirty="0" smtClean="0"/>
              <a:t>Any confluence of heavenly bodies</a:t>
            </a:r>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6</a:t>
            </a:fld>
            <a:endParaRPr lang="en-US" dirty="0"/>
          </a:p>
        </p:txBody>
      </p:sp>
      <p:sp>
        <p:nvSpPr>
          <p:cNvPr id="5" name="Text Placeholder 4"/>
          <p:cNvSpPr>
            <a:spLocks noGrp="1"/>
          </p:cNvSpPr>
          <p:nvPr>
            <p:ph type="body" sz="quarter" idx="13"/>
          </p:nvPr>
        </p:nvSpPr>
        <p:spPr>
          <a:xfrm>
            <a:off x="532356" y="6223990"/>
            <a:ext cx="3201444"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3359006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fontScale="70000" lnSpcReduction="20000"/>
          </a:bodyPr>
          <a:lstStyle/>
          <a:p>
            <a:r>
              <a:rPr lang="en-US" sz="3800" i="1" dirty="0" smtClean="0">
                <a:solidFill>
                  <a:schemeClr val="bg1"/>
                </a:solidFill>
              </a:rPr>
              <a:t>AVATAR is a Partnership </a:t>
            </a:r>
            <a:r>
              <a:rPr lang="en-US" sz="3800" i="1" dirty="0">
                <a:solidFill>
                  <a:schemeClr val="bg1"/>
                </a:solidFill>
              </a:rPr>
              <a:t>of Regional Leaders </a:t>
            </a:r>
            <a:r>
              <a:rPr lang="en-US" sz="3800" i="1" dirty="0" smtClean="0">
                <a:solidFill>
                  <a:schemeClr val="bg1"/>
                </a:solidFill>
              </a:rPr>
              <a:t>from these institutions</a:t>
            </a:r>
            <a:endParaRPr lang="en-US" sz="3800" i="1"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7</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15263" y="333375"/>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
        <p:nvSpPr>
          <p:cNvPr id="38" name="Footer Placeholder 4"/>
          <p:cNvSpPr>
            <a:spLocks noGrp="1"/>
          </p:cNvSpPr>
          <p:nvPr>
            <p:ph type="ftr" sz="quarter" idx="4294967295"/>
          </p:nvPr>
        </p:nvSpPr>
        <p:spPr>
          <a:xfrm>
            <a:off x="533401" y="6324600"/>
            <a:ext cx="1905000" cy="381000"/>
          </a:xfrm>
        </p:spPr>
        <p:txBody>
          <a:bodyPr/>
          <a:lstStyle/>
          <a:p>
            <a:r>
              <a:rPr lang="en-US" dirty="0" smtClean="0"/>
              <a:t>http://untavatar.org</a:t>
            </a:r>
            <a:endParaRPr lang="en-US" dirty="0"/>
          </a:p>
        </p:txBody>
      </p:sp>
    </p:spTree>
    <p:extLst>
      <p:ext uri="{BB962C8B-B14F-4D97-AF65-F5344CB8AC3E}">
        <p14:creationId xmlns:p14="http://schemas.microsoft.com/office/powerpoint/2010/main" val="265125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70" y="964843"/>
            <a:ext cx="6345260" cy="709865"/>
          </a:xfrm>
        </p:spPr>
        <p:txBody>
          <a:bodyPr/>
          <a:lstStyle/>
          <a:p>
            <a:r>
              <a:rPr lang="en-US" b="1" dirty="0" smtClean="0"/>
              <a:t>The purpose of AVATAR?  </a:t>
            </a:r>
            <a:br>
              <a:rPr lang="en-US" b="1" dirty="0" smtClean="0"/>
            </a:br>
            <a:r>
              <a:rPr lang="en-US" b="1" dirty="0" smtClean="0">
                <a:solidFill>
                  <a:srgbClr val="FF0000"/>
                </a:solidFill>
              </a:rPr>
              <a:t>All except:</a:t>
            </a:r>
            <a:endParaRPr lang="en-US" b="1" dirty="0">
              <a:solidFill>
                <a:srgbClr val="FF0000"/>
              </a:solidFill>
            </a:endParaRPr>
          </a:p>
        </p:txBody>
      </p:sp>
      <p:sp>
        <p:nvSpPr>
          <p:cNvPr id="3" name="Content Placeholder 2"/>
          <p:cNvSpPr>
            <a:spLocks noGrp="1"/>
          </p:cNvSpPr>
          <p:nvPr>
            <p:ph idx="1"/>
          </p:nvPr>
        </p:nvSpPr>
        <p:spPr>
          <a:xfrm>
            <a:off x="1523306" y="2286000"/>
            <a:ext cx="6345260" cy="3530599"/>
          </a:xfrm>
        </p:spPr>
        <p:txBody>
          <a:bodyPr>
            <a:normAutofit/>
          </a:bodyPr>
          <a:lstStyle/>
          <a:p>
            <a:pPr marL="457200" indent="-457200">
              <a:buFont typeface="+mj-lt"/>
              <a:buAutoNum type="arabicPeriod"/>
            </a:pPr>
            <a:r>
              <a:rPr lang="en-US" sz="2400" dirty="0" smtClean="0"/>
              <a:t>Sustain life on other planets</a:t>
            </a:r>
          </a:p>
          <a:p>
            <a:pPr marL="457200" indent="-457200">
              <a:buFont typeface="+mj-lt"/>
              <a:buAutoNum type="arabicPeriod"/>
            </a:pPr>
            <a:r>
              <a:rPr lang="en-US" sz="2400" dirty="0" smtClean="0"/>
              <a:t>Assure success for students as they move from high school to college and the workforce</a:t>
            </a:r>
          </a:p>
          <a:p>
            <a:pPr marL="457200" indent="-457200">
              <a:buFont typeface="+mj-lt"/>
              <a:buAutoNum type="arabicPeriod"/>
            </a:pPr>
            <a:r>
              <a:rPr lang="en-US" sz="2400" dirty="0" smtClean="0"/>
              <a:t>Vertically align the curriculum of courses in selected disciplines</a:t>
            </a:r>
          </a:p>
          <a:p>
            <a:pPr marL="457200" indent="-457200">
              <a:buFont typeface="+mj-lt"/>
              <a:buAutoNum type="arabicPeriod"/>
            </a:pPr>
            <a:r>
              <a:rPr lang="en-US" sz="2400" dirty="0" smtClean="0"/>
              <a:t>Base alignment decisions on local needs and interests</a:t>
            </a:r>
          </a:p>
          <a:p>
            <a:pPr marL="0" indent="0">
              <a:buNone/>
            </a:pP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8</a:t>
            </a:fld>
            <a:endParaRPr lang="en-US" dirty="0"/>
          </a:p>
        </p:txBody>
      </p:sp>
      <p:sp>
        <p:nvSpPr>
          <p:cNvPr id="5" name="Text Placeholder 4"/>
          <p:cNvSpPr>
            <a:spLocks noGrp="1"/>
          </p:cNvSpPr>
          <p:nvPr>
            <p:ph type="body" sz="quarter" idx="13"/>
          </p:nvPr>
        </p:nvSpPr>
        <p:spPr>
          <a:xfrm>
            <a:off x="762000" y="6326729"/>
            <a:ext cx="3352800"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2436126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sz="3000" b="1" u="sng" dirty="0" smtClean="0">
                <a:solidFill>
                  <a:schemeClr val="tx1">
                    <a:lumMod val="85000"/>
                    <a:lumOff val="15000"/>
                  </a:schemeClr>
                </a:solidFill>
              </a:rPr>
              <a:t>Creates </a:t>
            </a:r>
            <a:r>
              <a:rPr lang="en-US" sz="3000" b="1" u="sng" dirty="0">
                <a:solidFill>
                  <a:schemeClr val="tx1">
                    <a:lumMod val="85000"/>
                    <a:lumOff val="15000"/>
                  </a:schemeClr>
                </a:solidFill>
              </a:rPr>
              <a:t>and </a:t>
            </a:r>
            <a:r>
              <a:rPr lang="en-US" sz="3000" b="1" u="sng" dirty="0" smtClean="0">
                <a:solidFill>
                  <a:schemeClr val="tx1">
                    <a:lumMod val="85000"/>
                    <a:lumOff val="15000"/>
                  </a:schemeClr>
                </a:solidFill>
              </a:rPr>
              <a:t>builds </a:t>
            </a:r>
            <a:r>
              <a:rPr lang="en-US" sz="3000" b="1" u="sng" dirty="0">
                <a:solidFill>
                  <a:schemeClr val="tx1">
                    <a:lumMod val="85000"/>
                    <a:lumOff val="15000"/>
                  </a:schemeClr>
                </a:solidFill>
              </a:rPr>
              <a:t>relationships </a:t>
            </a:r>
            <a:r>
              <a:rPr lang="en-US" sz="3000" b="1" dirty="0" smtClean="0">
                <a:solidFill>
                  <a:schemeClr val="tx1">
                    <a:lumMod val="85000"/>
                    <a:lumOff val="15000"/>
                  </a:schemeClr>
                </a:solidFill>
              </a:rPr>
              <a:t>through </a:t>
            </a:r>
            <a:r>
              <a:rPr lang="en-US" sz="3000" b="1" dirty="0">
                <a:solidFill>
                  <a:schemeClr val="tx1">
                    <a:lumMod val="85000"/>
                    <a:lumOff val="15000"/>
                  </a:schemeClr>
                </a:solidFill>
              </a:rPr>
              <a:t>ongoing critical conversations</a:t>
            </a:r>
          </a:p>
          <a:p>
            <a:pPr lvl="0"/>
            <a:r>
              <a:rPr lang="en-US" sz="3000" b="1" u="sng" dirty="0" smtClean="0">
                <a:solidFill>
                  <a:schemeClr val="tx1">
                    <a:lumMod val="85000"/>
                    <a:lumOff val="15000"/>
                  </a:schemeClr>
                </a:solidFill>
              </a:rPr>
              <a:t>Uses </a:t>
            </a:r>
            <a:r>
              <a:rPr lang="en-US" sz="3000" b="1" u="sng" dirty="0">
                <a:solidFill>
                  <a:schemeClr val="tx1">
                    <a:lumMod val="85000"/>
                    <a:lumOff val="15000"/>
                  </a:schemeClr>
                </a:solidFill>
              </a:rPr>
              <a:t>regional data </a:t>
            </a:r>
            <a:r>
              <a:rPr lang="en-US" sz="3000" b="1" dirty="0">
                <a:solidFill>
                  <a:schemeClr val="tx1">
                    <a:lumMod val="85000"/>
                    <a:lumOff val="15000"/>
                  </a:schemeClr>
                </a:solidFill>
              </a:rPr>
              <a:t>to make alignment decisions</a:t>
            </a:r>
          </a:p>
          <a:p>
            <a:pPr lvl="0"/>
            <a:r>
              <a:rPr lang="en-US" sz="3000" b="1" u="sng" dirty="0" smtClean="0">
                <a:solidFill>
                  <a:schemeClr val="tx1">
                    <a:lumMod val="85000"/>
                    <a:lumOff val="15000"/>
                  </a:schemeClr>
                </a:solidFill>
              </a:rPr>
              <a:t>Develops </a:t>
            </a:r>
            <a:r>
              <a:rPr lang="en-US" sz="3000" b="1" u="sng" dirty="0">
                <a:solidFill>
                  <a:schemeClr val="tx1">
                    <a:lumMod val="85000"/>
                    <a:lumOff val="15000"/>
                  </a:schemeClr>
                </a:solidFill>
              </a:rPr>
              <a:t>shared understanding </a:t>
            </a:r>
            <a:r>
              <a:rPr lang="en-US" sz="3000" b="1" dirty="0">
                <a:solidFill>
                  <a:schemeClr val="tx1">
                    <a:lumMod val="85000"/>
                    <a:lumOff val="15000"/>
                  </a:schemeClr>
                </a:solidFill>
              </a:rPr>
              <a:t>of college and career readiness and success for students</a:t>
            </a:r>
          </a:p>
          <a:p>
            <a:pPr lvl="0"/>
            <a:r>
              <a:rPr lang="en-US" sz="3000" b="1" u="sng" dirty="0" smtClean="0">
                <a:solidFill>
                  <a:schemeClr val="tx1">
                    <a:lumMod val="85000"/>
                    <a:lumOff val="15000"/>
                  </a:schemeClr>
                </a:solidFill>
              </a:rPr>
              <a:t>Identifies </a:t>
            </a:r>
            <a:r>
              <a:rPr lang="en-US" sz="3000" b="1" u="sng" dirty="0">
                <a:solidFill>
                  <a:schemeClr val="tx1">
                    <a:lumMod val="85000"/>
                    <a:lumOff val="15000"/>
                  </a:schemeClr>
                </a:solidFill>
              </a:rPr>
              <a:t>and </a:t>
            </a:r>
            <a:r>
              <a:rPr lang="en-US" sz="3000" b="1" u="sng" dirty="0" smtClean="0">
                <a:solidFill>
                  <a:schemeClr val="tx1">
                    <a:lumMod val="85000"/>
                    <a:lumOff val="15000"/>
                  </a:schemeClr>
                </a:solidFill>
              </a:rPr>
              <a:t>implements </a:t>
            </a:r>
            <a:r>
              <a:rPr lang="en-US" sz="3000" b="1" u="sng" dirty="0">
                <a:solidFill>
                  <a:schemeClr val="tx1">
                    <a:lumMod val="85000"/>
                    <a:lumOff val="15000"/>
                  </a:schemeClr>
                </a:solidFill>
              </a:rPr>
              <a:t>intentional </a:t>
            </a:r>
            <a:r>
              <a:rPr lang="en-US" sz="3000" b="1" u="sng" dirty="0" smtClean="0">
                <a:solidFill>
                  <a:schemeClr val="tx1">
                    <a:lumMod val="85000"/>
                    <a:lumOff val="15000"/>
                  </a:schemeClr>
                </a:solidFill>
              </a:rPr>
              <a:t>actions </a:t>
            </a:r>
            <a:r>
              <a:rPr lang="en-US" sz="3000" b="1" dirty="0" smtClean="0">
                <a:solidFill>
                  <a:schemeClr val="tx1">
                    <a:lumMod val="85000"/>
                    <a:lumOff val="15000"/>
                  </a:schemeClr>
                </a:solidFill>
              </a:rPr>
              <a:t>to promote student success</a:t>
            </a:r>
            <a:endParaRPr lang="en-US" sz="3000" dirty="0">
              <a:solidFill>
                <a:schemeClr val="tx1">
                  <a:lumMod val="85000"/>
                  <a:lumOff val="15000"/>
                </a:schemeClr>
              </a:solidFill>
            </a:endParaRPr>
          </a:p>
          <a:p>
            <a:pPr lvl="0"/>
            <a:r>
              <a:rPr lang="en-US" sz="3000" b="1" u="sng" dirty="0" smtClean="0">
                <a:solidFill>
                  <a:schemeClr val="tx1">
                    <a:lumMod val="85000"/>
                    <a:lumOff val="15000"/>
                  </a:schemeClr>
                </a:solidFill>
              </a:rPr>
              <a:t>Evaluates, sustains, </a:t>
            </a:r>
            <a:r>
              <a:rPr lang="en-US" sz="3000" b="1" u="sng" dirty="0">
                <a:solidFill>
                  <a:schemeClr val="tx1">
                    <a:lumMod val="85000"/>
                    <a:lumOff val="15000"/>
                  </a:schemeClr>
                </a:solidFill>
              </a:rPr>
              <a:t>and </a:t>
            </a:r>
            <a:r>
              <a:rPr lang="en-US" sz="3000" b="1" u="sng" dirty="0" smtClean="0">
                <a:solidFill>
                  <a:schemeClr val="tx1">
                    <a:lumMod val="85000"/>
                    <a:lumOff val="15000"/>
                  </a:schemeClr>
                </a:solidFill>
              </a:rPr>
              <a:t>shares </a:t>
            </a:r>
            <a:r>
              <a:rPr lang="en-US" sz="3000" b="1" dirty="0">
                <a:solidFill>
                  <a:schemeClr val="tx1">
                    <a:lumMod val="85000"/>
                    <a:lumOff val="15000"/>
                  </a:schemeClr>
                </a:solidFill>
              </a:rPr>
              <a:t>vertical alignment work </a:t>
            </a:r>
          </a:p>
          <a:p>
            <a:endParaRPr lang="en-US" dirty="0"/>
          </a:p>
        </p:txBody>
      </p:sp>
      <p:sp>
        <p:nvSpPr>
          <p:cNvPr id="9" name="Rounded Rectangle 4"/>
          <p:cNvSpPr/>
          <p:nvPr/>
        </p:nvSpPr>
        <p:spPr>
          <a:xfrm>
            <a:off x="542819" y="840034"/>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800" b="1" dirty="0" smtClean="0">
                <a:solidFill>
                  <a:schemeClr val="bg1"/>
                </a:solidFill>
                <a:effectLst>
                  <a:outerShdw blurRad="38100" dist="38100" dir="2700000" algn="tl">
                    <a:srgbClr val="000000">
                      <a:alpha val="43137"/>
                    </a:srgbClr>
                  </a:outerShdw>
                </a:effectLst>
                <a:latin typeface="+mj-lt"/>
              </a:rPr>
              <a:t>AVATAR is a </a:t>
            </a:r>
            <a:r>
              <a:rPr lang="en-US" sz="4800" b="1" u="sng" dirty="0" smtClean="0">
                <a:solidFill>
                  <a:schemeClr val="bg1"/>
                </a:solidFill>
                <a:effectLst>
                  <a:outerShdw blurRad="38100" dist="38100" dir="2700000" algn="tl">
                    <a:srgbClr val="000000">
                      <a:alpha val="43137"/>
                    </a:srgbClr>
                  </a:outerShdw>
                </a:effectLst>
                <a:latin typeface="+mj-lt"/>
              </a:rPr>
              <a:t>Process</a:t>
            </a:r>
            <a:endParaRPr lang="en-US" sz="4800" b="1" u="sng" kern="1200" cap="none"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pPr/>
              <a:t>9</a:t>
            </a:fld>
            <a:endParaRPr lang="en-US" dirty="0"/>
          </a:p>
        </p:txBody>
      </p:sp>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165721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4999</TotalTime>
  <Words>1807</Words>
  <Application>Microsoft Office PowerPoint</Application>
  <PresentationFormat>On-screen Show (4:3)</PresentationFormat>
  <Paragraphs>277</Paragraphs>
  <Slides>32</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Adobe Gurmukhi</vt:lpstr>
      <vt:lpstr>Aharoni</vt:lpstr>
      <vt:lpstr>Arial</vt:lpstr>
      <vt:lpstr>Bodoni MT Black</vt:lpstr>
      <vt:lpstr>Calibri</vt:lpstr>
      <vt:lpstr>Cambria Math</vt:lpstr>
      <vt:lpstr>Century Gothic</vt:lpstr>
      <vt:lpstr>Felix Titling</vt:lpstr>
      <vt:lpstr>Garamond</vt:lpstr>
      <vt:lpstr>Times New Roman</vt:lpstr>
      <vt:lpstr>Wingdings</vt:lpstr>
      <vt:lpstr>Wingdings 3</vt:lpstr>
      <vt:lpstr>Ion Boardroom</vt:lpstr>
      <vt:lpstr>College Preparatory Courses as Developmental Education  10th Annual Developmental Education Regional Forum  Tarrant County College  March 27, 2015</vt:lpstr>
      <vt:lpstr>Presentation Overview</vt:lpstr>
      <vt:lpstr>What is the AVATAR  College Preparatory Course (CPC) project?</vt:lpstr>
      <vt:lpstr>Which AVATAR is funded by THECB?</vt:lpstr>
      <vt:lpstr>Started in 2011-12  by North Texas Regional P-16 Council  and housed at University of North Texas</vt:lpstr>
      <vt:lpstr>What constitutes an  AVATAR Partnership?</vt:lpstr>
      <vt:lpstr>PowerPoint Presentation</vt:lpstr>
      <vt:lpstr>The purpose of AVATAR?   All except:</vt:lpstr>
      <vt:lpstr>PowerPoint Presentation</vt:lpstr>
      <vt:lpstr>Which is not true of CPC’s as defined by HB 5 ?</vt:lpstr>
      <vt:lpstr>College Preparatory Courses</vt:lpstr>
      <vt:lpstr>What’s true about CPC implementation in 2014-15?</vt:lpstr>
      <vt:lpstr>CPC Status by Region, 2/2015</vt:lpstr>
      <vt:lpstr>CPC and Transitional Courses as Developmental Education</vt:lpstr>
      <vt:lpstr>Rationale for Transitional Courses </vt:lpstr>
      <vt:lpstr>Transition Courses as a National Trend</vt:lpstr>
      <vt:lpstr>Differences among states: NY, TN, CA, WV  (Barrett et al.)</vt:lpstr>
      <vt:lpstr>Most Common Issues  (Barrett et al.)</vt:lpstr>
      <vt:lpstr>Learning as We Build in Region 1</vt:lpstr>
      <vt:lpstr>Region One Consortium</vt:lpstr>
      <vt:lpstr>Regional Approach</vt:lpstr>
      <vt:lpstr>College Prep Course Timeline</vt:lpstr>
      <vt:lpstr>Regional Goals</vt:lpstr>
      <vt:lpstr>PowerPoint Presentation</vt:lpstr>
      <vt:lpstr>Professional Development for Teachers</vt:lpstr>
      <vt:lpstr>Frequently Asked Questions</vt:lpstr>
      <vt:lpstr>More Frequently Asked Questions</vt:lpstr>
      <vt:lpstr>Challenges</vt:lpstr>
      <vt:lpstr>Challenges</vt:lpstr>
      <vt:lpstr>PowerPoint Presentation</vt:lpstr>
      <vt:lpstr>Questions and Comments</vt:lpstr>
      <vt:lpstr>Contact Information</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Harris, Mary</cp:lastModifiedBy>
  <cp:revision>336</cp:revision>
  <cp:lastPrinted>2015-03-25T19:45:02Z</cp:lastPrinted>
  <dcterms:created xsi:type="dcterms:W3CDTF">2012-08-21T16:02:43Z</dcterms:created>
  <dcterms:modified xsi:type="dcterms:W3CDTF">2015-04-02T17:36:51Z</dcterms:modified>
</cp:coreProperties>
</file>