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39"/>
  </p:notesMasterIdLst>
  <p:sldIdLst>
    <p:sldId id="256" r:id="rId2"/>
    <p:sldId id="409" r:id="rId3"/>
    <p:sldId id="408" r:id="rId4"/>
    <p:sldId id="382" r:id="rId5"/>
    <p:sldId id="383" r:id="rId6"/>
    <p:sldId id="410" r:id="rId7"/>
    <p:sldId id="411" r:id="rId8"/>
    <p:sldId id="412" r:id="rId9"/>
    <p:sldId id="413" r:id="rId10"/>
    <p:sldId id="381" r:id="rId11"/>
    <p:sldId id="386" r:id="rId12"/>
    <p:sldId id="414" r:id="rId13"/>
    <p:sldId id="380" r:id="rId14"/>
    <p:sldId id="388" r:id="rId15"/>
    <p:sldId id="370" r:id="rId16"/>
    <p:sldId id="392" r:id="rId17"/>
    <p:sldId id="371" r:id="rId18"/>
    <p:sldId id="391" r:id="rId19"/>
    <p:sldId id="399" r:id="rId20"/>
    <p:sldId id="393" r:id="rId21"/>
    <p:sldId id="394" r:id="rId22"/>
    <p:sldId id="395" r:id="rId23"/>
    <p:sldId id="397" r:id="rId24"/>
    <p:sldId id="398" r:id="rId25"/>
    <p:sldId id="402" r:id="rId26"/>
    <p:sldId id="373" r:id="rId27"/>
    <p:sldId id="403" r:id="rId28"/>
    <p:sldId id="366" r:id="rId29"/>
    <p:sldId id="404" r:id="rId30"/>
    <p:sldId id="374" r:id="rId31"/>
    <p:sldId id="376" r:id="rId32"/>
    <p:sldId id="377" r:id="rId33"/>
    <p:sldId id="378" r:id="rId34"/>
    <p:sldId id="346" r:id="rId35"/>
    <p:sldId id="406" r:id="rId36"/>
    <p:sldId id="415" r:id="rId37"/>
    <p:sldId id="407"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88933" autoAdjust="0"/>
  </p:normalViewPr>
  <p:slideViewPr>
    <p:cSldViewPr>
      <p:cViewPr varScale="1">
        <p:scale>
          <a:sx n="67" d="100"/>
          <a:sy n="67" d="100"/>
        </p:scale>
        <p:origin x="1170" y="6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ELA</c:v>
          </c:tx>
          <c:spPr>
            <a:solidFill>
              <a:schemeClr val="accent1"/>
            </a:solidFill>
            <a:ln>
              <a:noFill/>
            </a:ln>
            <a:effectLst/>
          </c:spPr>
          <c:invertIfNegative val="0"/>
          <c:cat>
            <c:strRef>
              <c:f>Sheet1!$A$2:$A$6</c:f>
              <c:strCache>
                <c:ptCount val="5"/>
                <c:pt idx="0">
                  <c:v>Just getting Started</c:v>
                </c:pt>
                <c:pt idx="1">
                  <c:v>Syllabus and related documents well underway</c:v>
                </c:pt>
                <c:pt idx="2">
                  <c:v>Agreements in place for course to be offered</c:v>
                </c:pt>
                <c:pt idx="3">
                  <c:v>Course being offered fall 2014</c:v>
                </c:pt>
                <c:pt idx="4">
                  <c:v>Other</c:v>
                </c:pt>
              </c:strCache>
            </c:strRef>
          </c:cat>
          <c:val>
            <c:numRef>
              <c:f>Sheet1!$B$2:$B$6</c:f>
              <c:numCache>
                <c:formatCode>General</c:formatCode>
                <c:ptCount val="5"/>
                <c:pt idx="0">
                  <c:v>8</c:v>
                </c:pt>
                <c:pt idx="1">
                  <c:v>2</c:v>
                </c:pt>
                <c:pt idx="2">
                  <c:v>2</c:v>
                </c:pt>
                <c:pt idx="3">
                  <c:v>5</c:v>
                </c:pt>
                <c:pt idx="4">
                  <c:v>2</c:v>
                </c:pt>
              </c:numCache>
            </c:numRef>
          </c:val>
        </c:ser>
        <c:ser>
          <c:idx val="1"/>
          <c:order val="1"/>
          <c:tx>
            <c:v>Math</c:v>
          </c:tx>
          <c:spPr>
            <a:solidFill>
              <a:schemeClr val="accent2"/>
            </a:solidFill>
            <a:ln>
              <a:noFill/>
            </a:ln>
            <a:effectLst/>
          </c:spPr>
          <c:invertIfNegative val="0"/>
          <c:cat>
            <c:strRef>
              <c:f>Sheet1!$A$2:$A$6</c:f>
              <c:strCache>
                <c:ptCount val="5"/>
                <c:pt idx="0">
                  <c:v>Just getting Started</c:v>
                </c:pt>
                <c:pt idx="1">
                  <c:v>Syllabus and related documents well underway</c:v>
                </c:pt>
                <c:pt idx="2">
                  <c:v>Agreements in place for course to be offered</c:v>
                </c:pt>
                <c:pt idx="3">
                  <c:v>Course being offered fall 2014</c:v>
                </c:pt>
                <c:pt idx="4">
                  <c:v>Other</c:v>
                </c:pt>
              </c:strCache>
            </c:strRef>
          </c:cat>
          <c:val>
            <c:numRef>
              <c:f>Sheet1!$C$2:$C$6</c:f>
              <c:numCache>
                <c:formatCode>General</c:formatCode>
                <c:ptCount val="5"/>
                <c:pt idx="0">
                  <c:v>7</c:v>
                </c:pt>
                <c:pt idx="1">
                  <c:v>2</c:v>
                </c:pt>
                <c:pt idx="2">
                  <c:v>2</c:v>
                </c:pt>
                <c:pt idx="3">
                  <c:v>5</c:v>
                </c:pt>
                <c:pt idx="4">
                  <c:v>4</c:v>
                </c:pt>
              </c:numCache>
            </c:numRef>
          </c:val>
        </c:ser>
        <c:dLbls>
          <c:showLegendKey val="0"/>
          <c:showVal val="0"/>
          <c:showCatName val="0"/>
          <c:showSerName val="0"/>
          <c:showPercent val="0"/>
          <c:showBubbleSize val="0"/>
        </c:dLbls>
        <c:gapWidth val="219"/>
        <c:overlap val="-28"/>
        <c:axId val="239498432"/>
        <c:axId val="237315792"/>
      </c:barChart>
      <c:catAx>
        <c:axId val="23949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315792"/>
        <c:crosses val="autoZero"/>
        <c:auto val="1"/>
        <c:lblAlgn val="ctr"/>
        <c:lblOffset val="100"/>
        <c:noMultiLvlLbl val="0"/>
      </c:catAx>
      <c:valAx>
        <c:axId val="237315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Regions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49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D5796A-7CDB-40B9-A11F-D421A28B91ED}" type="datetimeFigureOut">
              <a:rPr lang="en-US" smtClean="0"/>
              <a:pPr/>
              <a:t>1/30/2015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6</a:t>
            </a:fld>
            <a:endParaRPr lang="en-US" dirty="0"/>
          </a:p>
        </p:txBody>
      </p:sp>
    </p:spTree>
    <p:extLst>
      <p:ext uri="{BB962C8B-B14F-4D97-AF65-F5344CB8AC3E}">
        <p14:creationId xmlns:p14="http://schemas.microsoft.com/office/powerpoint/2010/main" val="3145822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a:t>
            </a:r>
            <a:endParaRPr lang="en-US" dirty="0"/>
          </a:p>
        </p:txBody>
      </p:sp>
      <p:sp>
        <p:nvSpPr>
          <p:cNvPr id="4" name="Slide Number Placeholder 3"/>
          <p:cNvSpPr>
            <a:spLocks noGrp="1"/>
          </p:cNvSpPr>
          <p:nvPr>
            <p:ph type="sldNum" sz="quarter" idx="10"/>
          </p:nvPr>
        </p:nvSpPr>
        <p:spPr/>
        <p:txBody>
          <a:bodyPr/>
          <a:lstStyle/>
          <a:p>
            <a:fld id="{560B711B-59B8-4754-AF99-AF1E06286DA4}" type="slidenum">
              <a:rPr lang="en-US" smtClean="0"/>
              <a:t>18</a:t>
            </a:fld>
            <a:endParaRPr lang="en-US" dirty="0"/>
          </a:p>
        </p:txBody>
      </p:sp>
    </p:spTree>
    <p:extLst>
      <p:ext uri="{BB962C8B-B14F-4D97-AF65-F5344CB8AC3E}">
        <p14:creationId xmlns:p14="http://schemas.microsoft.com/office/powerpoint/2010/main" val="125386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a:t>
            </a:r>
            <a:r>
              <a:rPr lang="en-US" baseline="0" dirty="0" smtClean="0"/>
              <a:t> identify that Performance acknowledgements can be earned on any of the graduation options-Foundation, Foundation with Endorsement, or Distinguished </a:t>
            </a:r>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20</a:t>
            </a:fld>
            <a:endParaRPr lang="en-US"/>
          </a:p>
        </p:txBody>
      </p:sp>
    </p:spTree>
    <p:extLst>
      <p:ext uri="{BB962C8B-B14F-4D97-AF65-F5344CB8AC3E}">
        <p14:creationId xmlns:p14="http://schemas.microsoft.com/office/powerpoint/2010/main" val="610604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defTabSz="909188">
              <a:defRPr/>
            </a:pPr>
            <a:r>
              <a:rPr lang="en-US" dirty="0" smtClean="0"/>
              <a:t>HB 5 requires that the endorsement will be placed on the diploma and transcript.</a:t>
            </a:r>
          </a:p>
          <a:p>
            <a:endParaRPr lang="en-US" dirty="0" smtClean="0"/>
          </a:p>
          <a:p>
            <a:r>
              <a:rPr lang="en-US" dirty="0" smtClean="0"/>
              <a:t>SBOE can choose to include</a:t>
            </a:r>
            <a:r>
              <a:rPr lang="en-US" baseline="0" dirty="0" smtClean="0"/>
              <a:t> specific course requirements in each of the endorsement areas but we do not know yet if they will do this.  They have the authority to do so.</a:t>
            </a:r>
          </a:p>
          <a:p>
            <a:endParaRPr lang="en-US" dirty="0" smtClean="0"/>
          </a:p>
          <a:p>
            <a:r>
              <a:rPr lang="en-US" dirty="0" smtClean="0"/>
              <a:t>HB</a:t>
            </a:r>
            <a:r>
              <a:rPr lang="en-US" baseline="0" dirty="0" smtClean="0"/>
              <a:t> 5 requires that students must have multiple options for earning each endorsement, including, to the greatest extent possible, coherent sequences of courses.  Additionally, the statute requires that student must be permitted to enroll in courses under more than one endorsement curriculum before the student’s junior year.</a:t>
            </a:r>
          </a:p>
          <a:p>
            <a:endParaRPr lang="en-US" dirty="0" smtClean="0"/>
          </a:p>
          <a:p>
            <a:r>
              <a:rPr lang="en-US" dirty="0" smtClean="0"/>
              <a:t>STEM – least complicated endorsement in statute.  TEA has talked with SBOE about possible CTE courses</a:t>
            </a:r>
            <a:r>
              <a:rPr lang="en-US" baseline="0" dirty="0" smtClean="0"/>
              <a:t> for this area.</a:t>
            </a:r>
          </a:p>
          <a:p>
            <a:endParaRPr lang="en-US" baseline="0" dirty="0" smtClean="0"/>
          </a:p>
          <a:p>
            <a:r>
              <a:rPr lang="en-US" baseline="0" dirty="0" smtClean="0"/>
              <a:t>Business and Industry – aligns a lot to the current career clusters in CTE.  TEA has visited with SBOE about possibly aligning these to the current coherent sequences in clusters.</a:t>
            </a:r>
          </a:p>
          <a:p>
            <a:endParaRPr lang="en-US" baseline="0" dirty="0" smtClean="0"/>
          </a:p>
          <a:p>
            <a:r>
              <a:rPr lang="en-US" baseline="0" dirty="0" smtClean="0"/>
              <a:t>Public Services – Per TEA’s conversation with SBOE, Culinary Arts &amp; Hospitality may be moved from this endorsement to the Business and Industry endorsement.</a:t>
            </a:r>
          </a:p>
          <a:p>
            <a:endParaRPr lang="en-US" baseline="0" dirty="0" smtClean="0"/>
          </a:p>
          <a:p>
            <a:r>
              <a:rPr lang="en-US" baseline="0" dirty="0" smtClean="0"/>
              <a:t>Arts and Humanities – Per TEA’s conversation with SBOE, Political Science may be moving to Public Services – as that is more closely aligned with where courses reside within current course clusters.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21</a:t>
            </a:fld>
            <a:endParaRPr lang="en-US"/>
          </a:p>
        </p:txBody>
      </p:sp>
    </p:spTree>
    <p:extLst>
      <p:ext uri="{BB962C8B-B14F-4D97-AF65-F5344CB8AC3E}">
        <p14:creationId xmlns:p14="http://schemas.microsoft.com/office/powerpoint/2010/main" val="212086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It</a:t>
            </a:r>
            <a:r>
              <a:rPr lang="en-US" baseline="0" dirty="0" smtClean="0"/>
              <a:t> appears that ANY student can earn a performance acknowledgement (under the Foundation High School Program with or without endorsement(s) and distinguished level of achievement).</a:t>
            </a:r>
          </a:p>
          <a:p>
            <a:endParaRPr lang="en-US" dirty="0" smtClean="0"/>
          </a:p>
          <a:p>
            <a:r>
              <a:rPr lang="en-US" dirty="0" smtClean="0"/>
              <a:t>Performance Acknowledgements</a:t>
            </a:r>
            <a:r>
              <a:rPr lang="en-US" baseline="0" dirty="0" smtClean="0"/>
              <a:t> will also be noted on the diploma and the transcript.  </a:t>
            </a:r>
          </a:p>
          <a:p>
            <a:endParaRPr lang="en-US" baseline="0" dirty="0" smtClean="0"/>
          </a:p>
          <a:p>
            <a:r>
              <a:rPr lang="en-US" baseline="0" dirty="0" smtClean="0"/>
              <a:t>Scores, etc. required to earn Performance Acknowledgements are TBD by SBOE.  Nothing in statute recognizes state licenses or certification, and TEA has found very few internationally recognized certifications or licenses at this point.  Therefore, TEA has stated they are unsure what this will look like.  However, it is within the realm of possibility that a student could earn multiple performance acknowledgements because in statute it appears each bullet is distinct and SBOE cannot require a combination for a performance acknowledgements.</a:t>
            </a:r>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22</a:t>
            </a:fld>
            <a:endParaRPr lang="en-US"/>
          </a:p>
        </p:txBody>
      </p:sp>
    </p:spTree>
    <p:extLst>
      <p:ext uri="{BB962C8B-B14F-4D97-AF65-F5344CB8AC3E}">
        <p14:creationId xmlns:p14="http://schemas.microsoft.com/office/powerpoint/2010/main" val="219157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8, 28.002(g-1); LBB p. 54</a:t>
            </a:r>
          </a:p>
          <a:p>
            <a:endParaRPr lang="en-US" dirty="0" smtClean="0"/>
          </a:p>
          <a:p>
            <a:r>
              <a:rPr lang="en-US" dirty="0" smtClean="0"/>
              <a:t>Conditions</a:t>
            </a:r>
            <a:r>
              <a:rPr lang="en-US" baseline="0" dirty="0" smtClean="0"/>
              <a:t> required:</a:t>
            </a:r>
          </a:p>
          <a:p>
            <a:pPr marL="227297" indent="-227297">
              <a:buAutoNum type="arabicParenBoth"/>
            </a:pPr>
            <a:r>
              <a:rPr lang="en-US" baseline="0" dirty="0" smtClean="0"/>
              <a:t>The district develops a program under which the district partners with a public or private institution of higher education and local business, labor, and community leaders to develop and provide the course; and</a:t>
            </a:r>
          </a:p>
          <a:p>
            <a:pPr marL="227297" indent="-227297">
              <a:buAutoNum type="arabicParenBoth"/>
            </a:pPr>
            <a:r>
              <a:rPr lang="en-US" baseline="0" dirty="0" smtClean="0"/>
              <a:t>The course or other activity allows the student to enter:</a:t>
            </a:r>
          </a:p>
          <a:p>
            <a:pPr marL="681891" lvl="1" indent="-227297">
              <a:buAutoNum type="alphaUcParenBoth"/>
            </a:pPr>
            <a:r>
              <a:rPr lang="en-US" baseline="0" dirty="0" smtClean="0"/>
              <a:t>A CTE training program in the district’s region of the state;</a:t>
            </a:r>
          </a:p>
          <a:p>
            <a:pPr marL="681891" lvl="1" indent="-227297">
              <a:buAutoNum type="alphaUcParenBoth"/>
            </a:pPr>
            <a:r>
              <a:rPr lang="en-US" baseline="0" dirty="0" smtClean="0"/>
              <a:t>An IHE without remediation;</a:t>
            </a:r>
          </a:p>
          <a:p>
            <a:pPr marL="681891" lvl="1" indent="-227297">
              <a:buAutoNum type="alphaUcParenBoth"/>
            </a:pPr>
            <a:r>
              <a:rPr lang="en-US" baseline="0" dirty="0" smtClean="0"/>
              <a:t>An apprenticeship training program; or</a:t>
            </a:r>
          </a:p>
          <a:p>
            <a:pPr marL="681891" lvl="1" indent="-227297">
              <a:buAutoNum type="alphaUcParenBoth"/>
            </a:pPr>
            <a:r>
              <a:rPr lang="en-US" baseline="0" dirty="0" smtClean="0"/>
              <a:t>An internship required as part of the accreditation toward an industry-recognized credential or certificate for course credit.</a:t>
            </a:r>
          </a:p>
          <a:p>
            <a:r>
              <a:rPr lang="en-US" baseline="0" dirty="0" smtClean="0"/>
              <a:t>28.002 (g-2) Reporting</a:t>
            </a:r>
          </a:p>
          <a:p>
            <a:r>
              <a:rPr lang="en-US" baseline="0" dirty="0" smtClean="0"/>
              <a:t>District must annually report to TEA names of the courses, programs, IHE, and internships in which the students have enrolled under (g-1) and TEA must make this information available to other districts</a:t>
            </a:r>
          </a:p>
        </p:txBody>
      </p:sp>
      <p:sp>
        <p:nvSpPr>
          <p:cNvPr id="4" name="Slide Number Placeholder 3"/>
          <p:cNvSpPr>
            <a:spLocks noGrp="1"/>
          </p:cNvSpPr>
          <p:nvPr>
            <p:ph type="sldNum" sz="quarter" idx="10"/>
          </p:nvPr>
        </p:nvSpPr>
        <p:spPr/>
        <p:txBody>
          <a:bodyPr/>
          <a:lstStyle/>
          <a:p>
            <a:fld id="{6D67A0E5-AC3F-42E9-80E3-48AD357341AD}" type="slidenum">
              <a:rPr lang="en-US" smtClean="0"/>
              <a:pPr/>
              <a:t>23</a:t>
            </a:fld>
            <a:endParaRPr lang="en-US"/>
          </a:p>
        </p:txBody>
      </p:sp>
    </p:spTree>
    <p:extLst>
      <p:ext uri="{BB962C8B-B14F-4D97-AF65-F5344CB8AC3E}">
        <p14:creationId xmlns:p14="http://schemas.microsoft.com/office/powerpoint/2010/main" val="319493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 5, Section 10</a:t>
            </a:r>
            <a:r>
              <a:rPr lang="en-US" baseline="0" dirty="0" smtClean="0"/>
              <a:t> (TEC 28.014); LBB p. 115</a:t>
            </a:r>
          </a:p>
          <a:p>
            <a:r>
              <a:rPr lang="en-US" dirty="0" smtClean="0"/>
              <a:t>Notes:</a:t>
            </a:r>
          </a:p>
          <a:p>
            <a:endParaRPr lang="en-US" baseline="0" dirty="0" smtClean="0"/>
          </a:p>
          <a:p>
            <a:r>
              <a:rPr lang="en-US" baseline="0" dirty="0" smtClean="0"/>
              <a:t>This is specific to mathematics and ELA courses.</a:t>
            </a:r>
          </a:p>
          <a:p>
            <a:r>
              <a:rPr lang="en-US" baseline="0" dirty="0" smtClean="0"/>
              <a:t>Not meeting college readiness standards is automatically indicated if the student fails an EOC exam.</a:t>
            </a:r>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24</a:t>
            </a:fld>
            <a:endParaRPr lang="en-US"/>
          </a:p>
        </p:txBody>
      </p:sp>
    </p:spTree>
    <p:extLst>
      <p:ext uri="{BB962C8B-B14F-4D97-AF65-F5344CB8AC3E}">
        <p14:creationId xmlns:p14="http://schemas.microsoft.com/office/powerpoint/2010/main" val="144240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81792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85754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429378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userDrawn="1"/>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3614565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9358523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95758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3760430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71600" y="6324600"/>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418569-7E30-427A-B0AC-AC930D968A95}" type="slidenum">
              <a:rPr lang="en-US"/>
              <a:pPr/>
              <a:t>‹#›</a:t>
            </a:fld>
            <a:endParaRPr lang="en-US"/>
          </a:p>
        </p:txBody>
      </p:sp>
    </p:spTree>
    <p:extLst>
      <p:ext uri="{BB962C8B-B14F-4D97-AF65-F5344CB8AC3E}">
        <p14:creationId xmlns:p14="http://schemas.microsoft.com/office/powerpoint/2010/main" val="2302035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5293" y="5963255"/>
            <a:ext cx="1676400" cy="819879"/>
          </a:xfrm>
          <a:prstGeom prst="rect">
            <a:avLst/>
          </a:prstGeom>
        </p:spPr>
      </p:pic>
    </p:spTree>
    <p:extLst>
      <p:ext uri="{BB962C8B-B14F-4D97-AF65-F5344CB8AC3E}">
        <p14:creationId xmlns:p14="http://schemas.microsoft.com/office/powerpoint/2010/main" val="3036606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400800"/>
            <a:ext cx="2869195" cy="228659"/>
          </a:xfrm>
        </p:spPr>
        <p:txBody>
          <a:bodyPr/>
          <a:lstStyle>
            <a:lvl1pPr algn="ctr">
              <a:defRPr sz="1200"/>
            </a:lvl1p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4">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1200" b="1" i="0">
                <a:solidFill>
                  <a:schemeClr val="accent1"/>
                </a:solidFill>
              </a:defRPr>
            </a:lvl1pPr>
          </a:lstStyle>
          <a:p>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79" r:id="rId18"/>
    <p:sldLayoutId id="2147484780" r:id="rId19"/>
    <p:sldLayoutId id="2147484781" r:id="rId20"/>
    <p:sldLayoutId id="2147484782" r:id="rId21"/>
    <p:sldLayoutId id="2147484783" r:id="rId22"/>
  </p:sldLayoutIdLst>
  <p:timing>
    <p:tnLst>
      <p:par>
        <p:cTn id="1" dur="indefinite" restart="never" nodeType="tmRoot"/>
      </p:par>
    </p:tnLst>
  </p:timing>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Jean_keller@unt.edu" TargetMode="External"/><Relationship Id="rId2" Type="http://schemas.openxmlformats.org/officeDocument/2006/relationships/hyperlink" Target="mailto:Mary_harris@unt.edu"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14400" y="1295400"/>
            <a:ext cx="7289277" cy="4330576"/>
          </a:xfrm>
        </p:spPr>
        <p:txBody>
          <a:bodyPr>
            <a:normAutofit/>
          </a:bodyPr>
          <a:lstStyle/>
          <a:p>
            <a:pPr algn="ctr"/>
            <a:r>
              <a:rPr lang="en-US" sz="3600" dirty="0" smtClean="0"/>
              <a:t>College Preparatory Course Project</a:t>
            </a:r>
            <a:br>
              <a:rPr lang="en-US" sz="3600" dirty="0" smtClean="0"/>
            </a:br>
            <a:r>
              <a:rPr lang="en-US" sz="2000" dirty="0" smtClean="0"/>
              <a:t>North Texas Community College Consortium, </a:t>
            </a:r>
            <a:br>
              <a:rPr lang="en-US" sz="2000" dirty="0" smtClean="0"/>
            </a:br>
            <a:r>
              <a:rPr lang="en-US" sz="2000" dirty="0" smtClean="0"/>
              <a:t>Spring Leadership Conference</a:t>
            </a:r>
            <a:br>
              <a:rPr lang="en-US" sz="2000" dirty="0" smtClean="0"/>
            </a:br>
            <a:r>
              <a:rPr lang="en-US" sz="2000" dirty="0" smtClean="0"/>
              <a:t>January 30, 2015</a:t>
            </a:r>
            <a:endParaRPr lang="en-US" sz="2000" dirty="0"/>
          </a:p>
        </p:txBody>
      </p:sp>
      <p:sp>
        <p:nvSpPr>
          <p:cNvPr id="7" name="Slide Number Placeholder 6"/>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07" y="2209800"/>
            <a:ext cx="8229600" cy="3895085"/>
          </a:xfrm>
        </p:spPr>
        <p:txBody>
          <a:bodyPr>
            <a:normAutofit fontScale="85000" lnSpcReduction="20000"/>
          </a:bodyPr>
          <a:lstStyle/>
          <a:p>
            <a:pPr marL="0" lvl="1" indent="0" algn="ctr">
              <a:buNone/>
            </a:pPr>
            <a:r>
              <a:rPr lang="en-US" sz="3200" b="1" dirty="0" smtClean="0">
                <a:solidFill>
                  <a:schemeClr val="tx1">
                    <a:lumMod val="85000"/>
                    <a:lumOff val="15000"/>
                  </a:schemeClr>
                </a:solidFill>
              </a:rPr>
              <a:t>Alignment assumes a standards-based system of curriculum and assessment.  </a:t>
            </a:r>
            <a:r>
              <a:rPr lang="en-US" sz="3200" b="1" u="sng" dirty="0" smtClean="0">
                <a:solidFill>
                  <a:schemeClr val="tx1">
                    <a:lumMod val="85000"/>
                    <a:lumOff val="15000"/>
                  </a:schemeClr>
                </a:solidFill>
              </a:rPr>
              <a:t>Vertical </a:t>
            </a:r>
            <a:r>
              <a:rPr lang="en-US" sz="3200" b="1" dirty="0" smtClean="0">
                <a:solidFill>
                  <a:schemeClr val="tx1">
                    <a:lumMod val="85000"/>
                    <a:lumOff val="15000"/>
                  </a:schemeClr>
                </a:solidFill>
              </a:rPr>
              <a:t>alignment attends to articulation of curriculum across levels of education and requires willingness to focus instruction, assessment, staff development, and management so that students succeed. </a:t>
            </a:r>
            <a:r>
              <a:rPr lang="en-US" sz="3200" b="1" u="sng" dirty="0" smtClean="0">
                <a:solidFill>
                  <a:schemeClr val="tx1">
                    <a:lumMod val="85000"/>
                    <a:lumOff val="15000"/>
                  </a:schemeClr>
                </a:solidFill>
              </a:rPr>
              <a:t>Horizontal </a:t>
            </a:r>
            <a:r>
              <a:rPr lang="en-US" sz="3200" b="1" dirty="0" smtClean="0">
                <a:solidFill>
                  <a:schemeClr val="tx1">
                    <a:lumMod val="85000"/>
                    <a:lumOff val="15000"/>
                  </a:schemeClr>
                </a:solidFill>
              </a:rPr>
              <a:t>alignment attends to student learning in every section of the same grade or class.</a:t>
            </a:r>
          </a:p>
          <a:p>
            <a:pPr marL="0" lvl="1" indent="0">
              <a:buNone/>
            </a:pPr>
            <a:endParaRPr lang="en-US" sz="1500" b="1" i="1" dirty="0" smtClean="0">
              <a:solidFill>
                <a:schemeClr val="tx1">
                  <a:lumMod val="85000"/>
                  <a:lumOff val="15000"/>
                </a:schemeClr>
              </a:solidFill>
            </a:endParaRPr>
          </a:p>
          <a:p>
            <a:pPr marL="0" lvl="1" indent="0">
              <a:buNone/>
            </a:pPr>
            <a:r>
              <a:rPr lang="en-US" sz="1500" b="1" i="1" dirty="0" smtClean="0">
                <a:solidFill>
                  <a:schemeClr val="tx1">
                    <a:lumMod val="85000"/>
                    <a:lumOff val="15000"/>
                  </a:schemeClr>
                </a:solidFill>
              </a:rPr>
              <a:t>Reference:  Squires, D. A. (2009).  Curriculum Alignment: Research-Based Strategies for  Increasing Student Achievement.  Thousand Oaks, CA, Corwin</a:t>
            </a:r>
            <a:r>
              <a:rPr lang="en-US" sz="1000" b="1" i="1" dirty="0" smtClean="0">
                <a:solidFill>
                  <a:schemeClr val="tx1">
                    <a:lumMod val="85000"/>
                    <a:lumOff val="15000"/>
                  </a:schemeClr>
                </a:solidFill>
              </a:rPr>
              <a:t>,</a:t>
            </a:r>
            <a:endParaRPr lang="en-US" sz="1100" i="1" dirty="0" smtClean="0">
              <a:solidFill>
                <a:schemeClr val="tx1">
                  <a:lumMod val="85000"/>
                  <a:lumOff val="15000"/>
                </a:schemeClr>
              </a:solidFill>
            </a:endParaRPr>
          </a:p>
        </p:txBody>
      </p:sp>
      <p:sp>
        <p:nvSpPr>
          <p:cNvPr id="6" name="Rounded Rectangle 4"/>
          <p:cNvSpPr/>
          <p:nvPr/>
        </p:nvSpPr>
        <p:spPr>
          <a:xfrm>
            <a:off x="529827" y="865094"/>
            <a:ext cx="8134561" cy="11923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spc="300" dirty="0" smtClean="0">
                <a:solidFill>
                  <a:schemeClr val="bg1"/>
                </a:solidFill>
                <a:latin typeface="+mj-lt"/>
              </a:rPr>
              <a:t>What is Alignment?</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10</a:t>
            </a:fld>
            <a:endParaRPr lang="en-US" dirty="0"/>
          </a:p>
        </p:txBody>
      </p:sp>
    </p:spTree>
    <p:extLst>
      <p:ext uri="{BB962C8B-B14F-4D97-AF65-F5344CB8AC3E}">
        <p14:creationId xmlns:p14="http://schemas.microsoft.com/office/powerpoint/2010/main" val="3542979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07" y="2209800"/>
            <a:ext cx="8229600" cy="3895085"/>
          </a:xfrm>
        </p:spPr>
        <p:txBody>
          <a:bodyPr>
            <a:normAutofit fontScale="47500" lnSpcReduction="20000"/>
          </a:bodyPr>
          <a:lstStyle/>
          <a:p>
            <a:pPr marL="0" lvl="1" indent="0">
              <a:buNone/>
            </a:pPr>
            <a:endParaRPr lang="en-US" sz="3600" b="1" dirty="0" smtClean="0">
              <a:solidFill>
                <a:schemeClr val="tx1">
                  <a:lumMod val="85000"/>
                  <a:lumOff val="15000"/>
                </a:schemeClr>
              </a:solidFill>
            </a:endParaRPr>
          </a:p>
          <a:p>
            <a:pPr marL="0" lvl="1" indent="0">
              <a:buNone/>
            </a:pPr>
            <a:r>
              <a:rPr lang="en-US" sz="4500" b="1" dirty="0" smtClean="0">
                <a:solidFill>
                  <a:schemeClr val="tx1">
                    <a:lumMod val="85000"/>
                    <a:lumOff val="15000"/>
                  </a:schemeClr>
                </a:solidFill>
              </a:rPr>
              <a:t>Squires (2009) reviews research and concludes:</a:t>
            </a:r>
          </a:p>
          <a:p>
            <a:pPr marL="514350" lvl="1" indent="-514350">
              <a:buAutoNum type="arabicPeriod"/>
            </a:pPr>
            <a:r>
              <a:rPr lang="en-US" sz="4500" b="1" dirty="0" smtClean="0">
                <a:solidFill>
                  <a:schemeClr val="tx1">
                    <a:lumMod val="85000"/>
                    <a:lumOff val="15000"/>
                  </a:schemeClr>
                </a:solidFill>
              </a:rPr>
              <a:t>Alignment improves student outcomes.</a:t>
            </a:r>
          </a:p>
          <a:p>
            <a:pPr marL="514350" lvl="1" indent="-514350">
              <a:buAutoNum type="arabicPeriod"/>
            </a:pPr>
            <a:r>
              <a:rPr lang="en-US" sz="4500" b="1" dirty="0" smtClean="0">
                <a:solidFill>
                  <a:schemeClr val="tx1">
                    <a:lumMod val="85000"/>
                    <a:lumOff val="15000"/>
                  </a:schemeClr>
                </a:solidFill>
              </a:rPr>
              <a:t>Alignment is a powerful tool for assuring the written, taught and tested curriculum are the focus of instruction, assessment, and faculty development. </a:t>
            </a:r>
          </a:p>
          <a:p>
            <a:pPr marL="0" lvl="1" indent="0">
              <a:buNone/>
            </a:pPr>
            <a:endParaRPr lang="en-US" sz="4500" b="1" i="1" dirty="0">
              <a:solidFill>
                <a:schemeClr val="tx1">
                  <a:lumMod val="85000"/>
                  <a:lumOff val="15000"/>
                </a:schemeClr>
              </a:solidFill>
            </a:endParaRPr>
          </a:p>
          <a:p>
            <a:pPr marL="0" lvl="1" indent="0" algn="ctr">
              <a:buNone/>
            </a:pPr>
            <a:endParaRPr lang="en-US" sz="3200" b="1" i="1" dirty="0">
              <a:solidFill>
                <a:schemeClr val="tx1">
                  <a:lumMod val="85000"/>
                  <a:lumOff val="15000"/>
                </a:schemeClr>
              </a:solidFill>
            </a:endParaRPr>
          </a:p>
          <a:p>
            <a:pPr marL="0" lvl="1" indent="0">
              <a:buNone/>
            </a:pPr>
            <a:r>
              <a:rPr lang="en-US" sz="3300" b="1" i="1" dirty="0" smtClean="0">
                <a:solidFill>
                  <a:srgbClr val="C00000"/>
                </a:solidFill>
              </a:rPr>
              <a:t>Reference:  Squires, D. A. (2009).  Curriculum Alignment: Research-Based Strategies for  Increasing Student Achievement.  Thousand Oaks, CA, Corwin,</a:t>
            </a:r>
            <a:endParaRPr lang="en-US" sz="3300" i="1" dirty="0" smtClean="0">
              <a:solidFill>
                <a:srgbClr val="C00000"/>
              </a:solidFill>
            </a:endParaRPr>
          </a:p>
        </p:txBody>
      </p:sp>
      <p:sp>
        <p:nvSpPr>
          <p:cNvPr id="6" name="Rounded Rectangle 4"/>
          <p:cNvSpPr/>
          <p:nvPr/>
        </p:nvSpPr>
        <p:spPr>
          <a:xfrm>
            <a:off x="529827" y="865094"/>
            <a:ext cx="8134561" cy="11923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spc="300" dirty="0" smtClean="0">
                <a:solidFill>
                  <a:schemeClr val="bg1"/>
                </a:solidFill>
                <a:latin typeface="+mj-lt"/>
              </a:rPr>
              <a:t>Alignment Research</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11</a:t>
            </a:fld>
            <a:endParaRPr lang="en-US" dirty="0"/>
          </a:p>
        </p:txBody>
      </p:sp>
    </p:spTree>
    <p:extLst>
      <p:ext uri="{BB962C8B-B14F-4D97-AF65-F5344CB8AC3E}">
        <p14:creationId xmlns:p14="http://schemas.microsoft.com/office/powerpoint/2010/main" val="4211605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b="1" dirty="0" smtClean="0"/>
              <a:t>AVATAR: Academic Vertical Alignment Training </a:t>
            </a:r>
            <a:br>
              <a:rPr lang="en-US" b="1" dirty="0" smtClean="0"/>
            </a:br>
            <a:r>
              <a:rPr lang="en-US" b="1" dirty="0" smtClean="0"/>
              <a:t>And  </a:t>
            </a:r>
            <a:br>
              <a:rPr lang="en-US" b="1" dirty="0" smtClean="0"/>
            </a:br>
            <a:r>
              <a:rPr lang="en-US" b="1" dirty="0" smtClean="0"/>
              <a:t>Renewal</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42335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70000" lnSpcReduction="20000"/>
          </a:bodyPr>
          <a:lstStyle/>
          <a:p>
            <a:r>
              <a:rPr lang="en-US" sz="3800" i="1" dirty="0" smtClean="0">
                <a:solidFill>
                  <a:schemeClr val="bg1"/>
                </a:solidFill>
              </a:rPr>
              <a:t>AVATAR is a Partnership </a:t>
            </a:r>
            <a:r>
              <a:rPr lang="en-US" sz="3800" i="1" dirty="0">
                <a:solidFill>
                  <a:schemeClr val="bg1"/>
                </a:solidFill>
              </a:rPr>
              <a:t>of Regional Leaders </a:t>
            </a:r>
            <a:r>
              <a:rPr lang="en-US" sz="3800" i="1" dirty="0" smtClean="0">
                <a:solidFill>
                  <a:schemeClr val="bg1"/>
                </a:solidFill>
              </a:rPr>
              <a:t>from these institutions</a:t>
            </a:r>
            <a:endParaRPr lang="en-US" sz="3800"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13</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Tree>
    <p:extLst>
      <p:ext uri="{BB962C8B-B14F-4D97-AF65-F5344CB8AC3E}">
        <p14:creationId xmlns:p14="http://schemas.microsoft.com/office/powerpoint/2010/main" val="2218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89201"/>
            <a:ext cx="8077199" cy="3530599"/>
          </a:xfrm>
        </p:spPr>
        <p:txBody>
          <a:bodyPr>
            <a:normAutofit fontScale="77500" lnSpcReduction="20000"/>
          </a:bodyPr>
          <a:lstStyle/>
          <a:p>
            <a:r>
              <a:rPr lang="en-US" sz="2800" b="1" dirty="0" smtClean="0">
                <a:solidFill>
                  <a:schemeClr val="tx1">
                    <a:lumMod val="85000"/>
                    <a:lumOff val="15000"/>
                  </a:schemeClr>
                </a:solidFill>
              </a:rPr>
              <a:t>Partnerships: </a:t>
            </a:r>
            <a:r>
              <a:rPr lang="en-US" sz="2800" dirty="0">
                <a:solidFill>
                  <a:schemeClr val="tx1">
                    <a:lumMod val="85000"/>
                    <a:lumOff val="15000"/>
                  </a:schemeClr>
                </a:solidFill>
              </a:rPr>
              <a:t>Leaders and educators representing </a:t>
            </a:r>
            <a:r>
              <a:rPr lang="en-US" sz="2800" dirty="0" smtClean="0">
                <a:solidFill>
                  <a:schemeClr val="tx1">
                    <a:lumMod val="85000"/>
                    <a:lumOff val="15000"/>
                  </a:schemeClr>
                </a:solidFill>
              </a:rPr>
              <a:t>regional </a:t>
            </a:r>
          </a:p>
          <a:p>
            <a:pPr marL="0" indent="0">
              <a:buNone/>
            </a:pPr>
            <a:r>
              <a:rPr lang="en-US" sz="2800" dirty="0" smtClean="0">
                <a:solidFill>
                  <a:schemeClr val="tx1">
                    <a:lumMod val="85000"/>
                    <a:lumOff val="15000"/>
                  </a:schemeClr>
                </a:solidFill>
              </a:rPr>
              <a:t>          Independent school districts (ISDs)</a:t>
            </a:r>
          </a:p>
          <a:p>
            <a:pPr marL="0" indent="0">
              <a:buNone/>
            </a:pPr>
            <a:r>
              <a:rPr lang="en-US" sz="2800" dirty="0" smtClean="0">
                <a:solidFill>
                  <a:schemeClr val="tx1">
                    <a:lumMod val="85000"/>
                    <a:lumOff val="15000"/>
                  </a:schemeClr>
                </a:solidFill>
              </a:rPr>
              <a:t>          Community colleges,</a:t>
            </a:r>
          </a:p>
          <a:p>
            <a:pPr marL="0" indent="0">
              <a:buNone/>
            </a:pPr>
            <a:r>
              <a:rPr lang="en-US" sz="2800" dirty="0" smtClean="0">
                <a:solidFill>
                  <a:schemeClr val="tx1">
                    <a:lumMod val="85000"/>
                    <a:lumOff val="15000"/>
                  </a:schemeClr>
                </a:solidFill>
              </a:rPr>
              <a:t>          Universities,</a:t>
            </a:r>
          </a:p>
          <a:p>
            <a:pPr marL="0" indent="0">
              <a:buNone/>
            </a:pPr>
            <a:r>
              <a:rPr lang="en-US" sz="2800" dirty="0" smtClean="0">
                <a:solidFill>
                  <a:schemeClr val="tx1">
                    <a:lumMod val="85000"/>
                    <a:lumOff val="15000"/>
                  </a:schemeClr>
                </a:solidFill>
              </a:rPr>
              <a:t>          P-16 councils, </a:t>
            </a:r>
          </a:p>
          <a:p>
            <a:pPr marL="0" indent="0">
              <a:buNone/>
            </a:pPr>
            <a:r>
              <a:rPr lang="en-US" sz="2800" dirty="0" smtClean="0">
                <a:solidFill>
                  <a:schemeClr val="tx1">
                    <a:lumMod val="85000"/>
                    <a:lumOff val="15000"/>
                  </a:schemeClr>
                </a:solidFill>
              </a:rPr>
              <a:t>          and education service centers  (ESCs)</a:t>
            </a:r>
          </a:p>
          <a:p>
            <a:r>
              <a:rPr lang="en-US" sz="2800" dirty="0" smtClean="0">
                <a:solidFill>
                  <a:schemeClr val="tx1">
                    <a:lumMod val="85000"/>
                    <a:lumOff val="15000"/>
                  </a:schemeClr>
                </a:solidFill>
              </a:rPr>
              <a:t>are</a:t>
            </a:r>
            <a:r>
              <a:rPr lang="en-US" sz="2800" b="1" dirty="0" smtClean="0">
                <a:solidFill>
                  <a:schemeClr val="tx1">
                    <a:lumMod val="85000"/>
                    <a:lumOff val="15000"/>
                  </a:schemeClr>
                </a:solidFill>
              </a:rPr>
              <a:t> </a:t>
            </a:r>
            <a:r>
              <a:rPr lang="en-US" sz="2800" u="sng" dirty="0" smtClean="0">
                <a:solidFill>
                  <a:schemeClr val="tx1">
                    <a:lumMod val="85000"/>
                    <a:lumOff val="15000"/>
                  </a:schemeClr>
                </a:solidFill>
              </a:rPr>
              <a:t>committed to vertical alignment to support students’ college and career readiness and success</a:t>
            </a:r>
            <a:r>
              <a:rPr lang="en-US" sz="2800" dirty="0" smtClean="0">
                <a:solidFill>
                  <a:schemeClr val="tx1">
                    <a:lumMod val="85000"/>
                    <a:lumOff val="15000"/>
                  </a:schemeClr>
                </a:solidFill>
              </a:rPr>
              <a:t>. </a:t>
            </a:r>
          </a:p>
          <a:p>
            <a:endParaRPr lang="en-US" sz="2000" dirty="0" smtClean="0">
              <a:solidFill>
                <a:schemeClr val="tx1">
                  <a:lumMod val="85000"/>
                  <a:lumOff val="15000"/>
                </a:schemeClr>
              </a:solidFill>
            </a:endParaRPr>
          </a:p>
          <a:p>
            <a:endParaRPr lang="en-US" b="1"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14</a:t>
            </a:fld>
            <a:endParaRPr lang="en-US" dirty="0"/>
          </a:p>
        </p:txBody>
      </p:sp>
      <p:sp>
        <p:nvSpPr>
          <p:cNvPr id="7" name="Rounded Rectangle 4"/>
          <p:cNvSpPr/>
          <p:nvPr/>
        </p:nvSpPr>
        <p:spPr>
          <a:xfrm>
            <a:off x="822959" y="1066800"/>
            <a:ext cx="5654041" cy="6858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defTabSz="1778000">
              <a:lnSpc>
                <a:spcPct val="90000"/>
              </a:lnSpc>
              <a:spcBef>
                <a:spcPct val="0"/>
              </a:spcBef>
              <a:spcAft>
                <a:spcPct val="35000"/>
              </a:spcAft>
            </a:pPr>
            <a:r>
              <a:rPr lang="en-US" sz="3600" b="1" dirty="0">
                <a:solidFill>
                  <a:schemeClr val="bg1"/>
                </a:solidFill>
                <a:latin typeface="+mj-lt"/>
              </a:rPr>
              <a:t>AVATAR</a:t>
            </a:r>
            <a:r>
              <a:rPr lang="en-US" sz="3600" dirty="0">
                <a:solidFill>
                  <a:schemeClr val="bg1"/>
                </a:solidFill>
                <a:latin typeface="+mj-lt"/>
              </a:rPr>
              <a:t> </a:t>
            </a:r>
            <a:r>
              <a:rPr lang="en-US" sz="3600" dirty="0" smtClean="0">
                <a:solidFill>
                  <a:schemeClr val="bg1"/>
                </a:solidFill>
                <a:latin typeface="+mj-lt"/>
              </a:rPr>
              <a:t>Partners</a:t>
            </a:r>
            <a:endParaRPr lang="en-US" sz="3600" u="sng" kern="1200" cap="none" dirty="0">
              <a:solidFill>
                <a:schemeClr val="bg1"/>
              </a:solidFill>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192229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AVATAR</a:t>
            </a:r>
            <a:r>
              <a:rPr lang="en-US" sz="3600" dirty="0" smtClean="0"/>
              <a:t> </a:t>
            </a:r>
            <a:br>
              <a:rPr lang="en-US" sz="3600" dirty="0" smtClean="0"/>
            </a:br>
            <a:r>
              <a:rPr lang="en-US" sz="3600" dirty="0" smtClean="0"/>
              <a:t>Vertical Alignment Teams</a:t>
            </a:r>
            <a:endParaRPr lang="en-US" sz="3600" dirty="0"/>
          </a:p>
        </p:txBody>
      </p:sp>
      <p:sp>
        <p:nvSpPr>
          <p:cNvPr id="3" name="Content Placeholder 2"/>
          <p:cNvSpPr>
            <a:spLocks noGrp="1"/>
          </p:cNvSpPr>
          <p:nvPr>
            <p:ph idx="1"/>
          </p:nvPr>
        </p:nvSpPr>
        <p:spPr>
          <a:xfrm>
            <a:off x="685800" y="2489201"/>
            <a:ext cx="7784123" cy="3530599"/>
          </a:xfrm>
        </p:spPr>
        <p:txBody>
          <a:bodyPr>
            <a:normAutofit/>
          </a:bodyPr>
          <a:lstStyle/>
          <a:p>
            <a:r>
              <a:rPr lang="en-US" sz="2800" b="1" dirty="0" smtClean="0">
                <a:solidFill>
                  <a:schemeClr val="tx1">
                    <a:lumMod val="85000"/>
                    <a:lumOff val="15000"/>
                  </a:schemeClr>
                </a:solidFill>
              </a:rPr>
              <a:t>Vertical Alignment Teams (VATs):  </a:t>
            </a:r>
            <a:r>
              <a:rPr lang="en-US" sz="2800" dirty="0">
                <a:solidFill>
                  <a:schemeClr val="tx1">
                    <a:lumMod val="85000"/>
                    <a:lumOff val="15000"/>
                  </a:schemeClr>
                </a:solidFill>
              </a:rPr>
              <a:t>Educators and leaders representing </a:t>
            </a:r>
            <a:r>
              <a:rPr lang="en-US" sz="2800" dirty="0" smtClean="0">
                <a:solidFill>
                  <a:schemeClr val="tx1">
                    <a:lumMod val="85000"/>
                    <a:lumOff val="15000"/>
                  </a:schemeClr>
                </a:solidFill>
              </a:rPr>
              <a:t>AVATAR partners who are </a:t>
            </a:r>
            <a:r>
              <a:rPr lang="en-US" sz="2800" u="sng" dirty="0" smtClean="0">
                <a:solidFill>
                  <a:schemeClr val="tx1">
                    <a:lumMod val="85000"/>
                    <a:lumOff val="15000"/>
                  </a:schemeClr>
                </a:solidFill>
              </a:rPr>
              <a:t>committed </a:t>
            </a:r>
            <a:r>
              <a:rPr lang="en-US" sz="2800" u="sng" dirty="0">
                <a:solidFill>
                  <a:schemeClr val="tx1">
                    <a:lumMod val="85000"/>
                    <a:lumOff val="15000"/>
                  </a:schemeClr>
                </a:solidFill>
              </a:rPr>
              <a:t>to addressing discipline specific course </a:t>
            </a:r>
            <a:r>
              <a:rPr lang="en-US" sz="2800" u="sng" dirty="0" smtClean="0">
                <a:solidFill>
                  <a:schemeClr val="tx1">
                    <a:lumMod val="85000"/>
                    <a:lumOff val="15000"/>
                  </a:schemeClr>
                </a:solidFill>
              </a:rPr>
              <a:t>needs </a:t>
            </a:r>
            <a:r>
              <a:rPr lang="en-US" sz="2800" dirty="0">
                <a:solidFill>
                  <a:schemeClr val="tx1">
                    <a:lumMod val="85000"/>
                    <a:lumOff val="15000"/>
                  </a:schemeClr>
                </a:solidFill>
              </a:rPr>
              <a:t>to create environments where students can </a:t>
            </a:r>
            <a:r>
              <a:rPr lang="en-US" sz="2800" dirty="0" smtClean="0">
                <a:solidFill>
                  <a:schemeClr val="tx1">
                    <a:lumMod val="85000"/>
                    <a:lumOff val="15000"/>
                  </a:schemeClr>
                </a:solidFill>
              </a:rPr>
              <a:t>make successful </a:t>
            </a:r>
            <a:r>
              <a:rPr lang="en-US" sz="2800" dirty="0">
                <a:solidFill>
                  <a:schemeClr val="tx1">
                    <a:lumMod val="85000"/>
                    <a:lumOff val="15000"/>
                  </a:schemeClr>
                </a:solidFill>
              </a:rPr>
              <a:t>transitions between and among regional educational </a:t>
            </a:r>
            <a:r>
              <a:rPr lang="en-US" sz="2800" dirty="0" smtClean="0">
                <a:solidFill>
                  <a:schemeClr val="tx1">
                    <a:lumMod val="85000"/>
                    <a:lumOff val="15000"/>
                  </a:schemeClr>
                </a:solidFill>
              </a:rPr>
              <a:t>systems.</a:t>
            </a:r>
            <a:endParaRPr lang="en-US" sz="2800" dirty="0">
              <a:solidFill>
                <a:schemeClr val="tx1">
                  <a:lumMod val="85000"/>
                  <a:lumOff val="15000"/>
                </a:schemeClr>
              </a:solidFill>
            </a:endParaRPr>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15</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3116293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820" y="2489201"/>
            <a:ext cx="8134560" cy="3530599"/>
          </a:xfrm>
        </p:spPr>
        <p:txBody>
          <a:bodyPr>
            <a:normAutofit fontScale="85000" lnSpcReduction="20000"/>
          </a:bodyPr>
          <a:lstStyle/>
          <a:p>
            <a:pPr lvl="0"/>
            <a:r>
              <a:rPr lang="en-US" sz="3000" b="1" dirty="0" smtClean="0">
                <a:solidFill>
                  <a:schemeClr val="tx1">
                    <a:lumMod val="85000"/>
                    <a:lumOff val="15000"/>
                  </a:schemeClr>
                </a:solidFill>
              </a:rPr>
              <a:t>Creates </a:t>
            </a:r>
            <a:r>
              <a:rPr lang="en-US" sz="3000" b="1" dirty="0">
                <a:solidFill>
                  <a:schemeClr val="tx1">
                    <a:lumMod val="85000"/>
                    <a:lumOff val="15000"/>
                  </a:schemeClr>
                </a:solidFill>
              </a:rPr>
              <a:t>and </a:t>
            </a:r>
            <a:r>
              <a:rPr lang="en-US" sz="3000" b="1" dirty="0" smtClean="0">
                <a:solidFill>
                  <a:schemeClr val="tx1">
                    <a:lumMod val="85000"/>
                    <a:lumOff val="15000"/>
                  </a:schemeClr>
                </a:solidFill>
              </a:rPr>
              <a:t>builds </a:t>
            </a:r>
            <a:r>
              <a:rPr lang="en-US" sz="3000" b="1" dirty="0" smtClean="0">
                <a:solidFill>
                  <a:srgbClr val="FF0000"/>
                </a:solidFill>
                <a:effectLst>
                  <a:outerShdw blurRad="38100" dist="38100" dir="2700000" algn="tl">
                    <a:srgbClr val="000000">
                      <a:alpha val="43137"/>
                    </a:srgbClr>
                  </a:outerShdw>
                </a:effectLst>
              </a:rPr>
              <a:t>relationships</a:t>
            </a:r>
            <a:r>
              <a:rPr lang="en-US" sz="3000" b="1" dirty="0" smtClean="0">
                <a:solidFill>
                  <a:schemeClr val="tx1">
                    <a:lumMod val="85000"/>
                    <a:lumOff val="15000"/>
                  </a:schemeClr>
                </a:solidFill>
              </a:rPr>
              <a:t> through </a:t>
            </a:r>
            <a:r>
              <a:rPr lang="en-US" sz="3000" b="1" dirty="0">
                <a:solidFill>
                  <a:schemeClr val="tx1">
                    <a:lumMod val="85000"/>
                    <a:lumOff val="15000"/>
                  </a:schemeClr>
                </a:solidFill>
              </a:rPr>
              <a:t>ongoing </a:t>
            </a:r>
            <a:r>
              <a:rPr lang="en-US" sz="3000" b="1" dirty="0">
                <a:solidFill>
                  <a:srgbClr val="FF0000"/>
                </a:solidFill>
                <a:effectLst>
                  <a:outerShdw blurRad="38100" dist="38100" dir="2700000" algn="tl">
                    <a:srgbClr val="000000">
                      <a:alpha val="43137"/>
                    </a:srgbClr>
                  </a:outerShdw>
                </a:effectLst>
              </a:rPr>
              <a:t>critical conversations</a:t>
            </a:r>
          </a:p>
          <a:p>
            <a:pPr lvl="0"/>
            <a:r>
              <a:rPr lang="en-US" sz="3000" b="1" dirty="0" smtClean="0">
                <a:solidFill>
                  <a:schemeClr val="tx1">
                    <a:lumMod val="85000"/>
                    <a:lumOff val="15000"/>
                  </a:schemeClr>
                </a:solidFill>
              </a:rPr>
              <a:t>Uses </a:t>
            </a:r>
            <a:r>
              <a:rPr lang="en-US" sz="3000" b="1" dirty="0">
                <a:solidFill>
                  <a:srgbClr val="FF0000"/>
                </a:solidFill>
                <a:effectLst>
                  <a:outerShdw blurRad="38100" dist="38100" dir="2700000" algn="tl">
                    <a:srgbClr val="000000">
                      <a:alpha val="43137"/>
                    </a:srgbClr>
                  </a:outerShdw>
                </a:effectLst>
              </a:rPr>
              <a:t>regional data </a:t>
            </a:r>
            <a:r>
              <a:rPr lang="en-US" sz="3000" b="1" dirty="0">
                <a:solidFill>
                  <a:schemeClr val="tx1">
                    <a:lumMod val="85000"/>
                    <a:lumOff val="15000"/>
                  </a:schemeClr>
                </a:solidFill>
              </a:rPr>
              <a:t>to make alignment decisions</a:t>
            </a:r>
          </a:p>
          <a:p>
            <a:pPr lvl="0"/>
            <a:r>
              <a:rPr lang="en-US" sz="3000" b="1" dirty="0" smtClean="0">
                <a:solidFill>
                  <a:srgbClr val="FF0000"/>
                </a:solidFill>
                <a:effectLst>
                  <a:outerShdw blurRad="38100" dist="38100" dir="2700000" algn="tl">
                    <a:srgbClr val="000000">
                      <a:alpha val="43137"/>
                    </a:srgbClr>
                  </a:outerShdw>
                </a:effectLst>
              </a:rPr>
              <a:t>Develops </a:t>
            </a:r>
            <a:r>
              <a:rPr lang="en-US" sz="3000" b="1" dirty="0">
                <a:solidFill>
                  <a:srgbClr val="FF0000"/>
                </a:solidFill>
                <a:effectLst>
                  <a:outerShdw blurRad="38100" dist="38100" dir="2700000" algn="tl">
                    <a:srgbClr val="000000">
                      <a:alpha val="43137"/>
                    </a:srgbClr>
                  </a:outerShdw>
                </a:effectLst>
              </a:rPr>
              <a:t>shared understanding </a:t>
            </a:r>
            <a:r>
              <a:rPr lang="en-US" sz="3000" b="1" dirty="0">
                <a:solidFill>
                  <a:schemeClr val="tx1">
                    <a:lumMod val="85000"/>
                    <a:lumOff val="15000"/>
                  </a:schemeClr>
                </a:solidFill>
              </a:rPr>
              <a:t>of college and career readiness and success for students</a:t>
            </a:r>
          </a:p>
          <a:p>
            <a:pPr lvl="0"/>
            <a:r>
              <a:rPr lang="en-US" sz="3000" b="1" dirty="0" smtClean="0">
                <a:solidFill>
                  <a:schemeClr val="tx1">
                    <a:lumMod val="85000"/>
                    <a:lumOff val="15000"/>
                  </a:schemeClr>
                </a:solidFill>
              </a:rPr>
              <a:t>Identifies </a:t>
            </a:r>
            <a:r>
              <a:rPr lang="en-US" sz="3000" b="1" dirty="0">
                <a:solidFill>
                  <a:schemeClr val="tx1">
                    <a:lumMod val="85000"/>
                    <a:lumOff val="15000"/>
                  </a:schemeClr>
                </a:solidFill>
              </a:rPr>
              <a:t>and </a:t>
            </a:r>
            <a:r>
              <a:rPr lang="en-US" sz="3000" b="1" dirty="0" smtClean="0">
                <a:solidFill>
                  <a:srgbClr val="FF0000"/>
                </a:solidFill>
                <a:effectLst>
                  <a:outerShdw blurRad="38100" dist="38100" dir="2700000" algn="tl">
                    <a:srgbClr val="000000">
                      <a:alpha val="43137"/>
                    </a:srgbClr>
                  </a:outerShdw>
                </a:effectLst>
              </a:rPr>
              <a:t>implements </a:t>
            </a:r>
            <a:r>
              <a:rPr lang="en-US" sz="3000" b="1" dirty="0">
                <a:solidFill>
                  <a:srgbClr val="FF0000"/>
                </a:solidFill>
                <a:effectLst>
                  <a:outerShdw blurRad="38100" dist="38100" dir="2700000" algn="tl">
                    <a:srgbClr val="000000">
                      <a:alpha val="43137"/>
                    </a:srgbClr>
                  </a:outerShdw>
                </a:effectLst>
              </a:rPr>
              <a:t>intentional actions</a:t>
            </a:r>
          </a:p>
          <a:p>
            <a:pPr lvl="0"/>
            <a:r>
              <a:rPr lang="en-US" sz="3000" b="1" dirty="0" smtClean="0">
                <a:solidFill>
                  <a:schemeClr val="tx1">
                    <a:lumMod val="85000"/>
                    <a:lumOff val="15000"/>
                  </a:schemeClr>
                </a:solidFill>
              </a:rPr>
              <a:t>Evaluates, </a:t>
            </a:r>
            <a:r>
              <a:rPr lang="en-US" sz="3000" b="1" dirty="0" smtClean="0">
                <a:solidFill>
                  <a:srgbClr val="FF0000"/>
                </a:solidFill>
                <a:effectLst>
                  <a:outerShdw blurRad="38100" dist="38100" dir="2700000" algn="tl">
                    <a:srgbClr val="000000">
                      <a:alpha val="43137"/>
                    </a:srgbClr>
                  </a:outerShdw>
                </a:effectLst>
              </a:rPr>
              <a:t>sustains</a:t>
            </a:r>
            <a:r>
              <a:rPr lang="en-US" sz="3000" b="1" dirty="0" smtClean="0">
                <a:solidFill>
                  <a:schemeClr val="tx1">
                    <a:lumMod val="85000"/>
                    <a:lumOff val="15000"/>
                  </a:schemeClr>
                </a:solidFill>
              </a:rPr>
              <a:t>, </a:t>
            </a:r>
            <a:r>
              <a:rPr lang="en-US" sz="3000" b="1" dirty="0">
                <a:solidFill>
                  <a:schemeClr val="tx1">
                    <a:lumMod val="85000"/>
                    <a:lumOff val="15000"/>
                  </a:schemeClr>
                </a:solidFill>
              </a:rPr>
              <a:t>and </a:t>
            </a:r>
            <a:r>
              <a:rPr lang="en-US" sz="3000" b="1"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p>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16</a:t>
            </a:fld>
            <a:endParaRPr lang="en-US" dirty="0"/>
          </a:p>
        </p:txBody>
      </p:sp>
      <p:sp>
        <p:nvSpPr>
          <p:cNvPr id="9" name="Rounded Rectangle 4"/>
          <p:cNvSpPr/>
          <p:nvPr/>
        </p:nvSpPr>
        <p:spPr>
          <a:xfrm>
            <a:off x="542819" y="1017999"/>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solidFill>
                  <a:schemeClr val="bg1"/>
                </a:solidFill>
                <a:effectLst>
                  <a:outerShdw blurRad="38100" dist="38100" dir="2700000" algn="tl">
                    <a:srgbClr val="000000">
                      <a:alpha val="43137"/>
                    </a:srgbClr>
                  </a:outerShdw>
                </a:effectLst>
                <a:latin typeface="+mj-lt"/>
              </a:rPr>
              <a:t>The AVATAR Process</a:t>
            </a:r>
            <a:endParaRPr lang="en-US" sz="3600" b="1" kern="1200" cap="none" dirty="0">
              <a:solidFill>
                <a:schemeClr val="bg1"/>
              </a:solidFill>
              <a:effectLst>
                <a:outerShdw blurRad="38100" dist="38100" dir="2700000" algn="tl">
                  <a:srgbClr val="000000">
                    <a:alpha val="43137"/>
                  </a:srgbClr>
                </a:outerShdw>
              </a:effectLst>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http://untavatar.org</a:t>
            </a:r>
            <a:endParaRPr lang="en-US" dirty="0"/>
          </a:p>
        </p:txBody>
      </p:sp>
    </p:spTree>
    <p:extLst>
      <p:ext uri="{BB962C8B-B14F-4D97-AF65-F5344CB8AC3E}">
        <p14:creationId xmlns:p14="http://schemas.microsoft.com/office/powerpoint/2010/main" val="29556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800" y="56388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35358" y="2404080"/>
            <a:ext cx="3856764" cy="4185761"/>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a:t>
            </a:r>
            <a:endParaRPr lang="en-US" sz="1400" b="1" dirty="0" smtClean="0">
              <a:solidFill>
                <a:prstClr val="black"/>
              </a:solidFill>
            </a:endParaRPr>
          </a:p>
          <a:p>
            <a:endParaRPr lang="en-US" sz="1400" b="1" dirty="0" smtClean="0">
              <a:solidFill>
                <a:prstClr val="black"/>
              </a:solidFill>
            </a:endParaRPr>
          </a:p>
          <a:p>
            <a:r>
              <a:rPr lang="en-US" sz="1400" b="1" dirty="0" smtClean="0">
                <a:solidFill>
                  <a:prstClr val="black"/>
                </a:solidFill>
              </a:rPr>
              <a:t>Dual </a:t>
            </a:r>
            <a:r>
              <a:rPr lang="en-US" sz="1400" b="1" dirty="0">
                <a:solidFill>
                  <a:prstClr val="black"/>
                </a:solidFill>
              </a:rPr>
              <a:t>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a:t>
            </a:r>
            <a:r>
              <a:rPr lang="en-US" sz="1400" b="1" dirty="0" smtClean="0">
                <a:solidFill>
                  <a:prstClr val="black"/>
                </a:solidFill>
              </a:rPr>
              <a:t>Educational </a:t>
            </a:r>
            <a:r>
              <a:rPr lang="en-US" sz="1400" b="1" dirty="0">
                <a:solidFill>
                  <a:prstClr val="black"/>
                </a:solidFill>
              </a:rPr>
              <a:t>Policies </a:t>
            </a:r>
            <a:r>
              <a:rPr lang="en-US" sz="1400" b="1" dirty="0" smtClean="0">
                <a:solidFill>
                  <a:prstClr val="black"/>
                </a:solidFill>
              </a:rPr>
              <a:t>&amp; </a:t>
            </a:r>
            <a:r>
              <a:rPr lang="en-US" sz="1400" b="1" dirty="0">
                <a:solidFill>
                  <a:prstClr val="black"/>
                </a:solidFill>
              </a:rPr>
              <a:t>Practices</a:t>
            </a:r>
          </a:p>
          <a:p>
            <a:endParaRPr lang="en-US" sz="1400" b="1" dirty="0">
              <a:solidFill>
                <a:prstClr val="black"/>
              </a:solidFill>
            </a:endParaRPr>
          </a:p>
          <a:p>
            <a:pPr algn="ctr"/>
            <a:r>
              <a:rPr lang="en-US" sz="1400" b="1" dirty="0">
                <a:solidFill>
                  <a:prstClr val="black"/>
                </a:solidFill>
              </a:rPr>
              <a:t>              Classroom Instruction, Textbooks</a:t>
            </a:r>
          </a:p>
          <a:p>
            <a:pPr algn="ctr"/>
            <a:r>
              <a:rPr lang="en-US" sz="1400" b="1" dirty="0">
                <a:solidFill>
                  <a:prstClr val="black"/>
                </a:solidFill>
              </a:rPr>
              <a:t>                Grading, etc.</a:t>
            </a:r>
          </a:p>
          <a:p>
            <a:endParaRPr lang="en-US" sz="1400" b="1" dirty="0">
              <a:solidFill>
                <a:prstClr val="black"/>
              </a:solidFill>
            </a:endParaRPr>
          </a:p>
          <a:p>
            <a:pPr algn="r"/>
            <a:r>
              <a:rPr lang="en-US" sz="1400" b="1" dirty="0" smtClean="0">
                <a:solidFill>
                  <a:prstClr val="black"/>
                </a:solidFill>
              </a:rPr>
              <a:t>    Discipline </a:t>
            </a:r>
            <a:r>
              <a:rPr lang="en-US" sz="1400" b="1" dirty="0">
                <a:solidFill>
                  <a:prstClr val="black"/>
                </a:solidFill>
              </a:rPr>
              <a:t>Reference Course</a:t>
            </a:r>
          </a:p>
          <a:p>
            <a:pPr algn="ctr"/>
            <a:r>
              <a:rPr lang="en-US" sz="1400" b="1" dirty="0" smtClean="0">
                <a:solidFill>
                  <a:prstClr val="black"/>
                </a:solidFill>
              </a:rPr>
              <a:t>                           Profiles</a:t>
            </a:r>
          </a:p>
          <a:p>
            <a:endParaRPr lang="en-US" sz="1400" b="1" dirty="0">
              <a:solidFill>
                <a:prstClr val="black"/>
              </a:solidFill>
            </a:endParaRPr>
          </a:p>
          <a:p>
            <a:pPr algn="r"/>
            <a:r>
              <a:rPr lang="en-US" sz="1400" b="1" dirty="0">
                <a:solidFill>
                  <a:prstClr val="black"/>
                </a:solidFill>
              </a:rPr>
              <a:t>                        </a:t>
            </a:r>
            <a:r>
              <a:rPr lang="en-US" sz="1400" b="1" dirty="0" smtClean="0">
                <a:solidFill>
                  <a:prstClr val="black"/>
                </a:solidFill>
              </a:rPr>
              <a:t>College </a:t>
            </a:r>
            <a:r>
              <a:rPr lang="en-US" sz="1400" b="1" dirty="0">
                <a:solidFill>
                  <a:prstClr val="black"/>
                </a:solidFill>
              </a:rPr>
              <a:t>&amp; Career </a:t>
            </a:r>
            <a:r>
              <a:rPr lang="en-US" sz="1400" b="1" dirty="0" smtClean="0">
                <a:solidFill>
                  <a:prstClr val="black"/>
                </a:solidFill>
              </a:rPr>
              <a:t>Readiness </a:t>
            </a:r>
            <a:endParaRPr lang="en-US" sz="1400" b="1" dirty="0">
              <a:solidFill>
                <a:prstClr val="black"/>
              </a:solidFill>
            </a:endParaRPr>
          </a:p>
          <a:p>
            <a:pPr algn="r"/>
            <a:r>
              <a:rPr lang="en-US" sz="1400" b="1" dirty="0">
                <a:solidFill>
                  <a:prstClr val="black"/>
                </a:solidFill>
              </a:rPr>
              <a:t>                                  Standards 	</a:t>
            </a:r>
            <a:r>
              <a:rPr lang="en-US" sz="1400" b="1" dirty="0" smtClean="0">
                <a:solidFill>
                  <a:prstClr val="black"/>
                </a:solidFill>
              </a:rPr>
              <a:t>	</a:t>
            </a:r>
            <a:endParaRPr lang="en-US" sz="1400" b="1" dirty="0">
              <a:solidFill>
                <a:prstClr val="black"/>
              </a:solidFill>
            </a:endParaRPr>
          </a:p>
          <a:p>
            <a:pPr algn="r"/>
            <a:r>
              <a:rPr lang="en-US" sz="1400" b="1" dirty="0">
                <a:solidFill>
                  <a:prstClr val="black"/>
                </a:solidFill>
              </a:rPr>
              <a:t>                              </a:t>
            </a:r>
          </a:p>
        </p:txBody>
      </p:sp>
      <p:sp>
        <p:nvSpPr>
          <p:cNvPr id="5" name="Isosceles Triangle 4"/>
          <p:cNvSpPr/>
          <p:nvPr/>
        </p:nvSpPr>
        <p:spPr>
          <a:xfrm>
            <a:off x="2819400" y="1743075"/>
            <a:ext cx="3505200" cy="5114925"/>
          </a:xfrm>
          <a:prstGeom prst="triangle">
            <a:avLst>
              <a:gd name="adj" fmla="val 4972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68778" y="784385"/>
            <a:ext cx="7305492" cy="1200329"/>
          </a:xfrm>
          <a:prstGeom prst="rect">
            <a:avLst/>
          </a:prstGeom>
          <a:noFill/>
          <a:ln w="28575">
            <a:noFill/>
          </a:ln>
        </p:spPr>
        <p:txBody>
          <a:bodyPr wrap="square" rtlCol="0">
            <a:spAutoFit/>
          </a:bodyPr>
          <a:lstStyle/>
          <a:p>
            <a:pPr algn="ctr"/>
            <a:r>
              <a:rPr lang="en-US" sz="3600" b="1" dirty="0" smtClean="0">
                <a:ln w="18000">
                  <a:solidFill>
                    <a:schemeClr val="accent2">
                      <a:lumMod val="50000"/>
                    </a:schemeClr>
                  </a:solidFill>
                  <a:prstDash val="solid"/>
                  <a:miter lim="800000"/>
                </a:ln>
                <a:solidFill>
                  <a:schemeClr val="bg1"/>
                </a:solidFill>
                <a:effectLst>
                  <a:outerShdw blurRad="50800" dist="38100" dir="2700000" algn="tl" rotWithShape="0">
                    <a:prstClr val="black">
                      <a:alpha val="40000"/>
                    </a:prstClr>
                  </a:outerShdw>
                </a:effectLst>
                <a:cs typeface="Narkisim" pitchFamily="34" charset="-79"/>
              </a:rPr>
              <a:t>AVATAR enables Critical Conversations</a:t>
            </a:r>
            <a:endParaRPr lang="en-US" sz="3600" b="1" dirty="0">
              <a:ln w="18000">
                <a:solidFill>
                  <a:schemeClr val="accent2">
                    <a:lumMod val="50000"/>
                  </a:schemeClr>
                </a:solidFill>
                <a:prstDash val="solid"/>
                <a:miter lim="800000"/>
              </a:ln>
              <a:solidFill>
                <a:schemeClr val="bg1"/>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52497" y="2544536"/>
            <a:ext cx="3133542" cy="3970318"/>
          </a:xfrm>
          <a:prstGeom prst="rect">
            <a:avLst/>
          </a:prstGeom>
          <a:noFill/>
        </p:spPr>
        <p:txBody>
          <a:bodyPr wrap="square" rtlCol="0">
            <a:spAutoFit/>
          </a:bodyPr>
          <a:lstStyle/>
          <a:p>
            <a:pPr algn="ctr"/>
            <a:r>
              <a:rPr lang="en-US" sz="1400" dirty="0">
                <a:solidFill>
                  <a:prstClr val="black"/>
                </a:solidFill>
              </a:rPr>
              <a:t> </a:t>
            </a:r>
            <a:r>
              <a:rPr lang="en-US" sz="1400" dirty="0" smtClean="0">
                <a:solidFill>
                  <a:prstClr val="black"/>
                </a:solidFill>
              </a:rPr>
              <a:t>  </a:t>
            </a:r>
            <a:r>
              <a:rPr lang="en-US" sz="1400" b="1" dirty="0">
                <a:solidFill>
                  <a:prstClr val="black"/>
                </a:solidFill>
              </a:rPr>
              <a:t>Student Success Assessments</a:t>
            </a:r>
          </a:p>
          <a:p>
            <a:pPr algn="ctr"/>
            <a:endParaRPr lang="en-US" sz="1400" b="1" dirty="0">
              <a:solidFill>
                <a:prstClr val="black"/>
              </a:solidFill>
            </a:endParaRPr>
          </a:p>
          <a:p>
            <a:r>
              <a:rPr lang="en-US" sz="1400" b="1" dirty="0" smtClean="0">
                <a:solidFill>
                  <a:prstClr val="black"/>
                </a:solidFill>
              </a:rPr>
              <a:t> </a:t>
            </a:r>
          </a:p>
          <a:p>
            <a:pPr algn="ctr"/>
            <a:r>
              <a:rPr lang="en-US" sz="1400" b="1" dirty="0" smtClean="0">
                <a:solidFill>
                  <a:prstClr val="black"/>
                </a:solidFill>
              </a:rPr>
              <a:t>Dual </a:t>
            </a:r>
            <a:r>
              <a:rPr lang="en-US" sz="1400" b="1" dirty="0">
                <a:solidFill>
                  <a:prstClr val="black"/>
                </a:solidFill>
              </a:rPr>
              <a:t>Credit, Early College High Schools</a:t>
            </a:r>
          </a:p>
          <a:p>
            <a:pPr algn="ctr"/>
            <a:r>
              <a:rPr lang="en-US" sz="1400" b="1" dirty="0" smtClean="0">
                <a:solidFill>
                  <a:prstClr val="black"/>
                </a:solidFill>
              </a:rPr>
              <a:t>       Student </a:t>
            </a:r>
            <a:r>
              <a:rPr lang="en-US" sz="1400" b="1" dirty="0">
                <a:solidFill>
                  <a:prstClr val="black"/>
                </a:solidFill>
              </a:rPr>
              <a:t>Support </a:t>
            </a:r>
            <a:r>
              <a:rPr lang="en-US" sz="1400" b="1" dirty="0" smtClean="0">
                <a:solidFill>
                  <a:prstClr val="black"/>
                </a:solidFill>
              </a:rPr>
              <a:t>Services</a:t>
            </a:r>
          </a:p>
          <a:p>
            <a:pPr algn="ctr"/>
            <a:endParaRPr lang="en-US" sz="1400" b="1" dirty="0">
              <a:solidFill>
                <a:prstClr val="black"/>
              </a:solidFill>
            </a:endParaRPr>
          </a:p>
          <a:p>
            <a:pPr algn="ctr"/>
            <a:r>
              <a:rPr lang="en-US" sz="1400" b="1" dirty="0" smtClean="0">
                <a:solidFill>
                  <a:prstClr val="black"/>
                </a:solidFill>
              </a:rPr>
              <a:t> Educational </a:t>
            </a:r>
            <a:r>
              <a:rPr lang="en-US" sz="1400" b="1" dirty="0">
                <a:solidFill>
                  <a:prstClr val="black"/>
                </a:solidFill>
              </a:rPr>
              <a:t>Policies </a:t>
            </a:r>
            <a:r>
              <a:rPr lang="en-US" sz="1400" b="1" dirty="0" smtClean="0">
                <a:solidFill>
                  <a:prstClr val="black"/>
                </a:solidFill>
              </a:rPr>
              <a:t>&amp; </a:t>
            </a:r>
            <a:r>
              <a:rPr lang="en-US" sz="1400" b="1" dirty="0">
                <a:solidFill>
                  <a:prstClr val="black"/>
                </a:solidFill>
              </a:rPr>
              <a:t>Practices		</a:t>
            </a:r>
            <a:endParaRPr lang="en-US" sz="1400" b="1" dirty="0" smtClean="0">
              <a:solidFill>
                <a:prstClr val="black"/>
              </a:solidFill>
            </a:endParaRPr>
          </a:p>
          <a:p>
            <a:r>
              <a:rPr lang="en-US" sz="1400" b="1" dirty="0">
                <a:solidFill>
                  <a:prstClr val="black"/>
                </a:solidFill>
              </a:rPr>
              <a:t>Classroom Instruction, Textbooks</a:t>
            </a:r>
          </a:p>
          <a:p>
            <a:r>
              <a:rPr lang="en-US" sz="1400" b="1" dirty="0">
                <a:solidFill>
                  <a:prstClr val="black"/>
                </a:solidFill>
              </a:rPr>
              <a:t>                Grading, etc</a:t>
            </a:r>
            <a:r>
              <a:rPr lang="en-US" sz="1400" b="1" dirty="0" smtClean="0">
                <a:solidFill>
                  <a:prstClr val="black"/>
                </a:solidFill>
              </a:rPr>
              <a:t>.</a:t>
            </a:r>
            <a:endParaRPr lang="en-US" sz="1400" b="1" dirty="0">
              <a:solidFill>
                <a:prstClr val="black"/>
              </a:solidFill>
            </a:endParaRPr>
          </a:p>
          <a:p>
            <a:r>
              <a:rPr lang="en-US" sz="1400" b="1" dirty="0" smtClean="0">
                <a:solidFill>
                  <a:prstClr val="black"/>
                </a:solidFill>
              </a:rPr>
              <a:t>  </a:t>
            </a:r>
          </a:p>
          <a:p>
            <a:r>
              <a:rPr lang="en-US" sz="1400" b="1" dirty="0" smtClean="0">
                <a:solidFill>
                  <a:prstClr val="black"/>
                </a:solidFill>
              </a:rPr>
              <a:t>Discipline </a:t>
            </a:r>
            <a:r>
              <a:rPr lang="en-US" sz="1400" b="1" dirty="0">
                <a:solidFill>
                  <a:prstClr val="black"/>
                </a:solidFill>
              </a:rPr>
              <a:t>Specific </a:t>
            </a:r>
            <a:r>
              <a:rPr lang="en-US" sz="1400" b="1" dirty="0" smtClean="0">
                <a:solidFill>
                  <a:prstClr val="black"/>
                </a:solidFill>
              </a:rPr>
              <a:t>Course</a:t>
            </a:r>
            <a:r>
              <a:rPr lang="en-US" sz="1400" b="1" dirty="0">
                <a:solidFill>
                  <a:prstClr val="black"/>
                </a:solidFill>
              </a:rPr>
              <a:t>		</a:t>
            </a:r>
            <a:r>
              <a:rPr lang="en-US" sz="1400" b="1" dirty="0" smtClean="0">
                <a:solidFill>
                  <a:prstClr val="black"/>
                </a:solidFill>
              </a:rPr>
              <a:t>Curriculum</a:t>
            </a:r>
          </a:p>
          <a:p>
            <a:pPr algn="ctr"/>
            <a:endParaRPr lang="en-US" sz="1400" b="1" dirty="0" smtClean="0">
              <a:solidFill>
                <a:prstClr val="black"/>
              </a:solidFill>
            </a:endParaRPr>
          </a:p>
          <a:p>
            <a:pPr algn="ctr"/>
            <a:endParaRPr lang="en-US" sz="1400" b="1" dirty="0">
              <a:solidFill>
                <a:prstClr val="black"/>
              </a:solidFill>
            </a:endParaRPr>
          </a:p>
          <a:p>
            <a:pPr algn="ctr"/>
            <a:r>
              <a:rPr lang="en-US" sz="1400" b="1" dirty="0" smtClean="0">
                <a:solidFill>
                  <a:prstClr val="black"/>
                </a:solidFill>
              </a:rPr>
              <a:t>Texas </a:t>
            </a:r>
            <a:r>
              <a:rPr lang="en-US" sz="1400" b="1" dirty="0">
                <a:solidFill>
                  <a:prstClr val="black"/>
                </a:solidFill>
              </a:rPr>
              <a:t>Essential </a:t>
            </a:r>
            <a:r>
              <a:rPr lang="en-US" sz="1400" b="1" dirty="0" smtClean="0">
                <a:solidFill>
                  <a:prstClr val="black"/>
                </a:solidFill>
              </a:rPr>
              <a:t>Knowledge                                               </a:t>
            </a:r>
            <a:r>
              <a:rPr lang="en-US" sz="1400" b="1" dirty="0">
                <a:solidFill>
                  <a:prstClr val="black"/>
                </a:solidFill>
              </a:rPr>
              <a:t>and Skills</a:t>
            </a:r>
          </a:p>
        </p:txBody>
      </p:sp>
      <p:sp>
        <p:nvSpPr>
          <p:cNvPr id="14" name="TextBox 13"/>
          <p:cNvSpPr txBox="1"/>
          <p:nvPr/>
        </p:nvSpPr>
        <p:spPr>
          <a:xfrm>
            <a:off x="151879" y="1893634"/>
            <a:ext cx="1829844"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637611" y="1831641"/>
            <a:ext cx="2253891"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b="1" i="1" dirty="0">
                <a:solidFill>
                  <a:schemeClr val="tx1"/>
                </a:solidFill>
              </a:rPr>
              <a:t>Post-Secondary</a:t>
            </a:r>
          </a:p>
        </p:txBody>
      </p:sp>
      <p:sp>
        <p:nvSpPr>
          <p:cNvPr id="16" name="TextBox 15"/>
          <p:cNvSpPr txBox="1"/>
          <p:nvPr/>
        </p:nvSpPr>
        <p:spPr>
          <a:xfrm>
            <a:off x="311828" y="2189604"/>
            <a:ext cx="3985852" cy="338554"/>
          </a:xfrm>
          <a:prstGeom prst="rect">
            <a:avLst/>
          </a:prstGeom>
          <a:noFill/>
        </p:spPr>
        <p:txBody>
          <a:bodyPr wrap="square" rtlCol="0">
            <a:spAutoFit/>
          </a:bodyPr>
          <a:lstStyle/>
          <a:p>
            <a:r>
              <a:rPr lang="en-US" sz="1600" b="1" i="1" u="sng" dirty="0">
                <a:solidFill>
                  <a:schemeClr val="accent2">
                    <a:lumMod val="50000"/>
                  </a:schemeClr>
                </a:solidFill>
              </a:rPr>
              <a:t>Graduate </a:t>
            </a:r>
            <a:r>
              <a:rPr lang="en-US" sz="1600" b="1" u="sng" dirty="0">
                <a:solidFill>
                  <a:schemeClr val="accent2">
                    <a:lumMod val="50000"/>
                  </a:schemeClr>
                </a:solidFill>
              </a:rPr>
              <a:t>College/Career</a:t>
            </a:r>
            <a:r>
              <a:rPr lang="en-US" sz="1600" b="1" i="1" u="sng" dirty="0">
                <a:solidFill>
                  <a:schemeClr val="accent2">
                    <a:lumMod val="50000"/>
                  </a:schemeClr>
                </a:solidFill>
              </a:rPr>
              <a:t> Ready</a:t>
            </a:r>
          </a:p>
        </p:txBody>
      </p:sp>
      <p:sp>
        <p:nvSpPr>
          <p:cNvPr id="17" name="TextBox 16"/>
          <p:cNvSpPr txBox="1"/>
          <p:nvPr/>
        </p:nvSpPr>
        <p:spPr>
          <a:xfrm>
            <a:off x="6443352" y="2136171"/>
            <a:ext cx="2773680" cy="338554"/>
          </a:xfrm>
          <a:prstGeom prst="rect">
            <a:avLst/>
          </a:prstGeom>
          <a:noFill/>
        </p:spPr>
        <p:txBody>
          <a:bodyPr wrap="square" rtlCol="0">
            <a:spAutoFit/>
          </a:bodyPr>
          <a:lstStyle/>
          <a:p>
            <a:r>
              <a:rPr lang="en-US" sz="1600" b="1" u="sng" dirty="0">
                <a:solidFill>
                  <a:schemeClr val="accent2">
                    <a:lumMod val="50000"/>
                  </a:schemeClr>
                </a:solidFill>
              </a:rPr>
              <a:t>Graduate Career Ready</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17</a:t>
            </a:fld>
            <a:endParaRPr lang="en-US" dirty="0"/>
          </a:p>
        </p:txBody>
      </p:sp>
    </p:spTree>
    <p:extLst>
      <p:ext uri="{BB962C8B-B14F-4D97-AF65-F5344CB8AC3E}">
        <p14:creationId xmlns:p14="http://schemas.microsoft.com/office/powerpoint/2010/main" val="1156571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781800" y="56388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228600"/>
            <a:ext cx="9144000" cy="1143000"/>
          </a:xfrm>
        </p:spPr>
        <p:txBody>
          <a:bodyPr>
            <a:normAutofit/>
          </a:bodyPr>
          <a:lstStyle/>
          <a:p>
            <a:r>
              <a:rPr lang="en-US"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The</a:t>
            </a:r>
            <a:r>
              <a:rPr lang="en-US" b="1" i="1" dirty="0" smtClean="0">
                <a:effectLst>
                  <a:outerShdw blurRad="38100" dist="38100" dir="2700000" algn="tl">
                    <a:srgbClr val="000000">
                      <a:alpha val="43137"/>
                    </a:srgbClr>
                  </a:outerShdw>
                </a:effectLst>
                <a:latin typeface="Bookman Old Style" pitchFamily="18" charset="0"/>
              </a:rPr>
              <a:t> </a:t>
            </a:r>
            <a:r>
              <a:rPr lang="en-US"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Statewide Network </a:t>
            </a:r>
            <a:endParaRPr lang="en-US"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sz="half" idx="4294967295"/>
          </p:nvPr>
        </p:nvSpPr>
        <p:spPr>
          <a:xfrm>
            <a:off x="0" y="1219200"/>
            <a:ext cx="3124200" cy="5486400"/>
          </a:xfrm>
          <a:ln w="38100">
            <a:solidFill>
              <a:schemeClr val="accent2">
                <a:lumMod val="50000"/>
              </a:schemeClr>
            </a:solidFill>
          </a:ln>
        </p:spPr>
        <p:txBody>
          <a:bodyPr>
            <a:normAutofit fontScale="25000" lnSpcReduction="20000"/>
          </a:bodyPr>
          <a:lstStyle/>
          <a:p>
            <a:pPr marL="0" indent="0">
              <a:buNone/>
            </a:pPr>
            <a:r>
              <a:rPr lang="en-US" sz="4900" b="1" u="sng" dirty="0" smtClean="0">
                <a:latin typeface="Cambria" pitchFamily="18" charset="0"/>
              </a:rPr>
              <a:t>Mathematics</a:t>
            </a:r>
          </a:p>
          <a:p>
            <a:pPr marL="0" indent="0">
              <a:buNone/>
            </a:pPr>
            <a:endParaRPr lang="en-US" sz="3100" b="1" u="sng" dirty="0" smtClean="0">
              <a:latin typeface="Cambria" pitchFamily="18" charset="0"/>
            </a:endParaRPr>
          </a:p>
          <a:p>
            <a:pPr>
              <a:spcBef>
                <a:spcPts val="0"/>
              </a:spcBef>
            </a:pPr>
            <a:r>
              <a:rPr lang="en-US" sz="3400" u="sng" dirty="0" smtClean="0"/>
              <a:t>ESC 2</a:t>
            </a:r>
            <a:r>
              <a:rPr lang="en-US" sz="3400" dirty="0" smtClean="0"/>
              <a:t>, Citizens for Educational Excellence, </a:t>
            </a:r>
            <a:r>
              <a:rPr lang="en-US" sz="3600" dirty="0"/>
              <a:t>Education to Employment Partners P-16 Council, </a:t>
            </a:r>
            <a:r>
              <a:rPr lang="en-US" sz="3400" dirty="0" smtClean="0"/>
              <a:t>TAMU-Corpus Christi, TAMU-Kingsville, Del Mar College, Coastal Bend College, Robstown ISD, Odem-Edroy ISD, Corpus Christi ISD, &amp; Calallen ISD.</a:t>
            </a:r>
          </a:p>
          <a:p>
            <a:pPr marL="0" indent="0">
              <a:spcBef>
                <a:spcPts val="0"/>
              </a:spcBef>
              <a:buNone/>
            </a:pPr>
            <a:endParaRPr lang="en-US" sz="3400" dirty="0" smtClean="0"/>
          </a:p>
          <a:p>
            <a:pPr>
              <a:spcBef>
                <a:spcPts val="0"/>
              </a:spcBef>
            </a:pPr>
            <a:r>
              <a:rPr lang="en-US" sz="3400" u="sng" dirty="0" smtClean="0"/>
              <a:t>ESC 9</a:t>
            </a:r>
            <a:r>
              <a:rPr lang="en-US" sz="3400" dirty="0" smtClean="0"/>
              <a:t>, Region 9 P-16 Council, Midwestern State University, Vernon College, Burkburnett ISD, Wichita Falls ISD, Iowa Park CISD, and Vernon ISD.</a:t>
            </a:r>
          </a:p>
          <a:p>
            <a:pPr marL="0" indent="0">
              <a:spcBef>
                <a:spcPts val="0"/>
              </a:spcBef>
              <a:buNone/>
            </a:pPr>
            <a:endParaRPr lang="en-US" sz="3400" dirty="0" smtClean="0"/>
          </a:p>
          <a:p>
            <a:pPr>
              <a:spcBef>
                <a:spcPts val="0"/>
              </a:spcBef>
            </a:pPr>
            <a:r>
              <a:rPr lang="en-US" sz="3400" u="sng" dirty="0" smtClean="0"/>
              <a:t>ESC 10</a:t>
            </a:r>
            <a:r>
              <a:rPr lang="en-US" sz="3400" dirty="0" smtClean="0"/>
              <a:t>, </a:t>
            </a:r>
            <a:r>
              <a:rPr lang="en-US" sz="3600" dirty="0"/>
              <a:t>North Texas Regional P-16 Council, University of North Texas , </a:t>
            </a:r>
            <a:r>
              <a:rPr lang="en-US" sz="3400" dirty="0" smtClean="0"/>
              <a:t>Dallas CCCD, Brookhaven College, Carrolton Farmers Branch ISD&amp; Dallas ISD.</a:t>
            </a:r>
          </a:p>
          <a:p>
            <a:pPr marL="0" indent="0">
              <a:spcBef>
                <a:spcPts val="0"/>
              </a:spcBef>
              <a:buNone/>
            </a:pPr>
            <a:endParaRPr lang="en-US" sz="3400" dirty="0" smtClean="0"/>
          </a:p>
          <a:p>
            <a:pPr>
              <a:spcBef>
                <a:spcPts val="0"/>
              </a:spcBef>
            </a:pPr>
            <a:r>
              <a:rPr lang="en-US" sz="3400" u="sng" dirty="0" smtClean="0"/>
              <a:t>ESC 12,</a:t>
            </a:r>
            <a:r>
              <a:rPr lang="en-US" sz="3400" dirty="0" smtClean="0"/>
              <a:t>  Heart of TX P-20 Council, McLennan Community College, Texas State Technical College, Waco ISD, La Vega ISD, Midway ISD, Robinson ISD, Rapoport Academy, Reicher Catholic School, &amp; Baylor University.</a:t>
            </a:r>
          </a:p>
          <a:p>
            <a:pPr marL="0" indent="0">
              <a:spcBef>
                <a:spcPts val="0"/>
              </a:spcBef>
              <a:buNone/>
            </a:pPr>
            <a:endParaRPr lang="en-US" sz="3400" u="sng" dirty="0" smtClean="0"/>
          </a:p>
          <a:p>
            <a:pPr>
              <a:spcBef>
                <a:spcPts val="0"/>
              </a:spcBef>
            </a:pPr>
            <a:r>
              <a:rPr lang="en-US" sz="3400" u="sng" dirty="0" smtClean="0"/>
              <a:t>ESC 15</a:t>
            </a:r>
            <a:r>
              <a:rPr lang="en-US" sz="3400" dirty="0" smtClean="0"/>
              <a:t>. San Angelo P-16+ Partnership, Howard College,  Angelo State University, San Angelo ISD &amp; TLC Charter School.</a:t>
            </a:r>
          </a:p>
          <a:p>
            <a:pPr marL="0" indent="0">
              <a:spcBef>
                <a:spcPts val="0"/>
              </a:spcBef>
              <a:buNone/>
            </a:pPr>
            <a:endParaRPr lang="en-US" sz="3400" dirty="0" smtClean="0"/>
          </a:p>
          <a:p>
            <a:pPr>
              <a:spcBef>
                <a:spcPts val="0"/>
              </a:spcBef>
            </a:pPr>
            <a:r>
              <a:rPr lang="en-US" sz="3400" u="sng" dirty="0" smtClean="0"/>
              <a:t>ESC 16</a:t>
            </a:r>
            <a:r>
              <a:rPr lang="en-US" sz="3400" dirty="0" smtClean="0"/>
              <a:t>, Panhandle P-16 Council, West Texas A&amp;M University, Amarillo College, Clarendon College, Frank Phillips College, Amarillo ISD, Borger ISD, &amp; Canyon ISD.</a:t>
            </a:r>
          </a:p>
          <a:p>
            <a:pPr marL="0" indent="0">
              <a:spcBef>
                <a:spcPts val="0"/>
              </a:spcBef>
              <a:buNone/>
            </a:pPr>
            <a:endParaRPr lang="en-US" sz="3400" dirty="0" smtClean="0"/>
          </a:p>
          <a:p>
            <a:pPr>
              <a:spcBef>
                <a:spcPts val="0"/>
              </a:spcBef>
            </a:pPr>
            <a:r>
              <a:rPr lang="en-US" sz="3400" u="sng" dirty="0" smtClean="0"/>
              <a:t>Region 20</a:t>
            </a:r>
            <a:r>
              <a:rPr lang="en-US" sz="3400" dirty="0" smtClean="0"/>
              <a:t>, P16 Plus Council of Greater Bexar County, UT-San Antonio, Alamo Colleges, Palo Alto College, &amp; Harlandale ISD.</a:t>
            </a:r>
            <a:endParaRPr lang="en-US" sz="3400" dirty="0"/>
          </a:p>
        </p:txBody>
      </p:sp>
      <p:sp>
        <p:nvSpPr>
          <p:cNvPr id="8" name="Content Placeholder 2"/>
          <p:cNvSpPr>
            <a:spLocks noGrp="1"/>
          </p:cNvSpPr>
          <p:nvPr>
            <p:ph sz="half" idx="4294967295"/>
          </p:nvPr>
        </p:nvSpPr>
        <p:spPr>
          <a:xfrm>
            <a:off x="6278563" y="1219200"/>
            <a:ext cx="2865437" cy="5486400"/>
          </a:xfrm>
          <a:ln w="38100">
            <a:solidFill>
              <a:schemeClr val="bg1">
                <a:lumMod val="50000"/>
              </a:schemeClr>
            </a:solidFill>
          </a:ln>
        </p:spPr>
        <p:txBody>
          <a:bodyPr>
            <a:normAutofit fontScale="70000" lnSpcReduction="20000"/>
          </a:bodyPr>
          <a:lstStyle/>
          <a:p>
            <a:pPr marL="0" indent="0">
              <a:spcBef>
                <a:spcPts val="0"/>
              </a:spcBef>
              <a:buNone/>
            </a:pPr>
            <a:r>
              <a:rPr lang="en-US" sz="2100" b="1" u="sng" dirty="0" smtClean="0">
                <a:latin typeface="Cambria" pitchFamily="18" charset="0"/>
              </a:rPr>
              <a:t>English Language Arts</a:t>
            </a:r>
          </a:p>
          <a:p>
            <a:pPr marL="0" indent="0">
              <a:spcBef>
                <a:spcPts val="0"/>
              </a:spcBef>
              <a:buNone/>
            </a:pPr>
            <a:endParaRPr lang="en-US" sz="1600" b="1" u="sng" dirty="0" smtClean="0">
              <a:latin typeface="Cambria" pitchFamily="18" charset="0"/>
            </a:endParaRPr>
          </a:p>
          <a:p>
            <a:pPr>
              <a:spcBef>
                <a:spcPts val="0"/>
              </a:spcBef>
            </a:pPr>
            <a:r>
              <a:rPr lang="en-US" sz="1500" u="sng" dirty="0" smtClean="0"/>
              <a:t>ESC 6</a:t>
            </a:r>
            <a:r>
              <a:rPr lang="en-US" sz="1500" dirty="0" smtClean="0"/>
              <a:t>, </a:t>
            </a:r>
            <a:r>
              <a:rPr lang="en-US" sz="1600" dirty="0">
                <a:latin typeface="Cambria" pitchFamily="18" charset="0"/>
              </a:rPr>
              <a:t>Sam Houston State University  P-16 Council </a:t>
            </a:r>
            <a:r>
              <a:rPr lang="en-US" sz="1600" dirty="0" smtClean="0">
                <a:latin typeface="Cambria" pitchFamily="18" charset="0"/>
              </a:rPr>
              <a:t>, </a:t>
            </a:r>
            <a:r>
              <a:rPr lang="en-US" sz="1500" dirty="0" smtClean="0"/>
              <a:t>Sam Houston State University, Lone Star College System, Huntsville ISD, &amp; Sam Houston State University Regional P-16 Council (Huntsville).</a:t>
            </a:r>
          </a:p>
          <a:p>
            <a:pPr marL="0" indent="0">
              <a:spcBef>
                <a:spcPts val="0"/>
              </a:spcBef>
              <a:buNone/>
            </a:pPr>
            <a:endParaRPr lang="en-US" sz="1500" dirty="0" smtClean="0"/>
          </a:p>
          <a:p>
            <a:pPr>
              <a:spcBef>
                <a:spcPts val="0"/>
              </a:spcBef>
            </a:pPr>
            <a:r>
              <a:rPr lang="en-US" sz="1500" u="sng" dirty="0"/>
              <a:t>ESC 9</a:t>
            </a:r>
            <a:r>
              <a:rPr lang="en-US" sz="1500" dirty="0"/>
              <a:t>, </a:t>
            </a:r>
            <a:r>
              <a:rPr lang="en-US" sz="1600" dirty="0"/>
              <a:t>Region 9 P-16 Council, </a:t>
            </a:r>
            <a:r>
              <a:rPr lang="en-US" sz="1500" dirty="0" smtClean="0"/>
              <a:t>Midwestern </a:t>
            </a:r>
            <a:r>
              <a:rPr lang="en-US" sz="1500" dirty="0"/>
              <a:t>State University, Vernon College, Burkburnett ISD, </a:t>
            </a:r>
            <a:r>
              <a:rPr lang="en-US" sz="1500" dirty="0" smtClean="0"/>
              <a:t>Vernon ISD, Iowa Park CISD, Windthorst ISD, &amp; </a:t>
            </a:r>
            <a:r>
              <a:rPr lang="en-US" sz="1500" dirty="0"/>
              <a:t>Wichita Falls </a:t>
            </a:r>
            <a:r>
              <a:rPr lang="en-US" sz="1500" dirty="0" smtClean="0"/>
              <a:t>ISD.</a:t>
            </a:r>
          </a:p>
          <a:p>
            <a:pPr marL="0" indent="0">
              <a:spcBef>
                <a:spcPts val="0"/>
              </a:spcBef>
              <a:buNone/>
            </a:pPr>
            <a:endParaRPr lang="en-US" sz="1500" dirty="0" smtClean="0"/>
          </a:p>
          <a:p>
            <a:pPr>
              <a:spcBef>
                <a:spcPts val="0"/>
              </a:spcBef>
            </a:pPr>
            <a:r>
              <a:rPr lang="en-US" sz="1500" u="sng" dirty="0" smtClean="0"/>
              <a:t>ESC 11</a:t>
            </a:r>
            <a:r>
              <a:rPr lang="en-US" sz="1500" dirty="0" smtClean="0"/>
              <a:t>, </a:t>
            </a:r>
            <a:r>
              <a:rPr lang="en-US" sz="1600" dirty="0"/>
              <a:t>North Texas Regional P-16 Council, </a:t>
            </a:r>
            <a:r>
              <a:rPr lang="en-US" sz="1500" dirty="0" smtClean="0"/>
              <a:t>Tarleton State University,  Hill College, Burleson ISD, Cleburne ISD, Godley ISD, &amp; Joshua ISD.</a:t>
            </a:r>
          </a:p>
          <a:p>
            <a:pPr marL="0" indent="0">
              <a:spcBef>
                <a:spcPts val="0"/>
              </a:spcBef>
              <a:buNone/>
            </a:pPr>
            <a:endParaRPr lang="en-US" sz="1500" dirty="0" smtClean="0"/>
          </a:p>
          <a:p>
            <a:pPr>
              <a:spcBef>
                <a:spcPts val="0"/>
              </a:spcBef>
            </a:pPr>
            <a:r>
              <a:rPr lang="en-US" sz="1500" u="sng" dirty="0" smtClean="0"/>
              <a:t>ESC 12</a:t>
            </a:r>
            <a:r>
              <a:rPr lang="en-US" sz="1500" dirty="0" smtClean="0"/>
              <a:t>, Heart of TX P-20 Council, McLennan Community College, Texas State Technical College, Waco ISD, La Vega ISD, Midway ISD, Robinson ISD,  Rapoport Academy, Reicher Catholic School, West Midway &amp; Baylor University.</a:t>
            </a:r>
          </a:p>
          <a:p>
            <a:pPr marL="0" indent="0">
              <a:spcBef>
                <a:spcPts val="0"/>
              </a:spcBef>
              <a:buNone/>
            </a:pPr>
            <a:endParaRPr lang="en-US" sz="1500" dirty="0"/>
          </a:p>
          <a:p>
            <a:pPr>
              <a:spcBef>
                <a:spcPts val="0"/>
              </a:spcBef>
            </a:pPr>
            <a:r>
              <a:rPr lang="en-US" sz="1500" u="sng" dirty="0" smtClean="0"/>
              <a:t>ESC 15</a:t>
            </a:r>
            <a:r>
              <a:rPr lang="en-US" sz="1500" dirty="0" smtClean="0"/>
              <a:t>, San Angelo P-16+ Partnership, Howard College,  Angelo State University, Eden CISD, Wall ISD &amp; San Angelo ISD.</a:t>
            </a:r>
            <a:r>
              <a:rPr lang="en-US" sz="1500" u="sng" dirty="0" smtClean="0"/>
              <a:t> </a:t>
            </a:r>
          </a:p>
          <a:p>
            <a:pPr marL="0" indent="0">
              <a:spcBef>
                <a:spcPts val="0"/>
              </a:spcBef>
              <a:buNone/>
            </a:pPr>
            <a:endParaRPr lang="en-US" sz="1500" u="sng" dirty="0" smtClean="0"/>
          </a:p>
          <a:p>
            <a:pPr>
              <a:spcBef>
                <a:spcPts val="0"/>
              </a:spcBef>
            </a:pPr>
            <a:r>
              <a:rPr lang="en-US" sz="1500" u="sng" dirty="0" smtClean="0"/>
              <a:t>Region 20</a:t>
            </a:r>
            <a:r>
              <a:rPr lang="en-US" sz="1500" dirty="0" smtClean="0"/>
              <a:t>, P16 Plus Council of Greater Bexar County, UT-San Antonio, Alamo Colleges, Palo Alto College, &amp; Harlandale ISD.</a:t>
            </a:r>
          </a:p>
          <a:p>
            <a:pPr>
              <a:spcBef>
                <a:spcPts val="0"/>
              </a:spcBef>
            </a:pPr>
            <a:endParaRPr lang="en-US" sz="1500" dirty="0" smtClean="0">
              <a:latin typeface="Cambria" pitchFamily="18" charset="0"/>
            </a:endParaRPr>
          </a:p>
          <a:p>
            <a:pPr>
              <a:spcBef>
                <a:spcPts val="0"/>
              </a:spcBef>
            </a:pPr>
            <a:endParaRPr lang="en-US" sz="1500" dirty="0" smtClean="0">
              <a:latin typeface="Cambria" pitchFamily="18" charset="0"/>
            </a:endParaRPr>
          </a:p>
        </p:txBody>
      </p:sp>
      <p:sp>
        <p:nvSpPr>
          <p:cNvPr id="9" name="Content Placeholder 2"/>
          <p:cNvSpPr>
            <a:spLocks noGrp="1"/>
          </p:cNvSpPr>
          <p:nvPr>
            <p:ph sz="half" idx="4294967295"/>
          </p:nvPr>
        </p:nvSpPr>
        <p:spPr>
          <a:xfrm>
            <a:off x="3416435" y="1988141"/>
            <a:ext cx="2559050" cy="2590800"/>
          </a:xfrm>
          <a:ln w="38100">
            <a:solidFill>
              <a:schemeClr val="tx1">
                <a:lumMod val="85000"/>
                <a:lumOff val="15000"/>
              </a:schemeClr>
            </a:solidFill>
          </a:ln>
        </p:spPr>
        <p:txBody>
          <a:bodyPr>
            <a:normAutofit fontScale="92500" lnSpcReduction="10000"/>
          </a:bodyPr>
          <a:lstStyle/>
          <a:p>
            <a:pPr marL="0" indent="0">
              <a:spcBef>
                <a:spcPts val="0"/>
              </a:spcBef>
              <a:buNone/>
            </a:pPr>
            <a:r>
              <a:rPr lang="en-US" sz="1600" b="1" u="sng" dirty="0" smtClean="0">
                <a:latin typeface="Cambria" pitchFamily="18" charset="0"/>
              </a:rPr>
              <a:t>Science</a:t>
            </a:r>
          </a:p>
          <a:p>
            <a:r>
              <a:rPr lang="en-US" sz="1200" u="sng" dirty="0" smtClean="0">
                <a:latin typeface="Cambria" pitchFamily="18" charset="0"/>
              </a:rPr>
              <a:t>ESC </a:t>
            </a:r>
            <a:r>
              <a:rPr lang="en-US" sz="1200" u="sng" dirty="0">
                <a:latin typeface="Cambria" pitchFamily="18" charset="0"/>
              </a:rPr>
              <a:t>1</a:t>
            </a:r>
            <a:r>
              <a:rPr lang="en-US" sz="1200" dirty="0">
                <a:latin typeface="Cambria" pitchFamily="18" charset="0"/>
              </a:rPr>
              <a:t>, Upper Rio Grande Valley P-16, UT-Pan Am, South Texas  College, </a:t>
            </a:r>
            <a:r>
              <a:rPr lang="en-US" sz="1200" dirty="0" smtClean="0">
                <a:latin typeface="Cambria" pitchFamily="18" charset="0"/>
              </a:rPr>
              <a:t>South Texas ISD, Missions ISD, Weslaco ISD, McAllen ISD, &amp; </a:t>
            </a:r>
            <a:r>
              <a:rPr lang="en-US" sz="1200" dirty="0">
                <a:latin typeface="Cambria" pitchFamily="18" charset="0"/>
              </a:rPr>
              <a:t>Pharr San Juan Alamo </a:t>
            </a:r>
            <a:r>
              <a:rPr lang="en-US" sz="1200" dirty="0" smtClean="0">
                <a:latin typeface="Cambria" pitchFamily="18" charset="0"/>
              </a:rPr>
              <a:t>ISD.</a:t>
            </a:r>
          </a:p>
          <a:p>
            <a:pPr marL="0" indent="0">
              <a:buNone/>
            </a:pPr>
            <a:endParaRPr lang="en-US" sz="1200" dirty="0">
              <a:latin typeface="Cambria" pitchFamily="18" charset="0"/>
            </a:endParaRPr>
          </a:p>
          <a:p>
            <a:r>
              <a:rPr lang="en-US" sz="1200" u="sng" dirty="0">
                <a:latin typeface="Cambria" pitchFamily="18" charset="0"/>
              </a:rPr>
              <a:t>ESC 10</a:t>
            </a:r>
            <a:r>
              <a:rPr lang="en-US" sz="1200" dirty="0">
                <a:latin typeface="Cambria" pitchFamily="18" charset="0"/>
              </a:rPr>
              <a:t>, North Texas Regional P-16 Council, University of North Texas </a:t>
            </a:r>
            <a:r>
              <a:rPr lang="en-US" sz="1200" dirty="0" smtClean="0">
                <a:latin typeface="Cambria" pitchFamily="18" charset="0"/>
              </a:rPr>
              <a:t>, </a:t>
            </a:r>
            <a:r>
              <a:rPr lang="en-US" sz="1200" dirty="0">
                <a:latin typeface="Cambria" pitchFamily="18" charset="0"/>
              </a:rPr>
              <a:t>Dallas CCCD, Brookhaven </a:t>
            </a:r>
            <a:r>
              <a:rPr lang="en-US" sz="1200" dirty="0" smtClean="0">
                <a:latin typeface="Cambria" pitchFamily="18" charset="0"/>
              </a:rPr>
              <a:t>College, Carrolton  Farmers Branch &amp; </a:t>
            </a:r>
            <a:r>
              <a:rPr lang="en-US" sz="1200" dirty="0">
                <a:latin typeface="Cambria" pitchFamily="18" charset="0"/>
              </a:rPr>
              <a:t>Dallas </a:t>
            </a:r>
            <a:r>
              <a:rPr lang="en-US" sz="1200" dirty="0" smtClean="0">
                <a:latin typeface="Cambria" pitchFamily="18" charset="0"/>
              </a:rPr>
              <a:t>ISD</a:t>
            </a:r>
            <a:r>
              <a:rPr lang="en-US" sz="1200" u="sng" dirty="0" smtClean="0">
                <a:latin typeface="Cambria" pitchFamily="18" charset="0"/>
              </a:rPr>
              <a:t>.</a:t>
            </a:r>
            <a:endParaRPr lang="en-US" sz="1200" u="sng" dirty="0">
              <a:latin typeface="Cambria" pitchFamily="18" charset="0"/>
            </a:endParaRPr>
          </a:p>
          <a:p>
            <a:endParaRPr lang="en-US" sz="1400" dirty="0" smtClean="0">
              <a:latin typeface="Cambria" pitchFamily="18" charset="0"/>
            </a:endParaRPr>
          </a:p>
        </p:txBody>
      </p:sp>
      <p:sp>
        <p:nvSpPr>
          <p:cNvPr id="10" name="Content Placeholder 2"/>
          <p:cNvSpPr>
            <a:spLocks noGrp="1"/>
          </p:cNvSpPr>
          <p:nvPr>
            <p:ph sz="half" idx="4294967295"/>
          </p:nvPr>
        </p:nvSpPr>
        <p:spPr>
          <a:xfrm>
            <a:off x="3439376" y="4834056"/>
            <a:ext cx="2559050" cy="1371600"/>
          </a:xfrm>
          <a:ln w="38100">
            <a:solidFill>
              <a:srgbClr val="78823A"/>
            </a:solidFill>
          </a:ln>
        </p:spPr>
        <p:txBody>
          <a:bodyPr>
            <a:normAutofit fontScale="92500" lnSpcReduction="20000"/>
          </a:bodyPr>
          <a:lstStyle/>
          <a:p>
            <a:pPr marL="0" indent="0">
              <a:spcBef>
                <a:spcPts val="0"/>
              </a:spcBef>
              <a:buNone/>
            </a:pPr>
            <a:r>
              <a:rPr lang="en-US" sz="1600" b="1" u="sng" dirty="0" smtClean="0">
                <a:latin typeface="Cambria" pitchFamily="18" charset="0"/>
              </a:rPr>
              <a:t>College Awareness</a:t>
            </a:r>
          </a:p>
          <a:p>
            <a:pPr marL="0" indent="0">
              <a:spcBef>
                <a:spcPts val="0"/>
              </a:spcBef>
              <a:buNone/>
            </a:pPr>
            <a:endParaRPr lang="en-US" sz="1600" b="1" u="sng" dirty="0" smtClean="0">
              <a:latin typeface="Cambria" pitchFamily="18" charset="0"/>
            </a:endParaRPr>
          </a:p>
          <a:p>
            <a:r>
              <a:rPr lang="en-US" sz="1200" u="sng" dirty="0" smtClean="0">
                <a:latin typeface="Cambria" pitchFamily="18" charset="0"/>
              </a:rPr>
              <a:t>ESC </a:t>
            </a:r>
            <a:r>
              <a:rPr lang="en-US" sz="1200" u="sng" dirty="0">
                <a:latin typeface="Cambria" pitchFamily="18" charset="0"/>
              </a:rPr>
              <a:t>7</a:t>
            </a:r>
            <a:r>
              <a:rPr lang="en-US" sz="1200" dirty="0">
                <a:latin typeface="Cambria" pitchFamily="18" charset="0"/>
              </a:rPr>
              <a:t>, </a:t>
            </a:r>
            <a:r>
              <a:rPr lang="en-US" sz="1200" dirty="0" smtClean="0">
                <a:latin typeface="Cambria" pitchFamily="18" charset="0"/>
              </a:rPr>
              <a:t> Deep East Texas P-16 Council/Stephen F. Austin University, Kilgore </a:t>
            </a:r>
            <a:r>
              <a:rPr lang="en-US" sz="1200" dirty="0">
                <a:latin typeface="Cambria" pitchFamily="18" charset="0"/>
              </a:rPr>
              <a:t>College</a:t>
            </a:r>
            <a:r>
              <a:rPr lang="en-US" sz="1200" dirty="0" smtClean="0">
                <a:latin typeface="Cambria" pitchFamily="18" charset="0"/>
              </a:rPr>
              <a:t>, </a:t>
            </a:r>
            <a:r>
              <a:rPr lang="en-US" sz="1200" dirty="0">
                <a:latin typeface="Cambria" pitchFamily="18" charset="0"/>
              </a:rPr>
              <a:t>Kilgore </a:t>
            </a:r>
            <a:r>
              <a:rPr lang="en-US" sz="1200" dirty="0" smtClean="0">
                <a:latin typeface="Cambria" pitchFamily="18" charset="0"/>
              </a:rPr>
              <a:t>ISD, Panola Charter, &amp; Tyler Junior College.</a:t>
            </a:r>
            <a:endParaRPr lang="en-US" sz="1200" dirty="0">
              <a:latin typeface="Cambria" pitchFamily="18" charset="0"/>
            </a:endParaRPr>
          </a:p>
          <a:p>
            <a:endParaRPr lang="en-US" sz="1400" dirty="0" smtClean="0">
              <a:latin typeface="Cambria" pitchFamily="18" charset="0"/>
            </a:endParaRPr>
          </a:p>
          <a:p>
            <a:endParaRPr lang="en-US" sz="1400" dirty="0" smtClean="0">
              <a:latin typeface="Cambria" pitchFamily="18"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3467099" y="575412"/>
            <a:ext cx="2209802" cy="875859"/>
          </a:xfrm>
          <a:prstGeom prst="rect">
            <a:avLst/>
          </a:prstGeom>
        </p:spPr>
      </p:pic>
      <p:grpSp>
        <p:nvGrpSpPr>
          <p:cNvPr id="12" name="Group 11"/>
          <p:cNvGrpSpPr/>
          <p:nvPr/>
        </p:nvGrpSpPr>
        <p:grpSpPr>
          <a:xfrm>
            <a:off x="0" y="6629400"/>
            <a:ext cx="9144000" cy="280951"/>
            <a:chOff x="0" y="6629400"/>
            <a:chExt cx="9144000" cy="280951"/>
          </a:xfrm>
        </p:grpSpPr>
        <p:grpSp>
          <p:nvGrpSpPr>
            <p:cNvPr id="13" name="Group 12"/>
            <p:cNvGrpSpPr/>
            <p:nvPr/>
          </p:nvGrpSpPr>
          <p:grpSpPr>
            <a:xfrm>
              <a:off x="0" y="6629400"/>
              <a:ext cx="9144000" cy="228602"/>
              <a:chOff x="0" y="6629400"/>
              <a:chExt cx="9144000" cy="228602"/>
            </a:xfrm>
          </p:grpSpPr>
          <p:sp>
            <p:nvSpPr>
              <p:cNvPr id="15" name="Rectangle 14"/>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Rectangle 16"/>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4" name="Rectangle 3"/>
          <p:cNvSpPr/>
          <p:nvPr/>
        </p:nvSpPr>
        <p:spPr>
          <a:xfrm>
            <a:off x="4267200" y="1312771"/>
            <a:ext cx="859531" cy="276999"/>
          </a:xfrm>
          <a:prstGeom prst="rect">
            <a:avLst/>
          </a:prstGeom>
        </p:spPr>
        <p:txBody>
          <a:bodyPr wrap="none">
            <a:spAutoFit/>
          </a:bodyPr>
          <a:lstStyle/>
          <a:p>
            <a:r>
              <a:rPr lang="en-US" sz="1200" dirty="0" smtClean="0">
                <a:solidFill>
                  <a:prstClr val="black"/>
                </a:solidFill>
              </a:rPr>
              <a:t>2013-2014</a:t>
            </a:r>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18</a:t>
            </a:fld>
            <a:endParaRPr lang="en-US" dirty="0"/>
          </a:p>
        </p:txBody>
      </p:sp>
    </p:spTree>
    <p:extLst>
      <p:ext uri="{BB962C8B-B14F-4D97-AF65-F5344CB8AC3E}">
        <p14:creationId xmlns:p14="http://schemas.microsoft.com/office/powerpoint/2010/main" val="1465557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1410" y="914400"/>
            <a:ext cx="7055789" cy="3048000"/>
          </a:xfrm>
        </p:spPr>
        <p:txBody>
          <a:bodyPr/>
          <a:lstStyle/>
          <a:p>
            <a:pPr marL="0" indent="0">
              <a:lnSpc>
                <a:spcPct val="150000"/>
              </a:lnSpc>
            </a:pPr>
            <a:r>
              <a:rPr lang="en-US" sz="4000" b="1" dirty="0" smtClean="0"/>
              <a:t>House Bill 5: </a:t>
            </a:r>
            <a:br>
              <a:rPr lang="en-US" sz="4000" b="1" dirty="0" smtClean="0"/>
            </a:br>
            <a:r>
              <a:rPr lang="en-US" sz="4000" b="1" dirty="0" smtClean="0"/>
              <a:t>Some Important Provisions for College People to Know </a:t>
            </a:r>
            <a:endParaRPr lang="en-US" sz="4000" b="1"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19</a:t>
            </a:fld>
            <a:endParaRPr lang="en-US" dirty="0"/>
          </a:p>
        </p:txBody>
      </p:sp>
      <p:pic>
        <p:nvPicPr>
          <p:cNvPr id="1026" name="Picture 2" descr="C:\Users\kaq0007\AppData\Local\Microsoft\Windows\Temporary Internet Files\Content.IE5\CJL5TIRK\MP90043862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513" b="15729"/>
          <a:stretch/>
        </p:blipFill>
        <p:spPr bwMode="auto">
          <a:xfrm>
            <a:off x="1349664" y="4724400"/>
            <a:ext cx="6400800" cy="2029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65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n-US" sz="2800" b="1" dirty="0" smtClean="0"/>
              <a:t>Vertical alignment and AVATAR model</a:t>
            </a:r>
          </a:p>
          <a:p>
            <a:pPr>
              <a:buFont typeface="+mj-lt"/>
              <a:buAutoNum type="arabicPeriod"/>
            </a:pPr>
            <a:r>
              <a:rPr lang="en-US" sz="2800" b="1" dirty="0" smtClean="0"/>
              <a:t>Highlights of HB 5 </a:t>
            </a:r>
          </a:p>
          <a:p>
            <a:pPr>
              <a:buFont typeface="+mj-lt"/>
              <a:buAutoNum type="arabicPeriod"/>
            </a:pPr>
            <a:r>
              <a:rPr lang="en-US" sz="2800" b="1" dirty="0" smtClean="0"/>
              <a:t>AVATAR College Preparatory Course (CPC) Project</a:t>
            </a:r>
          </a:p>
          <a:p>
            <a:pPr>
              <a:buFont typeface="+mj-lt"/>
              <a:buAutoNum type="arabicPeriod"/>
            </a:pPr>
            <a:r>
              <a:rPr lang="en-US" sz="2800" b="1" dirty="0" smtClean="0"/>
              <a:t>AVATAR CPC: a leadership and student success strategy</a:t>
            </a:r>
          </a:p>
          <a:p>
            <a:pPr>
              <a:buFont typeface="+mj-lt"/>
              <a:buAutoNum type="arabicPeriod"/>
            </a:pPr>
            <a:endParaRPr lang="en-US" sz="2800" dirty="0" smtClean="0"/>
          </a:p>
        </p:txBody>
      </p:sp>
      <p:sp>
        <p:nvSpPr>
          <p:cNvPr id="4" name="Slide Number Placeholder 3"/>
          <p:cNvSpPr>
            <a:spLocks noGrp="1"/>
          </p:cNvSpPr>
          <p:nvPr>
            <p:ph type="sldNum" sz="quarter" idx="12"/>
          </p:nvPr>
        </p:nvSpPr>
        <p:spPr/>
        <p:txBody>
          <a:bodyPr/>
          <a:lstStyle/>
          <a:p>
            <a:fld id="{A79836AA-2E5C-4B78-BCFE-529AC8470618}" type="slidenum">
              <a:rPr lang="en-US" smtClean="0"/>
              <a:pPr/>
              <a:t>2</a:t>
            </a:fld>
            <a:endParaRPr lang="en-US" dirty="0"/>
          </a:p>
        </p:txBody>
      </p:sp>
      <p:sp>
        <p:nvSpPr>
          <p:cNvPr id="5" name="Text Placeholder 4"/>
          <p:cNvSpPr>
            <a:spLocks noGrp="1"/>
          </p:cNvSpPr>
          <p:nvPr>
            <p:ph type="body" sz="quarter" idx="13"/>
          </p:nvPr>
        </p:nvSpPr>
        <p:spPr/>
        <p:txBody>
          <a:bodyPr>
            <a:normAutofit fontScale="85000" lnSpcReduction="20000"/>
          </a:bodyPr>
          <a:lstStyle/>
          <a:p>
            <a:pPr marL="0" indent="0">
              <a:buNone/>
            </a:pPr>
            <a:endParaRPr lang="en-US" dirty="0">
              <a:solidFill>
                <a:srgbClr val="FF0000"/>
              </a:solidFill>
            </a:endParaRPr>
          </a:p>
        </p:txBody>
      </p:sp>
    </p:spTree>
    <p:extLst>
      <p:ext uri="{BB962C8B-B14F-4D97-AF65-F5344CB8AC3E}">
        <p14:creationId xmlns:p14="http://schemas.microsoft.com/office/powerpoint/2010/main" val="3492331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Requirements</a:t>
            </a:r>
            <a:endParaRPr lang="en-US" dirty="0"/>
          </a:p>
        </p:txBody>
      </p:sp>
      <p:sp>
        <p:nvSpPr>
          <p:cNvPr id="3" name="Content Placeholder 2"/>
          <p:cNvSpPr>
            <a:spLocks noGrp="1"/>
          </p:cNvSpPr>
          <p:nvPr>
            <p:ph idx="4294967295"/>
          </p:nvPr>
        </p:nvSpPr>
        <p:spPr>
          <a:xfrm>
            <a:off x="685800" y="2168912"/>
            <a:ext cx="7391400" cy="4724400"/>
          </a:xfrm>
        </p:spPr>
        <p:txBody>
          <a:bodyPr>
            <a:normAutofit/>
          </a:bodyPr>
          <a:lstStyle/>
          <a:p>
            <a:r>
              <a:rPr lang="en-US" sz="2800" dirty="0" smtClean="0"/>
              <a:t>Reduced number of End of Course tests required for graduation from 15 to five.</a:t>
            </a:r>
          </a:p>
          <a:p>
            <a:r>
              <a:rPr lang="en-US" sz="2800" dirty="0" smtClean="0"/>
              <a:t>Changed high school graduation programs from minimum, recommended, and distinguished to Foundation Program with options for:</a:t>
            </a:r>
          </a:p>
          <a:p>
            <a:pPr lvl="1"/>
            <a:r>
              <a:rPr lang="en-US" dirty="0" smtClean="0"/>
              <a:t>Endorsements;</a:t>
            </a:r>
          </a:p>
          <a:p>
            <a:pPr lvl="1"/>
            <a:r>
              <a:rPr lang="en-US" dirty="0" smtClean="0"/>
              <a:t>Distinguished Level of Achievement; and/or</a:t>
            </a:r>
          </a:p>
          <a:p>
            <a:pPr lvl="1"/>
            <a:r>
              <a:rPr lang="en-US" dirty="0" smtClean="0"/>
              <a:t>Performance Acknowledgements.</a:t>
            </a:r>
          </a:p>
          <a:p>
            <a:pPr marL="0" indent="0">
              <a:buNone/>
            </a:pPr>
            <a:r>
              <a:rPr lang="en-US" sz="2800" dirty="0"/>
              <a:t>. </a:t>
            </a:r>
            <a:r>
              <a:rPr lang="en-US" sz="1600" dirty="0">
                <a:solidFill>
                  <a:srgbClr val="FF0000"/>
                </a:solidFill>
              </a:rPr>
              <a:t>http://untavatar.org</a:t>
            </a:r>
          </a:p>
          <a:p>
            <a:pPr marL="0" indent="0">
              <a:buNone/>
            </a:pP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20</a:t>
            </a:fld>
            <a:endParaRPr lang="en-US" dirty="0"/>
          </a:p>
        </p:txBody>
      </p:sp>
    </p:spTree>
    <p:extLst>
      <p:ext uri="{BB962C8B-B14F-4D97-AF65-F5344CB8AC3E}">
        <p14:creationId xmlns:p14="http://schemas.microsoft.com/office/powerpoint/2010/main" val="79296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Endorsement Options</a:t>
            </a:r>
            <a:endParaRPr lang="en-US" sz="28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430125667"/>
              </p:ext>
            </p:extLst>
          </p:nvPr>
        </p:nvGraphicFramePr>
        <p:xfrm>
          <a:off x="2438400" y="2362200"/>
          <a:ext cx="3783291" cy="3429000"/>
        </p:xfrm>
        <a:graphic>
          <a:graphicData uri="http://schemas.openxmlformats.org/drawingml/2006/table">
            <a:tbl>
              <a:tblPr firstRow="1" bandRow="1">
                <a:tableStyleId>{00A15C55-8517-42AA-B614-E9B94910E393}</a:tableStyleId>
              </a:tblPr>
              <a:tblGrid>
                <a:gridCol w="3783291"/>
              </a:tblGrid>
              <a:tr h="518160">
                <a:tc>
                  <a:txBody>
                    <a:bodyPr/>
                    <a:lstStyle/>
                    <a:p>
                      <a:r>
                        <a:rPr lang="en-US" dirty="0" smtClean="0"/>
                        <a:t>Endorsements</a:t>
                      </a:r>
                      <a:endParaRPr lang="en-US" dirty="0"/>
                    </a:p>
                  </a:txBody>
                  <a:tcPr marL="101809" marR="101809"/>
                </a:tc>
              </a:tr>
              <a:tr h="701040">
                <a:tc>
                  <a:txBody>
                    <a:bodyPr/>
                    <a:lstStyle/>
                    <a:p>
                      <a:r>
                        <a:rPr lang="en-US" sz="1800" smtClean="0"/>
                        <a:t>STEM (Science, Technology, Engineering, and Mathematics)</a:t>
                      </a:r>
                      <a:endParaRPr lang="en-US" sz="1800" dirty="0"/>
                    </a:p>
                  </a:txBody>
                  <a:tcPr marL="101809" marR="101809"/>
                </a:tc>
              </a:tr>
              <a:tr h="445296">
                <a:tc>
                  <a:txBody>
                    <a:bodyPr/>
                    <a:lstStyle/>
                    <a:p>
                      <a:r>
                        <a:rPr lang="en-US" sz="1800" dirty="0" smtClean="0"/>
                        <a:t>Business and Industry</a:t>
                      </a:r>
                      <a:endParaRPr lang="en-US" sz="1800" dirty="0"/>
                    </a:p>
                  </a:txBody>
                  <a:tcPr marL="101809" marR="101809"/>
                </a:tc>
              </a:tr>
              <a:tr h="545304">
                <a:tc>
                  <a:txBody>
                    <a:bodyPr/>
                    <a:lstStyle/>
                    <a:p>
                      <a:r>
                        <a:rPr lang="en-US" sz="1800" dirty="0" smtClean="0"/>
                        <a:t>Public</a:t>
                      </a:r>
                      <a:r>
                        <a:rPr lang="en-US" sz="1800" baseline="0" dirty="0" smtClean="0"/>
                        <a:t> Services</a:t>
                      </a:r>
                      <a:endParaRPr lang="en-US" sz="1800" dirty="0"/>
                    </a:p>
                  </a:txBody>
                  <a:tcPr marL="101809" marR="101809"/>
                </a:tc>
              </a:tr>
              <a:tr h="506125">
                <a:tc>
                  <a:txBody>
                    <a:bodyPr/>
                    <a:lstStyle/>
                    <a:p>
                      <a:r>
                        <a:rPr lang="en-US" sz="1800" dirty="0" smtClean="0"/>
                        <a:t>Arts and Humanities</a:t>
                      </a:r>
                      <a:endParaRPr lang="en-US" sz="1800" dirty="0"/>
                    </a:p>
                  </a:txBody>
                  <a:tcPr marL="101809" marR="101809"/>
                </a:tc>
              </a:tr>
              <a:tr h="713075">
                <a:tc>
                  <a:txBody>
                    <a:bodyPr/>
                    <a:lstStyle/>
                    <a:p>
                      <a:r>
                        <a:rPr lang="en-US" sz="1800" dirty="0" smtClean="0"/>
                        <a:t>Multidisciplinary Studies</a:t>
                      </a:r>
                      <a:endParaRPr lang="en-US" sz="1800" dirty="0"/>
                    </a:p>
                  </a:txBody>
                  <a:tcPr marL="101809" marR="101809"/>
                </a:tc>
              </a:tr>
            </a:tbl>
          </a:graphicData>
        </a:graphic>
      </p:graphicFrame>
      <p:sp>
        <p:nvSpPr>
          <p:cNvPr id="6" name="Rectangle 5"/>
          <p:cNvSpPr/>
          <p:nvPr/>
        </p:nvSpPr>
        <p:spPr>
          <a:xfrm>
            <a:off x="866441" y="6019800"/>
            <a:ext cx="2452916" cy="369332"/>
          </a:xfrm>
          <a:prstGeom prst="rect">
            <a:avLst/>
          </a:prstGeom>
        </p:spPr>
        <p:txBody>
          <a:bodyPr wrap="none">
            <a:spAutoFit/>
          </a:bodyPr>
          <a:lstStyle/>
          <a:p>
            <a:r>
              <a:rPr lang="en-US" dirty="0">
                <a:solidFill>
                  <a:srgbClr val="FF0000"/>
                </a:solidFill>
              </a:rPr>
              <a:t>http://untavatar.org</a:t>
            </a:r>
          </a:p>
        </p:txBody>
      </p:sp>
      <p:sp>
        <p:nvSpPr>
          <p:cNvPr id="3" name="Slide Number Placeholder 2"/>
          <p:cNvSpPr>
            <a:spLocks noGrp="1"/>
          </p:cNvSpPr>
          <p:nvPr>
            <p:ph type="sldNum" sz="quarter" idx="12"/>
          </p:nvPr>
        </p:nvSpPr>
        <p:spPr/>
        <p:txBody>
          <a:bodyPr/>
          <a:lstStyle/>
          <a:p>
            <a:fld id="{A79836AA-2E5C-4B78-BCFE-529AC8470618}" type="slidenum">
              <a:rPr lang="en-US" smtClean="0"/>
              <a:pPr/>
              <a:t>21</a:t>
            </a:fld>
            <a:endParaRPr lang="en-US" dirty="0"/>
          </a:p>
        </p:txBody>
      </p:sp>
    </p:spTree>
    <p:extLst>
      <p:ext uri="{BB962C8B-B14F-4D97-AF65-F5344CB8AC3E}">
        <p14:creationId xmlns:p14="http://schemas.microsoft.com/office/powerpoint/2010/main" val="1306258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Performance Acknowledgements</a:t>
            </a:r>
            <a:endParaRPr lang="en-US" sz="4000" dirty="0"/>
          </a:p>
        </p:txBody>
      </p:sp>
      <p:sp>
        <p:nvSpPr>
          <p:cNvPr id="3" name="Content Placeholder 2"/>
          <p:cNvSpPr>
            <a:spLocks noGrp="1"/>
          </p:cNvSpPr>
          <p:nvPr>
            <p:ph idx="1"/>
          </p:nvPr>
        </p:nvSpPr>
        <p:spPr/>
        <p:txBody>
          <a:bodyPr/>
          <a:lstStyle/>
          <a:p>
            <a:r>
              <a:rPr lang="en-US" dirty="0" smtClean="0"/>
              <a:t>Any student may earn a performance acknowledgement for outstanding performance</a:t>
            </a:r>
          </a:p>
          <a:p>
            <a:pPr lvl="2"/>
            <a:r>
              <a:rPr lang="en-US" dirty="0" smtClean="0"/>
              <a:t>In  dual credit course</a:t>
            </a:r>
          </a:p>
          <a:p>
            <a:pPr lvl="2"/>
            <a:r>
              <a:rPr lang="en-US" dirty="0" smtClean="0"/>
              <a:t>In bilingualism and </a:t>
            </a:r>
            <a:r>
              <a:rPr lang="en-US" dirty="0" err="1" smtClean="0"/>
              <a:t>biliteracy</a:t>
            </a:r>
            <a:endParaRPr lang="en-US" dirty="0" smtClean="0"/>
          </a:p>
          <a:p>
            <a:pPr lvl="2"/>
            <a:r>
              <a:rPr lang="en-US" dirty="0" smtClean="0"/>
              <a:t>On AP/IB exam</a:t>
            </a:r>
          </a:p>
          <a:p>
            <a:pPr lvl="2"/>
            <a:r>
              <a:rPr lang="en-US" dirty="0" smtClean="0"/>
              <a:t>On PSAT, ACT-Plan, SAT, or ACT</a:t>
            </a:r>
          </a:p>
          <a:p>
            <a:pPr lvl="1"/>
            <a:r>
              <a:rPr lang="en-US" dirty="0" smtClean="0"/>
              <a:t>For earning a nationally or internationally recognized business or industry certification /license</a:t>
            </a:r>
            <a:endParaRPr lang="en-US" dirty="0"/>
          </a:p>
        </p:txBody>
      </p:sp>
      <p:sp>
        <p:nvSpPr>
          <p:cNvPr id="4" name="Text Placeholder 3"/>
          <p:cNvSpPr>
            <a:spLocks noGrp="1"/>
          </p:cNvSpPr>
          <p:nvPr>
            <p:ph type="body" sz="quarter" idx="13"/>
          </p:nvPr>
        </p:nvSpPr>
        <p:spPr>
          <a:xfrm>
            <a:off x="532356" y="6223990"/>
            <a:ext cx="3811044" cy="277812"/>
          </a:xfrm>
        </p:spPr>
        <p:txBody>
          <a:bodyPr>
            <a:normAutofit fontScale="85000" lnSpcReduction="20000"/>
          </a:bodyPr>
          <a:lstStyle/>
          <a:p>
            <a:pPr marL="0" indent="0">
              <a:buNone/>
            </a:pPr>
            <a:r>
              <a:rPr lang="en-US" dirty="0">
                <a:solidFill>
                  <a:srgbClr val="FF0000"/>
                </a:solidFill>
              </a:rPr>
              <a:t>http://untavatar.org</a:t>
            </a:r>
          </a:p>
          <a:p>
            <a:pPr marL="0" indent="0">
              <a:buNone/>
            </a:pPr>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22</a:t>
            </a:fld>
            <a:endParaRPr lang="en-US" dirty="0"/>
          </a:p>
        </p:txBody>
      </p:sp>
    </p:spTree>
    <p:extLst>
      <p:ext uri="{BB962C8B-B14F-4D97-AF65-F5344CB8AC3E}">
        <p14:creationId xmlns:p14="http://schemas.microsoft.com/office/powerpoint/2010/main" val="289727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Locally Developed CTE Courses/Activities</a:t>
            </a:r>
            <a:endParaRPr lang="en-US" dirty="0"/>
          </a:p>
        </p:txBody>
      </p:sp>
      <p:sp>
        <p:nvSpPr>
          <p:cNvPr id="3" name="Content Placeholder 2"/>
          <p:cNvSpPr>
            <a:spLocks noGrp="1"/>
          </p:cNvSpPr>
          <p:nvPr>
            <p:ph idx="1"/>
          </p:nvPr>
        </p:nvSpPr>
        <p:spPr/>
        <p:txBody>
          <a:bodyPr>
            <a:normAutofit/>
          </a:bodyPr>
          <a:lstStyle/>
          <a:p>
            <a:r>
              <a:rPr lang="en-US" sz="2800" smtClean="0"/>
              <a:t>Districts may offer courses or other activities, including apprenticeships, needed for industry-recognized credential or certificates</a:t>
            </a:r>
          </a:p>
          <a:p>
            <a:pPr marL="0" indent="0">
              <a:buNone/>
            </a:pPr>
            <a:endParaRPr lang="en-US" sz="2800" dirty="0" smtClean="0"/>
          </a:p>
        </p:txBody>
      </p:sp>
      <p:sp>
        <p:nvSpPr>
          <p:cNvPr id="4" name="Rectangle 3"/>
          <p:cNvSpPr/>
          <p:nvPr/>
        </p:nvSpPr>
        <p:spPr>
          <a:xfrm>
            <a:off x="866441" y="6049861"/>
            <a:ext cx="2452916" cy="369332"/>
          </a:xfrm>
          <a:prstGeom prst="rect">
            <a:avLst/>
          </a:prstGeom>
        </p:spPr>
        <p:txBody>
          <a:bodyPr wrap="none">
            <a:spAutoFit/>
          </a:bodyPr>
          <a:lstStyle/>
          <a:p>
            <a:r>
              <a:rPr lang="en-US" dirty="0">
                <a:solidFill>
                  <a:srgbClr val="FF0000"/>
                </a:solidFill>
              </a:rPr>
              <a:t>http://untavatar.org</a:t>
            </a:r>
          </a:p>
        </p:txBody>
      </p:sp>
      <p:sp>
        <p:nvSpPr>
          <p:cNvPr id="5" name="Slide Number Placeholder 4"/>
          <p:cNvSpPr>
            <a:spLocks noGrp="1"/>
          </p:cNvSpPr>
          <p:nvPr>
            <p:ph type="sldNum" sz="quarter" idx="12"/>
          </p:nvPr>
        </p:nvSpPr>
        <p:spPr/>
        <p:txBody>
          <a:bodyPr/>
          <a:lstStyle/>
          <a:p>
            <a:fld id="{10418569-7E30-427A-B0AC-AC930D968A95}" type="slidenum">
              <a:rPr lang="en-US" smtClean="0"/>
              <a:pPr/>
              <a:t>23</a:t>
            </a:fld>
            <a:endParaRPr lang="en-US"/>
          </a:p>
        </p:txBody>
      </p:sp>
    </p:spTree>
    <p:extLst>
      <p:ext uri="{BB962C8B-B14F-4D97-AF65-F5344CB8AC3E}">
        <p14:creationId xmlns:p14="http://schemas.microsoft.com/office/powerpoint/2010/main" val="1363459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Preparatory Courses</a:t>
            </a:r>
            <a:endParaRPr lang="en-US" dirty="0"/>
          </a:p>
        </p:txBody>
      </p:sp>
      <p:sp>
        <p:nvSpPr>
          <p:cNvPr id="3" name="Content Placeholder 2"/>
          <p:cNvSpPr>
            <a:spLocks noGrp="1"/>
          </p:cNvSpPr>
          <p:nvPr>
            <p:ph idx="1"/>
          </p:nvPr>
        </p:nvSpPr>
        <p:spPr/>
        <p:txBody>
          <a:bodyPr>
            <a:noAutofit/>
          </a:bodyPr>
          <a:lstStyle/>
          <a:p>
            <a:r>
              <a:rPr lang="en-US" sz="2000" dirty="0" smtClean="0"/>
              <a:t>Districts </a:t>
            </a:r>
            <a:r>
              <a:rPr lang="en-US" sz="2000" dirty="0"/>
              <a:t>must partner with at least one IHE to develop </a:t>
            </a:r>
            <a:r>
              <a:rPr lang="en-US" sz="2000" dirty="0" smtClean="0"/>
              <a:t>college </a:t>
            </a:r>
            <a:r>
              <a:rPr lang="en-US" sz="2000" dirty="0"/>
              <a:t>prep courses in math and ELA for 12th grade students who do not meet college readiness standards or whose performance indicates they are not </a:t>
            </a:r>
            <a:r>
              <a:rPr lang="en-US" sz="2000" dirty="0" smtClean="0"/>
              <a:t>ready for entry-level </a:t>
            </a:r>
            <a:r>
              <a:rPr lang="en-US" sz="2000" dirty="0"/>
              <a:t>college coursework. </a:t>
            </a:r>
            <a:endParaRPr lang="en-US" sz="2000" dirty="0" smtClean="0"/>
          </a:p>
          <a:p>
            <a:r>
              <a:rPr lang="en-US" sz="2000" dirty="0" smtClean="0"/>
              <a:t>Effective </a:t>
            </a:r>
            <a:r>
              <a:rPr lang="en-US" sz="2000" dirty="0"/>
              <a:t>2013-2014 (with courses to be provided no later than 2014-2015)</a:t>
            </a:r>
          </a:p>
          <a:p>
            <a:r>
              <a:rPr lang="en-US" sz="2000" dirty="0"/>
              <a:t>High school </a:t>
            </a:r>
            <a:r>
              <a:rPr lang="en-US" sz="2000" dirty="0" smtClean="0"/>
              <a:t>and </a:t>
            </a:r>
            <a:r>
              <a:rPr lang="en-US" sz="2000" dirty="0"/>
              <a:t>IHE faculty must meet regularly as necessary to ensure courses are aligned with college readiness expectations.</a:t>
            </a:r>
          </a:p>
          <a:p>
            <a:pPr marL="402336" lvl="1" indent="0">
              <a:buNone/>
            </a:pPr>
            <a:endParaRPr lang="en-US" sz="2000" dirty="0" smtClean="0"/>
          </a:p>
        </p:txBody>
      </p:sp>
      <p:sp>
        <p:nvSpPr>
          <p:cNvPr id="4" name="Rectangle 3"/>
          <p:cNvSpPr/>
          <p:nvPr/>
        </p:nvSpPr>
        <p:spPr>
          <a:xfrm>
            <a:off x="866441" y="6248400"/>
            <a:ext cx="2452916" cy="369332"/>
          </a:xfrm>
          <a:prstGeom prst="rect">
            <a:avLst/>
          </a:prstGeom>
        </p:spPr>
        <p:txBody>
          <a:bodyPr wrap="none">
            <a:spAutoFit/>
          </a:bodyPr>
          <a:lstStyle/>
          <a:p>
            <a:r>
              <a:rPr lang="en-US" dirty="0">
                <a:solidFill>
                  <a:srgbClr val="FF0000"/>
                </a:solidFill>
              </a:rPr>
              <a:t>http://untavatar.org</a:t>
            </a:r>
          </a:p>
        </p:txBody>
      </p:sp>
      <p:sp>
        <p:nvSpPr>
          <p:cNvPr id="5" name="Slide Number Placeholder 4"/>
          <p:cNvSpPr>
            <a:spLocks noGrp="1"/>
          </p:cNvSpPr>
          <p:nvPr>
            <p:ph type="sldNum" sz="quarter" idx="12"/>
          </p:nvPr>
        </p:nvSpPr>
        <p:spPr/>
        <p:txBody>
          <a:bodyPr/>
          <a:lstStyle/>
          <a:p>
            <a:fld id="{10418569-7E30-427A-B0AC-AC930D968A95}" type="slidenum">
              <a:rPr lang="en-US" smtClean="0"/>
              <a:pPr/>
              <a:t>24</a:t>
            </a:fld>
            <a:endParaRPr lang="en-US"/>
          </a:p>
        </p:txBody>
      </p:sp>
    </p:spTree>
    <p:extLst>
      <p:ext uri="{BB962C8B-B14F-4D97-AF65-F5344CB8AC3E}">
        <p14:creationId xmlns:p14="http://schemas.microsoft.com/office/powerpoint/2010/main" val="2967505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AVATAR </a:t>
            </a:r>
            <a:r>
              <a:rPr lang="en-US" dirty="0" smtClean="0"/>
              <a:t>College Preparatory Course Project,    2014-15</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676400"/>
            <a:ext cx="3593124"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3555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26</a:t>
            </a:fld>
            <a:endParaRPr lang="en-US" dirty="0"/>
          </a:p>
        </p:txBody>
      </p:sp>
      <p:sp>
        <p:nvSpPr>
          <p:cNvPr id="5" name="Text Placeholder 4"/>
          <p:cNvSpPr>
            <a:spLocks noGrp="1"/>
          </p:cNvSpPr>
          <p:nvPr>
            <p:ph type="body" sz="quarter" idx="13"/>
          </p:nvPr>
        </p:nvSpPr>
        <p:spPr>
          <a:xfrm>
            <a:off x="533400" y="6324600"/>
            <a:ext cx="2515644" cy="277812"/>
          </a:xfrm>
        </p:spPr>
        <p:txBody>
          <a:bodyPr>
            <a:normAutofit fontScale="85000" lnSpcReduction="20000"/>
          </a:bodyPr>
          <a:lstStyle/>
          <a:p>
            <a:pPr marL="0" indent="0">
              <a:buNone/>
            </a:pPr>
            <a:r>
              <a:rPr lang="en-US" dirty="0">
                <a:solidFill>
                  <a:srgbClr val="FF0000"/>
                </a:solidFill>
              </a:rPr>
              <a:t>http://untavatar.org</a:t>
            </a:r>
          </a:p>
          <a:p>
            <a:pPr marL="0" indent="0">
              <a:buNone/>
            </a:pP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133663"/>
            <a:ext cx="4926346" cy="4090327"/>
          </a:xfrm>
        </p:spPr>
      </p:pic>
    </p:spTree>
    <p:extLst>
      <p:ext uri="{BB962C8B-B14F-4D97-AF65-F5344CB8AC3E}">
        <p14:creationId xmlns:p14="http://schemas.microsoft.com/office/powerpoint/2010/main" val="1162194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a:bodyPr>
          <a:lstStyle/>
          <a:p>
            <a:r>
              <a:rPr lang="en-US" sz="3800" i="1" dirty="0" smtClean="0">
                <a:solidFill>
                  <a:schemeClr val="bg1"/>
                </a:solidFill>
              </a:rPr>
              <a:t>Who?</a:t>
            </a:r>
            <a:endParaRPr lang="en-US" sz="3800"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27</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Tree>
    <p:extLst>
      <p:ext uri="{BB962C8B-B14F-4D97-AF65-F5344CB8AC3E}">
        <p14:creationId xmlns:p14="http://schemas.microsoft.com/office/powerpoint/2010/main" val="3264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820" y="2489201"/>
            <a:ext cx="8134560" cy="3530599"/>
          </a:xfrm>
        </p:spPr>
        <p:txBody>
          <a:bodyPr>
            <a:normAutofit fontScale="85000" lnSpcReduction="20000"/>
          </a:bodyPr>
          <a:lstStyle/>
          <a:p>
            <a:pPr lvl="0"/>
            <a:r>
              <a:rPr lang="en-US" sz="3000" b="1" dirty="0" smtClean="0">
                <a:solidFill>
                  <a:schemeClr val="tx1">
                    <a:lumMod val="85000"/>
                    <a:lumOff val="15000"/>
                  </a:schemeClr>
                </a:solidFill>
              </a:rPr>
              <a:t>Creates </a:t>
            </a:r>
            <a:r>
              <a:rPr lang="en-US" sz="3000" b="1" dirty="0">
                <a:solidFill>
                  <a:schemeClr val="tx1">
                    <a:lumMod val="85000"/>
                    <a:lumOff val="15000"/>
                  </a:schemeClr>
                </a:solidFill>
              </a:rPr>
              <a:t>and </a:t>
            </a:r>
            <a:r>
              <a:rPr lang="en-US" sz="3000" b="1" dirty="0" smtClean="0">
                <a:solidFill>
                  <a:schemeClr val="tx1">
                    <a:lumMod val="85000"/>
                    <a:lumOff val="15000"/>
                  </a:schemeClr>
                </a:solidFill>
              </a:rPr>
              <a:t>builds </a:t>
            </a:r>
            <a:r>
              <a:rPr lang="en-US" sz="3000" b="1" dirty="0">
                <a:solidFill>
                  <a:schemeClr val="tx1">
                    <a:lumMod val="85000"/>
                    <a:lumOff val="15000"/>
                  </a:schemeClr>
                </a:solidFill>
              </a:rPr>
              <a:t>relationships </a:t>
            </a:r>
            <a:r>
              <a:rPr lang="en-US" sz="3000" b="1" dirty="0" smtClean="0">
                <a:solidFill>
                  <a:schemeClr val="tx1">
                    <a:lumMod val="85000"/>
                    <a:lumOff val="15000"/>
                  </a:schemeClr>
                </a:solidFill>
              </a:rPr>
              <a:t>through </a:t>
            </a:r>
            <a:r>
              <a:rPr lang="en-US" sz="3000" b="1" dirty="0">
                <a:solidFill>
                  <a:schemeClr val="tx1">
                    <a:lumMod val="85000"/>
                    <a:lumOff val="15000"/>
                  </a:schemeClr>
                </a:solidFill>
              </a:rPr>
              <a:t>ongoing </a:t>
            </a:r>
            <a:r>
              <a:rPr lang="en-US" sz="3000" b="1" dirty="0">
                <a:solidFill>
                  <a:srgbClr val="FF0000"/>
                </a:solidFill>
                <a:effectLst>
                  <a:outerShdw blurRad="38100" dist="38100" dir="2700000" algn="tl">
                    <a:srgbClr val="000000">
                      <a:alpha val="43137"/>
                    </a:srgbClr>
                  </a:outerShdw>
                </a:effectLst>
              </a:rPr>
              <a:t>critical conversations</a:t>
            </a:r>
          </a:p>
          <a:p>
            <a:pPr lvl="0"/>
            <a:r>
              <a:rPr lang="en-US" sz="3000" b="1" dirty="0" smtClean="0">
                <a:solidFill>
                  <a:schemeClr val="tx1">
                    <a:lumMod val="85000"/>
                    <a:lumOff val="15000"/>
                  </a:schemeClr>
                </a:solidFill>
              </a:rPr>
              <a:t>Uses </a:t>
            </a:r>
            <a:r>
              <a:rPr lang="en-US" sz="3000" b="1" dirty="0">
                <a:solidFill>
                  <a:srgbClr val="FF0000"/>
                </a:solidFill>
                <a:effectLst>
                  <a:outerShdw blurRad="38100" dist="38100" dir="2700000" algn="tl">
                    <a:srgbClr val="000000">
                      <a:alpha val="43137"/>
                    </a:srgbClr>
                  </a:outerShdw>
                </a:effectLst>
              </a:rPr>
              <a:t>regional data </a:t>
            </a:r>
            <a:r>
              <a:rPr lang="en-US" sz="3000" b="1" dirty="0">
                <a:solidFill>
                  <a:schemeClr val="tx1">
                    <a:lumMod val="85000"/>
                    <a:lumOff val="15000"/>
                  </a:schemeClr>
                </a:solidFill>
              </a:rPr>
              <a:t>to make alignment decisions</a:t>
            </a:r>
          </a:p>
          <a:p>
            <a:pPr lvl="0"/>
            <a:r>
              <a:rPr lang="en-US" sz="3000" b="1" dirty="0" smtClean="0">
                <a:solidFill>
                  <a:srgbClr val="FF0000"/>
                </a:solidFill>
                <a:effectLst>
                  <a:outerShdw blurRad="38100" dist="38100" dir="2700000" algn="tl">
                    <a:srgbClr val="000000">
                      <a:alpha val="43137"/>
                    </a:srgbClr>
                  </a:outerShdw>
                </a:effectLst>
              </a:rPr>
              <a:t>Develops </a:t>
            </a:r>
            <a:r>
              <a:rPr lang="en-US" sz="3000" b="1" dirty="0">
                <a:solidFill>
                  <a:srgbClr val="FF0000"/>
                </a:solidFill>
                <a:effectLst>
                  <a:outerShdw blurRad="38100" dist="38100" dir="2700000" algn="tl">
                    <a:srgbClr val="000000">
                      <a:alpha val="43137"/>
                    </a:srgbClr>
                  </a:outerShdw>
                </a:effectLst>
              </a:rPr>
              <a:t>shared understanding </a:t>
            </a:r>
            <a:r>
              <a:rPr lang="en-US" sz="3000" b="1" dirty="0">
                <a:solidFill>
                  <a:schemeClr val="tx1">
                    <a:lumMod val="85000"/>
                    <a:lumOff val="15000"/>
                  </a:schemeClr>
                </a:solidFill>
              </a:rPr>
              <a:t>of college and career readiness and success for students</a:t>
            </a:r>
          </a:p>
          <a:p>
            <a:pPr lvl="0"/>
            <a:r>
              <a:rPr lang="en-US" sz="3000" b="1" dirty="0" smtClean="0">
                <a:solidFill>
                  <a:schemeClr val="tx1">
                    <a:lumMod val="85000"/>
                    <a:lumOff val="15000"/>
                  </a:schemeClr>
                </a:solidFill>
              </a:rPr>
              <a:t>Identifies </a:t>
            </a:r>
            <a:r>
              <a:rPr lang="en-US" sz="3000" b="1" dirty="0">
                <a:solidFill>
                  <a:schemeClr val="tx1">
                    <a:lumMod val="85000"/>
                    <a:lumOff val="15000"/>
                  </a:schemeClr>
                </a:solidFill>
              </a:rPr>
              <a:t>and </a:t>
            </a:r>
            <a:r>
              <a:rPr lang="en-US" sz="3000" b="1" dirty="0" smtClean="0">
                <a:solidFill>
                  <a:srgbClr val="FF0000"/>
                </a:solidFill>
                <a:effectLst>
                  <a:outerShdw blurRad="38100" dist="38100" dir="2700000" algn="tl">
                    <a:srgbClr val="000000">
                      <a:alpha val="43137"/>
                    </a:srgbClr>
                  </a:outerShdw>
                </a:effectLst>
              </a:rPr>
              <a:t>implements </a:t>
            </a:r>
            <a:r>
              <a:rPr lang="en-US" sz="3000" b="1" dirty="0">
                <a:solidFill>
                  <a:srgbClr val="FF0000"/>
                </a:solidFill>
                <a:effectLst>
                  <a:outerShdw blurRad="38100" dist="38100" dir="2700000" algn="tl">
                    <a:srgbClr val="000000">
                      <a:alpha val="43137"/>
                    </a:srgbClr>
                  </a:outerShdw>
                </a:effectLst>
              </a:rPr>
              <a:t>intentional actions</a:t>
            </a:r>
          </a:p>
          <a:p>
            <a:pPr lvl="0"/>
            <a:r>
              <a:rPr lang="en-US" sz="3000" b="1" dirty="0" smtClean="0">
                <a:solidFill>
                  <a:schemeClr val="tx1">
                    <a:lumMod val="85000"/>
                    <a:lumOff val="15000"/>
                  </a:schemeClr>
                </a:solidFill>
              </a:rPr>
              <a:t>Evaluates, </a:t>
            </a:r>
            <a:r>
              <a:rPr lang="en-US" sz="3000" b="1" dirty="0" smtClean="0">
                <a:solidFill>
                  <a:srgbClr val="FF0000"/>
                </a:solidFill>
                <a:effectLst>
                  <a:outerShdw blurRad="38100" dist="38100" dir="2700000" algn="tl">
                    <a:srgbClr val="000000">
                      <a:alpha val="43137"/>
                    </a:srgbClr>
                  </a:outerShdw>
                </a:effectLst>
              </a:rPr>
              <a:t>sustains</a:t>
            </a:r>
            <a:r>
              <a:rPr lang="en-US" sz="3000" b="1" dirty="0" smtClean="0">
                <a:solidFill>
                  <a:schemeClr val="tx1">
                    <a:lumMod val="85000"/>
                    <a:lumOff val="15000"/>
                  </a:schemeClr>
                </a:solidFill>
              </a:rPr>
              <a:t>, </a:t>
            </a:r>
            <a:r>
              <a:rPr lang="en-US" sz="3000" b="1" dirty="0">
                <a:solidFill>
                  <a:schemeClr val="tx1">
                    <a:lumMod val="85000"/>
                    <a:lumOff val="15000"/>
                  </a:schemeClr>
                </a:solidFill>
              </a:rPr>
              <a:t>and </a:t>
            </a:r>
            <a:r>
              <a:rPr lang="en-US" sz="3000" b="1"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p>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28</a:t>
            </a:fld>
            <a:endParaRPr lang="en-US" dirty="0"/>
          </a:p>
        </p:txBody>
      </p:sp>
      <p:sp>
        <p:nvSpPr>
          <p:cNvPr id="9" name="Rounded Rectangle 4"/>
          <p:cNvSpPr/>
          <p:nvPr/>
        </p:nvSpPr>
        <p:spPr>
          <a:xfrm>
            <a:off x="542819" y="1017999"/>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solidFill>
                  <a:schemeClr val="bg1"/>
                </a:solidFill>
                <a:effectLst>
                  <a:outerShdw blurRad="38100" dist="38100" dir="2700000" algn="tl">
                    <a:srgbClr val="000000">
                      <a:alpha val="43137"/>
                    </a:srgbClr>
                  </a:outerShdw>
                </a:effectLst>
                <a:latin typeface="+mj-lt"/>
              </a:rPr>
              <a:t>How:  The AVATAR Process</a:t>
            </a:r>
            <a:endParaRPr lang="en-US" sz="3600" b="1" kern="1200" cap="none" dirty="0">
              <a:solidFill>
                <a:schemeClr val="bg1"/>
              </a:solidFill>
              <a:effectLst>
                <a:outerShdw blurRad="38100" dist="38100" dir="2700000" algn="tl">
                  <a:srgbClr val="000000">
                    <a:alpha val="43137"/>
                  </a:srgbClr>
                </a:outerShdw>
              </a:effectLst>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77235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3417"/>
            <a:ext cx="3124200" cy="4727783"/>
          </a:xfrm>
        </p:spPr>
        <p:txBody>
          <a:bodyPr/>
          <a:lstStyle/>
          <a:p>
            <a:r>
              <a:rPr lang="en-US" dirty="0" smtClean="0"/>
              <a:t>What is going on in the regions? </a:t>
            </a:r>
            <a:br>
              <a:rPr lang="en-US" dirty="0" smtClean="0"/>
            </a:br>
            <a:r>
              <a:rPr lang="en-US" dirty="0" smtClean="0"/>
              <a:t/>
            </a:r>
            <a:br>
              <a:rPr lang="en-US" dirty="0" smtClean="0"/>
            </a:br>
            <a:r>
              <a:rPr lang="en-US" sz="2400" dirty="0" smtClean="0"/>
              <a:t>Results of December 2014 </a:t>
            </a:r>
            <a:br>
              <a:rPr lang="en-US" sz="2400" dirty="0" smtClean="0"/>
            </a:br>
            <a:r>
              <a:rPr lang="en-US" sz="2400" dirty="0" smtClean="0"/>
              <a:t>AVATAR Survey</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045" y="1981200"/>
            <a:ext cx="3555755" cy="3058491"/>
          </a:xfrm>
          <a:prstGeom prst="ellipse">
            <a:avLst/>
          </a:prstGeom>
          <a:ln>
            <a:noFill/>
          </a:ln>
          <a:effectLst>
            <a:softEdge rad="112500"/>
          </a:effectLst>
        </p:spPr>
      </p:pic>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1850611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b="1" dirty="0" smtClean="0"/>
              <a:t>Vertical alignment and  AVATAR</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549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CPC Survey Results</a:t>
            </a:r>
            <a:endParaRPr lang="en-US" dirty="0"/>
          </a:p>
        </p:txBody>
      </p:sp>
      <p:sp>
        <p:nvSpPr>
          <p:cNvPr id="7" name="Content Placeholder 6"/>
          <p:cNvSpPr>
            <a:spLocks noGrp="1"/>
          </p:cNvSpPr>
          <p:nvPr>
            <p:ph idx="1"/>
          </p:nvPr>
        </p:nvSpPr>
        <p:spPr>
          <a:xfrm>
            <a:off x="866440" y="2057401"/>
            <a:ext cx="6524959" cy="3962400"/>
          </a:xfrm>
        </p:spPr>
        <p:txBody>
          <a:bodyPr/>
          <a:lstStyle/>
          <a:p>
            <a:r>
              <a:rPr lang="en-US" b="1" dirty="0" smtClean="0"/>
              <a:t>Status of College Preparatory Courses by Region</a:t>
            </a:r>
            <a:endParaRPr lang="en-US"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30</a:t>
            </a:fld>
            <a:endParaRPr lang="en-US" dirty="0"/>
          </a:p>
        </p:txBody>
      </p:sp>
      <p:graphicFrame>
        <p:nvGraphicFramePr>
          <p:cNvPr id="6" name="Chart 5"/>
          <p:cNvGraphicFramePr/>
          <p:nvPr>
            <p:extLst>
              <p:ext uri="{D42A27DB-BD31-4B8C-83A1-F6EECF244321}">
                <p14:modId xmlns:p14="http://schemas.microsoft.com/office/powerpoint/2010/main" val="261299043"/>
              </p:ext>
            </p:extLst>
          </p:nvPr>
        </p:nvGraphicFramePr>
        <p:xfrm>
          <a:off x="880264" y="2438400"/>
          <a:ext cx="5965539" cy="4191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6831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Courses</a:t>
            </a:r>
            <a:endParaRPr lang="en-US" dirty="0"/>
          </a:p>
        </p:txBody>
      </p:sp>
      <p:sp>
        <p:nvSpPr>
          <p:cNvPr id="3" name="Text Placeholder 2"/>
          <p:cNvSpPr>
            <a:spLocks noGrp="1"/>
          </p:cNvSpPr>
          <p:nvPr>
            <p:ph type="body" idx="1"/>
          </p:nvPr>
        </p:nvSpPr>
        <p:spPr/>
        <p:txBody>
          <a:bodyPr/>
          <a:lstStyle/>
          <a:p>
            <a:r>
              <a:rPr lang="en-US" dirty="0" smtClean="0"/>
              <a:t>English Language Arts</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Offered by 4 partnerships</a:t>
            </a:r>
          </a:p>
          <a:p>
            <a:r>
              <a:rPr lang="en-US" dirty="0" smtClean="0"/>
              <a:t>3 face to face; 1 online</a:t>
            </a:r>
          </a:p>
          <a:p>
            <a:r>
              <a:rPr lang="en-US" dirty="0" smtClean="0"/>
              <a:t>1 offered for one semester; 3, two semesters</a:t>
            </a:r>
          </a:p>
          <a:p>
            <a:r>
              <a:rPr lang="en-US" dirty="0" smtClean="0"/>
              <a:t>3 offered for high school credit, 1 not for credit, no dual credit</a:t>
            </a:r>
          </a:p>
          <a:p>
            <a:r>
              <a:rPr lang="en-US" dirty="0" smtClean="0"/>
              <a:t>All meet high school graduation requirements</a:t>
            </a:r>
          </a:p>
          <a:p>
            <a:endParaRPr lang="en-US" dirty="0"/>
          </a:p>
        </p:txBody>
      </p:sp>
      <p:sp>
        <p:nvSpPr>
          <p:cNvPr id="5" name="Text Placeholder 4"/>
          <p:cNvSpPr>
            <a:spLocks noGrp="1"/>
          </p:cNvSpPr>
          <p:nvPr>
            <p:ph type="body" sz="quarter" idx="3"/>
          </p:nvPr>
        </p:nvSpPr>
        <p:spPr/>
        <p:txBody>
          <a:bodyPr/>
          <a:lstStyle/>
          <a:p>
            <a:r>
              <a:rPr lang="en-US" dirty="0" smtClean="0"/>
              <a:t>Mathematics</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Offered by 5 partnerships</a:t>
            </a:r>
          </a:p>
          <a:p>
            <a:r>
              <a:rPr lang="en-US" dirty="0" smtClean="0"/>
              <a:t>4 face to face; 1 online</a:t>
            </a:r>
          </a:p>
          <a:p>
            <a:r>
              <a:rPr lang="en-US" dirty="0" smtClean="0"/>
              <a:t>All 5 offered for two semesters</a:t>
            </a:r>
          </a:p>
          <a:p>
            <a:r>
              <a:rPr lang="en-US" dirty="0" smtClean="0"/>
              <a:t>4 offered for high school credit; 1 not for credit, no dual credit</a:t>
            </a:r>
          </a:p>
          <a:p>
            <a:r>
              <a:rPr lang="en-US" dirty="0" smtClean="0"/>
              <a:t>4 meet high school graduation requirements; 1 does not</a:t>
            </a:r>
            <a:endParaRPr lang="en-US"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31</a:t>
            </a:fld>
            <a:endParaRPr lang="en-US" dirty="0"/>
          </a:p>
        </p:txBody>
      </p:sp>
    </p:spTree>
    <p:extLst>
      <p:ext uri="{BB962C8B-B14F-4D97-AF65-F5344CB8AC3E}">
        <p14:creationId xmlns:p14="http://schemas.microsoft.com/office/powerpoint/2010/main" val="3953224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Enrolled Students  (Regions 1, 2, 16, 19, 20)</a:t>
            </a:r>
            <a:endParaRPr lang="en-US" dirty="0"/>
          </a:p>
        </p:txBody>
      </p:sp>
      <p:sp>
        <p:nvSpPr>
          <p:cNvPr id="3" name="Text Placeholder 2"/>
          <p:cNvSpPr>
            <a:spLocks noGrp="1"/>
          </p:cNvSpPr>
          <p:nvPr>
            <p:ph type="body" idx="1"/>
          </p:nvPr>
        </p:nvSpPr>
        <p:spPr/>
        <p:txBody>
          <a:bodyPr/>
          <a:lstStyle/>
          <a:p>
            <a:r>
              <a:rPr lang="en-US" dirty="0" smtClean="0"/>
              <a:t>English Language Arts</a:t>
            </a:r>
            <a:endParaRPr lang="en-US" dirty="0"/>
          </a:p>
        </p:txBody>
      </p:sp>
      <p:sp>
        <p:nvSpPr>
          <p:cNvPr id="4" name="Content Placeholder 3"/>
          <p:cNvSpPr>
            <a:spLocks noGrp="1"/>
          </p:cNvSpPr>
          <p:nvPr>
            <p:ph sz="half" idx="2"/>
          </p:nvPr>
        </p:nvSpPr>
        <p:spPr/>
        <p:txBody>
          <a:bodyPr>
            <a:normAutofit/>
          </a:bodyPr>
          <a:lstStyle/>
          <a:p>
            <a:r>
              <a:rPr lang="en-US" dirty="0" smtClean="0"/>
              <a:t>Seniors</a:t>
            </a:r>
          </a:p>
          <a:p>
            <a:r>
              <a:rPr lang="en-US" dirty="0" smtClean="0"/>
              <a:t>Not TSI ready in Reading and Writing</a:t>
            </a:r>
          </a:p>
          <a:p>
            <a:r>
              <a:rPr lang="en-US" dirty="0" smtClean="0"/>
              <a:t>Mainly Hispanic</a:t>
            </a:r>
          </a:p>
          <a:p>
            <a:r>
              <a:rPr lang="en-US" dirty="0" smtClean="0"/>
              <a:t>At least 750 in 4 regions</a:t>
            </a:r>
          </a:p>
          <a:p>
            <a:endParaRPr lang="en-US" dirty="0"/>
          </a:p>
        </p:txBody>
      </p:sp>
      <p:sp>
        <p:nvSpPr>
          <p:cNvPr id="5" name="Text Placeholder 4"/>
          <p:cNvSpPr>
            <a:spLocks noGrp="1"/>
          </p:cNvSpPr>
          <p:nvPr>
            <p:ph type="body" sz="quarter" idx="3"/>
          </p:nvPr>
        </p:nvSpPr>
        <p:spPr/>
        <p:txBody>
          <a:bodyPr/>
          <a:lstStyle/>
          <a:p>
            <a:r>
              <a:rPr lang="en-US" dirty="0" smtClean="0"/>
              <a:t>Mathematics</a:t>
            </a:r>
            <a:endParaRPr lang="en-US" dirty="0"/>
          </a:p>
        </p:txBody>
      </p:sp>
      <p:sp>
        <p:nvSpPr>
          <p:cNvPr id="6" name="Content Placeholder 5"/>
          <p:cNvSpPr>
            <a:spLocks noGrp="1"/>
          </p:cNvSpPr>
          <p:nvPr>
            <p:ph sz="quarter" idx="4"/>
          </p:nvPr>
        </p:nvSpPr>
        <p:spPr/>
        <p:txBody>
          <a:bodyPr>
            <a:normAutofit/>
          </a:bodyPr>
          <a:lstStyle/>
          <a:p>
            <a:r>
              <a:rPr lang="en-US" dirty="0" smtClean="0"/>
              <a:t>Seniors and some juniors</a:t>
            </a:r>
          </a:p>
          <a:p>
            <a:r>
              <a:rPr lang="en-US" dirty="0" smtClean="0"/>
              <a:t>Not TSI ready in Mathematics</a:t>
            </a:r>
          </a:p>
          <a:p>
            <a:r>
              <a:rPr lang="en-US" dirty="0" smtClean="0"/>
              <a:t>Mainly Hispanic</a:t>
            </a:r>
          </a:p>
          <a:p>
            <a:r>
              <a:rPr lang="en-US" dirty="0" smtClean="0"/>
              <a:t>At least 1100  in 5 regions</a:t>
            </a:r>
            <a:endParaRPr lang="en-US"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32</a:t>
            </a:fld>
            <a:endParaRPr lang="en-US" dirty="0"/>
          </a:p>
        </p:txBody>
      </p:sp>
    </p:spTree>
    <p:extLst>
      <p:ext uri="{BB962C8B-B14F-4D97-AF65-F5344CB8AC3E}">
        <p14:creationId xmlns:p14="http://schemas.microsoft.com/office/powerpoint/2010/main" val="420658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academic criteria </a:t>
            </a:r>
            <a:endParaRPr lang="en-US" dirty="0"/>
          </a:p>
        </p:txBody>
      </p:sp>
      <p:sp>
        <p:nvSpPr>
          <p:cNvPr id="3" name="Text Placeholder 2"/>
          <p:cNvSpPr>
            <a:spLocks noGrp="1"/>
          </p:cNvSpPr>
          <p:nvPr>
            <p:ph type="body" idx="1"/>
          </p:nvPr>
        </p:nvSpPr>
        <p:spPr/>
        <p:txBody>
          <a:bodyPr/>
          <a:lstStyle/>
          <a:p>
            <a:r>
              <a:rPr lang="en-US" dirty="0" smtClean="0"/>
              <a:t>English Language Arts College Readiness</a:t>
            </a:r>
            <a:endParaRPr lang="en-US" dirty="0"/>
          </a:p>
        </p:txBody>
      </p:sp>
      <p:sp>
        <p:nvSpPr>
          <p:cNvPr id="4" name="Content Placeholder 3"/>
          <p:cNvSpPr>
            <a:spLocks noGrp="1"/>
          </p:cNvSpPr>
          <p:nvPr>
            <p:ph sz="half" idx="2"/>
          </p:nvPr>
        </p:nvSpPr>
        <p:spPr/>
        <p:txBody>
          <a:bodyPr/>
          <a:lstStyle/>
          <a:p>
            <a:r>
              <a:rPr lang="en-US" dirty="0" smtClean="0"/>
              <a:t>75% or higher course grade and a score of at least 3 on the STAAR writing rubric for each of the 5 assigned essays</a:t>
            </a:r>
          </a:p>
        </p:txBody>
      </p:sp>
      <p:sp>
        <p:nvSpPr>
          <p:cNvPr id="5" name="Text Placeholder 4"/>
          <p:cNvSpPr>
            <a:spLocks noGrp="1"/>
          </p:cNvSpPr>
          <p:nvPr>
            <p:ph type="body" sz="quarter" idx="3"/>
          </p:nvPr>
        </p:nvSpPr>
        <p:spPr/>
        <p:txBody>
          <a:bodyPr/>
          <a:lstStyle/>
          <a:p>
            <a:r>
              <a:rPr lang="en-US" dirty="0" smtClean="0"/>
              <a:t>Mathematics College Readiness</a:t>
            </a:r>
            <a:endParaRPr lang="en-US" dirty="0"/>
          </a:p>
        </p:txBody>
      </p:sp>
      <p:sp>
        <p:nvSpPr>
          <p:cNvPr id="6" name="Content Placeholder 5"/>
          <p:cNvSpPr>
            <a:spLocks noGrp="1"/>
          </p:cNvSpPr>
          <p:nvPr>
            <p:ph sz="quarter" idx="4"/>
          </p:nvPr>
        </p:nvSpPr>
        <p:spPr/>
        <p:txBody>
          <a:bodyPr/>
          <a:lstStyle/>
          <a:p>
            <a:r>
              <a:rPr lang="en-US" dirty="0" smtClean="0"/>
              <a:t>80% or higher course grade</a:t>
            </a:r>
          </a:p>
          <a:p>
            <a:r>
              <a:rPr lang="en-US" dirty="0" smtClean="0"/>
              <a:t>70% of higher course grade</a:t>
            </a:r>
          </a:p>
          <a:p>
            <a:r>
              <a:rPr lang="en-US" dirty="0" smtClean="0"/>
              <a:t>70% or higher in course and on final exam</a:t>
            </a:r>
          </a:p>
          <a:p>
            <a:r>
              <a:rPr lang="en-US" dirty="0" smtClean="0"/>
              <a:t>75% or higher in course and at least 60% on the final exam</a:t>
            </a:r>
          </a:p>
          <a:p>
            <a:pPr marL="0" indent="0">
              <a:buNone/>
            </a:pPr>
            <a:endParaRPr lang="en-US" dirty="0" smtClean="0"/>
          </a:p>
          <a:p>
            <a:pPr marL="0" indent="0">
              <a:buNone/>
            </a:pPr>
            <a:endParaRPr lang="en-US"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33</a:t>
            </a:fld>
            <a:endParaRPr lang="en-US" dirty="0"/>
          </a:p>
        </p:txBody>
      </p:sp>
    </p:spTree>
    <p:extLst>
      <p:ext uri="{BB962C8B-B14F-4D97-AF65-F5344CB8AC3E}">
        <p14:creationId xmlns:p14="http://schemas.microsoft.com/office/powerpoint/2010/main" val="2499109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t>What are your concluding observations</a:t>
            </a:r>
            <a:r>
              <a:rPr lang="en-US" dirty="0" smtClean="0"/>
              <a:t>?</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34</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443162"/>
            <a:ext cx="5334000" cy="2967038"/>
          </a:xfrm>
          <a:prstGeom prst="rect">
            <a:avLst/>
          </a:prstGeom>
          <a:ln>
            <a:noFill/>
          </a:ln>
          <a:effectLst>
            <a:softEdge rad="112500"/>
          </a:effectLst>
        </p:spPr>
      </p:pic>
    </p:spTree>
    <p:extLst>
      <p:ext uri="{BB962C8B-B14F-4D97-AF65-F5344CB8AC3E}">
        <p14:creationId xmlns:p14="http://schemas.microsoft.com/office/powerpoint/2010/main" val="681534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Concluding Observations</a:t>
            </a:r>
            <a:endParaRPr lang="en-US" dirty="0"/>
          </a:p>
        </p:txBody>
      </p:sp>
      <p:sp>
        <p:nvSpPr>
          <p:cNvPr id="3" name="Content Placeholder 2"/>
          <p:cNvSpPr>
            <a:spLocks noGrp="1"/>
          </p:cNvSpPr>
          <p:nvPr>
            <p:ph idx="1"/>
          </p:nvPr>
        </p:nvSpPr>
        <p:spPr/>
        <p:txBody>
          <a:bodyPr>
            <a:normAutofit/>
          </a:bodyPr>
          <a:lstStyle/>
          <a:p>
            <a:r>
              <a:rPr lang="en-US" sz="2000" dirty="0" smtClean="0"/>
              <a:t>In Texas, College Preparatory Courses are  most implemented on the border.</a:t>
            </a:r>
          </a:p>
          <a:p>
            <a:r>
              <a:rPr lang="en-US" sz="2000" dirty="0" smtClean="0"/>
              <a:t>Defining local partnerships is harder and riskier in more populous and diverse regions of the state.  </a:t>
            </a:r>
          </a:p>
          <a:p>
            <a:r>
              <a:rPr lang="en-US" sz="2000" dirty="0" smtClean="0"/>
              <a:t>By providing for College Preparatory Courses, Texas joined 37 other states that are exploring transitional courses as an alternative to developmental or remedial education.</a:t>
            </a:r>
          </a:p>
          <a:p>
            <a:endParaRPr lang="en-US" sz="2000" dirty="0" smtClean="0"/>
          </a:p>
          <a:p>
            <a:endParaRPr lang="en-US" sz="2000" dirty="0" smtClean="0"/>
          </a:p>
          <a:p>
            <a:endParaRPr lang="en-US" sz="2000" dirty="0" smtClean="0"/>
          </a:p>
          <a:p>
            <a:pPr marL="0" indent="0">
              <a:buNone/>
            </a:pPr>
            <a:endParaRPr lang="en-US" sz="20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35</a:t>
            </a:fld>
            <a:endParaRPr lang="en-US" dirty="0"/>
          </a:p>
        </p:txBody>
      </p:sp>
      <p:sp>
        <p:nvSpPr>
          <p:cNvPr id="5" name="Text Placeholder 4"/>
          <p:cNvSpPr>
            <a:spLocks noGrp="1"/>
          </p:cNvSpPr>
          <p:nvPr>
            <p:ph type="body" sz="quarter" idx="13"/>
          </p:nvPr>
        </p:nvSpPr>
        <p:spPr/>
        <p:txBody>
          <a:bodyPr>
            <a:normAutofit fontScale="85000" lnSpcReduction="20000"/>
          </a:bodyPr>
          <a:lstStyle/>
          <a:p>
            <a:pPr marL="0" indent="0">
              <a:buNone/>
            </a:pPr>
            <a:r>
              <a:rPr lang="en-US" dirty="0">
                <a:solidFill>
                  <a:srgbClr val="FF0000"/>
                </a:solidFill>
              </a:rPr>
              <a:t>http://untavatar.org</a:t>
            </a:r>
          </a:p>
          <a:p>
            <a:pPr marL="0" indent="0">
              <a:buNone/>
            </a:pPr>
            <a:endParaRPr lang="en-US" dirty="0"/>
          </a:p>
        </p:txBody>
      </p:sp>
    </p:spTree>
    <p:extLst>
      <p:ext uri="{BB962C8B-B14F-4D97-AF65-F5344CB8AC3E}">
        <p14:creationId xmlns:p14="http://schemas.microsoft.com/office/powerpoint/2010/main" val="3173737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Concluding Observations</a:t>
            </a:r>
            <a:endParaRPr lang="en-US" dirty="0"/>
          </a:p>
        </p:txBody>
      </p:sp>
      <p:sp>
        <p:nvSpPr>
          <p:cNvPr id="3" name="Content Placeholder 2"/>
          <p:cNvSpPr>
            <a:spLocks noGrp="1"/>
          </p:cNvSpPr>
          <p:nvPr>
            <p:ph idx="1"/>
          </p:nvPr>
        </p:nvSpPr>
        <p:spPr/>
        <p:txBody>
          <a:bodyPr>
            <a:normAutofit/>
          </a:bodyPr>
          <a:lstStyle/>
          <a:p>
            <a:r>
              <a:rPr lang="en-US" sz="2000" dirty="0" smtClean="0"/>
              <a:t>Create partnerships with the ISDs that are your largest feeders.  </a:t>
            </a:r>
          </a:p>
          <a:p>
            <a:pPr lvl="1"/>
            <a:r>
              <a:rPr lang="en-US" dirty="0" smtClean="0"/>
              <a:t>Study students’ college and career needs and how they might be addressed.  </a:t>
            </a:r>
          </a:p>
          <a:p>
            <a:pPr lvl="1"/>
            <a:r>
              <a:rPr lang="en-US" dirty="0" smtClean="0"/>
              <a:t>Consider the various provisions of HB5 that call for collaboration between school districts and colleges – CPC, CTE, endorsements, dual credit, ECHS, etc.</a:t>
            </a:r>
          </a:p>
          <a:p>
            <a:r>
              <a:rPr lang="en-US" sz="2000" dirty="0" smtClean="0"/>
              <a:t>Academic collaboration requires thoughtful participation of both </a:t>
            </a:r>
            <a:r>
              <a:rPr lang="en-US" sz="2000" u="sng" dirty="0" smtClean="0"/>
              <a:t>faculty,</a:t>
            </a:r>
            <a:r>
              <a:rPr lang="en-US" sz="2000" dirty="0" smtClean="0"/>
              <a:t> </a:t>
            </a:r>
            <a:r>
              <a:rPr lang="en-US" sz="2000" u="sng" dirty="0" smtClean="0"/>
              <a:t>staff</a:t>
            </a:r>
            <a:r>
              <a:rPr lang="en-US" sz="2000" dirty="0" smtClean="0"/>
              <a:t>, and </a:t>
            </a:r>
            <a:r>
              <a:rPr lang="en-US" sz="2000" u="sng" dirty="0" smtClean="0"/>
              <a:t>administrators</a:t>
            </a:r>
            <a:r>
              <a:rPr lang="en-US" sz="2000" dirty="0" smtClean="0"/>
              <a:t>.</a:t>
            </a:r>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36</a:t>
            </a:fld>
            <a:endParaRPr lang="en-US" dirty="0"/>
          </a:p>
        </p:txBody>
      </p:sp>
      <p:sp>
        <p:nvSpPr>
          <p:cNvPr id="5" name="Text Placeholder 4"/>
          <p:cNvSpPr>
            <a:spLocks noGrp="1"/>
          </p:cNvSpPr>
          <p:nvPr>
            <p:ph type="body" sz="quarter" idx="13"/>
          </p:nvPr>
        </p:nvSpPr>
        <p:spPr/>
        <p:txBody>
          <a:bodyPr>
            <a:normAutofit fontScale="85000" lnSpcReduction="20000"/>
          </a:bodyPr>
          <a:lstStyle/>
          <a:p>
            <a:pPr marL="0" indent="0">
              <a:buNone/>
            </a:pPr>
            <a:r>
              <a:rPr lang="en-US" dirty="0">
                <a:solidFill>
                  <a:srgbClr val="FF0000"/>
                </a:solidFill>
              </a:rPr>
              <a:t>http://untavatar.org</a:t>
            </a:r>
          </a:p>
          <a:p>
            <a:pPr marL="0" indent="0">
              <a:buNone/>
            </a:pPr>
            <a:endParaRPr lang="en-US" dirty="0"/>
          </a:p>
        </p:txBody>
      </p:sp>
    </p:spTree>
    <p:extLst>
      <p:ext uri="{BB962C8B-B14F-4D97-AF65-F5344CB8AC3E}">
        <p14:creationId xmlns:p14="http://schemas.microsoft.com/office/powerpoint/2010/main" val="1916171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Text Placeholder 2"/>
          <p:cNvSpPr>
            <a:spLocks noGrp="1"/>
          </p:cNvSpPr>
          <p:nvPr>
            <p:ph type="body" idx="1"/>
          </p:nvPr>
        </p:nvSpPr>
        <p:spPr/>
        <p:txBody>
          <a:bodyPr/>
          <a:lstStyle/>
          <a:p>
            <a:r>
              <a:rPr lang="en-US" dirty="0" smtClean="0"/>
              <a:t>Mary M. Harris</a:t>
            </a:r>
            <a:endParaRPr lang="en-US" dirty="0"/>
          </a:p>
        </p:txBody>
      </p:sp>
      <p:sp>
        <p:nvSpPr>
          <p:cNvPr id="4" name="Content Placeholder 3"/>
          <p:cNvSpPr>
            <a:spLocks noGrp="1"/>
          </p:cNvSpPr>
          <p:nvPr>
            <p:ph sz="half" idx="2"/>
          </p:nvPr>
        </p:nvSpPr>
        <p:spPr/>
        <p:txBody>
          <a:bodyPr/>
          <a:lstStyle/>
          <a:p>
            <a:pPr marL="0" indent="0">
              <a:buNone/>
            </a:pPr>
            <a:r>
              <a:rPr lang="en-US" dirty="0" smtClean="0"/>
              <a:t>Regent Professor Emerita</a:t>
            </a:r>
          </a:p>
          <a:p>
            <a:pPr marL="0" indent="0">
              <a:buNone/>
            </a:pPr>
            <a:r>
              <a:rPr lang="en-US" dirty="0" smtClean="0"/>
              <a:t>Co-director, AVATAR</a:t>
            </a:r>
          </a:p>
          <a:p>
            <a:pPr marL="0" indent="0">
              <a:buNone/>
            </a:pPr>
            <a:r>
              <a:rPr lang="en-US" dirty="0" smtClean="0"/>
              <a:t>University of North Texas</a:t>
            </a:r>
          </a:p>
          <a:p>
            <a:pPr marL="0" indent="0">
              <a:buNone/>
            </a:pPr>
            <a:r>
              <a:rPr lang="en-US" dirty="0" smtClean="0"/>
              <a:t>Denton, TX</a:t>
            </a:r>
          </a:p>
          <a:p>
            <a:pPr marL="0" indent="0">
              <a:buNone/>
            </a:pPr>
            <a:r>
              <a:rPr lang="en-US" dirty="0" smtClean="0">
                <a:hlinkClick r:id="rId2"/>
              </a:rPr>
              <a:t>Mary_harris@unt.edu</a:t>
            </a:r>
            <a:endParaRPr lang="en-US" dirty="0" smtClean="0"/>
          </a:p>
          <a:p>
            <a:pPr marL="0" indent="0">
              <a:buNone/>
            </a:pPr>
            <a:r>
              <a:rPr lang="en-US" dirty="0" smtClean="0"/>
              <a:t>940 367-3026</a:t>
            </a:r>
            <a:endParaRPr lang="en-US" dirty="0"/>
          </a:p>
        </p:txBody>
      </p:sp>
      <p:sp>
        <p:nvSpPr>
          <p:cNvPr id="5" name="Text Placeholder 4"/>
          <p:cNvSpPr>
            <a:spLocks noGrp="1"/>
          </p:cNvSpPr>
          <p:nvPr>
            <p:ph type="body" sz="quarter" idx="3"/>
          </p:nvPr>
        </p:nvSpPr>
        <p:spPr/>
        <p:txBody>
          <a:bodyPr/>
          <a:lstStyle/>
          <a:p>
            <a:r>
              <a:rPr lang="en-US" dirty="0" smtClean="0"/>
              <a:t>M. Jean Keller</a:t>
            </a:r>
            <a:endParaRPr lang="en-US" dirty="0"/>
          </a:p>
        </p:txBody>
      </p:sp>
      <p:sp>
        <p:nvSpPr>
          <p:cNvPr id="6" name="Content Placeholder 5"/>
          <p:cNvSpPr>
            <a:spLocks noGrp="1"/>
          </p:cNvSpPr>
          <p:nvPr>
            <p:ph sz="quarter" idx="4"/>
          </p:nvPr>
        </p:nvSpPr>
        <p:spPr/>
        <p:txBody>
          <a:bodyPr/>
          <a:lstStyle/>
          <a:p>
            <a:pPr marL="0" indent="0">
              <a:buNone/>
            </a:pPr>
            <a:r>
              <a:rPr lang="en-US" dirty="0" smtClean="0"/>
              <a:t>Professor and Acting Vice President</a:t>
            </a:r>
          </a:p>
          <a:p>
            <a:pPr marL="0" indent="0">
              <a:buNone/>
            </a:pPr>
            <a:r>
              <a:rPr lang="en-US" dirty="0" smtClean="0"/>
              <a:t>Director, AVATAR</a:t>
            </a:r>
          </a:p>
          <a:p>
            <a:pPr marL="0" indent="0">
              <a:buNone/>
            </a:pPr>
            <a:r>
              <a:rPr lang="en-US" dirty="0" smtClean="0"/>
              <a:t>University of North Texas</a:t>
            </a:r>
          </a:p>
          <a:p>
            <a:pPr marL="0" indent="0">
              <a:buNone/>
            </a:pPr>
            <a:r>
              <a:rPr lang="en-US" dirty="0" smtClean="0"/>
              <a:t>Denton, TX</a:t>
            </a:r>
          </a:p>
          <a:p>
            <a:pPr marL="0" indent="0">
              <a:buNone/>
            </a:pPr>
            <a:r>
              <a:rPr lang="en-US" dirty="0" smtClean="0">
                <a:hlinkClick r:id="rId3"/>
              </a:rPr>
              <a:t>Jean_keller@unt.edu</a:t>
            </a:r>
            <a:endParaRPr lang="en-US" dirty="0" smtClean="0"/>
          </a:p>
          <a:p>
            <a:pPr marL="0" indent="0">
              <a:buNone/>
            </a:pPr>
            <a:r>
              <a:rPr lang="en-US" dirty="0" smtClean="0"/>
              <a:t>940 565-3427</a:t>
            </a:r>
          </a:p>
        </p:txBody>
      </p:sp>
      <p:sp>
        <p:nvSpPr>
          <p:cNvPr id="8" name="Slide Number Placeholder 7"/>
          <p:cNvSpPr>
            <a:spLocks noGrp="1"/>
          </p:cNvSpPr>
          <p:nvPr>
            <p:ph type="sldNum" sz="quarter" idx="12"/>
          </p:nvPr>
        </p:nvSpPr>
        <p:spPr/>
        <p:txBody>
          <a:bodyPr/>
          <a:lstStyle/>
          <a:p>
            <a:fld id="{A79836AA-2E5C-4B78-BCFE-529AC8470618}" type="slidenum">
              <a:rPr lang="en-US" smtClean="0"/>
              <a:pPr/>
              <a:t>37</a:t>
            </a:fld>
            <a:endParaRPr lang="en-US" dirty="0"/>
          </a:p>
        </p:txBody>
      </p:sp>
    </p:spTree>
    <p:extLst>
      <p:ext uri="{BB962C8B-B14F-4D97-AF65-F5344CB8AC3E}">
        <p14:creationId xmlns:p14="http://schemas.microsoft.com/office/powerpoint/2010/main" val="3737542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Foundations of AVATAR</a:t>
            </a:r>
            <a:endParaRPr lang="en-US" b="1" dirty="0"/>
          </a:p>
        </p:txBody>
      </p:sp>
      <p:sp>
        <p:nvSpPr>
          <p:cNvPr id="3" name="Slide Number Placeholder 2"/>
          <p:cNvSpPr>
            <a:spLocks noGrp="1"/>
          </p:cNvSpPr>
          <p:nvPr>
            <p:ph type="sldNum" sz="quarter" idx="12"/>
          </p:nvPr>
        </p:nvSpPr>
        <p:spPr/>
        <p:txBody>
          <a:bodyPr/>
          <a:lstStyle/>
          <a:p>
            <a:fld id="{A79836AA-2E5C-4B78-BCFE-529AC8470618}" type="slidenum">
              <a:rPr lang="en-US" smtClean="0"/>
              <a:pPr/>
              <a:t>4</a:t>
            </a:fld>
            <a:endParaRPr lang="en-US" dirty="0"/>
          </a:p>
        </p:txBody>
      </p:sp>
      <p:sp>
        <p:nvSpPr>
          <p:cNvPr id="7" name="Content Placeholder 6"/>
          <p:cNvSpPr>
            <a:spLocks noGrp="1"/>
          </p:cNvSpPr>
          <p:nvPr>
            <p:ph idx="4294967295"/>
          </p:nvPr>
        </p:nvSpPr>
        <p:spPr>
          <a:xfrm>
            <a:off x="903288" y="2133600"/>
            <a:ext cx="8240712" cy="3886200"/>
          </a:xfrm>
        </p:spPr>
        <p:txBody>
          <a:bodyPr numCol="2">
            <a:normAutofit/>
          </a:bodyPr>
          <a:lstStyle/>
          <a:p>
            <a:pPr marL="914400" lvl="1" indent="-514350">
              <a:buFont typeface="+mj-lt"/>
              <a:buAutoNum type="arabicPeriod"/>
            </a:pPr>
            <a:endParaRPr lang="en-US" sz="2400" b="1" dirty="0" smtClean="0">
              <a:solidFill>
                <a:schemeClr val="tx1">
                  <a:lumMod val="85000"/>
                  <a:lumOff val="15000"/>
                </a:schemeClr>
              </a:solidFill>
            </a:endParaRPr>
          </a:p>
          <a:p>
            <a:pPr marL="400050" lvl="1" indent="0">
              <a:lnSpc>
                <a:spcPct val="150000"/>
              </a:lnSpc>
              <a:buNone/>
            </a:pPr>
            <a:r>
              <a:rPr lang="en-US" sz="2400" b="1" dirty="0" smtClean="0">
                <a:solidFill>
                  <a:schemeClr val="tx1">
                    <a:lumMod val="85000"/>
                    <a:lumOff val="15000"/>
                  </a:schemeClr>
                </a:solidFill>
              </a:rPr>
              <a:t>Closing the Gaps </a:t>
            </a:r>
          </a:p>
          <a:p>
            <a:pPr marL="914400" lvl="1" indent="-514350">
              <a:lnSpc>
                <a:spcPct val="150000"/>
              </a:lnSpc>
              <a:buFont typeface="+mj-lt"/>
              <a:buAutoNum type="arabicPeriod"/>
            </a:pPr>
            <a:r>
              <a:rPr lang="en-US" sz="2400" b="1" dirty="0" smtClean="0">
                <a:solidFill>
                  <a:schemeClr val="tx1">
                    <a:lumMod val="85000"/>
                    <a:lumOff val="15000"/>
                  </a:schemeClr>
                </a:solidFill>
              </a:rPr>
              <a:t>Student </a:t>
            </a:r>
            <a:r>
              <a:rPr lang="en-US" sz="2400" b="1" u="sng" dirty="0" smtClean="0">
                <a:solidFill>
                  <a:schemeClr val="tx1">
                    <a:lumMod val="85000"/>
                    <a:lumOff val="15000"/>
                  </a:schemeClr>
                </a:solidFill>
              </a:rPr>
              <a:t>Participation</a:t>
            </a:r>
          </a:p>
          <a:p>
            <a:pPr marL="914400" lvl="1" indent="-514350">
              <a:lnSpc>
                <a:spcPct val="150000"/>
              </a:lnSpc>
              <a:buFont typeface="+mj-lt"/>
              <a:buAutoNum type="arabicPeriod"/>
            </a:pPr>
            <a:r>
              <a:rPr lang="en-US" sz="2400" b="1" dirty="0" smtClean="0">
                <a:solidFill>
                  <a:schemeClr val="tx1">
                    <a:lumMod val="85000"/>
                    <a:lumOff val="15000"/>
                  </a:schemeClr>
                </a:solidFill>
              </a:rPr>
              <a:t>Student </a:t>
            </a:r>
            <a:r>
              <a:rPr lang="en-US" sz="2400" b="1" u="sng" dirty="0" smtClean="0">
                <a:solidFill>
                  <a:schemeClr val="tx1">
                    <a:lumMod val="85000"/>
                    <a:lumOff val="15000"/>
                  </a:schemeClr>
                </a:solidFill>
              </a:rPr>
              <a:t>Success</a:t>
            </a:r>
          </a:p>
        </p:txBody>
      </p:sp>
      <p:sp>
        <p:nvSpPr>
          <p:cNvPr id="9" name="TextBox 8"/>
          <p:cNvSpPr txBox="1"/>
          <p:nvPr/>
        </p:nvSpPr>
        <p:spPr>
          <a:xfrm>
            <a:off x="304800" y="5638800"/>
            <a:ext cx="7086600" cy="553998"/>
          </a:xfrm>
          <a:prstGeom prst="rect">
            <a:avLst/>
          </a:prstGeom>
          <a:solidFill>
            <a:srgbClr val="FFCC00">
              <a:alpha val="2000"/>
            </a:srgb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Closing the Gaps Progress Report, June 2012</a:t>
            </a:r>
          </a:p>
          <a:p>
            <a:pPr>
              <a:defRPr/>
            </a:pPr>
            <a:r>
              <a:rPr lang="en-US" sz="1000" dirty="0" smtClean="0">
                <a:solidFill>
                  <a:schemeClr val="tx1">
                    <a:lumMod val="75000"/>
                    <a:lumOff val="25000"/>
                  </a:schemeClr>
                </a:solidFill>
                <a:latin typeface="Bookman Old Style" pitchFamily="18" charset="0"/>
              </a:rPr>
              <a:t>Retrieved </a:t>
            </a:r>
            <a:r>
              <a:rPr lang="en-US" sz="1000" dirty="0">
                <a:solidFill>
                  <a:schemeClr val="tx1">
                    <a:lumMod val="75000"/>
                    <a:lumOff val="25000"/>
                  </a:schemeClr>
                </a:solidFill>
                <a:latin typeface="Bookman Old Style" pitchFamily="18" charset="0"/>
              </a:rPr>
              <a:t>from: http://www.thecb.state.tx.us/index.cfm?objectid=858D2E7C-F5C8-97E9-0CDEB3037C1C2CA3</a:t>
            </a:r>
          </a:p>
        </p:txBody>
      </p:sp>
    </p:spTree>
    <p:extLst>
      <p:ext uri="{BB962C8B-B14F-4D97-AF65-F5344CB8AC3E}">
        <p14:creationId xmlns:p14="http://schemas.microsoft.com/office/powerpoint/2010/main" val="27424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6441" y="927099"/>
            <a:ext cx="6345260" cy="709865"/>
          </a:xfrm>
        </p:spPr>
        <p:txBody>
          <a:bodyPr/>
          <a:lstStyle/>
          <a:p>
            <a:r>
              <a:rPr lang="en-US" dirty="0" smtClean="0"/>
              <a:t>The Texas P-16 Pipeline, 2007</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5</a:t>
            </a:fld>
            <a:endParaRPr lang="en-US" dirty="0"/>
          </a:p>
        </p:txBody>
      </p:sp>
      <p:pic>
        <p:nvPicPr>
          <p:cNvPr id="5"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981200" y="2286000"/>
            <a:ext cx="4717229" cy="3821581"/>
          </a:xfrm>
          <a:prstGeom prst="rect">
            <a:avLst/>
          </a:prstGeom>
          <a:ln w="88900" cap="sq" cmpd="thickThin">
            <a:solidFill>
              <a:schemeClr val="tx1">
                <a:lumMod val="75000"/>
                <a:lumOff val="2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28028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TAPR Data from TEA</a:t>
            </a:r>
            <a:br>
              <a:rPr lang="en-US" dirty="0" smtClean="0"/>
            </a:br>
            <a:r>
              <a:rPr lang="en-US" dirty="0" smtClean="0"/>
              <a:t>Percent College Ready High School Graduates, 2013-2014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240677984"/>
              </p:ext>
            </p:extLst>
          </p:nvPr>
        </p:nvGraphicFramePr>
        <p:xfrm>
          <a:off x="866441" y="2362200"/>
          <a:ext cx="7820358" cy="3076084"/>
        </p:xfrm>
        <a:graphic>
          <a:graphicData uri="http://schemas.openxmlformats.org/drawingml/2006/table">
            <a:tbl>
              <a:tblPr firstRow="1" bandRow="1">
                <a:tableStyleId>{5C22544A-7EE6-4342-B048-85BDC9FD1C3A}</a:tableStyleId>
              </a:tblPr>
              <a:tblGrid>
                <a:gridCol w="1778637"/>
                <a:gridCol w="860122"/>
                <a:gridCol w="1600200"/>
                <a:gridCol w="1435741"/>
                <a:gridCol w="1072829"/>
                <a:gridCol w="1072829"/>
              </a:tblGrid>
              <a:tr h="1150477">
                <a:tc>
                  <a:txBody>
                    <a:bodyPr/>
                    <a:lstStyle/>
                    <a:p>
                      <a:r>
                        <a:rPr lang="en-US" dirty="0" smtClean="0"/>
                        <a:t>Public High School</a:t>
                      </a:r>
                      <a:r>
                        <a:rPr lang="en-US" baseline="0" dirty="0" smtClean="0"/>
                        <a:t> Graduates Class of 2013</a:t>
                      </a:r>
                    </a:p>
                    <a:p>
                      <a:r>
                        <a:rPr lang="en-US" baseline="0" dirty="0" smtClean="0"/>
                        <a:t>N=301,418</a:t>
                      </a:r>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Asian</a:t>
                      </a:r>
                      <a:endParaRPr lang="en-US" dirty="0"/>
                    </a:p>
                  </a:txBody>
                  <a:tcPr/>
                </a:tc>
              </a:tr>
              <a:tr h="374068">
                <a:tc>
                  <a:txBody>
                    <a:bodyPr/>
                    <a:lstStyle/>
                    <a:p>
                      <a:r>
                        <a:rPr lang="en-US" dirty="0" smtClean="0"/>
                        <a:t>ELA</a:t>
                      </a:r>
                      <a:endParaRPr lang="en-US" dirty="0"/>
                    </a:p>
                  </a:txBody>
                  <a:tcPr/>
                </a:tc>
                <a:tc>
                  <a:txBody>
                    <a:bodyPr/>
                    <a:lstStyle/>
                    <a:p>
                      <a:r>
                        <a:rPr lang="en-US" dirty="0" smtClean="0"/>
                        <a:t>65</a:t>
                      </a:r>
                      <a:endParaRPr lang="en-US" dirty="0"/>
                    </a:p>
                  </a:txBody>
                  <a:tcPr/>
                </a:tc>
                <a:tc>
                  <a:txBody>
                    <a:bodyPr/>
                    <a:lstStyle/>
                    <a:p>
                      <a:pPr algn="ctr"/>
                      <a:r>
                        <a:rPr lang="en-US" dirty="0" smtClean="0"/>
                        <a:t>53</a:t>
                      </a:r>
                      <a:endParaRPr lang="en-US" dirty="0"/>
                    </a:p>
                  </a:txBody>
                  <a:tcPr/>
                </a:tc>
                <a:tc>
                  <a:txBody>
                    <a:bodyPr/>
                    <a:lstStyle/>
                    <a:p>
                      <a:r>
                        <a:rPr lang="en-US" dirty="0" smtClean="0"/>
                        <a:t>       58</a:t>
                      </a:r>
                      <a:endParaRPr lang="en-US" dirty="0"/>
                    </a:p>
                  </a:txBody>
                  <a:tcPr/>
                </a:tc>
                <a:tc>
                  <a:txBody>
                    <a:bodyPr/>
                    <a:lstStyle/>
                    <a:p>
                      <a:r>
                        <a:rPr lang="en-US" dirty="0" smtClean="0"/>
                        <a:t>   75</a:t>
                      </a:r>
                      <a:endParaRPr lang="en-US" dirty="0"/>
                    </a:p>
                  </a:txBody>
                  <a:tcPr/>
                </a:tc>
                <a:tc>
                  <a:txBody>
                    <a:bodyPr/>
                    <a:lstStyle/>
                    <a:p>
                      <a:r>
                        <a:rPr lang="en-US" dirty="0" smtClean="0"/>
                        <a:t>  80</a:t>
                      </a:r>
                      <a:endParaRPr lang="en-US" dirty="0"/>
                    </a:p>
                  </a:txBody>
                  <a:tcPr/>
                </a:tc>
              </a:tr>
              <a:tr h="619488">
                <a:tc>
                  <a:txBody>
                    <a:bodyPr/>
                    <a:lstStyle/>
                    <a:p>
                      <a:r>
                        <a:rPr lang="en-US" dirty="0" smtClean="0"/>
                        <a:t>Mathematics</a:t>
                      </a:r>
                      <a:endParaRPr lang="en-US" dirty="0"/>
                    </a:p>
                  </a:txBody>
                  <a:tcPr/>
                </a:tc>
                <a:tc>
                  <a:txBody>
                    <a:bodyPr/>
                    <a:lstStyle/>
                    <a:p>
                      <a:r>
                        <a:rPr lang="en-US" dirty="0" smtClean="0"/>
                        <a:t>74</a:t>
                      </a:r>
                      <a:endParaRPr lang="en-US" dirty="0"/>
                    </a:p>
                  </a:txBody>
                  <a:tcPr/>
                </a:tc>
                <a:tc>
                  <a:txBody>
                    <a:bodyPr/>
                    <a:lstStyle/>
                    <a:p>
                      <a:pPr algn="ctr"/>
                      <a:r>
                        <a:rPr lang="en-US" dirty="0" smtClean="0"/>
                        <a:t>60</a:t>
                      </a:r>
                      <a:endParaRPr lang="en-US" dirty="0"/>
                    </a:p>
                  </a:txBody>
                  <a:tcPr/>
                </a:tc>
                <a:tc>
                  <a:txBody>
                    <a:bodyPr/>
                    <a:lstStyle/>
                    <a:p>
                      <a:r>
                        <a:rPr lang="en-US" dirty="0" smtClean="0"/>
                        <a:t>       69</a:t>
                      </a:r>
                      <a:endParaRPr lang="en-US" dirty="0"/>
                    </a:p>
                  </a:txBody>
                  <a:tcPr/>
                </a:tc>
                <a:tc>
                  <a:txBody>
                    <a:bodyPr/>
                    <a:lstStyle/>
                    <a:p>
                      <a:r>
                        <a:rPr lang="en-US" dirty="0" smtClean="0"/>
                        <a:t>   83</a:t>
                      </a:r>
                      <a:endParaRPr lang="en-US" dirty="0"/>
                    </a:p>
                  </a:txBody>
                  <a:tcPr/>
                </a:tc>
                <a:tc>
                  <a:txBody>
                    <a:bodyPr/>
                    <a:lstStyle/>
                    <a:p>
                      <a:r>
                        <a:rPr lang="en-US" dirty="0" smtClean="0"/>
                        <a:t>  90</a:t>
                      </a:r>
                      <a:endParaRPr lang="en-US" dirty="0"/>
                    </a:p>
                  </a:txBody>
                  <a:tcPr/>
                </a:tc>
              </a:tr>
              <a:tr h="619488">
                <a:tc>
                  <a:txBody>
                    <a:bodyPr/>
                    <a:lstStyle/>
                    <a:p>
                      <a:r>
                        <a:rPr lang="en-US" dirty="0" smtClean="0"/>
                        <a:t>Both subjects</a:t>
                      </a:r>
                      <a:endParaRPr lang="en-US" dirty="0"/>
                    </a:p>
                  </a:txBody>
                  <a:tcPr/>
                </a:tc>
                <a:tc>
                  <a:txBody>
                    <a:bodyPr/>
                    <a:lstStyle/>
                    <a:p>
                      <a:r>
                        <a:rPr lang="en-US" dirty="0" smtClean="0"/>
                        <a:t>56</a:t>
                      </a:r>
                      <a:endParaRPr lang="en-US" dirty="0"/>
                    </a:p>
                  </a:txBody>
                  <a:tcPr/>
                </a:tc>
                <a:tc>
                  <a:txBody>
                    <a:bodyPr/>
                    <a:lstStyle/>
                    <a:p>
                      <a:pPr algn="ctr"/>
                      <a:r>
                        <a:rPr lang="en-US" dirty="0" smtClean="0"/>
                        <a:t>41</a:t>
                      </a:r>
                      <a:endParaRPr lang="en-US" dirty="0"/>
                    </a:p>
                  </a:txBody>
                  <a:tcPr/>
                </a:tc>
                <a:tc>
                  <a:txBody>
                    <a:bodyPr/>
                    <a:lstStyle/>
                    <a:p>
                      <a:r>
                        <a:rPr lang="en-US" dirty="0" smtClean="0"/>
                        <a:t>       48</a:t>
                      </a:r>
                      <a:endParaRPr lang="en-US" dirty="0"/>
                    </a:p>
                  </a:txBody>
                  <a:tcPr/>
                </a:tc>
                <a:tc>
                  <a:txBody>
                    <a:bodyPr/>
                    <a:lstStyle/>
                    <a:p>
                      <a:r>
                        <a:rPr lang="en-US" dirty="0" smtClean="0"/>
                        <a:t>   69</a:t>
                      </a:r>
                      <a:endParaRPr lang="en-US" dirty="0"/>
                    </a:p>
                  </a:txBody>
                  <a:tcPr/>
                </a:tc>
                <a:tc>
                  <a:txBody>
                    <a:bodyPr/>
                    <a:lstStyle/>
                    <a:p>
                      <a:r>
                        <a:rPr lang="en-US" dirty="0" smtClean="0"/>
                        <a:t>  77</a:t>
                      </a:r>
                      <a:endParaRPr lang="en-US" dirty="0"/>
                    </a:p>
                  </a:txBody>
                  <a:tcPr/>
                </a:tc>
              </a:tr>
            </a:tbl>
          </a:graphicData>
        </a:graphic>
      </p:graphicFrame>
      <p:sp>
        <p:nvSpPr>
          <p:cNvPr id="6" name="Rectangle 5"/>
          <p:cNvSpPr/>
          <p:nvPr/>
        </p:nvSpPr>
        <p:spPr>
          <a:xfrm>
            <a:off x="685800" y="5943600"/>
            <a:ext cx="2452916" cy="369332"/>
          </a:xfrm>
          <a:prstGeom prst="rect">
            <a:avLst/>
          </a:prstGeom>
        </p:spPr>
        <p:txBody>
          <a:bodyPr wrap="none">
            <a:spAutoFit/>
          </a:bodyPr>
          <a:lstStyle/>
          <a:p>
            <a:r>
              <a:rPr lang="en-US" dirty="0">
                <a:solidFill>
                  <a:srgbClr val="FF0000"/>
                </a:solidFill>
              </a:rPr>
              <a:t>http://untavatar.org</a:t>
            </a:r>
          </a:p>
        </p:txBody>
      </p:sp>
      <p:sp>
        <p:nvSpPr>
          <p:cNvPr id="5" name="Slide Number Placeholder 4"/>
          <p:cNvSpPr>
            <a:spLocks noGrp="1"/>
          </p:cNvSpPr>
          <p:nvPr>
            <p:ph type="sldNum" sz="quarter" idx="12"/>
          </p:nvPr>
        </p:nvSpPr>
        <p:spPr/>
        <p:txBody>
          <a:bodyPr/>
          <a:lstStyle/>
          <a:p>
            <a:fld id="{10418569-7E30-427A-B0AC-AC930D968A95}" type="slidenum">
              <a:rPr lang="en-US" smtClean="0"/>
              <a:pPr/>
              <a:t>6</a:t>
            </a:fld>
            <a:endParaRPr lang="en-US"/>
          </a:p>
        </p:txBody>
      </p:sp>
    </p:spTree>
    <p:extLst>
      <p:ext uri="{BB962C8B-B14F-4D97-AF65-F5344CB8AC3E}">
        <p14:creationId xmlns:p14="http://schemas.microsoft.com/office/powerpoint/2010/main" val="162115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TAPR Data from TEA</a:t>
            </a:r>
            <a:br>
              <a:rPr lang="en-US" dirty="0" smtClean="0"/>
            </a:br>
            <a:r>
              <a:rPr lang="en-US" dirty="0" smtClean="0"/>
              <a:t>Percent Advanced Course Dual Credit Completion in 2013-14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818973525"/>
              </p:ext>
            </p:extLst>
          </p:nvPr>
        </p:nvGraphicFramePr>
        <p:xfrm>
          <a:off x="866441" y="2514601"/>
          <a:ext cx="7820358" cy="2685196"/>
        </p:xfrm>
        <a:graphic>
          <a:graphicData uri="http://schemas.openxmlformats.org/drawingml/2006/table">
            <a:tbl>
              <a:tblPr firstRow="1" bandRow="1">
                <a:tableStyleId>{5C22544A-7EE6-4342-B048-85BDC9FD1C3A}</a:tableStyleId>
              </a:tblPr>
              <a:tblGrid>
                <a:gridCol w="1778637"/>
                <a:gridCol w="860122"/>
                <a:gridCol w="1600200"/>
                <a:gridCol w="1435741"/>
                <a:gridCol w="1072829"/>
                <a:gridCol w="1072829"/>
              </a:tblGrid>
              <a:tr h="1691640">
                <a:tc>
                  <a:txBody>
                    <a:bodyPr/>
                    <a:lstStyle/>
                    <a:p>
                      <a:r>
                        <a:rPr lang="en-US" dirty="0" smtClean="0"/>
                        <a:t>Public High School</a:t>
                      </a:r>
                      <a:r>
                        <a:rPr lang="en-US" baseline="0" dirty="0" smtClean="0"/>
                        <a:t> Students, 2013-2014</a:t>
                      </a:r>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Asian</a:t>
                      </a:r>
                      <a:endParaRPr lang="en-US" dirty="0"/>
                    </a:p>
                  </a:txBody>
                  <a:tcPr/>
                </a:tc>
              </a:tr>
              <a:tr h="374068">
                <a:tc>
                  <a:txBody>
                    <a:bodyPr/>
                    <a:lstStyle/>
                    <a:p>
                      <a:r>
                        <a:rPr lang="en-US" dirty="0" smtClean="0"/>
                        <a:t>2013</a:t>
                      </a:r>
                      <a:endParaRPr lang="en-US" dirty="0"/>
                    </a:p>
                  </a:txBody>
                  <a:tcPr/>
                </a:tc>
                <a:tc>
                  <a:txBody>
                    <a:bodyPr/>
                    <a:lstStyle/>
                    <a:p>
                      <a:r>
                        <a:rPr lang="en-US" dirty="0" smtClean="0"/>
                        <a:t>31.4</a:t>
                      </a:r>
                      <a:endParaRPr lang="en-US" dirty="0"/>
                    </a:p>
                  </a:txBody>
                  <a:tcPr/>
                </a:tc>
                <a:tc>
                  <a:txBody>
                    <a:bodyPr/>
                    <a:lstStyle/>
                    <a:p>
                      <a:pPr algn="ctr"/>
                      <a:r>
                        <a:rPr lang="en-US" dirty="0" smtClean="0"/>
                        <a:t>24.2</a:t>
                      </a:r>
                      <a:endParaRPr lang="en-US" dirty="0"/>
                    </a:p>
                  </a:txBody>
                  <a:tcPr/>
                </a:tc>
                <a:tc>
                  <a:txBody>
                    <a:bodyPr/>
                    <a:lstStyle/>
                    <a:p>
                      <a:r>
                        <a:rPr lang="en-US" dirty="0" smtClean="0"/>
                        <a:t>       28.5</a:t>
                      </a:r>
                      <a:endParaRPr lang="en-US" dirty="0"/>
                    </a:p>
                  </a:txBody>
                  <a:tcPr/>
                </a:tc>
                <a:tc>
                  <a:txBody>
                    <a:bodyPr/>
                    <a:lstStyle/>
                    <a:p>
                      <a:r>
                        <a:rPr lang="en-US" dirty="0" smtClean="0"/>
                        <a:t>   35.6</a:t>
                      </a:r>
                      <a:endParaRPr lang="en-US" dirty="0"/>
                    </a:p>
                  </a:txBody>
                  <a:tcPr/>
                </a:tc>
                <a:tc>
                  <a:txBody>
                    <a:bodyPr/>
                    <a:lstStyle/>
                    <a:p>
                      <a:r>
                        <a:rPr lang="en-US" dirty="0" smtClean="0"/>
                        <a:t>  57</a:t>
                      </a:r>
                      <a:endParaRPr lang="en-US" dirty="0"/>
                    </a:p>
                  </a:txBody>
                  <a:tcPr/>
                </a:tc>
              </a:tr>
              <a:tr h="619488">
                <a:tc>
                  <a:txBody>
                    <a:bodyPr/>
                    <a:lstStyle/>
                    <a:p>
                      <a:r>
                        <a:rPr lang="en-US" dirty="0" smtClean="0"/>
                        <a:t>2012</a:t>
                      </a:r>
                      <a:endParaRPr lang="en-US" dirty="0"/>
                    </a:p>
                  </a:txBody>
                  <a:tcPr/>
                </a:tc>
                <a:tc>
                  <a:txBody>
                    <a:bodyPr/>
                    <a:lstStyle/>
                    <a:p>
                      <a:r>
                        <a:rPr lang="en-US" dirty="0" smtClean="0"/>
                        <a:t>30.5</a:t>
                      </a:r>
                      <a:endParaRPr lang="en-US" dirty="0"/>
                    </a:p>
                  </a:txBody>
                  <a:tcPr/>
                </a:tc>
                <a:tc>
                  <a:txBody>
                    <a:bodyPr/>
                    <a:lstStyle/>
                    <a:p>
                      <a:pPr algn="ctr"/>
                      <a:r>
                        <a:rPr lang="en-US" dirty="0" smtClean="0"/>
                        <a:t>24.0</a:t>
                      </a:r>
                      <a:endParaRPr lang="en-US" dirty="0"/>
                    </a:p>
                  </a:txBody>
                  <a:tcPr/>
                </a:tc>
                <a:tc>
                  <a:txBody>
                    <a:bodyPr/>
                    <a:lstStyle/>
                    <a:p>
                      <a:r>
                        <a:rPr lang="en-US" dirty="0" smtClean="0"/>
                        <a:t>       26.2</a:t>
                      </a:r>
                      <a:endParaRPr lang="en-US" dirty="0"/>
                    </a:p>
                  </a:txBody>
                  <a:tcPr/>
                </a:tc>
                <a:tc>
                  <a:txBody>
                    <a:bodyPr/>
                    <a:lstStyle/>
                    <a:p>
                      <a:r>
                        <a:rPr lang="en-US" dirty="0" smtClean="0"/>
                        <a:t>   34.9</a:t>
                      </a:r>
                      <a:endParaRPr lang="en-US" dirty="0"/>
                    </a:p>
                  </a:txBody>
                  <a:tcPr/>
                </a:tc>
                <a:tc>
                  <a:txBody>
                    <a:bodyPr/>
                    <a:lstStyle/>
                    <a:p>
                      <a:r>
                        <a:rPr lang="en-US" dirty="0" smtClean="0"/>
                        <a:t>  55.7</a:t>
                      </a:r>
                      <a:endParaRPr lang="en-US" dirty="0"/>
                    </a:p>
                  </a:txBody>
                  <a:tcPr/>
                </a:tc>
              </a:tr>
            </a:tbl>
          </a:graphicData>
        </a:graphic>
      </p:graphicFrame>
      <p:sp>
        <p:nvSpPr>
          <p:cNvPr id="5" name="Rectangle 4"/>
          <p:cNvSpPr/>
          <p:nvPr/>
        </p:nvSpPr>
        <p:spPr>
          <a:xfrm>
            <a:off x="762000" y="5835134"/>
            <a:ext cx="2452916" cy="369332"/>
          </a:xfrm>
          <a:prstGeom prst="rect">
            <a:avLst/>
          </a:prstGeom>
        </p:spPr>
        <p:txBody>
          <a:bodyPr wrap="none">
            <a:spAutoFit/>
          </a:bodyPr>
          <a:lstStyle/>
          <a:p>
            <a:r>
              <a:rPr lang="en-US" dirty="0">
                <a:solidFill>
                  <a:srgbClr val="FF0000"/>
                </a:solidFill>
              </a:rPr>
              <a:t>http://untavatar.org</a:t>
            </a:r>
          </a:p>
        </p:txBody>
      </p:sp>
      <p:sp>
        <p:nvSpPr>
          <p:cNvPr id="6" name="Slide Number Placeholder 5"/>
          <p:cNvSpPr>
            <a:spLocks noGrp="1"/>
          </p:cNvSpPr>
          <p:nvPr>
            <p:ph type="sldNum" sz="quarter" idx="12"/>
          </p:nvPr>
        </p:nvSpPr>
        <p:spPr/>
        <p:txBody>
          <a:bodyPr/>
          <a:lstStyle/>
          <a:p>
            <a:fld id="{10418569-7E30-427A-B0AC-AC930D968A95}" type="slidenum">
              <a:rPr lang="en-US" smtClean="0"/>
              <a:pPr/>
              <a:t>7</a:t>
            </a:fld>
            <a:endParaRPr lang="en-US"/>
          </a:p>
        </p:txBody>
      </p:sp>
    </p:spTree>
    <p:extLst>
      <p:ext uri="{BB962C8B-B14F-4D97-AF65-F5344CB8AC3E}">
        <p14:creationId xmlns:p14="http://schemas.microsoft.com/office/powerpoint/2010/main" val="2313102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TAPR Data from TEA</a:t>
            </a:r>
            <a:br>
              <a:rPr lang="en-US" dirty="0" smtClean="0"/>
            </a:br>
            <a:r>
              <a:rPr lang="en-US" dirty="0" smtClean="0"/>
              <a:t>Percent AP/IB Enrollees Tested and Meeting Criteria in 2013-14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974361129"/>
              </p:ext>
            </p:extLst>
          </p:nvPr>
        </p:nvGraphicFramePr>
        <p:xfrm>
          <a:off x="866441" y="2514601"/>
          <a:ext cx="7820358" cy="2685196"/>
        </p:xfrm>
        <a:graphic>
          <a:graphicData uri="http://schemas.openxmlformats.org/drawingml/2006/table">
            <a:tbl>
              <a:tblPr firstRow="1" bandRow="1">
                <a:tableStyleId>{5C22544A-7EE6-4342-B048-85BDC9FD1C3A}</a:tableStyleId>
              </a:tblPr>
              <a:tblGrid>
                <a:gridCol w="1778637"/>
                <a:gridCol w="860122"/>
                <a:gridCol w="1600200"/>
                <a:gridCol w="1435741"/>
                <a:gridCol w="1072829"/>
                <a:gridCol w="1072829"/>
              </a:tblGrid>
              <a:tr h="1691640">
                <a:tc>
                  <a:txBody>
                    <a:bodyPr/>
                    <a:lstStyle/>
                    <a:p>
                      <a:r>
                        <a:rPr lang="en-US" dirty="0" smtClean="0"/>
                        <a:t>Public High School</a:t>
                      </a:r>
                      <a:r>
                        <a:rPr lang="en-US" baseline="0" dirty="0" smtClean="0"/>
                        <a:t> Students</a:t>
                      </a:r>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Asian</a:t>
                      </a:r>
                      <a:endParaRPr lang="en-US" dirty="0"/>
                    </a:p>
                  </a:txBody>
                  <a:tcPr/>
                </a:tc>
              </a:tr>
              <a:tr h="374068">
                <a:tc>
                  <a:txBody>
                    <a:bodyPr/>
                    <a:lstStyle/>
                    <a:p>
                      <a:r>
                        <a:rPr lang="en-US" dirty="0" smtClean="0"/>
                        <a:t>Tested</a:t>
                      </a:r>
                      <a:endParaRPr lang="en-US" dirty="0"/>
                    </a:p>
                  </a:txBody>
                  <a:tcPr/>
                </a:tc>
                <a:tc>
                  <a:txBody>
                    <a:bodyPr/>
                    <a:lstStyle/>
                    <a:p>
                      <a:r>
                        <a:rPr lang="en-US" dirty="0" smtClean="0"/>
                        <a:t>22.1</a:t>
                      </a:r>
                      <a:endParaRPr lang="en-US" dirty="0"/>
                    </a:p>
                  </a:txBody>
                  <a:tcPr/>
                </a:tc>
                <a:tc>
                  <a:txBody>
                    <a:bodyPr/>
                    <a:lstStyle/>
                    <a:p>
                      <a:pPr algn="ctr"/>
                      <a:r>
                        <a:rPr lang="en-US" dirty="0" smtClean="0"/>
                        <a:t>13.7</a:t>
                      </a:r>
                      <a:endParaRPr lang="en-US" dirty="0"/>
                    </a:p>
                  </a:txBody>
                  <a:tcPr/>
                </a:tc>
                <a:tc>
                  <a:txBody>
                    <a:bodyPr/>
                    <a:lstStyle/>
                    <a:p>
                      <a:r>
                        <a:rPr lang="en-US" dirty="0" smtClean="0"/>
                        <a:t>       19.5</a:t>
                      </a:r>
                      <a:endParaRPr lang="en-US" dirty="0"/>
                    </a:p>
                  </a:txBody>
                  <a:tcPr/>
                </a:tc>
                <a:tc>
                  <a:txBody>
                    <a:bodyPr/>
                    <a:lstStyle/>
                    <a:p>
                      <a:r>
                        <a:rPr lang="en-US" dirty="0" smtClean="0"/>
                        <a:t>   24.9</a:t>
                      </a:r>
                      <a:endParaRPr lang="en-US" dirty="0"/>
                    </a:p>
                  </a:txBody>
                  <a:tcPr/>
                </a:tc>
                <a:tc>
                  <a:txBody>
                    <a:bodyPr/>
                    <a:lstStyle/>
                    <a:p>
                      <a:r>
                        <a:rPr lang="en-US" dirty="0" smtClean="0"/>
                        <a:t>  53.6</a:t>
                      </a:r>
                      <a:endParaRPr lang="en-US" dirty="0"/>
                    </a:p>
                  </a:txBody>
                  <a:tcPr/>
                </a:tc>
              </a:tr>
              <a:tr h="619488">
                <a:tc>
                  <a:txBody>
                    <a:bodyPr/>
                    <a:lstStyle/>
                    <a:p>
                      <a:r>
                        <a:rPr lang="en-US" dirty="0" smtClean="0"/>
                        <a:t>Met Criteria</a:t>
                      </a:r>
                      <a:endParaRPr lang="en-US" dirty="0"/>
                    </a:p>
                  </a:txBody>
                  <a:tcPr/>
                </a:tc>
                <a:tc>
                  <a:txBody>
                    <a:bodyPr/>
                    <a:lstStyle/>
                    <a:p>
                      <a:r>
                        <a:rPr lang="en-US" dirty="0" smtClean="0"/>
                        <a:t>50.9</a:t>
                      </a:r>
                      <a:endParaRPr lang="en-US" dirty="0"/>
                    </a:p>
                  </a:txBody>
                  <a:tcPr/>
                </a:tc>
                <a:tc>
                  <a:txBody>
                    <a:bodyPr/>
                    <a:lstStyle/>
                    <a:p>
                      <a:pPr algn="ctr"/>
                      <a:r>
                        <a:rPr lang="en-US" dirty="0" smtClean="0"/>
                        <a:t>27.3</a:t>
                      </a:r>
                      <a:endParaRPr lang="en-US" dirty="0"/>
                    </a:p>
                  </a:txBody>
                  <a:tcPr/>
                </a:tc>
                <a:tc>
                  <a:txBody>
                    <a:bodyPr/>
                    <a:lstStyle/>
                    <a:p>
                      <a:r>
                        <a:rPr lang="en-US" dirty="0" smtClean="0"/>
                        <a:t>       37.5</a:t>
                      </a:r>
                      <a:endParaRPr lang="en-US" dirty="0"/>
                    </a:p>
                  </a:txBody>
                  <a:tcPr/>
                </a:tc>
                <a:tc>
                  <a:txBody>
                    <a:bodyPr/>
                    <a:lstStyle/>
                    <a:p>
                      <a:r>
                        <a:rPr lang="en-US" dirty="0" smtClean="0"/>
                        <a:t>   64.3</a:t>
                      </a:r>
                      <a:endParaRPr lang="en-US" dirty="0"/>
                    </a:p>
                  </a:txBody>
                  <a:tcPr/>
                </a:tc>
                <a:tc>
                  <a:txBody>
                    <a:bodyPr/>
                    <a:lstStyle/>
                    <a:p>
                      <a:r>
                        <a:rPr lang="en-US" dirty="0" smtClean="0"/>
                        <a:t>  72.5</a:t>
                      </a:r>
                      <a:endParaRPr lang="en-US" dirty="0"/>
                    </a:p>
                  </a:txBody>
                  <a:tcPr/>
                </a:tc>
              </a:tr>
            </a:tbl>
          </a:graphicData>
        </a:graphic>
      </p:graphicFrame>
      <p:sp>
        <p:nvSpPr>
          <p:cNvPr id="5" name="Rectangle 4"/>
          <p:cNvSpPr/>
          <p:nvPr/>
        </p:nvSpPr>
        <p:spPr>
          <a:xfrm>
            <a:off x="1219200" y="5791200"/>
            <a:ext cx="2452916" cy="369332"/>
          </a:xfrm>
          <a:prstGeom prst="rect">
            <a:avLst/>
          </a:prstGeom>
        </p:spPr>
        <p:txBody>
          <a:bodyPr wrap="none">
            <a:spAutoFit/>
          </a:bodyPr>
          <a:lstStyle/>
          <a:p>
            <a:r>
              <a:rPr lang="en-US" dirty="0">
                <a:solidFill>
                  <a:srgbClr val="FF0000"/>
                </a:solidFill>
              </a:rPr>
              <a:t>http://untavatar.org</a:t>
            </a:r>
          </a:p>
        </p:txBody>
      </p:sp>
      <p:sp>
        <p:nvSpPr>
          <p:cNvPr id="6" name="Slide Number Placeholder 5"/>
          <p:cNvSpPr>
            <a:spLocks noGrp="1"/>
          </p:cNvSpPr>
          <p:nvPr>
            <p:ph type="sldNum" sz="quarter" idx="12"/>
          </p:nvPr>
        </p:nvSpPr>
        <p:spPr/>
        <p:txBody>
          <a:bodyPr/>
          <a:lstStyle/>
          <a:p>
            <a:fld id="{10418569-7E30-427A-B0AC-AC930D968A95}" type="slidenum">
              <a:rPr lang="en-US" smtClean="0"/>
              <a:pPr/>
              <a:t>8</a:t>
            </a:fld>
            <a:endParaRPr lang="en-US"/>
          </a:p>
        </p:txBody>
      </p:sp>
    </p:spTree>
    <p:extLst>
      <p:ext uri="{BB962C8B-B14F-4D97-AF65-F5344CB8AC3E}">
        <p14:creationId xmlns:p14="http://schemas.microsoft.com/office/powerpoint/2010/main" val="960455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Percent 2012 Graduates Enrolled in IHE and Completing One Year without Remediation</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731797499"/>
              </p:ext>
            </p:extLst>
          </p:nvPr>
        </p:nvGraphicFramePr>
        <p:xfrm>
          <a:off x="866441" y="2514601"/>
          <a:ext cx="7820358" cy="2980108"/>
        </p:xfrm>
        <a:graphic>
          <a:graphicData uri="http://schemas.openxmlformats.org/drawingml/2006/table">
            <a:tbl>
              <a:tblPr firstRow="1" bandRow="1">
                <a:tableStyleId>{5C22544A-7EE6-4342-B048-85BDC9FD1C3A}</a:tableStyleId>
              </a:tblPr>
              <a:tblGrid>
                <a:gridCol w="1952959"/>
                <a:gridCol w="990600"/>
                <a:gridCol w="1295400"/>
                <a:gridCol w="1435741"/>
                <a:gridCol w="1072829"/>
                <a:gridCol w="1072829"/>
              </a:tblGrid>
              <a:tr h="1691640">
                <a:tc>
                  <a:txBody>
                    <a:bodyPr/>
                    <a:lstStyle/>
                    <a:p>
                      <a:r>
                        <a:rPr lang="en-US" dirty="0" smtClean="0"/>
                        <a:t>Public High School</a:t>
                      </a:r>
                      <a:r>
                        <a:rPr lang="en-US" baseline="0" dirty="0" smtClean="0"/>
                        <a:t> Graduates Class of 2012</a:t>
                      </a:r>
                    </a:p>
                    <a:p>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Asian</a:t>
                      </a:r>
                      <a:endParaRPr lang="en-US" dirty="0"/>
                    </a:p>
                  </a:txBody>
                  <a:tcPr/>
                </a:tc>
              </a:tr>
              <a:tr h="374068">
                <a:tc>
                  <a:txBody>
                    <a:bodyPr/>
                    <a:lstStyle/>
                    <a:p>
                      <a:r>
                        <a:rPr lang="en-US" dirty="0" smtClean="0"/>
                        <a:t>Enrolled</a:t>
                      </a:r>
                      <a:endParaRPr lang="en-US" dirty="0"/>
                    </a:p>
                  </a:txBody>
                  <a:tcPr/>
                </a:tc>
                <a:tc>
                  <a:txBody>
                    <a:bodyPr/>
                    <a:lstStyle/>
                    <a:p>
                      <a:r>
                        <a:rPr lang="en-US" dirty="0" smtClean="0"/>
                        <a:t>57.3</a:t>
                      </a:r>
                      <a:endParaRPr lang="en-US" dirty="0"/>
                    </a:p>
                  </a:txBody>
                  <a:tcPr/>
                </a:tc>
                <a:tc>
                  <a:txBody>
                    <a:bodyPr/>
                    <a:lstStyle/>
                    <a:p>
                      <a:pPr algn="ctr"/>
                      <a:r>
                        <a:rPr lang="en-US" dirty="0" err="1" smtClean="0"/>
                        <a:t>na</a:t>
                      </a:r>
                      <a:endParaRPr lang="en-US" dirty="0"/>
                    </a:p>
                  </a:txBody>
                  <a:tcPr/>
                </a:tc>
                <a:tc>
                  <a:txBody>
                    <a:bodyPr/>
                    <a:lstStyle/>
                    <a:p>
                      <a:r>
                        <a:rPr lang="en-US" dirty="0" smtClean="0"/>
                        <a:t>       </a:t>
                      </a:r>
                      <a:r>
                        <a:rPr lang="en-US" dirty="0" err="1" smtClean="0"/>
                        <a:t>na</a:t>
                      </a:r>
                      <a:endParaRPr lang="en-US" dirty="0"/>
                    </a:p>
                  </a:txBody>
                  <a:tcPr/>
                </a:tc>
                <a:tc>
                  <a:txBody>
                    <a:bodyPr/>
                    <a:lstStyle/>
                    <a:p>
                      <a:r>
                        <a:rPr lang="en-US" dirty="0" smtClean="0"/>
                        <a:t>   </a:t>
                      </a:r>
                      <a:r>
                        <a:rPr lang="en-US" dirty="0" err="1" smtClean="0"/>
                        <a:t>na</a:t>
                      </a:r>
                      <a:endParaRPr lang="en-US" dirty="0"/>
                    </a:p>
                  </a:txBody>
                  <a:tcPr/>
                </a:tc>
                <a:tc>
                  <a:txBody>
                    <a:bodyPr/>
                    <a:lstStyle/>
                    <a:p>
                      <a:r>
                        <a:rPr lang="en-US" dirty="0" smtClean="0"/>
                        <a:t>  </a:t>
                      </a:r>
                      <a:r>
                        <a:rPr lang="en-US" dirty="0" err="1" smtClean="0"/>
                        <a:t>na</a:t>
                      </a:r>
                      <a:endParaRPr lang="en-US" dirty="0"/>
                    </a:p>
                  </a:txBody>
                  <a:tcPr/>
                </a:tc>
              </a:tr>
              <a:tr h="619488">
                <a:tc>
                  <a:txBody>
                    <a:bodyPr/>
                    <a:lstStyle/>
                    <a:p>
                      <a:r>
                        <a:rPr lang="en-US" dirty="0" smtClean="0"/>
                        <a:t>Completed One Year no Remediation</a:t>
                      </a:r>
                      <a:endParaRPr lang="en-US" dirty="0"/>
                    </a:p>
                  </a:txBody>
                  <a:tcPr/>
                </a:tc>
                <a:tc>
                  <a:txBody>
                    <a:bodyPr/>
                    <a:lstStyle/>
                    <a:p>
                      <a:r>
                        <a:rPr lang="en-US" dirty="0" smtClean="0"/>
                        <a:t>69.0</a:t>
                      </a:r>
                      <a:endParaRPr lang="en-US" dirty="0"/>
                    </a:p>
                  </a:txBody>
                  <a:tcPr/>
                </a:tc>
                <a:tc>
                  <a:txBody>
                    <a:bodyPr/>
                    <a:lstStyle/>
                    <a:p>
                      <a:pPr algn="ctr"/>
                      <a:r>
                        <a:rPr lang="en-US" dirty="0" err="1" smtClean="0"/>
                        <a:t>na</a:t>
                      </a:r>
                      <a:endParaRPr lang="en-US" dirty="0"/>
                    </a:p>
                  </a:txBody>
                  <a:tcPr/>
                </a:tc>
                <a:tc>
                  <a:txBody>
                    <a:bodyPr/>
                    <a:lstStyle/>
                    <a:p>
                      <a:r>
                        <a:rPr lang="en-US" dirty="0" smtClean="0"/>
                        <a:t>       </a:t>
                      </a:r>
                      <a:r>
                        <a:rPr lang="en-US" dirty="0" err="1" smtClean="0"/>
                        <a:t>na</a:t>
                      </a:r>
                      <a:endParaRPr lang="en-US" dirty="0"/>
                    </a:p>
                  </a:txBody>
                  <a:tcPr/>
                </a:tc>
                <a:tc>
                  <a:txBody>
                    <a:bodyPr/>
                    <a:lstStyle/>
                    <a:p>
                      <a:r>
                        <a:rPr lang="en-US" dirty="0" smtClean="0"/>
                        <a:t>   </a:t>
                      </a:r>
                      <a:r>
                        <a:rPr lang="en-US" dirty="0" err="1" smtClean="0"/>
                        <a:t>na</a:t>
                      </a:r>
                      <a:endParaRPr lang="en-US" dirty="0"/>
                    </a:p>
                  </a:txBody>
                  <a:tcPr/>
                </a:tc>
                <a:tc>
                  <a:txBody>
                    <a:bodyPr/>
                    <a:lstStyle/>
                    <a:p>
                      <a:r>
                        <a:rPr lang="en-US" dirty="0" smtClean="0"/>
                        <a:t>  </a:t>
                      </a:r>
                      <a:r>
                        <a:rPr lang="en-US" dirty="0" err="1" smtClean="0"/>
                        <a:t>na</a:t>
                      </a:r>
                      <a:endParaRPr lang="en-US" dirty="0"/>
                    </a:p>
                  </a:txBody>
                  <a:tcPr/>
                </a:tc>
              </a:tr>
            </a:tbl>
          </a:graphicData>
        </a:graphic>
      </p:graphicFrame>
      <p:sp>
        <p:nvSpPr>
          <p:cNvPr id="5" name="Rectangle 4"/>
          <p:cNvSpPr/>
          <p:nvPr/>
        </p:nvSpPr>
        <p:spPr>
          <a:xfrm>
            <a:off x="762000" y="5943600"/>
            <a:ext cx="2452916" cy="369332"/>
          </a:xfrm>
          <a:prstGeom prst="rect">
            <a:avLst/>
          </a:prstGeom>
        </p:spPr>
        <p:txBody>
          <a:bodyPr wrap="none">
            <a:spAutoFit/>
          </a:bodyPr>
          <a:lstStyle/>
          <a:p>
            <a:r>
              <a:rPr lang="en-US" dirty="0">
                <a:solidFill>
                  <a:srgbClr val="FF0000"/>
                </a:solidFill>
              </a:rPr>
              <a:t>http://untavatar.org</a:t>
            </a:r>
          </a:p>
        </p:txBody>
      </p:sp>
      <p:sp>
        <p:nvSpPr>
          <p:cNvPr id="6" name="Slide Number Placeholder 5"/>
          <p:cNvSpPr>
            <a:spLocks noGrp="1"/>
          </p:cNvSpPr>
          <p:nvPr>
            <p:ph type="sldNum" sz="quarter" idx="12"/>
          </p:nvPr>
        </p:nvSpPr>
        <p:spPr/>
        <p:txBody>
          <a:bodyPr/>
          <a:lstStyle/>
          <a:p>
            <a:fld id="{10418569-7E30-427A-B0AC-AC930D968A95}" type="slidenum">
              <a:rPr lang="en-US" smtClean="0"/>
              <a:pPr/>
              <a:t>9</a:t>
            </a:fld>
            <a:endParaRPr lang="en-US"/>
          </a:p>
        </p:txBody>
      </p:sp>
    </p:spTree>
    <p:extLst>
      <p:ext uri="{BB962C8B-B14F-4D97-AF65-F5344CB8AC3E}">
        <p14:creationId xmlns:p14="http://schemas.microsoft.com/office/powerpoint/2010/main" val="424205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4737</TotalTime>
  <Words>2533</Words>
  <Application>Microsoft Office PowerPoint</Application>
  <PresentationFormat>On-screen Show (4:3)</PresentationFormat>
  <Paragraphs>429</Paragraphs>
  <Slides>37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Adobe Gurmukhi</vt:lpstr>
      <vt:lpstr>Arial</vt:lpstr>
      <vt:lpstr>Bodoni MT Black</vt:lpstr>
      <vt:lpstr>Bookman Old Style</vt:lpstr>
      <vt:lpstr>Calibri</vt:lpstr>
      <vt:lpstr>Cambria</vt:lpstr>
      <vt:lpstr>Century Gothic</vt:lpstr>
      <vt:lpstr>Felix Titling</vt:lpstr>
      <vt:lpstr>Narkisim</vt:lpstr>
      <vt:lpstr>Times New Roman</vt:lpstr>
      <vt:lpstr>Wingdings 3</vt:lpstr>
      <vt:lpstr>Ion Boardroom</vt:lpstr>
      <vt:lpstr>College Preparatory Course Project North Texas Community College Consortium,  Spring Leadership Conference January 30, 2015</vt:lpstr>
      <vt:lpstr>Presentation Overview</vt:lpstr>
      <vt:lpstr>Vertical alignment and  AVATAR</vt:lpstr>
      <vt:lpstr>Foundations of AVATAR</vt:lpstr>
      <vt:lpstr>The Texas P-16 Pipeline, 2007</vt:lpstr>
      <vt:lpstr>TAPR Data from TEA Percent College Ready High School Graduates, 2013-2014</vt:lpstr>
      <vt:lpstr>TAPR Data from TEA Percent Advanced Course Dual Credit Completion in 2013-14</vt:lpstr>
      <vt:lpstr>TAPR Data from TEA Percent AP/IB Enrollees Tested and Meeting Criteria in 2013-14</vt:lpstr>
      <vt:lpstr>Percent 2012 Graduates Enrolled in IHE and Completing One Year without Remediation</vt:lpstr>
      <vt:lpstr>PowerPoint Presentation</vt:lpstr>
      <vt:lpstr>PowerPoint Presentation</vt:lpstr>
      <vt:lpstr>AVATAR: Academic Vertical Alignment Training  And   Renewal</vt:lpstr>
      <vt:lpstr>PowerPoint Presentation</vt:lpstr>
      <vt:lpstr>PowerPoint Presentation</vt:lpstr>
      <vt:lpstr>AVATAR  Vertical Alignment Teams</vt:lpstr>
      <vt:lpstr>PowerPoint Presentation</vt:lpstr>
      <vt:lpstr>PowerPoint Presentation</vt:lpstr>
      <vt:lpstr>The Statewide Network </vt:lpstr>
      <vt:lpstr>House Bill 5:  Some Important Provisions for College People to Know </vt:lpstr>
      <vt:lpstr>Graduation Requirements</vt:lpstr>
      <vt:lpstr>Endorsement Options</vt:lpstr>
      <vt:lpstr>Performance Acknowledgements</vt:lpstr>
      <vt:lpstr>Locally Developed CTE Courses/Activities</vt:lpstr>
      <vt:lpstr>College Preparatory Courses</vt:lpstr>
      <vt:lpstr>AVATAR College Preparatory Course Project,    2014-15</vt:lpstr>
      <vt:lpstr>Where?</vt:lpstr>
      <vt:lpstr>PowerPoint Presentation</vt:lpstr>
      <vt:lpstr>PowerPoint Presentation</vt:lpstr>
      <vt:lpstr>What is going on in the regions?   Results of December 2014  AVATAR Survey</vt:lpstr>
      <vt:lpstr>CPC Survey Results</vt:lpstr>
      <vt:lpstr>Overview of the Courses</vt:lpstr>
      <vt:lpstr>Overview of Enrolled Students  (Regions 1, 2, 16, 19, 20)</vt:lpstr>
      <vt:lpstr>Sample academic criteria </vt:lpstr>
      <vt:lpstr>What are your concluding observations?</vt:lpstr>
      <vt:lpstr>Our Concluding Observations</vt:lpstr>
      <vt:lpstr>Our Concluding Observations</vt:lpstr>
      <vt:lpstr>Presenters</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Gilbert, Madison</cp:lastModifiedBy>
  <cp:revision>303</cp:revision>
  <cp:lastPrinted>2012-10-09T01:20:27Z</cp:lastPrinted>
  <dcterms:created xsi:type="dcterms:W3CDTF">2012-08-21T16:02:43Z</dcterms:created>
  <dcterms:modified xsi:type="dcterms:W3CDTF">2015-01-30T22:51:21Z</dcterms:modified>
</cp:coreProperties>
</file>