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61" r:id="rId1"/>
  </p:sldMasterIdLst>
  <p:notesMasterIdLst>
    <p:notesMasterId r:id="rId11"/>
  </p:notesMasterIdLst>
  <p:sldIdLst>
    <p:sldId id="256" r:id="rId2"/>
    <p:sldId id="373" r:id="rId3"/>
    <p:sldId id="404" r:id="rId4"/>
    <p:sldId id="374" r:id="rId5"/>
    <p:sldId id="376" r:id="rId6"/>
    <p:sldId id="377" r:id="rId7"/>
    <p:sldId id="378" r:id="rId8"/>
    <p:sldId id="406" r:id="rId9"/>
    <p:sldId id="40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2A28"/>
    <a:srgbClr val="FFD757"/>
    <a:srgbClr val="DAA600"/>
    <a:srgbClr val="A6CE28"/>
    <a:srgbClr val="349C4D"/>
    <a:srgbClr val="8EB022"/>
    <a:srgbClr val="3B16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88933" autoAdjust="0"/>
  </p:normalViewPr>
  <p:slideViewPr>
    <p:cSldViewPr>
      <p:cViewPr varScale="1">
        <p:scale>
          <a:sx n="81" d="100"/>
          <a:sy n="81" d="100"/>
        </p:scale>
        <p:origin x="1464" y="5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ELA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Just getting Started</c:v>
                </c:pt>
                <c:pt idx="1">
                  <c:v>Syllabus and related documents well underway</c:v>
                </c:pt>
                <c:pt idx="2">
                  <c:v>Agreements in place for course to be offered</c:v>
                </c:pt>
                <c:pt idx="3">
                  <c:v>Course being offered fall 2014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</c:v>
                </c:pt>
                <c:pt idx="1">
                  <c:v>2</c:v>
                </c:pt>
                <c:pt idx="2">
                  <c:v>2</c:v>
                </c:pt>
                <c:pt idx="3">
                  <c:v>5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v>Math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Just getting Started</c:v>
                </c:pt>
                <c:pt idx="1">
                  <c:v>Syllabus and related documents well underway</c:v>
                </c:pt>
                <c:pt idx="2">
                  <c:v>Agreements in place for course to be offered</c:v>
                </c:pt>
                <c:pt idx="3">
                  <c:v>Course being offered fall 2014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</c:v>
                </c:pt>
                <c:pt idx="1">
                  <c:v>2</c:v>
                </c:pt>
                <c:pt idx="2">
                  <c:v>2</c:v>
                </c:pt>
                <c:pt idx="3">
                  <c:v>5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8"/>
        <c:axId val="182479144"/>
        <c:axId val="182479536"/>
      </c:barChart>
      <c:catAx>
        <c:axId val="182479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479536"/>
        <c:crosses val="autoZero"/>
        <c:auto val="1"/>
        <c:lblAlgn val="ctr"/>
        <c:lblOffset val="100"/>
        <c:noMultiLvlLbl val="0"/>
      </c:catAx>
      <c:valAx>
        <c:axId val="182479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 of Regions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479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6D5796A-7CDB-40B9-A11F-D421A28B91ED}" type="datetimeFigureOut">
              <a:rPr lang="en-US" smtClean="0"/>
              <a:pPr/>
              <a:t>2/5/2015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79ACFD8-91C1-4EFF-B273-5897C9E97F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112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262" y="2133600"/>
            <a:ext cx="4758475" cy="2324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 userDrawn="1"/>
        </p:nvSpPr>
        <p:spPr>
          <a:xfrm>
            <a:off x="2002262" y="6329723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baseline="0" dirty="0">
                <a:solidFill>
                  <a:srgbClr val="C00000"/>
                </a:solidFill>
              </a:rPr>
              <a:t>http</a:t>
            </a:r>
            <a:r>
              <a:rPr lang="en-US" sz="2000" baseline="0" dirty="0" smtClean="0">
                <a:solidFill>
                  <a:srgbClr val="C00000"/>
                </a:solidFill>
              </a:rPr>
              <a:t>://untavatar.org</a:t>
            </a:r>
            <a:endParaRPr lang="en-US" sz="2000" baseline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052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680" y="5845854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619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210" y="588611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792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210" y="588611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48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210" y="588611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378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397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677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884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210" y="588611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456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C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58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210" y="5886113"/>
            <a:ext cx="1676400" cy="819879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32356" y="6223990"/>
            <a:ext cx="2057400" cy="277812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 sz="1800"/>
            </a:lvl1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1200" b="1" u="none" dirty="0" smtClean="0">
                <a:solidFill>
                  <a:srgbClr val="C00000"/>
                </a:solidFill>
              </a:rPr>
              <a:t>http://untavatar.org</a:t>
            </a:r>
          </a:p>
        </p:txBody>
      </p:sp>
    </p:spTree>
    <p:extLst>
      <p:ext uri="{BB962C8B-B14F-4D97-AF65-F5344CB8AC3E}">
        <p14:creationId xmlns:p14="http://schemas.microsoft.com/office/powerpoint/2010/main" val="225229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70" y="5936701"/>
            <a:ext cx="1676400" cy="819879"/>
          </a:xfrm>
          <a:prstGeom prst="rect">
            <a:avLst/>
          </a:prstGeom>
        </p:spPr>
      </p:pic>
      <p:sp>
        <p:nvSpPr>
          <p:cNvPr id="23" name="Text Placehold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866775" y="6427788"/>
            <a:ext cx="3322638" cy="328612"/>
          </a:xfrm>
        </p:spPr>
        <p:txBody>
          <a:bodyPr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 sz="1200">
                <a:solidFill>
                  <a:srgbClr val="C00000"/>
                </a:solidFill>
              </a:defRPr>
            </a:lvl1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dirty="0" smtClean="0"/>
              <a:t>http://untavatar.org</a:t>
            </a:r>
          </a:p>
        </p:txBody>
      </p:sp>
    </p:spTree>
    <p:extLst>
      <p:ext uri="{BB962C8B-B14F-4D97-AF65-F5344CB8AC3E}">
        <p14:creationId xmlns:p14="http://schemas.microsoft.com/office/powerpoint/2010/main" val="368405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09917" y="6248400"/>
            <a:ext cx="4030663" cy="381000"/>
          </a:xfr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 sz="1200">
                <a:solidFill>
                  <a:srgbClr val="C00000"/>
                </a:solidFill>
              </a:defRPr>
            </a:lvl1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dirty="0" smtClean="0"/>
              <a:t>http://untavatar.org</a:t>
            </a:r>
          </a:p>
        </p:txBody>
      </p:sp>
    </p:spTree>
    <p:extLst>
      <p:ext uri="{BB962C8B-B14F-4D97-AF65-F5344CB8AC3E}">
        <p14:creationId xmlns:p14="http://schemas.microsoft.com/office/powerpoint/2010/main" val="2176689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5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2869195" cy="228659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444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210" y="588611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478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210" y="588611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077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821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w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A79836AA-2E5C-4B78-BCFE-529AC847061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210" y="5886113"/>
            <a:ext cx="1676400" cy="81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5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62" r:id="rId1"/>
    <p:sldLayoutId id="2147484763" r:id="rId2"/>
    <p:sldLayoutId id="2147484764" r:id="rId3"/>
    <p:sldLayoutId id="2147484765" r:id="rId4"/>
    <p:sldLayoutId id="2147484766" r:id="rId5"/>
    <p:sldLayoutId id="2147484767" r:id="rId6"/>
    <p:sldLayoutId id="2147484768" r:id="rId7"/>
    <p:sldLayoutId id="2147484769" r:id="rId8"/>
    <p:sldLayoutId id="2147484770" r:id="rId9"/>
    <p:sldLayoutId id="2147484771" r:id="rId10"/>
    <p:sldLayoutId id="2147484772" r:id="rId11"/>
    <p:sldLayoutId id="2147484773" r:id="rId12"/>
    <p:sldLayoutId id="2147484774" r:id="rId13"/>
    <p:sldLayoutId id="2147484775" r:id="rId14"/>
    <p:sldLayoutId id="2147484776" r:id="rId15"/>
    <p:sldLayoutId id="2147484777" r:id="rId16"/>
    <p:sldLayoutId id="2147484778" r:id="rId17"/>
    <p:sldLayoutId id="2147484780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ean_keller@unt.edu" TargetMode="External"/><Relationship Id="rId2" Type="http://schemas.openxmlformats.org/officeDocument/2006/relationships/hyperlink" Target="mailto:Mary_harris@unt.edu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>
          <a:xfrm>
            <a:off x="914400" y="1295400"/>
            <a:ext cx="7289277" cy="4330576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College Preparatory Course Project</a:t>
            </a:r>
            <a:br>
              <a:rPr lang="en-US" sz="3600" dirty="0" smtClean="0"/>
            </a:br>
            <a:r>
              <a:rPr lang="en-US" sz="3600" dirty="0" smtClean="0"/>
              <a:t>Results of Survey 1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January 30, 2015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34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Participants: AVATAR </a:t>
            </a:r>
            <a:r>
              <a:rPr lang="en-US" dirty="0" smtClean="0"/>
              <a:t>coordinators in 18 0f 20 regions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3400" y="6324600"/>
            <a:ext cx="2515644" cy="2778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http://untavatar.org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133663"/>
            <a:ext cx="4926346" cy="4090327"/>
          </a:xfrm>
        </p:spPr>
      </p:pic>
    </p:spTree>
    <p:extLst>
      <p:ext uri="{BB962C8B-B14F-4D97-AF65-F5344CB8AC3E}">
        <p14:creationId xmlns:p14="http://schemas.microsoft.com/office/powerpoint/2010/main" val="116219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3417"/>
            <a:ext cx="3124200" cy="4727783"/>
          </a:xfrm>
        </p:spPr>
        <p:txBody>
          <a:bodyPr/>
          <a:lstStyle/>
          <a:p>
            <a:r>
              <a:rPr lang="en-US" dirty="0" smtClean="0"/>
              <a:t>What is going on in the regions?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Results of December 2014 </a:t>
            </a:r>
            <a:br>
              <a:rPr lang="en-US" sz="2400" dirty="0" smtClean="0"/>
            </a:br>
            <a:r>
              <a:rPr lang="en-US" sz="2400" dirty="0" smtClean="0"/>
              <a:t>AVATAR Survey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1045" y="1981200"/>
            <a:ext cx="3555755" cy="30584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Footer Placeholder 4"/>
          <p:cNvSpPr txBox="1">
            <a:spLocks/>
          </p:cNvSpPr>
          <p:nvPr/>
        </p:nvSpPr>
        <p:spPr>
          <a:xfrm>
            <a:off x="533401" y="6324600"/>
            <a:ext cx="1905000" cy="381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http://untavatar.org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61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CPC Survey Results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66440" y="2057401"/>
            <a:ext cx="6524959" cy="3962400"/>
          </a:xfrm>
        </p:spPr>
        <p:txBody>
          <a:bodyPr/>
          <a:lstStyle/>
          <a:p>
            <a:r>
              <a:rPr lang="en-US" b="1" dirty="0" smtClean="0"/>
              <a:t>Status of College Preparatory Courses by Region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1299043"/>
              </p:ext>
            </p:extLst>
          </p:nvPr>
        </p:nvGraphicFramePr>
        <p:xfrm>
          <a:off x="880264" y="2438400"/>
          <a:ext cx="5965539" cy="4191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683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the Courses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English Language Arts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Offered by 4 partnerships</a:t>
            </a:r>
          </a:p>
          <a:p>
            <a:r>
              <a:rPr lang="en-US" dirty="0" smtClean="0"/>
              <a:t>3 face to face; 1 online</a:t>
            </a:r>
          </a:p>
          <a:p>
            <a:r>
              <a:rPr lang="en-US" dirty="0" smtClean="0"/>
              <a:t>1 offered for one semester; 3, two semesters</a:t>
            </a:r>
          </a:p>
          <a:p>
            <a:r>
              <a:rPr lang="en-US" dirty="0" smtClean="0"/>
              <a:t>3 offered for high school credit, 1 not for credit, no dual credit</a:t>
            </a:r>
          </a:p>
          <a:p>
            <a:r>
              <a:rPr lang="en-US" dirty="0" smtClean="0"/>
              <a:t>All meet high school graduation </a:t>
            </a:r>
            <a:r>
              <a:rPr lang="en-US" dirty="0" smtClean="0"/>
              <a:t>requirements</a:t>
            </a:r>
          </a:p>
          <a:p>
            <a:r>
              <a:rPr lang="en-US" dirty="0" smtClean="0"/>
              <a:t>All taught by high school faculty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Mathematics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Offered by 5 partnerships</a:t>
            </a:r>
          </a:p>
          <a:p>
            <a:r>
              <a:rPr lang="en-US" dirty="0" smtClean="0"/>
              <a:t>4 face to face; 1 online</a:t>
            </a:r>
          </a:p>
          <a:p>
            <a:r>
              <a:rPr lang="en-US" dirty="0" smtClean="0"/>
              <a:t>All 5 offered for two </a:t>
            </a:r>
            <a:r>
              <a:rPr lang="en-US" dirty="0" smtClean="0"/>
              <a:t>semesters</a:t>
            </a:r>
          </a:p>
          <a:p>
            <a:r>
              <a:rPr lang="en-US" dirty="0" smtClean="0"/>
              <a:t>4 offered for high school credit; 1 not for credit, no dual credit</a:t>
            </a:r>
          </a:p>
          <a:p>
            <a:r>
              <a:rPr lang="en-US" dirty="0" smtClean="0"/>
              <a:t>4 </a:t>
            </a:r>
            <a:r>
              <a:rPr lang="en-US" dirty="0" smtClean="0"/>
              <a:t>meet high school graduation requirements; 1 does </a:t>
            </a:r>
            <a:r>
              <a:rPr lang="en-US" dirty="0" smtClean="0"/>
              <a:t>not</a:t>
            </a:r>
          </a:p>
          <a:p>
            <a:r>
              <a:rPr lang="en-US" dirty="0" smtClean="0"/>
              <a:t>All taught by high school faculty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22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Enrolled Students  (Regions 1, 2, 16, 19, 20)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English Language Arts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Seniors</a:t>
            </a:r>
          </a:p>
          <a:p>
            <a:r>
              <a:rPr lang="en-US" dirty="0" smtClean="0"/>
              <a:t>Not TSI ready in Reading and Writing</a:t>
            </a:r>
          </a:p>
          <a:p>
            <a:r>
              <a:rPr lang="en-US" dirty="0" smtClean="0"/>
              <a:t>Mainly Hispanic</a:t>
            </a:r>
          </a:p>
          <a:p>
            <a:r>
              <a:rPr lang="en-US" dirty="0" smtClean="0"/>
              <a:t>At least 750 in 4 regions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Mathematics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Seniors and some juniors</a:t>
            </a:r>
          </a:p>
          <a:p>
            <a:r>
              <a:rPr lang="en-US" dirty="0" smtClean="0"/>
              <a:t>Not TSI ready in Mathematics</a:t>
            </a:r>
          </a:p>
          <a:p>
            <a:r>
              <a:rPr lang="en-US" dirty="0" smtClean="0"/>
              <a:t>Mainly Hispanic</a:t>
            </a:r>
          </a:p>
          <a:p>
            <a:r>
              <a:rPr lang="en-US" dirty="0" smtClean="0"/>
              <a:t>At least 1100  in 5 regions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academic criteria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English Language Arts College Readiness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75% or higher course grade and a score of at least 3 on the STAAR writing rubric for each of the 5 assigned essays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Mathematics College Readiness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80% or higher course grade</a:t>
            </a:r>
          </a:p>
          <a:p>
            <a:r>
              <a:rPr lang="en-US" dirty="0" smtClean="0"/>
              <a:t>70% of higher course grade</a:t>
            </a:r>
          </a:p>
          <a:p>
            <a:r>
              <a:rPr lang="en-US" dirty="0" smtClean="0"/>
              <a:t>70% or higher in course and on final exam</a:t>
            </a:r>
          </a:p>
          <a:p>
            <a:r>
              <a:rPr lang="en-US" dirty="0" smtClean="0"/>
              <a:t>75% or higher in course and at least 60% on the final exam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0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Concluding </a:t>
            </a:r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 Texas, College Preparatory Courses are  most implemented on the border.</a:t>
            </a:r>
          </a:p>
          <a:p>
            <a:r>
              <a:rPr lang="en-US" sz="2000" dirty="0" smtClean="0"/>
              <a:t>Defining local partnerships is harder and riskier in more populous and diverse regions of the state.  </a:t>
            </a:r>
          </a:p>
          <a:p>
            <a:r>
              <a:rPr lang="en-US" sz="2000" dirty="0" smtClean="0"/>
              <a:t>Related literature </a:t>
            </a:r>
            <a:r>
              <a:rPr lang="en-US" sz="2000" dirty="0"/>
              <a:t> </a:t>
            </a:r>
            <a:r>
              <a:rPr lang="en-US" sz="2000" dirty="0" smtClean="0"/>
              <a:t>shows that in</a:t>
            </a:r>
            <a:r>
              <a:rPr lang="en-US" sz="2000" dirty="0" smtClean="0"/>
              <a:t> </a:t>
            </a:r>
            <a:r>
              <a:rPr lang="en-US" sz="2000" dirty="0" smtClean="0"/>
              <a:t>providing for College Preparatory Courses, Texas joined 37 other states that are exploring transitional courses as an alternative to developmental or remedial education.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http://untavatar.org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73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Mary M. Harris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Regent Professor Emerita</a:t>
            </a:r>
          </a:p>
          <a:p>
            <a:pPr marL="0" indent="0">
              <a:buNone/>
            </a:pPr>
            <a:r>
              <a:rPr lang="en-US" dirty="0" smtClean="0"/>
              <a:t>Co-director, AVATAR</a:t>
            </a:r>
          </a:p>
          <a:p>
            <a:pPr marL="0" indent="0">
              <a:buNone/>
            </a:pPr>
            <a:r>
              <a:rPr lang="en-US" dirty="0" smtClean="0"/>
              <a:t>University of North Texas</a:t>
            </a:r>
          </a:p>
          <a:p>
            <a:pPr marL="0" indent="0">
              <a:buNone/>
            </a:pPr>
            <a:r>
              <a:rPr lang="en-US" dirty="0" smtClean="0"/>
              <a:t>Denton, TX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Mary_harris@unt.edu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940 367-3026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M. Jean Keller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Professor and Acting Vice President</a:t>
            </a:r>
          </a:p>
          <a:p>
            <a:pPr marL="0" indent="0">
              <a:buNone/>
            </a:pPr>
            <a:r>
              <a:rPr lang="en-US" dirty="0" smtClean="0"/>
              <a:t>Director, AVATAR</a:t>
            </a:r>
          </a:p>
          <a:p>
            <a:pPr marL="0" indent="0">
              <a:buNone/>
            </a:pPr>
            <a:r>
              <a:rPr lang="en-US" dirty="0" smtClean="0"/>
              <a:t>University of North Texas</a:t>
            </a:r>
          </a:p>
          <a:p>
            <a:pPr marL="0" indent="0">
              <a:buNone/>
            </a:pPr>
            <a:r>
              <a:rPr lang="en-US" dirty="0" smtClean="0"/>
              <a:t>Denton, TX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Jean_keller@unt.edu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940 565-3427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836AA-2E5C-4B78-BCFE-529AC84706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4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4744</TotalTime>
  <Words>388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Ion Boardroom</vt:lpstr>
      <vt:lpstr>College Preparatory Course Project Results of Survey 1 January 30, 2015</vt:lpstr>
      <vt:lpstr>Participants: AVATAR coordinators in 18 0f 20 regions</vt:lpstr>
      <vt:lpstr>What is going on in the regions?   Results of December 2014  AVATAR Survey</vt:lpstr>
      <vt:lpstr>CPC Survey Results</vt:lpstr>
      <vt:lpstr>Overview of the Courses</vt:lpstr>
      <vt:lpstr>Overview of Enrolled Students  (Regions 1, 2, 16, 19, 20)</vt:lpstr>
      <vt:lpstr>Sample academic criteria </vt:lpstr>
      <vt:lpstr>Some Concluding Observations</vt:lpstr>
      <vt:lpstr>Presenters</vt:lpstr>
    </vt:vector>
  </TitlesOfParts>
  <Company>University of North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One</dc:title>
  <dc:creator>Summer</dc:creator>
  <cp:lastModifiedBy>Harris, Mary</cp:lastModifiedBy>
  <cp:revision>304</cp:revision>
  <cp:lastPrinted>2012-10-09T01:20:27Z</cp:lastPrinted>
  <dcterms:created xsi:type="dcterms:W3CDTF">2012-08-21T16:02:43Z</dcterms:created>
  <dcterms:modified xsi:type="dcterms:W3CDTF">2015-02-05T16:48:19Z</dcterms:modified>
</cp:coreProperties>
</file>