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61" r:id="rId1"/>
  </p:sldMasterIdLst>
  <p:notesMasterIdLst>
    <p:notesMasterId r:id="rId37"/>
  </p:notesMasterIdLst>
  <p:handoutMasterIdLst>
    <p:handoutMasterId r:id="rId38"/>
  </p:handoutMasterIdLst>
  <p:sldIdLst>
    <p:sldId id="373" r:id="rId2"/>
    <p:sldId id="402" r:id="rId3"/>
    <p:sldId id="403" r:id="rId4"/>
    <p:sldId id="371" r:id="rId5"/>
    <p:sldId id="374" r:id="rId6"/>
    <p:sldId id="372" r:id="rId7"/>
    <p:sldId id="375" r:id="rId8"/>
    <p:sldId id="348" r:id="rId9"/>
    <p:sldId id="339" r:id="rId10"/>
    <p:sldId id="376" r:id="rId11"/>
    <p:sldId id="377" r:id="rId12"/>
    <p:sldId id="378" r:id="rId13"/>
    <p:sldId id="349" r:id="rId14"/>
    <p:sldId id="379" r:id="rId15"/>
    <p:sldId id="380" r:id="rId16"/>
    <p:sldId id="381" r:id="rId17"/>
    <p:sldId id="382" r:id="rId18"/>
    <p:sldId id="384" r:id="rId19"/>
    <p:sldId id="383" r:id="rId20"/>
    <p:sldId id="389" r:id="rId21"/>
    <p:sldId id="391" r:id="rId22"/>
    <p:sldId id="390" r:id="rId23"/>
    <p:sldId id="392" r:id="rId24"/>
    <p:sldId id="388" r:id="rId25"/>
    <p:sldId id="393" r:id="rId26"/>
    <p:sldId id="394" r:id="rId27"/>
    <p:sldId id="396" r:id="rId28"/>
    <p:sldId id="399" r:id="rId29"/>
    <p:sldId id="397" r:id="rId30"/>
    <p:sldId id="398" r:id="rId31"/>
    <p:sldId id="361" r:id="rId32"/>
    <p:sldId id="400" r:id="rId33"/>
    <p:sldId id="345" r:id="rId34"/>
    <p:sldId id="401" r:id="rId35"/>
    <p:sldId id="404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mmer" initials="S" lastIdx="6" clrIdx="0">
    <p:extLst>
      <p:ext uri="{19B8F6BF-5375-455C-9EA6-DF929625EA0E}">
        <p15:presenceInfo xmlns:p15="http://schemas.microsoft.com/office/powerpoint/2012/main" userId="Summ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2A28"/>
    <a:srgbClr val="FFD757"/>
    <a:srgbClr val="DAA600"/>
    <a:srgbClr val="A6CE28"/>
    <a:srgbClr val="349C4D"/>
    <a:srgbClr val="8EB022"/>
    <a:srgbClr val="3B16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004" autoAdjust="0"/>
  </p:normalViewPr>
  <p:slideViewPr>
    <p:cSldViewPr>
      <p:cViewPr varScale="1">
        <p:scale>
          <a:sx n="85" d="100"/>
          <a:sy n="85" d="100"/>
        </p:scale>
        <p:origin x="141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2-04T10:16:41.481" idx="4">
    <p:pos x="10" y="10"/>
    <p:text>Moved comment to notes is this okay?</p:text>
    <p:extLst mod="1">
      <p:ext uri="{C676402C-5697-4E1C-873F-D02D1690AC5C}">
        <p15:threadingInfo xmlns:p15="http://schemas.microsoft.com/office/powerpoint/2012/main" timeZoneBias="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2-04T10:16:23.737" idx="3">
    <p:pos x="5514" y="1677"/>
    <p:text>I changed this to a statement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2-04T10:15:57.888" idx="2">
    <p:pos x="5537" y="1248"/>
    <p:text>Is this the correct image for the district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2-04T12:20:13.580" idx="6">
    <p:pos x="1186" y="2659"/>
    <p:text>Changed wording</p:text>
    <p:extLst>
      <p:ext uri="{C676402C-5697-4E1C-873F-D02D1690AC5C}">
        <p15:threadingInfo xmlns:p15="http://schemas.microsoft.com/office/powerpoint/2012/main" timeZoneBias="3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44977-D44A-48DB-99F9-46250E558387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B5E24-6DCB-43F2-8A74-492854F8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56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6D5796A-7CDB-40B9-A11F-D421A28B91ED}" type="datetimeFigureOut">
              <a:rPr lang="en-US" smtClean="0"/>
              <a:pPr/>
              <a:t>2/4/2015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9ACFD8-91C1-4EFF-B273-5897C9E97F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11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Leaders, please note.  This module requires substitution of local data for the sample data provided here.  Follow the directions on the ”Local Data </a:t>
            </a:r>
            <a:r>
              <a:rPr lang="en-US" dirty="0" err="1" smtClean="0"/>
              <a:t>Powerpoint</a:t>
            </a:r>
            <a:r>
              <a:rPr lang="en-US" dirty="0" smtClean="0"/>
              <a:t> Instructions, 2015 update.”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ACFD8-91C1-4EFF-B273-5897C9E97F7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79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89088" y="457200"/>
            <a:ext cx="3981450" cy="29876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endParaRPr lang="en-US" sz="1400" b="1" dirty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12" indent="-285697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790" indent="-22855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9906" indent="-22855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020" indent="-22855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135" indent="-22855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250" indent="-22855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367" indent="-22855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483" indent="-22855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0E023D8-2E4E-490D-B4FF-149138CD6223}" type="slidenum">
              <a:rPr lang="en-US" smtClean="0">
                <a:latin typeface="Calibri" pitchFamily="34" charset="0"/>
              </a:rPr>
              <a:pPr/>
              <a:t>8</a:t>
            </a:fld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899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ACFD8-91C1-4EFF-B273-5897C9E97F7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719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9BA52462-A70A-4334-9A4C-904E5BA271B8}" type="datetime1">
              <a:rPr lang="en-US" smtClean="0"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A79836AA-2E5C-4B78-BCFE-529AC84706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262" y="2133600"/>
            <a:ext cx="4758475" cy="2324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 userDrawn="1"/>
        </p:nvSpPr>
        <p:spPr>
          <a:xfrm>
            <a:off x="2002262" y="6329723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000" baseline="0" dirty="0">
                <a:solidFill>
                  <a:srgbClr val="FF0000"/>
                </a:solidFill>
              </a:rPr>
              <a:t>http</a:t>
            </a:r>
            <a:r>
              <a:rPr lang="en-US" sz="2000" baseline="0" dirty="0" smtClean="0">
                <a:solidFill>
                  <a:srgbClr val="FF0000"/>
                </a:solidFill>
              </a:rPr>
              <a:t>://untavatar.org</a:t>
            </a:r>
            <a:endParaRPr lang="en-US" sz="2000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52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1607-A3B4-4D15-8D64-7EEA0B7F3C00}" type="datetime1">
              <a:rPr lang="en-US" smtClean="0"/>
              <a:t>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79836AA-2E5C-4B78-BCFE-529AC84706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805" y="5882354"/>
            <a:ext cx="1676400" cy="81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19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D16B-4036-4723-AB9F-F4FFA3F833B9}" type="datetime1">
              <a:rPr lang="en-US" smtClean="0"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79836AA-2E5C-4B78-BCFE-529AC84706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792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14F9-8CD2-456C-AB1C-5E0EC8477887}" type="datetime1">
              <a:rPr lang="en-US" smtClean="0"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79836AA-2E5C-4B78-BCFE-529AC84706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548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DBB5-1C12-4C6A-A00F-53948DBD1E91}" type="datetime1">
              <a:rPr lang="en-US" smtClean="0"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79836AA-2E5C-4B78-BCFE-529AC84706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378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7222-3ED0-408A-B150-70D1F85506FF}" type="datetime1">
              <a:rPr lang="en-US" smtClean="0"/>
              <a:t>2/4/2015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79836AA-2E5C-4B78-BCFE-529AC84706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397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A76F-2A80-40A9-BB1B-624D8A1D6325}" type="datetime1">
              <a:rPr lang="en-US" smtClean="0"/>
              <a:t>2/4/2015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79836AA-2E5C-4B78-BCFE-529AC84706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77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8A28-D685-4FE1-AE21-80151960E919}" type="datetime1">
              <a:rPr lang="en-US" smtClean="0"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79836AA-2E5C-4B78-BCFE-529AC84706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84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128A-9BEE-4EB2-A006-01350F586BF4}" type="datetime1">
              <a:rPr lang="en-US" smtClean="0"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79836AA-2E5C-4B78-BCFE-529AC84706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5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4FD3-327A-41E8-8253-09E602EA0936}" type="datetime1">
              <a:rPr lang="en-US" smtClean="0"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79836AA-2E5C-4B78-BCFE-529AC84706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791222" y="6095998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000" baseline="0" dirty="0">
                <a:solidFill>
                  <a:srgbClr val="FF0000"/>
                </a:solidFill>
              </a:rPr>
              <a:t>http</a:t>
            </a:r>
            <a:r>
              <a:rPr lang="en-US" sz="2000" baseline="0" dirty="0" smtClean="0">
                <a:solidFill>
                  <a:srgbClr val="FF0000"/>
                </a:solidFill>
              </a:rPr>
              <a:t>://untavatar.org</a:t>
            </a:r>
            <a:endParaRPr lang="en-US" sz="2000" baseline="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210" y="5886113"/>
            <a:ext cx="1676400" cy="81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9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52DC-C39C-4BDF-AF03-017AAD57AA44}" type="datetime1">
              <a:rPr lang="en-US" smtClean="0"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79836AA-2E5C-4B78-BCFE-529AC84706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210" y="5886113"/>
            <a:ext cx="1676400" cy="81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ED02-86F6-4582-B4A2-36DFA66FFB95}" type="datetime1">
              <a:rPr lang="en-US" smtClean="0"/>
              <a:t>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79836AA-2E5C-4B78-BCFE-529AC84706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210" y="5886113"/>
            <a:ext cx="1676400" cy="81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89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B652-3AC5-4E75-AEB0-D223B6AE21E0}" type="datetime1">
              <a:rPr lang="en-US" smtClean="0"/>
              <a:t>2/4/2015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79836AA-2E5C-4B78-BCFE-529AC84706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5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4BF0-94F7-420F-A574-793457574244}" type="datetime1">
              <a:rPr lang="en-US" smtClean="0"/>
              <a:t>2/4/2015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79836AA-2E5C-4B78-BCFE-529AC84706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44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E63D-B1BB-4A5E-8518-03998E7E5A4B}" type="datetime1">
              <a:rPr lang="en-US" smtClean="0"/>
              <a:t>2/4/2015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79836AA-2E5C-4B78-BCFE-529AC84706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478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ADE1-82DF-4683-881A-303D53E43FFB}" type="datetime1">
              <a:rPr lang="en-US" smtClean="0"/>
              <a:t>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79836AA-2E5C-4B78-BCFE-529AC84706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077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4A1EF-A624-41B2-9A99-C5B3BF741B1D}" type="datetime1">
              <a:rPr lang="en-US" smtClean="0"/>
              <a:t>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79836AA-2E5C-4B78-BCFE-529AC84706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82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3CEB2D0F-763A-4251-A39C-3BBA74D270B2}" type="datetime1">
              <a:rPr lang="en-US" smtClean="0"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A79836AA-2E5C-4B78-BCFE-529AC84706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5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2" r:id="rId1"/>
    <p:sldLayoutId id="2147484763" r:id="rId2"/>
    <p:sldLayoutId id="2147484764" r:id="rId3"/>
    <p:sldLayoutId id="2147484765" r:id="rId4"/>
    <p:sldLayoutId id="2147484766" r:id="rId5"/>
    <p:sldLayoutId id="2147484767" r:id="rId6"/>
    <p:sldLayoutId id="2147484768" r:id="rId7"/>
    <p:sldLayoutId id="2147484769" r:id="rId8"/>
    <p:sldLayoutId id="2147484770" r:id="rId9"/>
    <p:sldLayoutId id="2147484771" r:id="rId10"/>
    <p:sldLayoutId id="2147484772" r:id="rId11"/>
    <p:sldLayoutId id="2147484773" r:id="rId12"/>
    <p:sldLayoutId id="2147484774" r:id="rId13"/>
    <p:sldLayoutId id="2147484775" r:id="rId14"/>
    <p:sldLayoutId id="2147484776" r:id="rId15"/>
    <p:sldLayoutId id="2147484777" r:id="rId16"/>
    <p:sldLayoutId id="2147484778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northtexan.unt.edu/content/new-university-union-open-fall-2015" TargetMode="External"/><Relationship Id="rId2" Type="http://schemas.openxmlformats.org/officeDocument/2006/relationships/hyperlink" Target="http://www.unt.edu/catalogs/2009-10/undergrad/coed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upportforstepdads.com/2015/01/six-tips-inspire-stepchild-attend-college/" TargetMode="External"/><Relationship Id="rId5" Type="http://schemas.openxmlformats.org/officeDocument/2006/relationships/hyperlink" Target="http://curatti.com/question-answers/" TargetMode="External"/><Relationship Id="rId4" Type="http://schemas.openxmlformats.org/officeDocument/2006/relationships/hyperlink" Target="https://honors.unt.edu/national-student-exchange-ns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comments" Target="../comments/commen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914400" y="1676400"/>
            <a:ext cx="7289277" cy="4330576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Module 3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5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Demographics:</a:t>
            </a:r>
            <a:br>
              <a:rPr lang="en-US" dirty="0" smtClean="0"/>
            </a:br>
            <a:r>
              <a:rPr lang="en-US" dirty="0" smtClean="0"/>
              <a:t>Huntsville High School, 2013-14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309740"/>
              </p:ext>
            </p:extLst>
          </p:nvPr>
        </p:nvGraphicFramePr>
        <p:xfrm>
          <a:off x="1371600" y="2209800"/>
          <a:ext cx="4343400" cy="441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010"/>
                <a:gridCol w="209439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 Demographic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Number</a:t>
                      </a:r>
                    </a:p>
                    <a:p>
                      <a:r>
                        <a:rPr lang="en-US" sz="1200" dirty="0" smtClean="0"/>
                        <a:t>Students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1707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Grade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475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Grade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482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Grade 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362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Grade 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388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Graduating class 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394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Minimum curriculum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13.7%*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Recommended curriculum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86.3%*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43600" y="47244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*State Comparison:</a:t>
            </a:r>
          </a:p>
          <a:p>
            <a:r>
              <a:rPr lang="en-US" dirty="0" smtClean="0"/>
              <a:t>Minimum   18.4%</a:t>
            </a:r>
          </a:p>
          <a:p>
            <a:r>
              <a:rPr lang="en-US" dirty="0" smtClean="0"/>
              <a:t>Recommended   81.6%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228600" y="6584885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http://untavatar.org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34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Ethnicity: </a:t>
            </a:r>
            <a:br>
              <a:rPr lang="en-US" dirty="0" smtClean="0"/>
            </a:br>
            <a:r>
              <a:rPr lang="en-US" dirty="0" smtClean="0"/>
              <a:t>Huntsville High School, 2013-14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825721"/>
              </p:ext>
            </p:extLst>
          </p:nvPr>
        </p:nvGraphicFramePr>
        <p:xfrm>
          <a:off x="685800" y="2133600"/>
          <a:ext cx="320040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567"/>
                <a:gridCol w="1323833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Ethnic 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Percentage</a:t>
                      </a:r>
                      <a:r>
                        <a:rPr lang="en-US" sz="1400" baseline="0" dirty="0" smtClean="0"/>
                        <a:t> 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African American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23.0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Hispanic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27.7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46.8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American Indian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0.2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1.0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Pacific Islander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0.0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 or more races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1.3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0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Subgroups:</a:t>
            </a:r>
            <a:br>
              <a:rPr lang="en-US" dirty="0" smtClean="0"/>
            </a:br>
            <a:r>
              <a:rPr lang="en-US" dirty="0" smtClean="0"/>
              <a:t>Huntsville High School, 2013-14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526626"/>
              </p:ext>
            </p:extLst>
          </p:nvPr>
        </p:nvGraphicFramePr>
        <p:xfrm>
          <a:off x="1447800" y="2286000"/>
          <a:ext cx="4572000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/>
                <a:gridCol w="21717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Demographic</a:t>
                      </a:r>
                      <a:r>
                        <a:rPr lang="en-US" baseline="0" dirty="0" smtClean="0"/>
                        <a:t>  groups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Percentage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Economically disadvantaged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51.3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Limited English</a:t>
                      </a:r>
                      <a:r>
                        <a:rPr lang="en-US" baseline="0" dirty="0" smtClean="0"/>
                        <a:t> Proficient (LEP)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</a:t>
                      </a:r>
                      <a:r>
                        <a:rPr lang="en-US" baseline="0" dirty="0" smtClean="0"/>
                        <a:t> 4.3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With</a:t>
                      </a:r>
                      <a:r>
                        <a:rPr lang="en-US" baseline="0" dirty="0" smtClean="0"/>
                        <a:t> disciplinary placements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6.8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 risk*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51.1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Mobility (2012-13)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13.9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34200" y="2286000"/>
            <a:ext cx="1905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*At risk of dropping out of school based on the performance and status indicators listed in the TAPR Glossary.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7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374" y="3429000"/>
            <a:ext cx="2712590" cy="1495588"/>
          </a:xfrm>
        </p:spPr>
        <p:txBody>
          <a:bodyPr/>
          <a:lstStyle/>
          <a:p>
            <a:pPr lvl="2" algn="l" defTabSz="457200" rtl="0"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</a:rPr>
              <a:t>How </a:t>
            </a:r>
            <a:r>
              <a:rPr lang="en-US" sz="3200" dirty="0" smtClean="0">
                <a:solidFill>
                  <a:schemeClr val="bg1"/>
                </a:solidFill>
              </a:rPr>
              <a:t>ready are Huntsville High School </a:t>
            </a:r>
            <a:r>
              <a:rPr lang="en-US" sz="3200" dirty="0">
                <a:solidFill>
                  <a:schemeClr val="bg1"/>
                </a:solidFill>
              </a:rPr>
              <a:t>students </a:t>
            </a:r>
            <a:r>
              <a:rPr lang="en-US" sz="3200" dirty="0" smtClean="0">
                <a:solidFill>
                  <a:schemeClr val="bg1"/>
                </a:solidFill>
              </a:rPr>
              <a:t>for college?</a:t>
            </a: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752600"/>
            <a:ext cx="3733800" cy="25620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6400800"/>
            <a:ext cx="17043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http://untavatar.org</a:t>
            </a:r>
          </a:p>
        </p:txBody>
      </p:sp>
    </p:spTree>
    <p:extLst>
      <p:ext uri="{BB962C8B-B14F-4D97-AF65-F5344CB8AC3E}">
        <p14:creationId xmlns:p14="http://schemas.microsoft.com/office/powerpoint/2010/main" val="143750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Percent College Ready High School Graduates, 2013-2014, Based on Test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Other Descriptors of Student Body in Percentages:</a:t>
            </a:r>
          </a:p>
          <a:p>
            <a:pPr lvl="1"/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47376"/>
              </p:ext>
            </p:extLst>
          </p:nvPr>
        </p:nvGraphicFramePr>
        <p:xfrm>
          <a:off x="866441" y="2362200"/>
          <a:ext cx="6747529" cy="2801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637"/>
                <a:gridCol w="860122"/>
                <a:gridCol w="1600200"/>
                <a:gridCol w="1435741"/>
                <a:gridCol w="1072829"/>
              </a:tblGrid>
              <a:tr h="115047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Huntsvills</a:t>
                      </a:r>
                      <a:r>
                        <a:rPr lang="en-US" dirty="0" smtClean="0"/>
                        <a:t> High School</a:t>
                      </a:r>
                      <a:r>
                        <a:rPr lang="en-US" baseline="0" dirty="0" smtClean="0"/>
                        <a:t> Class of 2013</a:t>
                      </a:r>
                    </a:p>
                    <a:p>
                      <a:r>
                        <a:rPr lang="en-US" baseline="0" dirty="0" smtClean="0"/>
                        <a:t>N=394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African American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Hispanic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</a:tr>
              <a:tr h="374068">
                <a:tc>
                  <a:txBody>
                    <a:bodyPr/>
                    <a:lstStyle/>
                    <a:p>
                      <a:r>
                        <a:rPr lang="en-US" dirty="0" smtClean="0"/>
                        <a:t>ELA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69</a:t>
                      </a:r>
                      <a:endParaRPr lang="en-US" dirty="0"/>
                    </a:p>
                  </a:txBody>
                  <a:tcPr/>
                </a:tc>
              </a:tr>
              <a:tr h="619488">
                <a:tc>
                  <a:txBody>
                    <a:bodyPr/>
                    <a:lstStyle/>
                    <a:p>
                      <a:r>
                        <a:rPr lang="en-US" dirty="0" smtClean="0"/>
                        <a:t>Mathematics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74</a:t>
                      </a:r>
                      <a:endParaRPr lang="en-US" dirty="0"/>
                    </a:p>
                  </a:txBody>
                  <a:tcPr/>
                </a:tc>
              </a:tr>
              <a:tr h="619488">
                <a:tc>
                  <a:txBody>
                    <a:bodyPr/>
                    <a:lstStyle/>
                    <a:p>
                      <a:r>
                        <a:rPr lang="en-US" dirty="0" smtClean="0"/>
                        <a:t>Both subjects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60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6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Percent Advanced Course Dual Credit Completion in 2013-14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Other Descriptors of Student Body in Percentages:</a:t>
            </a:r>
          </a:p>
          <a:p>
            <a:pPr lvl="1"/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174948"/>
              </p:ext>
            </p:extLst>
          </p:nvPr>
        </p:nvGraphicFramePr>
        <p:xfrm>
          <a:off x="866441" y="2514601"/>
          <a:ext cx="6747529" cy="2685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637"/>
                <a:gridCol w="860122"/>
                <a:gridCol w="1600200"/>
                <a:gridCol w="1435741"/>
                <a:gridCol w="1072829"/>
              </a:tblGrid>
              <a:tr h="1691640">
                <a:tc>
                  <a:txBody>
                    <a:bodyPr/>
                    <a:lstStyle/>
                    <a:p>
                      <a:r>
                        <a:rPr lang="en-US" dirty="0" smtClean="0"/>
                        <a:t>Huntsville High School</a:t>
                      </a:r>
                      <a:r>
                        <a:rPr lang="en-US" baseline="0" dirty="0" smtClean="0"/>
                        <a:t> Students, 2013-2014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African American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Hispanic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</a:tr>
              <a:tr h="374068"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22.1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29.6</a:t>
                      </a:r>
                      <a:endParaRPr lang="en-US" dirty="0"/>
                    </a:p>
                  </a:txBody>
                  <a:tcPr/>
                </a:tc>
              </a:tr>
              <a:tr h="619488"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25.3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17.3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94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Percent AP/IB Enrollees Tested and Meeting Criteria in 2013-14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Other Descriptors of Student Body in Percentages:</a:t>
            </a:r>
          </a:p>
          <a:p>
            <a:pPr lvl="1"/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72949"/>
              </p:ext>
            </p:extLst>
          </p:nvPr>
        </p:nvGraphicFramePr>
        <p:xfrm>
          <a:off x="866441" y="2514601"/>
          <a:ext cx="6747529" cy="2685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637"/>
                <a:gridCol w="860122"/>
                <a:gridCol w="1600200"/>
                <a:gridCol w="1435741"/>
                <a:gridCol w="1072829"/>
              </a:tblGrid>
              <a:tr h="1691640">
                <a:tc>
                  <a:txBody>
                    <a:bodyPr/>
                    <a:lstStyle/>
                    <a:p>
                      <a:r>
                        <a:rPr lang="en-US" dirty="0" smtClean="0"/>
                        <a:t>Huntsville High School</a:t>
                      </a:r>
                      <a:r>
                        <a:rPr lang="en-US" baseline="0" dirty="0" smtClean="0"/>
                        <a:t> Students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African American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Hispanic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</a:tr>
              <a:tr h="374068">
                <a:tc>
                  <a:txBody>
                    <a:bodyPr/>
                    <a:lstStyle/>
                    <a:p>
                      <a:r>
                        <a:rPr lang="en-US" dirty="0" smtClean="0"/>
                        <a:t>Tested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10.5</a:t>
                      </a:r>
                      <a:endParaRPr lang="en-US" dirty="0"/>
                    </a:p>
                  </a:txBody>
                  <a:tcPr/>
                </a:tc>
              </a:tr>
              <a:tr h="619488">
                <a:tc>
                  <a:txBody>
                    <a:bodyPr/>
                    <a:lstStyle/>
                    <a:p>
                      <a:r>
                        <a:rPr lang="en-US" dirty="0" smtClean="0"/>
                        <a:t>Met Criteria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58.8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59.5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43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Percent 2013 Graduates Enrolled in IHE and Completing One Year without Remediation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Other Descriptors of Student Body in Percentages:</a:t>
            </a:r>
          </a:p>
          <a:p>
            <a:pPr lvl="1"/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482365"/>
              </p:ext>
            </p:extLst>
          </p:nvPr>
        </p:nvGraphicFramePr>
        <p:xfrm>
          <a:off x="866441" y="2514601"/>
          <a:ext cx="6747529" cy="2980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959"/>
                <a:gridCol w="990600"/>
                <a:gridCol w="1295400"/>
                <a:gridCol w="1435741"/>
                <a:gridCol w="1072829"/>
              </a:tblGrid>
              <a:tr h="1691640">
                <a:tc>
                  <a:txBody>
                    <a:bodyPr/>
                    <a:lstStyle/>
                    <a:p>
                      <a:r>
                        <a:rPr lang="en-US" dirty="0" smtClean="0"/>
                        <a:t>Huntsville High School</a:t>
                      </a:r>
                      <a:r>
                        <a:rPr lang="en-US" baseline="0" dirty="0" smtClean="0"/>
                        <a:t> Graduates Class of 2012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African American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Hispanic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</a:tr>
              <a:tr h="374068">
                <a:tc>
                  <a:txBody>
                    <a:bodyPr/>
                    <a:lstStyle/>
                    <a:p>
                      <a:r>
                        <a:rPr lang="en-US" dirty="0" smtClean="0"/>
                        <a:t>Enrolled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</a:t>
                      </a:r>
                      <a:r>
                        <a:rPr lang="en-US" dirty="0" err="1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</a:t>
                      </a:r>
                      <a:r>
                        <a:rPr lang="en-US" dirty="0" err="1" smtClean="0"/>
                        <a:t>na</a:t>
                      </a:r>
                      <a:endParaRPr lang="en-US" dirty="0"/>
                    </a:p>
                  </a:txBody>
                  <a:tcPr/>
                </a:tc>
              </a:tr>
              <a:tr h="619488"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Completed One Year no Remediation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</a:t>
                      </a:r>
                      <a:r>
                        <a:rPr lang="en-US" dirty="0" err="1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</a:t>
                      </a:r>
                      <a:r>
                        <a:rPr lang="en-US" dirty="0" err="1" smtClean="0"/>
                        <a:t>na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27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 defTabSz="457200" rtl="0"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</a:rPr>
              <a:t>Where do Huntsville High School graduates attend college?</a:t>
            </a: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761918"/>
            <a:ext cx="2895600" cy="1657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685800" y="6400800"/>
            <a:ext cx="17043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http://untavatar.org</a:t>
            </a:r>
          </a:p>
        </p:txBody>
      </p:sp>
    </p:spTree>
    <p:extLst>
      <p:ext uri="{BB962C8B-B14F-4D97-AF65-F5344CB8AC3E}">
        <p14:creationId xmlns:p14="http://schemas.microsoft.com/office/powerpoint/2010/main" val="154352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Texas </a:t>
            </a:r>
            <a:r>
              <a:rPr lang="en-US" dirty="0" smtClean="0"/>
              <a:t>Public Institutions of Enrollment of Huntsville High School 2013 Graduates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880588"/>
              </p:ext>
            </p:extLst>
          </p:nvPr>
        </p:nvGraphicFramePr>
        <p:xfrm>
          <a:off x="1752600" y="2286000"/>
          <a:ext cx="5237820" cy="436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1199220"/>
              </a:tblGrid>
              <a:tr h="542720"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 of Enrollment,</a:t>
                      </a:r>
                      <a:r>
                        <a:rPr lang="en-US" baseline="0" dirty="0" smtClean="0"/>
                        <a:t> Fall, 2013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/>
                </a:tc>
              </a:tr>
              <a:tr h="374068">
                <a:tc>
                  <a:txBody>
                    <a:bodyPr/>
                    <a:lstStyle/>
                    <a:p>
                      <a:r>
                        <a:rPr lang="en-US" dirty="0" smtClean="0"/>
                        <a:t>Sam Houston State University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/>
                </a:tc>
              </a:tr>
              <a:tr h="442972">
                <a:tc>
                  <a:txBody>
                    <a:bodyPr/>
                    <a:lstStyle/>
                    <a:p>
                      <a:r>
                        <a:rPr lang="en-US" dirty="0" smtClean="0"/>
                        <a:t>Lone Star College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Blinn</a:t>
                      </a:r>
                      <a:r>
                        <a:rPr lang="en-US" dirty="0" smtClean="0"/>
                        <a:t> College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Texas A&amp;M University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Prairie</a:t>
                      </a:r>
                      <a:r>
                        <a:rPr lang="en-US" baseline="0" dirty="0" smtClean="0"/>
                        <a:t> View A&amp;M University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</a:t>
                      </a:r>
                      <a:r>
                        <a:rPr lang="en-US" baseline="0" dirty="0" smtClean="0"/>
                        <a:t> of Texas Austin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Other Texas 2-year college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</a:tr>
              <a:tr h="619488">
                <a:tc>
                  <a:txBody>
                    <a:bodyPr/>
                    <a:lstStyle/>
                    <a:p>
                      <a:r>
                        <a:rPr lang="en-US" dirty="0" smtClean="0"/>
                        <a:t>Other Texas 4-year college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64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Using Local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6400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http://untavatar.org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952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6-year College Degree Attainment by Huntsville High School 2005 Graduates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Other Descriptors of Student Body in Percentages:</a:t>
            </a:r>
          </a:p>
          <a:p>
            <a:pPr lvl="1"/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260707"/>
              </p:ext>
            </p:extLst>
          </p:nvPr>
        </p:nvGraphicFramePr>
        <p:xfrm>
          <a:off x="1143000" y="2209800"/>
          <a:ext cx="57150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914400"/>
                <a:gridCol w="533400"/>
                <a:gridCol w="6858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 of Enrollment,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BA/BS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Cert</a:t>
                      </a:r>
                      <a:endParaRPr lang="en-US" dirty="0"/>
                    </a:p>
                  </a:txBody>
                  <a:tcPr/>
                </a:tc>
              </a:tr>
              <a:tr h="374068">
                <a:tc>
                  <a:txBody>
                    <a:bodyPr/>
                    <a:lstStyle/>
                    <a:p>
                      <a:r>
                        <a:rPr lang="en-US" dirty="0" smtClean="0"/>
                        <a:t>Sam Houston State University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42972">
                <a:tc>
                  <a:txBody>
                    <a:bodyPr/>
                    <a:lstStyle/>
                    <a:p>
                      <a:r>
                        <a:rPr lang="en-US" dirty="0" smtClean="0"/>
                        <a:t>Texas A&amp;M University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 of Texas Austin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1680">
                <a:tc>
                  <a:txBody>
                    <a:bodyPr/>
                    <a:lstStyle/>
                    <a:p>
                      <a:r>
                        <a:rPr lang="en-US" dirty="0" smtClean="0"/>
                        <a:t>Stephen F. Austin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Prairie</a:t>
                      </a:r>
                      <a:r>
                        <a:rPr lang="en-US" baseline="0" dirty="0" smtClean="0"/>
                        <a:t> View A&amp;M University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Southwestern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Texas State University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1680">
                <a:tc>
                  <a:txBody>
                    <a:bodyPr/>
                    <a:lstStyle/>
                    <a:p>
                      <a:r>
                        <a:rPr lang="en-US" dirty="0" smtClean="0"/>
                        <a:t>Lone Star College- Montgomery</a:t>
                      </a:r>
                      <a:r>
                        <a:rPr lang="en-US" baseline="0" dirty="0" smtClean="0"/>
                        <a:t> and </a:t>
                      </a:r>
                      <a:r>
                        <a:rPr lang="en-US" baseline="0" dirty="0" err="1" smtClean="0"/>
                        <a:t>Kingswood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Blinn</a:t>
                      </a:r>
                      <a:r>
                        <a:rPr lang="en-US" dirty="0" smtClean="0"/>
                        <a:t> College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304800" y="6611779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http://untavatar.org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3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Grade Point Average of 2012 Huntsville High School Graduates for First Year in Texas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Other Descriptors of Student Body in Percentages:</a:t>
            </a:r>
          </a:p>
          <a:p>
            <a:pPr lvl="1"/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866441" y="2514601"/>
          <a:ext cx="6982159" cy="1984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8867"/>
                <a:gridCol w="568892"/>
                <a:gridCol w="685800"/>
                <a:gridCol w="685800"/>
                <a:gridCol w="685800"/>
                <a:gridCol w="685800"/>
                <a:gridCol w="685800"/>
                <a:gridCol w="1295400"/>
              </a:tblGrid>
              <a:tr h="990599"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IHE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2.0-2.49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2.5-2.99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3.0- 3.49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Unknown</a:t>
                      </a:r>
                      <a:endParaRPr lang="en-US" dirty="0"/>
                    </a:p>
                  </a:txBody>
                  <a:tcPr/>
                </a:tc>
              </a:tr>
              <a:tr h="374068">
                <a:tc>
                  <a:txBody>
                    <a:bodyPr/>
                    <a:lstStyle/>
                    <a:p>
                      <a:r>
                        <a:rPr lang="en-US" dirty="0" smtClean="0"/>
                        <a:t>2-year public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8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9</a:t>
                      </a:r>
                      <a:endParaRPr lang="en-US" dirty="0"/>
                    </a:p>
                  </a:txBody>
                  <a:tcPr/>
                </a:tc>
              </a:tr>
              <a:tr h="619488">
                <a:tc>
                  <a:txBody>
                    <a:bodyPr/>
                    <a:lstStyle/>
                    <a:p>
                      <a:r>
                        <a:rPr lang="en-US" dirty="0" smtClean="0"/>
                        <a:t>4-year public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21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18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19600"/>
            <a:ext cx="2712590" cy="1495588"/>
          </a:xfrm>
        </p:spPr>
        <p:txBody>
          <a:bodyPr/>
          <a:lstStyle/>
          <a:p>
            <a:pPr lvl="2" algn="l" defTabSz="457200" rtl="0">
              <a:spcBef>
                <a:spcPct val="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What are the demographic and success profiles of Lone Star College &amp; Sam Houston State University students?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26" name="Picture 2" descr="Download the LSCS Success Guid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09526"/>
            <a:ext cx="3276600" cy="4221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15637" y="6400800"/>
            <a:ext cx="14205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http://untavatar.org</a:t>
            </a:r>
          </a:p>
        </p:txBody>
      </p:sp>
    </p:spTree>
    <p:extLst>
      <p:ext uri="{BB962C8B-B14F-4D97-AF65-F5344CB8AC3E}">
        <p14:creationId xmlns:p14="http://schemas.microsoft.com/office/powerpoint/2010/main" val="413083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Demographics: Lone Star College-Montgomery and Sam Houston State University, Fall 2014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589355"/>
              </p:ext>
            </p:extLst>
          </p:nvPr>
        </p:nvGraphicFramePr>
        <p:xfrm>
          <a:off x="1524000" y="2209800"/>
          <a:ext cx="5410200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215"/>
                <a:gridCol w="1295400"/>
                <a:gridCol w="1508585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Demographics or Degrees Awarded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Lone Star-</a:t>
                      </a:r>
                    </a:p>
                    <a:p>
                      <a:r>
                        <a:rPr lang="en-US" sz="1200" dirty="0" err="1" smtClean="0"/>
                        <a:t>Mongomery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Sam Houston State University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11,904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19,573</a:t>
                      </a:r>
                      <a:endParaRPr lang="en-US" sz="1600" dirty="0"/>
                    </a:p>
                  </a:txBody>
                  <a:tcPr/>
                </a:tc>
              </a:tr>
              <a:tr h="2844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White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52.4%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54.7%</a:t>
                      </a:r>
                      <a:endParaRPr lang="en-US" sz="1600" dirty="0"/>
                    </a:p>
                  </a:txBody>
                  <a:tcPr/>
                </a:tc>
              </a:tr>
              <a:tr h="2844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Hispanic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</a:t>
                      </a:r>
                      <a:r>
                        <a:rPr lang="en-US" sz="1600" dirty="0" smtClean="0"/>
                        <a:t>  </a:t>
                      </a:r>
                      <a:r>
                        <a:rPr lang="en-US" sz="1600" dirty="0" smtClean="0"/>
                        <a:t>26%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18.4%</a:t>
                      </a:r>
                      <a:endParaRPr lang="en-US" sz="1600" dirty="0"/>
                    </a:p>
                  </a:txBody>
                  <a:tcPr/>
                </a:tc>
              </a:tr>
              <a:tr h="2997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African American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10.4%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19.1%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Asian-Pacific 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3.9%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1.6%</a:t>
                      </a:r>
                      <a:endParaRPr lang="en-US" sz="1600" dirty="0"/>
                    </a:p>
                  </a:txBody>
                  <a:tcPr/>
                </a:tc>
              </a:tr>
              <a:tr h="3098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Other/International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7.2%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6.1%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Associates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684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</a:t>
                      </a:r>
                      <a:r>
                        <a:rPr lang="en-US" sz="1600" dirty="0" err="1" smtClean="0"/>
                        <a:t>na</a:t>
                      </a:r>
                      <a:endParaRPr lang="en-US" sz="160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First Certificates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</a:t>
                      </a:r>
                      <a:r>
                        <a:rPr lang="en-US" sz="1600" dirty="0" smtClean="0"/>
                        <a:t>144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</a:t>
                      </a:r>
                      <a:r>
                        <a:rPr lang="en-US" sz="1600" dirty="0" err="1" smtClean="0"/>
                        <a:t>na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Baccalaureate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</a:t>
                      </a:r>
                      <a:r>
                        <a:rPr lang="en-US" sz="1600" dirty="0" err="1" smtClean="0"/>
                        <a:t>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3,255</a:t>
                      </a:r>
                      <a:endParaRPr lang="en-US" sz="1600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Masters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</a:t>
                      </a:r>
                      <a:r>
                        <a:rPr lang="en-US" sz="1600" dirty="0" err="1" smtClean="0"/>
                        <a:t>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898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Doctoral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     </a:t>
                      </a:r>
                      <a:r>
                        <a:rPr lang="en-US" sz="1600" baseline="0" dirty="0" err="1" smtClean="0"/>
                        <a:t>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 64     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428959" y="6611779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http://untavatar.org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7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Participation in Dual Credit Enrollment, Fall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Other Descriptors of Student Body in Percentages:</a:t>
            </a:r>
          </a:p>
          <a:p>
            <a:pPr lvl="1"/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641580"/>
              </p:ext>
            </p:extLst>
          </p:nvPr>
        </p:nvGraphicFramePr>
        <p:xfrm>
          <a:off x="1295400" y="2362200"/>
          <a:ext cx="57912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2554"/>
                <a:gridCol w="1444754"/>
                <a:gridCol w="1173892"/>
              </a:tblGrid>
              <a:tr h="542720"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 </a:t>
                      </a:r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Dual Credit Students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 Credit Hours</a:t>
                      </a:r>
                      <a:endParaRPr lang="en-US" dirty="0"/>
                    </a:p>
                  </a:txBody>
                  <a:tcPr/>
                </a:tc>
              </a:tr>
              <a:tr h="442972">
                <a:tc>
                  <a:txBody>
                    <a:bodyPr/>
                    <a:lstStyle/>
                    <a:p>
                      <a:r>
                        <a:rPr lang="en-US" dirty="0" smtClean="0"/>
                        <a:t>Lone Star College, Montgomery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4,285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Sam Houston State</a:t>
                      </a:r>
                      <a:r>
                        <a:rPr lang="en-US" baseline="0" dirty="0" smtClean="0"/>
                        <a:t> University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8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Time In College (FTIC</a:t>
            </a:r>
            <a:r>
              <a:rPr lang="en-US" dirty="0" smtClean="0"/>
              <a:t>) Student </a:t>
            </a:r>
            <a:r>
              <a:rPr lang="en-US" dirty="0" smtClean="0"/>
              <a:t>Entry Profiles, Fall 2012 Cohort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Student Body:</a:t>
            </a:r>
          </a:p>
          <a:p>
            <a:pPr lvl="1"/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891635"/>
              </p:ext>
            </p:extLst>
          </p:nvPr>
        </p:nvGraphicFramePr>
        <p:xfrm>
          <a:off x="1295400" y="2209800"/>
          <a:ext cx="6400800" cy="3352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7898"/>
                <a:gridCol w="1470454"/>
                <a:gridCol w="1712448"/>
              </a:tblGrid>
              <a:tr h="654357">
                <a:tc>
                  <a:txBody>
                    <a:bodyPr/>
                    <a:lstStyle/>
                    <a:p>
                      <a:r>
                        <a:rPr lang="en-US" dirty="0" smtClean="0"/>
                        <a:t>Demographic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Lone Star-</a:t>
                      </a:r>
                    </a:p>
                    <a:p>
                      <a:r>
                        <a:rPr lang="en-US" sz="1200" dirty="0" err="1" smtClean="0"/>
                        <a:t>Mongomery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Sam Houston State University</a:t>
                      </a:r>
                      <a:endParaRPr lang="en-US" sz="1200" dirty="0"/>
                    </a:p>
                  </a:txBody>
                  <a:tcPr/>
                </a:tc>
              </a:tr>
              <a:tr h="71044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First Time in College  (FTIC)Students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1, 837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2,415</a:t>
                      </a:r>
                      <a:endParaRPr lang="en-US" sz="1600" dirty="0"/>
                    </a:p>
                  </a:txBody>
                  <a:tcPr/>
                </a:tc>
              </a:tr>
              <a:tr h="71044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 entry standard, </a:t>
                      </a:r>
                      <a:r>
                        <a:rPr lang="en-US" sz="1600" baseline="0" dirty="0" smtClean="0"/>
                        <a:t>all three academic areas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822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2,116</a:t>
                      </a:r>
                      <a:endParaRPr lang="en-US" sz="1600" dirty="0"/>
                    </a:p>
                  </a:txBody>
                  <a:tcPr/>
                </a:tc>
              </a:tr>
              <a:tr h="4113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Did not meet, math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773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163</a:t>
                      </a:r>
                      <a:endParaRPr lang="en-US" sz="1600" dirty="0"/>
                    </a:p>
                  </a:txBody>
                  <a:tcPr/>
                </a:tc>
              </a:tr>
              <a:tr h="4113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Did</a:t>
                      </a:r>
                      <a:r>
                        <a:rPr lang="en-US" sz="1600" baseline="0" dirty="0" smtClean="0"/>
                        <a:t> not meet, reading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388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  </a:t>
                      </a:r>
                      <a:r>
                        <a:rPr lang="en-US" sz="1600" dirty="0" smtClean="0"/>
                        <a:t>91</a:t>
                      </a:r>
                      <a:endParaRPr lang="en-US" sz="1600" dirty="0"/>
                    </a:p>
                  </a:txBody>
                  <a:tcPr/>
                </a:tc>
              </a:tr>
              <a:tr h="45493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Did not meet,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writing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301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127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5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FTIC Student Remediation and Success Rates, Fall 2012 Cohort Tracked for One Year  (N=1,837)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872727"/>
              </p:ext>
            </p:extLst>
          </p:nvPr>
        </p:nvGraphicFramePr>
        <p:xfrm>
          <a:off x="1622207" y="2209800"/>
          <a:ext cx="5562600" cy="360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1143000"/>
                <a:gridCol w="990600"/>
                <a:gridCol w="10668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Lone Star College-</a:t>
                      </a:r>
                      <a:r>
                        <a:rPr lang="en-US" dirty="0" err="1" smtClean="0"/>
                        <a:t>Mongomery</a:t>
                      </a:r>
                      <a:r>
                        <a:rPr lang="en-US" dirty="0" smtClean="0"/>
                        <a:t> FTIC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Percent</a:t>
                      </a:r>
                    </a:p>
                    <a:p>
                      <a:r>
                        <a:rPr lang="en-US" sz="1200" dirty="0" smtClean="0"/>
                        <a:t>Enrolled in Remediation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Percent Passed College Course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Percent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Returned</a:t>
                      </a:r>
                      <a:r>
                        <a:rPr lang="en-US" sz="1200" baseline="0" dirty="0" smtClean="0"/>
                        <a:t> in Fall 2013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 entry standard,</a:t>
                      </a:r>
                      <a:r>
                        <a:rPr lang="en-US" sz="1600" baseline="0" dirty="0" smtClean="0"/>
                        <a:t> math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42.8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31.3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59.7</a:t>
                      </a:r>
                      <a:endParaRPr lang="en-US" sz="1600" dirty="0"/>
                    </a:p>
                  </a:txBody>
                  <a:tcPr/>
                </a:tc>
              </a:tr>
              <a:tr h="2844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 entry standard, reading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0.2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71.2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56.9</a:t>
                      </a:r>
                      <a:endParaRPr lang="en-US" sz="1600" dirty="0"/>
                    </a:p>
                  </a:txBody>
                  <a:tcPr/>
                </a:tc>
              </a:tr>
              <a:tr h="2844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 entry standard, writing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62.4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56.9</a:t>
                      </a:r>
                      <a:endParaRPr lang="en-US" sz="1600" dirty="0"/>
                    </a:p>
                  </a:txBody>
                  <a:tcPr/>
                </a:tc>
              </a:tr>
              <a:tr h="2997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Did not meet, math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79.4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44.5</a:t>
                      </a:r>
                      <a:endParaRPr lang="en-US" sz="1600" dirty="0"/>
                    </a:p>
                  </a:txBody>
                  <a:tcPr/>
                </a:tc>
              </a:tr>
              <a:tr h="2997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Did</a:t>
                      </a:r>
                      <a:r>
                        <a:rPr lang="en-US" sz="1600" baseline="0" dirty="0" smtClean="0"/>
                        <a:t> not meet, reading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33.5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39.4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Did not meet,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writing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80.4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21.3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35.5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5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FTIC Student Remediation and Success Rates, Fall 2012 Cohort Tracked for One Year  (N=2,415)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196889"/>
              </p:ext>
            </p:extLst>
          </p:nvPr>
        </p:nvGraphicFramePr>
        <p:xfrm>
          <a:off x="1649101" y="2209800"/>
          <a:ext cx="5562600" cy="369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1143000"/>
                <a:gridCol w="990600"/>
                <a:gridCol w="10668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Sam Houston State University </a:t>
                      </a:r>
                      <a:r>
                        <a:rPr lang="en-US" dirty="0" smtClean="0"/>
                        <a:t>FTIC at entry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Percent</a:t>
                      </a:r>
                    </a:p>
                    <a:p>
                      <a:r>
                        <a:rPr lang="en-US" sz="1200" dirty="0" smtClean="0"/>
                        <a:t>Enrolled in Remediation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Percent Passed College Course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Percent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Returned</a:t>
                      </a:r>
                      <a:r>
                        <a:rPr lang="en-US" sz="1200" baseline="0" dirty="0" smtClean="0"/>
                        <a:t> in Fall 2013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 entry standard,</a:t>
                      </a:r>
                      <a:r>
                        <a:rPr lang="en-US" sz="1600" baseline="0" dirty="0" smtClean="0"/>
                        <a:t> math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49.7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88.2</a:t>
                      </a:r>
                      <a:endParaRPr lang="en-US" sz="1600" dirty="0"/>
                    </a:p>
                  </a:txBody>
                  <a:tcPr/>
                </a:tc>
              </a:tr>
              <a:tr h="2844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 entry standard, reading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0.3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90.7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88.1</a:t>
                      </a:r>
                      <a:endParaRPr lang="en-US" sz="1600" dirty="0"/>
                    </a:p>
                  </a:txBody>
                  <a:tcPr/>
                </a:tc>
              </a:tr>
              <a:tr h="2844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 entry standard, writing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0.5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88.1</a:t>
                      </a:r>
                      <a:endParaRPr lang="en-US" sz="1600" dirty="0"/>
                    </a:p>
                  </a:txBody>
                  <a:tcPr/>
                </a:tc>
              </a:tr>
              <a:tr h="2997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Did not meet, math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100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5.5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85.3</a:t>
                      </a:r>
                      <a:endParaRPr lang="en-US" sz="1600" dirty="0"/>
                    </a:p>
                  </a:txBody>
                  <a:tcPr/>
                </a:tc>
              </a:tr>
              <a:tr h="2997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Did</a:t>
                      </a:r>
                      <a:r>
                        <a:rPr lang="en-US" sz="1600" baseline="0" dirty="0" smtClean="0"/>
                        <a:t> not meet, reading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92.3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60.4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84.5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Did not meet,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writing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95.3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55.1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85.6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22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3124200"/>
          </a:xfrm>
        </p:spPr>
        <p:txBody>
          <a:bodyPr/>
          <a:lstStyle/>
          <a:p>
            <a:pPr lvl="2" algn="l" defTabSz="457200" rtl="0"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</a:rPr>
              <a:t>What about  performance </a:t>
            </a:r>
            <a:r>
              <a:rPr lang="en-US" sz="3200" dirty="0">
                <a:solidFill>
                  <a:schemeClr val="bg1"/>
                </a:solidFill>
              </a:rPr>
              <a:t>of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students </a:t>
            </a:r>
            <a:r>
              <a:rPr lang="en-US" sz="3200" dirty="0" smtClean="0">
                <a:solidFill>
                  <a:schemeClr val="bg1"/>
                </a:solidFill>
              </a:rPr>
              <a:t>who transfer?</a:t>
            </a: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2052" name="Picture 4" descr="28 inch x 40 inch Flag-SH Paw Official Log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3318"/>
            <a:ext cx="4299562" cy="4299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24200" y="6400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http://untavatar.org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9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Lone Star College- Montgomery Students: Where Did They Transfer from Fall 2012 to 2013?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Other Descriptors of Student Body in Percentages:</a:t>
            </a:r>
          </a:p>
          <a:p>
            <a:pPr lvl="1"/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326837"/>
              </p:ext>
            </p:extLst>
          </p:nvPr>
        </p:nvGraphicFramePr>
        <p:xfrm>
          <a:off x="1371600" y="2209800"/>
          <a:ext cx="5943600" cy="2271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7869"/>
                <a:gridCol w="1137508"/>
                <a:gridCol w="1137508"/>
                <a:gridCol w="1170715"/>
              </a:tblGrid>
              <a:tr h="542720">
                <a:tc>
                  <a:txBody>
                    <a:bodyPr/>
                    <a:lstStyle/>
                    <a:p>
                      <a:r>
                        <a:rPr lang="en-US" dirty="0" smtClean="0"/>
                        <a:t>Status of</a:t>
                      </a:r>
                      <a:r>
                        <a:rPr lang="en-US" baseline="0" dirty="0" smtClean="0"/>
                        <a:t> Academic Program Students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 Still 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 at other 2-year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Percentat</a:t>
                      </a:r>
                      <a:r>
                        <a:rPr lang="en-US" dirty="0" smtClean="0"/>
                        <a:t> 4-year*</a:t>
                      </a:r>
                      <a:endParaRPr lang="en-US" dirty="0"/>
                    </a:p>
                  </a:txBody>
                  <a:tcPr/>
                </a:tc>
              </a:tr>
              <a:tr h="442972">
                <a:tc>
                  <a:txBody>
                    <a:bodyPr/>
                    <a:lstStyle/>
                    <a:p>
                      <a:r>
                        <a:rPr lang="en-US" dirty="0" smtClean="0"/>
                        <a:t>Graduates of LSC-M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42.6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Non-graduates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11.8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Core</a:t>
                      </a:r>
                      <a:r>
                        <a:rPr lang="en-US" baseline="0" dirty="0" smtClean="0"/>
                        <a:t> completers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47.4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4648200"/>
            <a:ext cx="762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*Most likely institutions of transfer:</a:t>
            </a:r>
          </a:p>
          <a:p>
            <a:r>
              <a:rPr lang="en-US" dirty="0" smtClean="0"/>
              <a:t>Sam Houston State University (289 F 2012)</a:t>
            </a:r>
          </a:p>
          <a:p>
            <a:r>
              <a:rPr lang="en-US" dirty="0" smtClean="0"/>
              <a:t>University of Houston (107)</a:t>
            </a:r>
          </a:p>
          <a:p>
            <a:r>
              <a:rPr lang="en-US" dirty="0" smtClean="0"/>
              <a:t>Texas State University  (36)</a:t>
            </a:r>
          </a:p>
          <a:p>
            <a:r>
              <a:rPr lang="en-US" dirty="0" smtClean="0"/>
              <a:t>University of Houston-Downtown  (36)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60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362200"/>
            <a:ext cx="4707466" cy="3530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5787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First Year Grade Point Average of Lone Star College-Montgomery Transfers to Sam Houston State University, Fall 2012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Other Descriptors of Student Body in Percentages:</a:t>
            </a:r>
          </a:p>
          <a:p>
            <a:pPr lvl="1"/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321733"/>
              </p:ext>
            </p:extLst>
          </p:nvPr>
        </p:nvGraphicFramePr>
        <p:xfrm>
          <a:off x="852459" y="2362200"/>
          <a:ext cx="7439359" cy="3143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959"/>
                <a:gridCol w="609600"/>
                <a:gridCol w="685800"/>
                <a:gridCol w="685800"/>
                <a:gridCol w="762000"/>
                <a:gridCol w="685800"/>
                <a:gridCol w="762000"/>
                <a:gridCol w="1295400"/>
              </a:tblGrid>
              <a:tr h="990599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 </a:t>
                      </a:r>
                      <a:r>
                        <a:rPr lang="en-US" dirty="0" smtClean="0"/>
                        <a:t>Characteristics at Entry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2.0-2.49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2.5-2.99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3.0- 3.49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Unknown</a:t>
                      </a:r>
                      <a:endParaRPr lang="en-US" dirty="0"/>
                    </a:p>
                  </a:txBody>
                  <a:tcPr/>
                </a:tc>
              </a:tr>
              <a:tr h="374068">
                <a:tc>
                  <a:txBody>
                    <a:bodyPr/>
                    <a:lstStyle/>
                    <a:p>
                      <a:r>
                        <a:rPr lang="en-US" dirty="0" smtClean="0"/>
                        <a:t>Took Developmental Education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44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2</a:t>
                      </a:r>
                      <a:endParaRPr lang="en-US" dirty="0"/>
                    </a:p>
                  </a:txBody>
                  <a:tcPr/>
                </a:tc>
              </a:tr>
              <a:tr h="619488">
                <a:tc>
                  <a:txBody>
                    <a:bodyPr/>
                    <a:lstStyle/>
                    <a:p>
                      <a:r>
                        <a:rPr lang="en-US" dirty="0" smtClean="0"/>
                        <a:t>No 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1</a:t>
                      </a:r>
                      <a:endParaRPr lang="en-US" dirty="0"/>
                    </a:p>
                  </a:txBody>
                  <a:tcPr/>
                </a:tc>
              </a:tr>
              <a:tr h="619488">
                <a:tc>
                  <a:txBody>
                    <a:bodyPr/>
                    <a:lstStyle/>
                    <a:p>
                      <a:r>
                        <a:rPr lang="en-US" dirty="0" smtClean="0"/>
                        <a:t>Core complete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30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6812175" cy="901701"/>
          </a:xfrm>
        </p:spPr>
        <p:txBody>
          <a:bodyPr/>
          <a:lstStyle/>
          <a:p>
            <a:pPr algn="ctr"/>
            <a:r>
              <a:rPr lang="en-US" b="1" dirty="0" smtClean="0"/>
              <a:t>Numbers are not enough!</a:t>
            </a:r>
            <a:r>
              <a:rPr lang="en-US" b="1" dirty="0" smtClean="0">
                <a:solidFill>
                  <a:schemeClr val="tx1"/>
                </a:solidFill>
              </a:rPr>
              <a:t> 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dirty="0" smtClean="0"/>
              <a:t>Can you answer these questions?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6441" y="2489201"/>
            <a:ext cx="7774256" cy="35305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What endorsements are offered by your high school partner(s)?   </a:t>
            </a:r>
          </a:p>
          <a:p>
            <a:r>
              <a:rPr lang="en-US" sz="2000" dirty="0" smtClean="0"/>
              <a:t>What career pathways are available to students?</a:t>
            </a:r>
          </a:p>
          <a:p>
            <a:r>
              <a:rPr lang="en-US" sz="2000" dirty="0" smtClean="0"/>
              <a:t>What is known about students who are eligible for College Preparatory Courses?</a:t>
            </a:r>
          </a:p>
          <a:p>
            <a:r>
              <a:rPr lang="en-US" sz="2000" dirty="0" smtClean="0"/>
              <a:t>What career and technical programs are offered by your 2-year partner?  </a:t>
            </a:r>
          </a:p>
          <a:p>
            <a:r>
              <a:rPr lang="en-US" sz="2000" dirty="0" smtClean="0"/>
              <a:t>What collaborations create pipelines between your 2-year and 4-year partners?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EF7-7293-46AE-9D35-8611E125A7B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Rounded Rectangle 4"/>
          <p:cNvSpPr/>
          <p:nvPr/>
        </p:nvSpPr>
        <p:spPr>
          <a:xfrm>
            <a:off x="503302" y="819540"/>
            <a:ext cx="8137395" cy="1376015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algn="ctr" defTabSz="1778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 b="1" kern="1200" cap="none" spc="3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065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5257800"/>
            <a:ext cx="7584830" cy="6858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What concerns were raised in your exploration of local data?</a:t>
            </a:r>
            <a:endParaRPr lang="en-US" sz="3200" b="1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" b="2831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EF7-7293-46AE-9D35-8611E125A7B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Rounded Rectangle 4"/>
          <p:cNvSpPr/>
          <p:nvPr/>
        </p:nvSpPr>
        <p:spPr>
          <a:xfrm>
            <a:off x="503302" y="819540"/>
            <a:ext cx="8137395" cy="1376015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algn="ctr" defTabSz="1778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 b="1" kern="1200" cap="none" spc="3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6400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http://untavatar.org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6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648200" y="1176959"/>
            <a:ext cx="4191001" cy="4614241"/>
          </a:xfrm>
        </p:spPr>
        <p:txBody>
          <a:bodyPr>
            <a:normAutofit/>
          </a:bodyPr>
          <a:lstStyle/>
          <a:p>
            <a:pPr lvl="2" indent="-7429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College readiness of local high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school students 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 indent="-7429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Available career pathways </a:t>
            </a:r>
          </a:p>
          <a:p>
            <a:pPr lvl="2" indent="-7429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Performance of local students in college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 indent="-7429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Our concerns for local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6400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http://untavatar.org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module was developed by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Mary M. Harris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7" b="16607"/>
          <a:stretch>
            <a:fillRect/>
          </a:stretch>
        </p:blipFill>
        <p:spPr/>
      </p:pic>
      <p:sp>
        <p:nvSpPr>
          <p:cNvPr id="13" name="Text Placeholder 12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Sumreen Asim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24" b="23024"/>
          <a:stretch>
            <a:fillRect/>
          </a:stretch>
        </p:blipFill>
        <p:spPr/>
      </p:pic>
      <p:sp>
        <p:nvSpPr>
          <p:cNvPr id="14" name="Text Placeholder 13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M. Jean Keller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" b="1917"/>
          <a:stretch>
            <a:fillRect/>
          </a:stretch>
        </p:blipFill>
        <p:spPr/>
      </p:pic>
      <p:sp>
        <p:nvSpPr>
          <p:cNvPr id="16" name="TextBox 15"/>
          <p:cNvSpPr txBox="1"/>
          <p:nvPr/>
        </p:nvSpPr>
        <p:spPr>
          <a:xfrm>
            <a:off x="3124200" y="6400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http://untavatar.org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359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Sources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66440" y="2489201"/>
            <a:ext cx="8125159" cy="3301999"/>
          </a:xfrm>
        </p:spPr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www.unt.edu/catalogs/2009-10/undergrad/coed.htm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northtexan.unt.edu/content/new-university-union-open-fall-2015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honors.unt.edu/national-student-exchange-nse</a:t>
            </a:r>
            <a:endParaRPr lang="en-US" dirty="0" smtClean="0"/>
          </a:p>
          <a:p>
            <a:r>
              <a:rPr lang="en-US" dirty="0">
                <a:hlinkClick r:id="rId5"/>
              </a:rPr>
              <a:t>http://curatti.com/question-answers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r>
              <a:rPr lang="en-US" dirty="0">
                <a:hlinkClick r:id="rId6"/>
              </a:rPr>
              <a:t>http://www.supportforstepdads.com/2015/01/six-tips-inspire-stepchild-attend-college/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934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0" y="6096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97748"/>
            <a:ext cx="7232397" cy="1106127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/>
              <a:t>Your Past Education Experiences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" r="3306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1082" y="4338945"/>
            <a:ext cx="266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How focused on preparing for college were you in high school? </a:t>
            </a:r>
            <a:endParaRPr lang="en-US" sz="2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317029" y="2076787"/>
            <a:ext cx="255037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How knowledgeable about career expectations were you at the end of high school? </a:t>
            </a:r>
            <a:endParaRPr lang="en-US" sz="22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95999" y="4523611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Why did you want to go to college? </a:t>
            </a:r>
            <a:endParaRPr lang="en-US" sz="2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922" y="4615788"/>
            <a:ext cx="2084583" cy="1849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292121"/>
            <a:ext cx="1913229" cy="1841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6465332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http://untavatar.org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74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0" y="6096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97748"/>
            <a:ext cx="7232397" cy="110612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/>
              <a:t>Education Experiences of Local Students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idx="17"/>
          </p:nvPr>
        </p:nvSpPr>
        <p:spPr/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1" name="Picture 3" descr="C:\Users\kaq0007\AppData\Local\Microsoft\Windows\Temporary Internet Files\Content.IE5\JX3E1P1K\MP910220755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1"/>
          <a:stretch/>
        </p:blipFill>
        <p:spPr bwMode="auto">
          <a:xfrm>
            <a:off x="3713765" y="4853682"/>
            <a:ext cx="195193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aq0007\AppData\Local\Microsoft\Windows\Temporary Internet Files\Content.IE5\CJL5TIRK\MP900427688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1"/>
          <a:stretch/>
        </p:blipFill>
        <p:spPr bwMode="auto">
          <a:xfrm>
            <a:off x="1027893" y="2190623"/>
            <a:ext cx="189337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aq0007\AppData\Local\Microsoft\Windows\Temporary Internet Files\Content.IE5\JX3E1P1K\MP90044325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297288"/>
            <a:ext cx="200283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1082" y="4338945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How focused are your local high school students on preparing for college? </a:t>
            </a:r>
            <a:endParaRPr lang="en-US" sz="2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317029" y="2076787"/>
            <a:ext cx="255037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i="1" dirty="0" smtClean="0"/>
          </a:p>
          <a:p>
            <a:r>
              <a:rPr lang="en-US" sz="2200" i="1" dirty="0" smtClean="0"/>
              <a:t>How knowledgeable about career expectations are local high school graduates? </a:t>
            </a:r>
            <a:endParaRPr lang="en-US" sz="22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95999" y="4523611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How do they perform in college? </a:t>
            </a:r>
            <a:endParaRPr lang="en-US" sz="2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6542825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http://untavatar.org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9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3400" y="1063417"/>
            <a:ext cx="8153400" cy="3089483"/>
          </a:xfrm>
        </p:spPr>
        <p:txBody>
          <a:bodyPr/>
          <a:lstStyle/>
          <a:p>
            <a:r>
              <a:rPr lang="en-US" sz="6000" b="1" dirty="0" smtClean="0"/>
              <a:t>What is</a:t>
            </a:r>
            <a:br>
              <a:rPr lang="en-US" sz="6000" b="1" dirty="0" smtClean="0"/>
            </a:br>
            <a:r>
              <a:rPr lang="en-US" sz="6000" b="1" dirty="0" smtClean="0"/>
              <a:t> your evidence?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48768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Texas Education Agency (TEA) and Texas Higher Education Coordinating Board (THECB) collect many useful indicators and make them available to the public.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536" y="5105400"/>
            <a:ext cx="2481263" cy="105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048000" y="6440662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http://untavatar.org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5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66440" y="1063417"/>
            <a:ext cx="7667959" cy="3089483"/>
          </a:xfrm>
        </p:spPr>
        <p:txBody>
          <a:bodyPr/>
          <a:lstStyle/>
          <a:p>
            <a:r>
              <a:rPr lang="en-US" b="1" dirty="0" smtClean="0"/>
              <a:t>The goal of this module is for your VAT to gain a holistic </a:t>
            </a:r>
            <a:r>
              <a:rPr lang="en-US" b="1" dirty="0"/>
              <a:t>v</a:t>
            </a:r>
            <a:r>
              <a:rPr lang="en-US" b="1" dirty="0" smtClean="0"/>
              <a:t>iew </a:t>
            </a:r>
            <a:r>
              <a:rPr lang="en-US" b="1" dirty="0"/>
              <a:t>of </a:t>
            </a:r>
            <a:r>
              <a:rPr lang="en-US" b="1" dirty="0" smtClean="0"/>
              <a:t>local students’ college readiness by viewing and discussing local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25" y="5181600"/>
            <a:ext cx="1450974" cy="957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64886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http://untavatar.org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40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/>
          <a:p>
            <a:fld id="{A79836AA-2E5C-4B78-BCFE-529AC847061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4800" y="2057400"/>
            <a:ext cx="8458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spcAft>
                <a:spcPts val="600"/>
              </a:spcAft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Indicators of</a:t>
            </a:r>
          </a:p>
          <a:p>
            <a:pPr marL="1657350" lvl="2" indent="-742950">
              <a:spcAft>
                <a:spcPts val="600"/>
              </a:spcAft>
              <a:buAutoNum type="arabicPeriod"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readiness of local high school students for college</a:t>
            </a:r>
          </a:p>
          <a:p>
            <a:pPr marL="1657350" lvl="2" indent="-742950">
              <a:spcAft>
                <a:spcPts val="600"/>
              </a:spcAft>
              <a:buAutoNum type="arabicPeriod"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College pathways followed by local students</a:t>
            </a:r>
          </a:p>
          <a:p>
            <a:pPr marL="1657350" lvl="2" indent="-742950">
              <a:spcAft>
                <a:spcPts val="600"/>
              </a:spcAft>
              <a:buAutoNum type="arabicPeriod"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Performance of local students in college</a:t>
            </a:r>
          </a:p>
          <a:p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4961" y="914400"/>
            <a:ext cx="7494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+mj-lt"/>
              </a:rPr>
              <a:t>This Module will introduce…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757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889" y="650212"/>
            <a:ext cx="2712590" cy="4114800"/>
          </a:xfrm>
        </p:spPr>
        <p:txBody>
          <a:bodyPr/>
          <a:lstStyle/>
          <a:p>
            <a:r>
              <a:rPr lang="en-US" sz="2800" dirty="0" smtClean="0"/>
              <a:t>What is the demography of Huntsville High School students?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 descr="HHS Panther Football, Football, Point, 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074738"/>
            <a:ext cx="95250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HS Panther Football, Football, Point, Fiel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908" y="3066572"/>
            <a:ext cx="3632200" cy="133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52600"/>
            <a:ext cx="3657600" cy="3512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4200" y="6400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http://untavatar.org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8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4500</TotalTime>
  <Words>1518</Words>
  <Application>Microsoft Office PowerPoint</Application>
  <PresentationFormat>On-screen Show (4:3)</PresentationFormat>
  <Paragraphs>485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Century Gothic</vt:lpstr>
      <vt:lpstr>Wingdings</vt:lpstr>
      <vt:lpstr>Wingdings 3</vt:lpstr>
      <vt:lpstr>Ion Boardroom</vt:lpstr>
      <vt:lpstr>Module 3</vt:lpstr>
      <vt:lpstr>PowerPoint Presentation</vt:lpstr>
      <vt:lpstr>PowerPoint Presentation</vt:lpstr>
      <vt:lpstr>Discussion:  Your Past Education Experiences</vt:lpstr>
      <vt:lpstr>Discussion:  Education Experiences of Local Students</vt:lpstr>
      <vt:lpstr>What is  your evidence?</vt:lpstr>
      <vt:lpstr>The goal of this module is for your VAT to gain a holistic view of local students’ college readiness by viewing and discussing local data.</vt:lpstr>
      <vt:lpstr>PowerPoint Presentation</vt:lpstr>
      <vt:lpstr>What is the demography of Huntsville High School students?</vt:lpstr>
      <vt:lpstr>Student Demographics: Huntsville High School, 2013-14</vt:lpstr>
      <vt:lpstr>Student Ethnicity:  Huntsville High School, 2013-14</vt:lpstr>
      <vt:lpstr>Student Subgroups: Huntsville High School, 2013-14</vt:lpstr>
      <vt:lpstr>How ready are Huntsville High School students for college? </vt:lpstr>
      <vt:lpstr>Percent College Ready High School Graduates, 2013-2014, Based on Test Results</vt:lpstr>
      <vt:lpstr>Percent Advanced Course Dual Credit Completion in 2013-14</vt:lpstr>
      <vt:lpstr>Percent AP/IB Enrollees Tested and Meeting Criteria in 2013-14</vt:lpstr>
      <vt:lpstr>Percent 2013 Graduates Enrolled in IHE and Completing One Year without Remediation</vt:lpstr>
      <vt:lpstr>Where do Huntsville High School graduates attend college? </vt:lpstr>
      <vt:lpstr>Top Texas Public Institutions of Enrollment of Huntsville High School 2013 Graduates</vt:lpstr>
      <vt:lpstr>6-year College Degree Attainment by Huntsville High School 2005 Graduates</vt:lpstr>
      <vt:lpstr>Grade Point Average of 2012 Huntsville High School Graduates for First Year in Texas College</vt:lpstr>
      <vt:lpstr>What are the demographic and success profiles of Lone Star College &amp; Sam Houston State University students? </vt:lpstr>
      <vt:lpstr>Student Demographics: Lone Star College-Montgomery and Sam Houston State University, Fall 2014</vt:lpstr>
      <vt:lpstr>Participation in Dual Credit Enrollment, Fall 2013</vt:lpstr>
      <vt:lpstr>First Time In College (FTIC) Student Entry Profiles, Fall 2012 Cohort </vt:lpstr>
      <vt:lpstr>FTIC Student Remediation and Success Rates, Fall 2012 Cohort Tracked for One Year  (N=1,837)</vt:lpstr>
      <vt:lpstr>FTIC Student Remediation and Success Rates, Fall 2012 Cohort Tracked for One Year  (N=2,415)</vt:lpstr>
      <vt:lpstr>What about  performance of  students who transfer? </vt:lpstr>
      <vt:lpstr>Lone Star College- Montgomery Students: Where Did They Transfer from Fall 2012 to 2013?</vt:lpstr>
      <vt:lpstr>First Year Grade Point Average of Lone Star College-Montgomery Transfers to Sam Houston State University, Fall 2012</vt:lpstr>
      <vt:lpstr>Numbers are not enough!   Can you answer these questions?</vt:lpstr>
      <vt:lpstr>What concerns were raised in your exploration of local data?</vt:lpstr>
      <vt:lpstr>Recap</vt:lpstr>
      <vt:lpstr>This module was developed by</vt:lpstr>
      <vt:lpstr>Image Sources</vt:lpstr>
    </vt:vector>
  </TitlesOfParts>
  <Company>University of North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One</dc:title>
  <dc:creator>Summer</dc:creator>
  <cp:lastModifiedBy>Harris, Mary</cp:lastModifiedBy>
  <cp:revision>322</cp:revision>
  <cp:lastPrinted>2015-01-29T19:37:44Z</cp:lastPrinted>
  <dcterms:created xsi:type="dcterms:W3CDTF">2012-08-21T16:02:43Z</dcterms:created>
  <dcterms:modified xsi:type="dcterms:W3CDTF">2015-02-04T21:33:03Z</dcterms:modified>
</cp:coreProperties>
</file>