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8" r:id="rId3"/>
    <p:sldId id="259" r:id="rId4"/>
    <p:sldId id="260" r:id="rId5"/>
    <p:sldId id="257" r:id="rId6"/>
    <p:sldId id="271" r:id="rId7"/>
    <p:sldId id="266" r:id="rId8"/>
    <p:sldId id="268" r:id="rId9"/>
    <p:sldId id="269" r:id="rId10"/>
    <p:sldId id="262" r:id="rId11"/>
  </p:sldIdLst>
  <p:sldSz cx="9144000" cy="6858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3331"/>
    <a:srgbClr val="DEA09E"/>
    <a:srgbClr val="D58785"/>
    <a:srgbClr val="C96765"/>
    <a:srgbClr val="C1524F"/>
    <a:srgbClr val="BD4643"/>
    <a:srgbClr val="AD403D"/>
    <a:srgbClr val="7DA3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702" y="-2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2603" cy="465615"/>
          </a:xfrm>
          <a:prstGeom prst="rect">
            <a:avLst/>
          </a:prstGeom>
        </p:spPr>
        <p:txBody>
          <a:bodyPr vert="horz" lIns="91541" tIns="45770" rIns="91541" bIns="4577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5733" y="0"/>
            <a:ext cx="3042603" cy="465615"/>
          </a:xfrm>
          <a:prstGeom prst="rect">
            <a:avLst/>
          </a:prstGeom>
        </p:spPr>
        <p:txBody>
          <a:bodyPr vert="horz" lIns="91541" tIns="45770" rIns="91541" bIns="45770" rtlCol="0"/>
          <a:lstStyle>
            <a:lvl1pPr algn="r">
              <a:defRPr sz="1200"/>
            </a:lvl1pPr>
          </a:lstStyle>
          <a:p>
            <a:fld id="{6B772F61-D7B8-4DF9-855F-43D912298C6B}" type="datetimeFigureOut">
              <a:rPr lang="en-US" smtClean="0"/>
              <a:t>10/9/2012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38722"/>
            <a:ext cx="3042603" cy="465615"/>
          </a:xfrm>
          <a:prstGeom prst="rect">
            <a:avLst/>
          </a:prstGeom>
        </p:spPr>
        <p:txBody>
          <a:bodyPr vert="horz" lIns="91541" tIns="45770" rIns="91541" bIns="4577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5733" y="8838722"/>
            <a:ext cx="3042603" cy="465615"/>
          </a:xfrm>
          <a:prstGeom prst="rect">
            <a:avLst/>
          </a:prstGeom>
        </p:spPr>
        <p:txBody>
          <a:bodyPr vert="horz" lIns="91541" tIns="45770" rIns="91541" bIns="45770" rtlCol="0" anchor="b"/>
          <a:lstStyle>
            <a:lvl1pPr algn="r">
              <a:defRPr sz="1200"/>
            </a:lvl1pPr>
          </a:lstStyle>
          <a:p>
            <a:fld id="{FA0E892E-2D20-4394-B936-6EB3C252A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5188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5296"/>
          </a:xfrm>
          <a:prstGeom prst="rect">
            <a:avLst/>
          </a:prstGeom>
        </p:spPr>
        <p:txBody>
          <a:bodyPr vert="horz" lIns="93279" tIns="46640" rIns="93279" bIns="4664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3" y="0"/>
            <a:ext cx="3041968" cy="465296"/>
          </a:xfrm>
          <a:prstGeom prst="rect">
            <a:avLst/>
          </a:prstGeom>
        </p:spPr>
        <p:txBody>
          <a:bodyPr vert="horz" lIns="93279" tIns="46640" rIns="93279" bIns="46640" rtlCol="0"/>
          <a:lstStyle>
            <a:lvl1pPr algn="r">
              <a:defRPr sz="1200"/>
            </a:lvl1pPr>
          </a:lstStyle>
          <a:p>
            <a:fld id="{C23D2206-B9FB-4F0B-A401-C8123999B945}" type="datetimeFigureOut">
              <a:rPr lang="en-US" smtClean="0"/>
              <a:t>10/9/2012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6913"/>
            <a:ext cx="4654550" cy="34909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79" tIns="46640" rIns="93279" bIns="4664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20315"/>
            <a:ext cx="5615940" cy="4187666"/>
          </a:xfrm>
          <a:prstGeom prst="rect">
            <a:avLst/>
          </a:prstGeom>
        </p:spPr>
        <p:txBody>
          <a:bodyPr vert="horz" lIns="93279" tIns="46640" rIns="93279" bIns="4664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014"/>
            <a:ext cx="3041968" cy="465296"/>
          </a:xfrm>
          <a:prstGeom prst="rect">
            <a:avLst/>
          </a:prstGeom>
        </p:spPr>
        <p:txBody>
          <a:bodyPr vert="horz" lIns="93279" tIns="46640" rIns="93279" bIns="4664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3" y="8839014"/>
            <a:ext cx="3041968" cy="465296"/>
          </a:xfrm>
          <a:prstGeom prst="rect">
            <a:avLst/>
          </a:prstGeom>
        </p:spPr>
        <p:txBody>
          <a:bodyPr vert="horz" lIns="93279" tIns="46640" rIns="93279" bIns="46640" rtlCol="0" anchor="b"/>
          <a:lstStyle>
            <a:lvl1pPr algn="r">
              <a:defRPr sz="1200"/>
            </a:lvl1pPr>
          </a:lstStyle>
          <a:p>
            <a:fld id="{07A1B908-F998-4984-B402-6571AF6F0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928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A1B908-F998-4984-B402-6571AF6F0D0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358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2262" y="2133600"/>
            <a:ext cx="4758475" cy="2324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00600"/>
            <a:ext cx="6400800" cy="104383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FAF5-A414-4DDA-9982-9BA43AFC1562}" type="datetimeFigureOut">
              <a:rPr lang="en-US" smtClean="0"/>
              <a:t>10/9/2012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836AA-2E5C-4B78-BCFE-529AC847061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2002262" y="6091825"/>
            <a:ext cx="510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2000" baseline="0" dirty="0">
                <a:solidFill>
                  <a:srgbClr val="5A5A5A"/>
                </a:solidFill>
              </a:rPr>
              <a:t>http://www.ntp16.notlb.com/avatar</a:t>
            </a:r>
          </a:p>
        </p:txBody>
      </p:sp>
    </p:spTree>
    <p:extLst>
      <p:ext uri="{BB962C8B-B14F-4D97-AF65-F5344CB8AC3E}">
        <p14:creationId xmlns:p14="http://schemas.microsoft.com/office/powerpoint/2010/main" val="1006274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FAF5-A414-4DDA-9982-9BA43AFC1562}" type="datetimeFigureOut">
              <a:rPr lang="en-US" smtClean="0"/>
              <a:t>10/9/2012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836AA-2E5C-4B78-BCFE-529AC84706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363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FAF5-A414-4DDA-9982-9BA43AFC1562}" type="datetimeFigureOut">
              <a:rPr lang="en-US" smtClean="0"/>
              <a:t>10/9/2012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836AA-2E5C-4B78-BCFE-529AC84706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157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FAF5-A414-4DDA-9982-9BA43AFC1562}" type="datetimeFigureOut">
              <a:rPr lang="en-US" smtClean="0"/>
              <a:t>10/9/2012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836AA-2E5C-4B78-BCFE-529AC847061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1791222" y="6095998"/>
            <a:ext cx="510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2000" baseline="0" dirty="0">
                <a:solidFill>
                  <a:srgbClr val="5A5A5A"/>
                </a:solidFill>
              </a:rPr>
              <a:t>http://www.ntp16.notlb.com/avatar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2049" y="5901503"/>
            <a:ext cx="1676400" cy="819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270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FAF5-A414-4DDA-9982-9BA43AFC1562}" type="datetimeFigureOut">
              <a:rPr lang="en-US" smtClean="0"/>
              <a:t>10/9/2012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836AA-2E5C-4B78-BCFE-529AC84706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951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FAF5-A414-4DDA-9982-9BA43AFC1562}" type="datetimeFigureOut">
              <a:rPr lang="en-US" smtClean="0"/>
              <a:t>10/9/2012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836AA-2E5C-4B78-BCFE-529AC84706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878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FAF5-A414-4DDA-9982-9BA43AFC1562}" type="datetimeFigureOut">
              <a:rPr lang="en-US" smtClean="0"/>
              <a:t>10/9/2012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836AA-2E5C-4B78-BCFE-529AC84706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928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FAF5-A414-4DDA-9982-9BA43AFC1562}" type="datetimeFigureOut">
              <a:rPr lang="en-US" smtClean="0"/>
              <a:t>10/9/2012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836AA-2E5C-4B78-BCFE-529AC84706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244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FAF5-A414-4DDA-9982-9BA43AFC1562}" type="datetimeFigureOut">
              <a:rPr lang="en-US" smtClean="0"/>
              <a:t>10/9/2012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836AA-2E5C-4B78-BCFE-529AC84706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215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FAF5-A414-4DDA-9982-9BA43AFC1562}" type="datetimeFigureOut">
              <a:rPr lang="en-US" smtClean="0"/>
              <a:t>10/9/2012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836AA-2E5C-4B78-BCFE-529AC84706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085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FAF5-A414-4DDA-9982-9BA43AFC1562}" type="datetimeFigureOut">
              <a:rPr lang="en-US" smtClean="0"/>
              <a:t>10/9/2012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836AA-2E5C-4B78-BCFE-529AC84706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851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7FAF5-A414-4DDA-9982-9BA43AFC1562}" type="datetimeFigureOut">
              <a:rPr lang="en-US" smtClean="0"/>
              <a:t>10/9/2012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9836AA-2E5C-4B78-BCFE-529AC84706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969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838200"/>
            <a:ext cx="9144000" cy="1470025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An Update on:</a:t>
            </a:r>
            <a:endParaRPr lang="en-US" sz="54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9700" y="3962400"/>
            <a:ext cx="6400800" cy="2400300"/>
          </a:xfrm>
        </p:spPr>
        <p:txBody>
          <a:bodyPr>
            <a:noAutofit/>
          </a:bodyPr>
          <a:lstStyle/>
          <a:p>
            <a:r>
              <a:rPr lang="en-US" sz="1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AVATAR Advisory Committee</a:t>
            </a:r>
          </a:p>
          <a:p>
            <a:r>
              <a:rPr lang="en-US" sz="1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Education Service Center Region 10</a:t>
            </a:r>
          </a:p>
          <a:p>
            <a:r>
              <a:rPr lang="en-US" sz="18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October 9, </a:t>
            </a:r>
            <a:r>
              <a:rPr lang="en-US" sz="1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2012</a:t>
            </a:r>
          </a:p>
          <a:p>
            <a:endParaRPr lang="en-US" sz="1800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M. Jean Keller</a:t>
            </a:r>
          </a:p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University of North Texas</a:t>
            </a:r>
          </a:p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AVATAR Co-Director</a:t>
            </a:r>
            <a:b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438400" y="6172200"/>
            <a:ext cx="4343400" cy="38100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347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Are the Outcomes for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AVATAR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81000" y="14478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lv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800" i="1" dirty="0" smtClean="0">
                <a:solidFill>
                  <a:prstClr val="black"/>
                </a:solidFill>
              </a:rPr>
              <a:t>After </a:t>
            </a:r>
            <a:r>
              <a:rPr lang="en-US" sz="2800" i="1" dirty="0">
                <a:solidFill>
                  <a:prstClr val="black"/>
                </a:solidFill>
              </a:rPr>
              <a:t>a “regional pipeline” of key leaders and educators are identified in each </a:t>
            </a:r>
            <a:r>
              <a:rPr lang="en-US" sz="2800" i="1" dirty="0" smtClean="0">
                <a:solidFill>
                  <a:prstClr val="black"/>
                </a:solidFill>
              </a:rPr>
              <a:t>of the 12 participating regions, each partnership will:</a:t>
            </a:r>
            <a:endParaRPr lang="en-US" sz="3000" dirty="0">
              <a:solidFill>
                <a:prstClr val="black"/>
              </a:solidFill>
            </a:endParaRPr>
          </a:p>
          <a:p>
            <a:pPr lvl="0">
              <a:spcBef>
                <a:spcPts val="0"/>
              </a:spcBef>
              <a:spcAft>
                <a:spcPts val="600"/>
              </a:spcAft>
              <a:buFontTx/>
              <a:buAutoNum type="arabicPeriod"/>
            </a:pPr>
            <a:r>
              <a:rPr lang="en-US" sz="2800" dirty="0" smtClean="0">
                <a:solidFill>
                  <a:prstClr val="black"/>
                </a:solidFill>
              </a:rPr>
              <a:t>Establish </a:t>
            </a:r>
            <a:r>
              <a:rPr lang="en-US" sz="2800" b="1" dirty="0" smtClean="0">
                <a:solidFill>
                  <a:prstClr val="black"/>
                </a:solidFill>
              </a:rPr>
              <a:t>shared </a:t>
            </a:r>
            <a:r>
              <a:rPr lang="en-US" sz="2800" b="1" dirty="0">
                <a:solidFill>
                  <a:prstClr val="black"/>
                </a:solidFill>
              </a:rPr>
              <a:t>regional college and career readiness </a:t>
            </a:r>
            <a:r>
              <a:rPr lang="en-US" sz="2800" b="1" dirty="0" smtClean="0">
                <a:solidFill>
                  <a:prstClr val="black"/>
                </a:solidFill>
              </a:rPr>
              <a:t>foundation/understandings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FontTx/>
              <a:buAutoNum type="arabicPeriod"/>
            </a:pPr>
            <a:endParaRPr lang="en-US" sz="1100" b="1" dirty="0">
              <a:solidFill>
                <a:prstClr val="black"/>
              </a:solidFill>
            </a:endParaRPr>
          </a:p>
          <a:p>
            <a:pPr lvl="0">
              <a:spcBef>
                <a:spcPts val="0"/>
              </a:spcBef>
              <a:spcAft>
                <a:spcPts val="600"/>
              </a:spcAft>
              <a:buFontTx/>
              <a:buAutoNum type="arabicPeriod"/>
            </a:pPr>
            <a:r>
              <a:rPr lang="en-US" sz="2800" dirty="0" smtClean="0">
                <a:solidFill>
                  <a:prstClr val="black"/>
                </a:solidFill>
              </a:rPr>
              <a:t>Use</a:t>
            </a:r>
            <a:r>
              <a:rPr lang="en-US" sz="2800" b="1" dirty="0" smtClean="0">
                <a:solidFill>
                  <a:prstClr val="black"/>
                </a:solidFill>
              </a:rPr>
              <a:t> regional </a:t>
            </a:r>
            <a:r>
              <a:rPr lang="en-US" sz="2800" b="1" dirty="0">
                <a:solidFill>
                  <a:prstClr val="black"/>
                </a:solidFill>
              </a:rPr>
              <a:t>data</a:t>
            </a:r>
            <a:r>
              <a:rPr lang="en-US" sz="2800" dirty="0">
                <a:solidFill>
                  <a:prstClr val="black"/>
                </a:solidFill>
              </a:rPr>
              <a:t> to guide </a:t>
            </a:r>
            <a:r>
              <a:rPr lang="en-US" sz="2800" dirty="0" smtClean="0">
                <a:solidFill>
                  <a:prstClr val="black"/>
                </a:solidFill>
              </a:rPr>
              <a:t>decision-making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FontTx/>
              <a:buAutoNum type="arabicPeriod"/>
            </a:pPr>
            <a:endParaRPr lang="en-US" sz="1100" dirty="0">
              <a:solidFill>
                <a:prstClr val="black"/>
              </a:solidFill>
            </a:endParaRPr>
          </a:p>
          <a:p>
            <a:pPr lvl="0">
              <a:spcBef>
                <a:spcPts val="0"/>
              </a:spcBef>
              <a:spcAft>
                <a:spcPts val="600"/>
              </a:spcAft>
              <a:buFontTx/>
              <a:buAutoNum type="arabicPeriod"/>
            </a:pPr>
            <a:r>
              <a:rPr lang="en-US" sz="2800" dirty="0" smtClean="0">
                <a:solidFill>
                  <a:prstClr val="black"/>
                </a:solidFill>
              </a:rPr>
              <a:t>Design and </a:t>
            </a:r>
            <a:r>
              <a:rPr lang="en-US" sz="2800" dirty="0">
                <a:solidFill>
                  <a:prstClr val="black"/>
                </a:solidFill>
              </a:rPr>
              <a:t>implement a </a:t>
            </a:r>
            <a:r>
              <a:rPr lang="en-US" sz="2800" b="1" dirty="0">
                <a:solidFill>
                  <a:prstClr val="black"/>
                </a:solidFill>
              </a:rPr>
              <a:t>vertical alignment action plan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smtClean="0">
                <a:solidFill>
                  <a:prstClr val="black"/>
                </a:solidFill>
              </a:rPr>
              <a:t>which will include critical conversations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FontTx/>
              <a:buAutoNum type="arabicPeriod"/>
            </a:pPr>
            <a:endParaRPr lang="en-US" sz="1100" dirty="0">
              <a:solidFill>
                <a:prstClr val="black"/>
              </a:solidFill>
            </a:endParaRPr>
          </a:p>
          <a:p>
            <a:pPr lvl="0">
              <a:spcBef>
                <a:spcPts val="0"/>
              </a:spcBef>
              <a:spcAft>
                <a:spcPts val="600"/>
              </a:spcAft>
              <a:buFontTx/>
              <a:buAutoNum type="arabicPeriod"/>
            </a:pPr>
            <a:r>
              <a:rPr lang="en-US" sz="2800" dirty="0" smtClean="0">
                <a:solidFill>
                  <a:prstClr val="black"/>
                </a:solidFill>
              </a:rPr>
              <a:t>Design and </a:t>
            </a:r>
            <a:r>
              <a:rPr lang="en-US" sz="2800" dirty="0">
                <a:solidFill>
                  <a:prstClr val="black"/>
                </a:solidFill>
              </a:rPr>
              <a:t>implement a </a:t>
            </a:r>
            <a:r>
              <a:rPr lang="en-US" sz="2800" b="1" dirty="0">
                <a:solidFill>
                  <a:prstClr val="black"/>
                </a:solidFill>
              </a:rPr>
              <a:t>sustainability </a:t>
            </a:r>
            <a:r>
              <a:rPr lang="en-US" sz="2800" b="1" dirty="0" smtClean="0">
                <a:solidFill>
                  <a:prstClr val="black"/>
                </a:solidFill>
              </a:rPr>
              <a:t>plan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FontTx/>
              <a:buAutoNum type="arabicPeriod"/>
            </a:pPr>
            <a:endParaRPr lang="en-US" sz="2800" b="1" dirty="0">
              <a:solidFill>
                <a:prstClr val="black"/>
              </a:solidFill>
            </a:endParaRPr>
          </a:p>
          <a:p>
            <a:pPr lvl="0">
              <a:spcBef>
                <a:spcPts val="0"/>
              </a:spcBef>
              <a:spcAft>
                <a:spcPts val="600"/>
              </a:spcAft>
              <a:buFontTx/>
              <a:buAutoNum type="arabicPeriod"/>
            </a:pPr>
            <a:r>
              <a:rPr lang="en-US" sz="2800" dirty="0" smtClean="0">
                <a:solidFill>
                  <a:prstClr val="black"/>
                </a:solidFill>
              </a:rPr>
              <a:t>Prepare</a:t>
            </a:r>
            <a:r>
              <a:rPr lang="en-US" sz="2800" b="1" dirty="0" smtClean="0">
                <a:solidFill>
                  <a:prstClr val="black"/>
                </a:solidFill>
              </a:rPr>
              <a:t> students for college and career success</a:t>
            </a:r>
            <a:endParaRPr lang="en-US" sz="2800" b="1" dirty="0">
              <a:solidFill>
                <a:prstClr val="black"/>
              </a:solidFill>
            </a:endParaRP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283912" y="6120866"/>
            <a:ext cx="4114800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096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401762"/>
          </a:xfrm>
        </p:spPr>
        <p:txBody>
          <a:bodyPr>
            <a:no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</a:t>
            </a:r>
            <a:r>
              <a:rPr lang="en-US" sz="42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AVATAR</a:t>
            </a:r>
            <a:r>
              <a:rPr lang="en-US" sz="4000" dirty="0" smtClean="0"/>
              <a:t>? 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</a:rPr>
              <a:t>A</a:t>
            </a:r>
            <a:r>
              <a:rPr lang="en-US" sz="3200" dirty="0" smtClean="0"/>
              <a:t>cademic </a:t>
            </a: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</a:rPr>
              <a:t>V</a:t>
            </a:r>
            <a:r>
              <a:rPr lang="en-US" sz="3200" dirty="0" smtClean="0"/>
              <a:t>ertical </a:t>
            </a: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</a:rPr>
              <a:t>A</a:t>
            </a:r>
            <a:r>
              <a:rPr lang="en-US" sz="3200" dirty="0" smtClean="0"/>
              <a:t>lignment </a:t>
            </a: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</a:rPr>
              <a:t>T</a:t>
            </a:r>
            <a:r>
              <a:rPr lang="en-US" sz="3200" dirty="0" smtClean="0"/>
              <a:t>raining</a:t>
            </a:r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</a:rPr>
              <a:t>A</a:t>
            </a:r>
            <a:r>
              <a:rPr lang="en-US" sz="3200" dirty="0" smtClean="0"/>
              <a:t>nd</a:t>
            </a:r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</a:rPr>
              <a:t>R</a:t>
            </a:r>
            <a:r>
              <a:rPr lang="en-US" sz="3200" dirty="0" smtClean="0"/>
              <a:t>enewal</a:t>
            </a:r>
            <a:r>
              <a:rPr lang="en-US" sz="2800" dirty="0" smtClean="0"/>
              <a:t> </a:t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1447800"/>
            <a:ext cx="830580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prstClr val="black"/>
                </a:solidFill>
              </a:rPr>
              <a:t/>
            </a:r>
            <a:br>
              <a:rPr lang="en-US" sz="2800" dirty="0">
                <a:solidFill>
                  <a:prstClr val="black"/>
                </a:solidFill>
              </a:rPr>
            </a:br>
            <a:r>
              <a:rPr lang="en-US" sz="2800" dirty="0" smtClean="0">
                <a:solidFill>
                  <a:prstClr val="black"/>
                </a:solidFill>
              </a:rPr>
              <a:t>AVATAR is a </a:t>
            </a:r>
            <a:r>
              <a:rPr lang="en-US" sz="2800" dirty="0">
                <a:solidFill>
                  <a:prstClr val="black"/>
                </a:solidFill>
              </a:rPr>
              <a:t>statewide </a:t>
            </a:r>
            <a:r>
              <a:rPr lang="en-US" sz="2800" dirty="0" smtClean="0">
                <a:solidFill>
                  <a:prstClr val="black"/>
                </a:solidFill>
              </a:rPr>
              <a:t>network, comprised of regional efforts, </a:t>
            </a:r>
            <a:r>
              <a:rPr lang="en-US" sz="2800" dirty="0">
                <a:solidFill>
                  <a:prstClr val="black"/>
                </a:solidFill>
              </a:rPr>
              <a:t>focused on vertical alignment to support students’ college and career readiness and </a:t>
            </a:r>
            <a:r>
              <a:rPr lang="en-US" sz="2800" dirty="0" smtClean="0">
                <a:solidFill>
                  <a:prstClr val="black"/>
                </a:solidFill>
              </a:rPr>
              <a:t>success.</a:t>
            </a:r>
          </a:p>
          <a:p>
            <a:pPr algn="ctr"/>
            <a:endParaRPr lang="en-US" sz="5400" dirty="0">
              <a:solidFill>
                <a:prstClr val="black"/>
              </a:solidFill>
            </a:endParaRPr>
          </a:p>
          <a:p>
            <a:pPr algn="ctr"/>
            <a:r>
              <a:rPr lang="en-US" sz="2800" dirty="0" smtClean="0">
                <a:solidFill>
                  <a:prstClr val="black"/>
                </a:solidFill>
              </a:rPr>
              <a:t>AVATAR is a Texas Higher Education Coordinating Board (THECB) funded project which is implemented by the North Texas Regional P-16 Council and the University of North Texas.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38400" y="6172200"/>
            <a:ext cx="4343400" cy="38100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013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 is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AVATAR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Needed?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>
                <a:solidFill>
                  <a:prstClr val="black"/>
                </a:solidFill>
              </a:rPr>
              <a:t>Too many secondary and postsecondary leaders and educators do not have </a:t>
            </a:r>
            <a:r>
              <a:rPr lang="en-US" b="1" dirty="0">
                <a:solidFill>
                  <a:prstClr val="black"/>
                </a:solidFill>
              </a:rPr>
              <a:t>shared and accurate information</a:t>
            </a:r>
            <a:r>
              <a:rPr lang="en-US" dirty="0">
                <a:solidFill>
                  <a:prstClr val="black"/>
                </a:solidFill>
              </a:rPr>
              <a:t> and </a:t>
            </a:r>
            <a:r>
              <a:rPr lang="en-US" b="1" dirty="0">
                <a:solidFill>
                  <a:prstClr val="black"/>
                </a:solidFill>
              </a:rPr>
              <a:t>understanding</a:t>
            </a:r>
            <a:r>
              <a:rPr lang="en-US" dirty="0">
                <a:solidFill>
                  <a:prstClr val="black"/>
                </a:solidFill>
              </a:rPr>
              <a:t> of what a student needs to know and do to be successful in postsecondary education and career</a:t>
            </a:r>
            <a:r>
              <a:rPr lang="en-US" dirty="0" smtClean="0">
                <a:solidFill>
                  <a:prstClr val="black"/>
                </a:solidFill>
              </a:rPr>
              <a:t>;</a:t>
            </a:r>
          </a:p>
          <a:p>
            <a:pPr lvl="0"/>
            <a:r>
              <a:rPr lang="en-US" dirty="0">
                <a:solidFill>
                  <a:prstClr val="black"/>
                </a:solidFill>
              </a:rPr>
              <a:t>Too many students enter postsecondary education and do not </a:t>
            </a:r>
            <a:r>
              <a:rPr lang="en-US" b="1" dirty="0">
                <a:solidFill>
                  <a:prstClr val="black"/>
                </a:solidFill>
              </a:rPr>
              <a:t>complete</a:t>
            </a:r>
            <a:r>
              <a:rPr lang="en-US" dirty="0">
                <a:solidFill>
                  <a:prstClr val="black"/>
                </a:solidFill>
              </a:rPr>
              <a:t> in a timely </a:t>
            </a:r>
            <a:r>
              <a:rPr lang="en-US" dirty="0" smtClean="0">
                <a:solidFill>
                  <a:prstClr val="black"/>
                </a:solidFill>
              </a:rPr>
              <a:t>fashion; and</a:t>
            </a:r>
            <a:endParaRPr lang="en-US" dirty="0">
              <a:solidFill>
                <a:prstClr val="black"/>
              </a:solidFill>
            </a:endParaRPr>
          </a:p>
          <a:p>
            <a:pPr lvl="0"/>
            <a:r>
              <a:rPr lang="en-US" dirty="0">
                <a:solidFill>
                  <a:prstClr val="black"/>
                </a:solidFill>
              </a:rPr>
              <a:t>Too many students take </a:t>
            </a:r>
            <a:r>
              <a:rPr lang="en-US" b="1" dirty="0">
                <a:solidFill>
                  <a:prstClr val="black"/>
                </a:solidFill>
              </a:rPr>
              <a:t>developmental education</a:t>
            </a:r>
            <a:r>
              <a:rPr lang="en-US" dirty="0">
                <a:solidFill>
                  <a:prstClr val="black"/>
                </a:solidFill>
              </a:rPr>
              <a:t> at the postsecondary </a:t>
            </a:r>
            <a:r>
              <a:rPr lang="en-US" dirty="0" smtClean="0">
                <a:solidFill>
                  <a:prstClr val="black"/>
                </a:solidFill>
              </a:rPr>
              <a:t>level</a:t>
            </a:r>
            <a:r>
              <a:rPr lang="en-US" dirty="0">
                <a:solidFill>
                  <a:prstClr val="black"/>
                </a:solidFill>
              </a:rPr>
              <a:t>.</a:t>
            </a:r>
          </a:p>
          <a:p>
            <a:pPr lvl="0"/>
            <a:endParaRPr lang="en-US" dirty="0">
              <a:solidFill>
                <a:prstClr val="black"/>
              </a:solidFill>
            </a:endParaRP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438400" y="6172200"/>
            <a:ext cx="4343400" cy="38100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493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roup 53"/>
          <p:cNvGrpSpPr/>
          <p:nvPr/>
        </p:nvGrpSpPr>
        <p:grpSpPr>
          <a:xfrm>
            <a:off x="3619562" y="823910"/>
            <a:ext cx="1828800" cy="1838325"/>
            <a:chOff x="0" y="0"/>
            <a:chExt cx="1828800" cy="1838325"/>
          </a:xfrm>
        </p:grpSpPr>
        <p:cxnSp>
          <p:nvCxnSpPr>
            <p:cNvPr id="55" name="Straight Connector 54"/>
            <p:cNvCxnSpPr/>
            <p:nvPr/>
          </p:nvCxnSpPr>
          <p:spPr>
            <a:xfrm>
              <a:off x="0" y="63817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cxnSp>
          <p:nvCxnSpPr>
            <p:cNvPr id="56" name="Straight Connector 55"/>
            <p:cNvCxnSpPr/>
            <p:nvPr/>
          </p:nvCxnSpPr>
          <p:spPr>
            <a:xfrm>
              <a:off x="1828800" y="63817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sp>
          <p:nvSpPr>
            <p:cNvPr id="57" name="Flowchart: Decision 56"/>
            <p:cNvSpPr/>
            <p:nvPr/>
          </p:nvSpPr>
          <p:spPr>
            <a:xfrm>
              <a:off x="0" y="0"/>
              <a:ext cx="1828800" cy="1266825"/>
            </a:xfrm>
            <a:prstGeom prst="flowChartDecision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58" name="Text Box 22"/>
            <p:cNvSpPr txBox="1"/>
            <p:nvPr/>
          </p:nvSpPr>
          <p:spPr>
            <a:xfrm>
              <a:off x="333375" y="400050"/>
              <a:ext cx="1495425" cy="74295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1600" b="1" i="1" dirty="0">
                  <a:solidFill>
                    <a:prstClr val="black"/>
                  </a:solidFill>
                  <a:ea typeface="Calibri"/>
                  <a:cs typeface="Calibri"/>
                </a:rPr>
                <a:t>High Schools </a:t>
              </a:r>
              <a:endParaRPr lang="en-US" sz="1100" dirty="0">
                <a:solidFill>
                  <a:prstClr val="black"/>
                </a:solidFill>
                <a:ea typeface="Calibri"/>
                <a:cs typeface="Times New Roman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5250753" y="2100751"/>
            <a:ext cx="1876425" cy="2466975"/>
            <a:chOff x="0" y="0"/>
            <a:chExt cx="1876425" cy="2466975"/>
          </a:xfrm>
        </p:grpSpPr>
        <p:grpSp>
          <p:nvGrpSpPr>
            <p:cNvPr id="13" name="Group 12"/>
            <p:cNvGrpSpPr/>
            <p:nvPr/>
          </p:nvGrpSpPr>
          <p:grpSpPr>
            <a:xfrm>
              <a:off x="0" y="0"/>
              <a:ext cx="1876425" cy="2466975"/>
              <a:chOff x="0" y="0"/>
              <a:chExt cx="1876425" cy="2466975"/>
            </a:xfrm>
          </p:grpSpPr>
          <p:cxnSp>
            <p:nvCxnSpPr>
              <p:cNvPr id="15" name="Straight Connector 14"/>
              <p:cNvCxnSpPr/>
              <p:nvPr/>
            </p:nvCxnSpPr>
            <p:spPr>
              <a:xfrm>
                <a:off x="1838325" y="657225"/>
                <a:ext cx="0" cy="1200150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/>
            </p:spPr>
          </p:cxnSp>
          <p:sp>
            <p:nvSpPr>
              <p:cNvPr id="16" name="Flowchart: Decision 15"/>
              <p:cNvSpPr/>
              <p:nvPr/>
            </p:nvSpPr>
            <p:spPr>
              <a:xfrm>
                <a:off x="0" y="0"/>
                <a:ext cx="1828800" cy="1266825"/>
              </a:xfrm>
              <a:prstGeom prst="flowChartDecision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904875" y="1266825"/>
                <a:ext cx="0" cy="1200150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/>
            </p:spPr>
          </p:cxnSp>
          <p:sp>
            <p:nvSpPr>
              <p:cNvPr id="18" name="Text Box 20"/>
              <p:cNvSpPr txBox="1"/>
              <p:nvPr/>
            </p:nvSpPr>
            <p:spPr>
              <a:xfrm>
                <a:off x="381000" y="361950"/>
                <a:ext cx="1495425" cy="7429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  <a:scene3d>
                  <a:camera prst="orthographicFront"/>
                  <a:lightRig rig="threePt" dir="t"/>
                </a:scene3d>
                <a:sp3d extrusionH="57150">
                  <a:bevelT w="38100" h="38100"/>
                </a:sp3d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1600" b="1" i="1" dirty="0">
                    <a:solidFill>
                      <a:prstClr val="black"/>
                    </a:solidFill>
                    <a:ea typeface="Calibri"/>
                    <a:cs typeface="Calibri"/>
                  </a:rPr>
                  <a:t>4 Year IHEs</a:t>
                </a:r>
                <a:endParaRPr lang="en-US" sz="1100" dirty="0">
                  <a:solidFill>
                    <a:prstClr val="black"/>
                  </a:solidFill>
                  <a:ea typeface="Calibri"/>
                  <a:cs typeface="Times New Roman"/>
                </a:endParaRPr>
              </a:p>
            </p:txBody>
          </p:sp>
        </p:grpSp>
        <p:cxnSp>
          <p:nvCxnSpPr>
            <p:cNvPr id="14" name="Straight Connector 13"/>
            <p:cNvCxnSpPr/>
            <p:nvPr/>
          </p:nvCxnSpPr>
          <p:spPr>
            <a:xfrm>
              <a:off x="0" y="65722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</p:grpSp>
      <p:grpSp>
        <p:nvGrpSpPr>
          <p:cNvPr id="26" name="Group 25"/>
          <p:cNvGrpSpPr/>
          <p:nvPr/>
        </p:nvGrpSpPr>
        <p:grpSpPr>
          <a:xfrm>
            <a:off x="4532692" y="4037089"/>
            <a:ext cx="1828800" cy="2466975"/>
            <a:chOff x="0" y="0"/>
            <a:chExt cx="1828800" cy="2466975"/>
          </a:xfrm>
        </p:grpSpPr>
        <p:sp>
          <p:nvSpPr>
            <p:cNvPr id="27" name="Flowchart: Decision 26"/>
            <p:cNvSpPr/>
            <p:nvPr/>
          </p:nvSpPr>
          <p:spPr>
            <a:xfrm>
              <a:off x="0" y="0"/>
              <a:ext cx="1828800" cy="1266825"/>
            </a:xfrm>
            <a:prstGeom prst="flowChartDecision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1828800" y="61912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cxnSp>
          <p:nvCxnSpPr>
            <p:cNvPr id="29" name="Straight Connector 28"/>
            <p:cNvCxnSpPr/>
            <p:nvPr/>
          </p:nvCxnSpPr>
          <p:spPr>
            <a:xfrm>
              <a:off x="0" y="61912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cxnSp>
          <p:nvCxnSpPr>
            <p:cNvPr id="30" name="Straight Connector 29"/>
            <p:cNvCxnSpPr/>
            <p:nvPr/>
          </p:nvCxnSpPr>
          <p:spPr>
            <a:xfrm>
              <a:off x="904875" y="126682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sp>
          <p:nvSpPr>
            <p:cNvPr id="31" name="Text Box 42"/>
            <p:cNvSpPr txBox="1"/>
            <p:nvPr/>
          </p:nvSpPr>
          <p:spPr>
            <a:xfrm>
              <a:off x="200025" y="333375"/>
              <a:ext cx="1495425" cy="74295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algn="ctr">
                <a:lnSpc>
                  <a:spcPct val="115000"/>
                </a:lnSpc>
              </a:pPr>
              <a:r>
                <a:rPr lang="en-US" sz="1600" b="1" i="1" dirty="0">
                  <a:solidFill>
                    <a:prstClr val="black"/>
                  </a:solidFill>
                  <a:ea typeface="Calibri"/>
                  <a:cs typeface="Calibri"/>
                </a:rPr>
                <a:t>Regional P-16</a:t>
              </a:r>
              <a:endParaRPr lang="en-US" sz="1100" dirty="0">
                <a:solidFill>
                  <a:prstClr val="black"/>
                </a:solidFill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</a:pPr>
              <a:r>
                <a:rPr lang="en-US" sz="1600" b="1" i="1" dirty="0">
                  <a:solidFill>
                    <a:prstClr val="black"/>
                  </a:solidFill>
                  <a:ea typeface="Calibri"/>
                  <a:cs typeface="Calibri"/>
                </a:rPr>
                <a:t>Councils </a:t>
              </a:r>
              <a:endParaRPr lang="en-US" sz="1100" dirty="0">
                <a:solidFill>
                  <a:prstClr val="black"/>
                </a:solidFill>
                <a:ea typeface="Calibri"/>
                <a:cs typeface="Times New Roman"/>
              </a:endParaRPr>
            </a:p>
          </p:txBody>
        </p:sp>
      </p:grpSp>
      <p:sp>
        <p:nvSpPr>
          <p:cNvPr id="46" name="Text Box 40"/>
          <p:cNvSpPr txBox="1"/>
          <p:nvPr/>
        </p:nvSpPr>
        <p:spPr>
          <a:xfrm>
            <a:off x="3848162" y="2547937"/>
            <a:ext cx="1428750" cy="1371600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1400" b="1" dirty="0">
                <a:solidFill>
                  <a:prstClr val="black"/>
                </a:solidFill>
                <a:latin typeface="Felix Titling"/>
                <a:ea typeface="Calibri"/>
                <a:cs typeface="Times New Roman"/>
              </a:rPr>
              <a:t> </a:t>
            </a:r>
            <a:endParaRPr lang="en-US" sz="11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</a:pPr>
            <a:r>
              <a:rPr lang="en-US" sz="800" b="1" dirty="0">
                <a:solidFill>
                  <a:prstClr val="black"/>
                </a:solidFill>
                <a:latin typeface="Felix Titling"/>
                <a:ea typeface="Calibri"/>
                <a:cs typeface="Times New Roman"/>
              </a:rPr>
              <a:t> </a:t>
            </a:r>
            <a:endParaRPr lang="en-US" sz="11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</a:pPr>
            <a:r>
              <a:rPr lang="en-US" sz="1400" b="1" i="1" u="sng" spc="3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Scaffolding</a:t>
            </a:r>
          </a:p>
          <a:p>
            <a:pPr algn="ctr">
              <a:lnSpc>
                <a:spcPct val="115000"/>
              </a:lnSpc>
            </a:pPr>
            <a:r>
              <a:rPr lang="en-US" sz="1400" b="1" i="1" u="sng" spc="3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Student</a:t>
            </a:r>
            <a:endParaRPr lang="en-US" sz="1100" b="1" i="1" spc="3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</a:pPr>
            <a:r>
              <a:rPr lang="en-US" sz="1400" b="1" i="1" u="sng" spc="3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Success</a:t>
            </a:r>
            <a:endParaRPr lang="en-US" sz="1100" b="1" i="1" spc="3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</p:txBody>
      </p:sp>
      <p:grpSp>
        <p:nvGrpSpPr>
          <p:cNvPr id="65" name="Group 64"/>
          <p:cNvGrpSpPr/>
          <p:nvPr/>
        </p:nvGrpSpPr>
        <p:grpSpPr>
          <a:xfrm>
            <a:off x="2016822" y="2079620"/>
            <a:ext cx="1831340" cy="2465069"/>
            <a:chOff x="0" y="0"/>
            <a:chExt cx="1831924" cy="2465680"/>
          </a:xfrm>
        </p:grpSpPr>
        <p:grpSp>
          <p:nvGrpSpPr>
            <p:cNvPr id="66" name="Group 65"/>
            <p:cNvGrpSpPr/>
            <p:nvPr/>
          </p:nvGrpSpPr>
          <p:grpSpPr>
            <a:xfrm>
              <a:off x="0" y="0"/>
              <a:ext cx="1831924" cy="2465680"/>
              <a:chOff x="0" y="0"/>
              <a:chExt cx="1831924" cy="2465680"/>
            </a:xfrm>
          </p:grpSpPr>
          <p:sp>
            <p:nvSpPr>
              <p:cNvPr id="68" name="Flowchart: Decision 67"/>
              <p:cNvSpPr/>
              <p:nvPr/>
            </p:nvSpPr>
            <p:spPr>
              <a:xfrm>
                <a:off x="0" y="0"/>
                <a:ext cx="1828800" cy="1266825"/>
              </a:xfrm>
              <a:prstGeom prst="flowChartDecision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cxnSp>
            <p:nvCxnSpPr>
              <p:cNvPr id="69" name="Straight Connector 68"/>
              <p:cNvCxnSpPr/>
              <p:nvPr/>
            </p:nvCxnSpPr>
            <p:spPr>
              <a:xfrm>
                <a:off x="929030" y="1265530"/>
                <a:ext cx="0" cy="1200150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/>
            </p:spPr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0" y="643738"/>
                <a:ext cx="0" cy="1200150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/>
            </p:spPr>
          </p:cxnSp>
          <p:sp>
            <p:nvSpPr>
              <p:cNvPr id="71" name="Text Box 21"/>
              <p:cNvSpPr txBox="1"/>
              <p:nvPr/>
            </p:nvSpPr>
            <p:spPr>
              <a:xfrm>
                <a:off x="336499" y="402336"/>
                <a:ext cx="1495425" cy="7429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  <a:scene3d>
                  <a:camera prst="orthographicFront"/>
                  <a:lightRig rig="threePt" dir="t"/>
                </a:scene3d>
                <a:sp3d extrusionH="57150">
                  <a:bevelT w="38100" h="38100"/>
                </a:sp3d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1600" b="1" i="1" dirty="0">
                    <a:solidFill>
                      <a:prstClr val="black"/>
                    </a:solidFill>
                    <a:ea typeface="Calibri"/>
                    <a:cs typeface="Calibri"/>
                  </a:rPr>
                  <a:t>2 Year IHEs</a:t>
                </a:r>
                <a:endParaRPr lang="en-US" sz="1100" dirty="0">
                  <a:solidFill>
                    <a:prstClr val="black"/>
                  </a:solidFill>
                  <a:ea typeface="Calibri"/>
                  <a:cs typeface="Times New Roman"/>
                </a:endParaRPr>
              </a:p>
            </p:txBody>
          </p:sp>
        </p:grpSp>
        <p:cxnSp>
          <p:nvCxnSpPr>
            <p:cNvPr id="67" name="Straight Connector 66"/>
            <p:cNvCxnSpPr/>
            <p:nvPr/>
          </p:nvCxnSpPr>
          <p:spPr>
            <a:xfrm>
              <a:off x="1816100" y="641350"/>
              <a:ext cx="0" cy="1199853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</p:grpSp>
      <p:grpSp>
        <p:nvGrpSpPr>
          <p:cNvPr id="59" name="Group 58"/>
          <p:cNvGrpSpPr/>
          <p:nvPr/>
        </p:nvGrpSpPr>
        <p:grpSpPr>
          <a:xfrm>
            <a:off x="2713417" y="4032326"/>
            <a:ext cx="1828800" cy="2447925"/>
            <a:chOff x="0" y="0"/>
            <a:chExt cx="1828800" cy="2447925"/>
          </a:xfrm>
        </p:grpSpPr>
        <p:sp>
          <p:nvSpPr>
            <p:cNvPr id="60" name="Flowchart: Decision 59"/>
            <p:cNvSpPr/>
            <p:nvPr/>
          </p:nvSpPr>
          <p:spPr>
            <a:xfrm>
              <a:off x="0" y="0"/>
              <a:ext cx="1828800" cy="1266825"/>
            </a:xfrm>
            <a:prstGeom prst="flowChartDecision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cxnSp>
          <p:nvCxnSpPr>
            <p:cNvPr id="61" name="Straight Connector 60"/>
            <p:cNvCxnSpPr/>
            <p:nvPr/>
          </p:nvCxnSpPr>
          <p:spPr>
            <a:xfrm>
              <a:off x="0" y="63817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cxnSp>
          <p:nvCxnSpPr>
            <p:cNvPr id="62" name="Straight Connector 61"/>
            <p:cNvCxnSpPr/>
            <p:nvPr/>
          </p:nvCxnSpPr>
          <p:spPr>
            <a:xfrm>
              <a:off x="904875" y="124777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sp>
          <p:nvSpPr>
            <p:cNvPr id="63" name="Text Box 41"/>
            <p:cNvSpPr txBox="1"/>
            <p:nvPr/>
          </p:nvSpPr>
          <p:spPr>
            <a:xfrm>
              <a:off x="209550" y="419100"/>
              <a:ext cx="1495425" cy="74295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algn="ctr">
                <a:lnSpc>
                  <a:spcPct val="115000"/>
                </a:lnSpc>
              </a:pPr>
              <a:r>
                <a:rPr lang="en-US" sz="1600" b="1" i="1" dirty="0">
                  <a:solidFill>
                    <a:prstClr val="black"/>
                  </a:solidFill>
                  <a:ea typeface="Calibri"/>
                  <a:cs typeface="Calibri"/>
                </a:rPr>
                <a:t>Regional ESCs</a:t>
              </a:r>
              <a:endParaRPr lang="en-US" sz="1100" dirty="0">
                <a:solidFill>
                  <a:prstClr val="black"/>
                </a:solidFill>
                <a:ea typeface="Calibri"/>
                <a:cs typeface="Times New Roman"/>
              </a:endParaRPr>
            </a:p>
          </p:txBody>
        </p:sp>
        <p:cxnSp>
          <p:nvCxnSpPr>
            <p:cNvPr id="64" name="Straight Connector 63"/>
            <p:cNvCxnSpPr/>
            <p:nvPr/>
          </p:nvCxnSpPr>
          <p:spPr>
            <a:xfrm>
              <a:off x="1828800" y="628650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</p:grpSp>
      <p:grpSp>
        <p:nvGrpSpPr>
          <p:cNvPr id="38" name="Group 37"/>
          <p:cNvGrpSpPr/>
          <p:nvPr/>
        </p:nvGrpSpPr>
        <p:grpSpPr>
          <a:xfrm>
            <a:off x="3829112" y="2106778"/>
            <a:ext cx="1428750" cy="2531745"/>
            <a:chOff x="0" y="0"/>
            <a:chExt cx="1428750" cy="2531745"/>
          </a:xfrm>
        </p:grpSpPr>
        <p:cxnSp>
          <p:nvCxnSpPr>
            <p:cNvPr id="39" name="Straight Connector 38"/>
            <p:cNvCxnSpPr/>
            <p:nvPr/>
          </p:nvCxnSpPr>
          <p:spPr>
            <a:xfrm>
              <a:off x="0" y="628650"/>
              <a:ext cx="0" cy="1400175"/>
            </a:xfrm>
            <a:prstGeom prst="line">
              <a:avLst/>
            </a:prstGeom>
            <a:noFill/>
            <a:ln w="57150" cap="flat" cmpd="sng" algn="ctr">
              <a:solidFill>
                <a:schemeClr val="accent2">
                  <a:lumMod val="50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</p:cxnSp>
        <p:grpSp>
          <p:nvGrpSpPr>
            <p:cNvPr id="40" name="Group 39"/>
            <p:cNvGrpSpPr/>
            <p:nvPr/>
          </p:nvGrpSpPr>
          <p:grpSpPr>
            <a:xfrm>
              <a:off x="0" y="0"/>
              <a:ext cx="1428750" cy="2531745"/>
              <a:chOff x="0" y="0"/>
              <a:chExt cx="1428750" cy="2531745"/>
            </a:xfrm>
          </p:grpSpPr>
          <p:cxnSp>
            <p:nvCxnSpPr>
              <p:cNvPr id="41" name="Straight Connector 40"/>
              <p:cNvCxnSpPr/>
              <p:nvPr/>
            </p:nvCxnSpPr>
            <p:spPr>
              <a:xfrm flipH="1">
                <a:off x="0" y="0"/>
                <a:ext cx="713105" cy="630555"/>
              </a:xfrm>
              <a:prstGeom prst="line">
                <a:avLst/>
              </a:prstGeom>
              <a:noFill/>
              <a:ln w="57150" cap="flat" cmpd="sng" algn="ctr">
                <a:solidFill>
                  <a:schemeClr val="accent2">
                    <a:lumMod val="50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  <p:cxnSp>
            <p:nvCxnSpPr>
              <p:cNvPr id="42" name="Straight Connector 41"/>
              <p:cNvCxnSpPr/>
              <p:nvPr/>
            </p:nvCxnSpPr>
            <p:spPr>
              <a:xfrm flipH="1" flipV="1">
                <a:off x="714375" y="0"/>
                <a:ext cx="713740" cy="628015"/>
              </a:xfrm>
              <a:prstGeom prst="line">
                <a:avLst/>
              </a:prstGeom>
              <a:noFill/>
              <a:ln w="57150" cap="flat" cmpd="sng" algn="ctr">
                <a:solidFill>
                  <a:schemeClr val="accent2">
                    <a:lumMod val="50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1428750" y="628650"/>
                <a:ext cx="0" cy="1400175"/>
              </a:xfrm>
              <a:prstGeom prst="line">
                <a:avLst/>
              </a:prstGeom>
              <a:noFill/>
              <a:ln w="57150" cap="flat" cmpd="sng" algn="ctr">
                <a:solidFill>
                  <a:schemeClr val="accent2">
                    <a:lumMod val="50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  <p:cxnSp>
            <p:nvCxnSpPr>
              <p:cNvPr id="44" name="Straight Connector 43"/>
              <p:cNvCxnSpPr/>
              <p:nvPr/>
            </p:nvCxnSpPr>
            <p:spPr>
              <a:xfrm flipH="1" flipV="1">
                <a:off x="0" y="2028825"/>
                <a:ext cx="713740" cy="502920"/>
              </a:xfrm>
              <a:prstGeom prst="line">
                <a:avLst/>
              </a:prstGeom>
              <a:noFill/>
              <a:ln w="57150" cap="flat" cmpd="sng" algn="ctr">
                <a:solidFill>
                  <a:schemeClr val="accent2">
                    <a:lumMod val="50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  <p:cxnSp>
            <p:nvCxnSpPr>
              <p:cNvPr id="45" name="Straight Connector 44"/>
              <p:cNvCxnSpPr/>
              <p:nvPr/>
            </p:nvCxnSpPr>
            <p:spPr>
              <a:xfrm flipH="1">
                <a:off x="714375" y="2019300"/>
                <a:ext cx="714374" cy="506730"/>
              </a:xfrm>
              <a:prstGeom prst="line">
                <a:avLst/>
              </a:prstGeom>
              <a:noFill/>
              <a:ln w="57150" cap="flat" cmpd="sng" algn="ctr">
                <a:solidFill>
                  <a:schemeClr val="accent2">
                    <a:lumMod val="50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</p:grpSp>
      </p:grpSp>
      <p:sp>
        <p:nvSpPr>
          <p:cNvPr id="49" name="Title 1"/>
          <p:cNvSpPr txBox="1">
            <a:spLocks/>
          </p:cNvSpPr>
          <p:nvPr/>
        </p:nvSpPr>
        <p:spPr>
          <a:xfrm>
            <a:off x="0" y="-9525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is </a:t>
            </a:r>
            <a:r>
              <a:rPr lang="en-US" b="1" dirty="0" smtClean="0">
                <a:solidFill>
                  <a:srgbClr val="C0504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AVATAR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US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5747109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Partnership of Regional Leaders to </a:t>
            </a:r>
          </a:p>
          <a:p>
            <a:pPr algn="ctr"/>
            <a:r>
              <a:rPr lang="en-US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Scaffold Student Success </a:t>
            </a:r>
            <a:endParaRPr lang="en-US" sz="32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71783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the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AVATAR Process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406731"/>
            <a:ext cx="8229600" cy="4953000"/>
          </a:xfrm>
        </p:spPr>
        <p:txBody>
          <a:bodyPr>
            <a:normAutofit fontScale="92500"/>
          </a:bodyPr>
          <a:lstStyle/>
          <a:p>
            <a:pPr lvl="0"/>
            <a:r>
              <a:rPr lang="en-US" sz="3000" dirty="0" smtClean="0">
                <a:solidFill>
                  <a:prstClr val="black"/>
                </a:solidFill>
              </a:rPr>
              <a:t>Creates </a:t>
            </a:r>
            <a:r>
              <a:rPr lang="en-US" sz="3000" dirty="0">
                <a:solidFill>
                  <a:prstClr val="black"/>
                </a:solidFill>
              </a:rPr>
              <a:t>and </a:t>
            </a:r>
            <a:r>
              <a:rPr lang="en-US" sz="3000" dirty="0" smtClean="0">
                <a:solidFill>
                  <a:prstClr val="black"/>
                </a:solidFill>
              </a:rPr>
              <a:t>builds </a:t>
            </a:r>
            <a:r>
              <a:rPr lang="en-US" sz="3000" dirty="0">
                <a:solidFill>
                  <a:prstClr val="black"/>
                </a:solidFill>
              </a:rPr>
              <a:t>relationships with ongoing critical conversations</a:t>
            </a:r>
          </a:p>
          <a:p>
            <a:pPr lvl="0"/>
            <a:r>
              <a:rPr lang="en-US" sz="3000" dirty="0" smtClean="0">
                <a:solidFill>
                  <a:prstClr val="black"/>
                </a:solidFill>
              </a:rPr>
              <a:t>Uses </a:t>
            </a:r>
            <a:r>
              <a:rPr lang="en-US" sz="3000" dirty="0">
                <a:solidFill>
                  <a:prstClr val="black"/>
                </a:solidFill>
              </a:rPr>
              <a:t>regional data to make alignment decisions</a:t>
            </a:r>
          </a:p>
          <a:p>
            <a:pPr lvl="0"/>
            <a:r>
              <a:rPr lang="en-US" sz="3000" dirty="0" smtClean="0">
                <a:solidFill>
                  <a:prstClr val="black"/>
                </a:solidFill>
              </a:rPr>
              <a:t>Develops </a:t>
            </a:r>
            <a:r>
              <a:rPr lang="en-US" sz="3000" dirty="0">
                <a:solidFill>
                  <a:prstClr val="black"/>
                </a:solidFill>
              </a:rPr>
              <a:t>shared understanding of college and career readiness and success for students</a:t>
            </a:r>
          </a:p>
          <a:p>
            <a:pPr lvl="0"/>
            <a:r>
              <a:rPr lang="en-US" sz="3000" dirty="0" smtClean="0">
                <a:solidFill>
                  <a:prstClr val="black"/>
                </a:solidFill>
              </a:rPr>
              <a:t>Reviews course information and expectations at each level</a:t>
            </a:r>
            <a:endParaRPr lang="en-US" sz="3000" dirty="0">
              <a:solidFill>
                <a:prstClr val="black"/>
              </a:solidFill>
            </a:endParaRPr>
          </a:p>
          <a:p>
            <a:pPr lvl="0"/>
            <a:r>
              <a:rPr lang="en-US" sz="3000" dirty="0" smtClean="0">
                <a:solidFill>
                  <a:prstClr val="black"/>
                </a:solidFill>
              </a:rPr>
              <a:t>Identifies </a:t>
            </a:r>
            <a:r>
              <a:rPr lang="en-US" sz="3000" dirty="0">
                <a:solidFill>
                  <a:prstClr val="black"/>
                </a:solidFill>
              </a:rPr>
              <a:t>and </a:t>
            </a:r>
            <a:r>
              <a:rPr lang="en-US" sz="3000" dirty="0" smtClean="0">
                <a:solidFill>
                  <a:prstClr val="black"/>
                </a:solidFill>
              </a:rPr>
              <a:t>implements </a:t>
            </a:r>
            <a:r>
              <a:rPr lang="en-US" sz="3000" dirty="0">
                <a:solidFill>
                  <a:prstClr val="black"/>
                </a:solidFill>
              </a:rPr>
              <a:t>intentional </a:t>
            </a:r>
            <a:r>
              <a:rPr lang="en-US" sz="3000" dirty="0" smtClean="0">
                <a:solidFill>
                  <a:prstClr val="black"/>
                </a:solidFill>
              </a:rPr>
              <a:t>interventions</a:t>
            </a:r>
            <a:endParaRPr lang="en-US" sz="3000" dirty="0">
              <a:solidFill>
                <a:prstClr val="black"/>
              </a:solidFill>
            </a:endParaRPr>
          </a:p>
          <a:p>
            <a:pPr lvl="0"/>
            <a:r>
              <a:rPr lang="en-US" sz="3000" dirty="0" smtClean="0">
                <a:solidFill>
                  <a:prstClr val="black"/>
                </a:solidFill>
              </a:rPr>
              <a:t>Evaluates, sustains, </a:t>
            </a:r>
            <a:r>
              <a:rPr lang="en-US" sz="3000" dirty="0">
                <a:solidFill>
                  <a:prstClr val="black"/>
                </a:solidFill>
              </a:rPr>
              <a:t>and </a:t>
            </a:r>
            <a:r>
              <a:rPr lang="en-US" sz="3000" dirty="0" smtClean="0">
                <a:solidFill>
                  <a:prstClr val="black"/>
                </a:solidFill>
              </a:rPr>
              <a:t>shares </a:t>
            </a:r>
            <a:r>
              <a:rPr lang="en-US" sz="3000" dirty="0">
                <a:solidFill>
                  <a:prstClr val="black"/>
                </a:solidFill>
              </a:rPr>
              <a:t>vertical alignment work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438400" y="6172200"/>
            <a:ext cx="4343400" cy="38100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100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sosceles Triangle 4"/>
          <p:cNvSpPr/>
          <p:nvPr/>
        </p:nvSpPr>
        <p:spPr>
          <a:xfrm>
            <a:off x="2819400" y="1743075"/>
            <a:ext cx="3505200" cy="5114925"/>
          </a:xfrm>
          <a:prstGeom prst="triangle">
            <a:avLst>
              <a:gd name="adj" fmla="val 49728"/>
            </a:avLst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754600" y="4214463"/>
            <a:ext cx="1645920" cy="0"/>
          </a:xfrm>
          <a:prstGeom prst="straightConnector1">
            <a:avLst/>
          </a:prstGeom>
          <a:ln w="28575">
            <a:solidFill>
              <a:schemeClr val="accent2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023360" y="3352800"/>
            <a:ext cx="1097280" cy="0"/>
          </a:xfrm>
          <a:prstGeom prst="straightConnector1">
            <a:avLst/>
          </a:prstGeom>
          <a:ln w="28575">
            <a:solidFill>
              <a:schemeClr val="accent2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3429000" y="5112707"/>
            <a:ext cx="2286000" cy="0"/>
          </a:xfrm>
          <a:prstGeom prst="straightConnector1">
            <a:avLst/>
          </a:prstGeom>
          <a:ln w="28575">
            <a:solidFill>
              <a:schemeClr val="accent2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108960" y="6090189"/>
            <a:ext cx="2926080" cy="0"/>
          </a:xfrm>
          <a:prstGeom prst="straightConnector1">
            <a:avLst/>
          </a:prstGeom>
          <a:ln w="28575">
            <a:solidFill>
              <a:schemeClr val="accent2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297680" y="2549047"/>
            <a:ext cx="548640" cy="0"/>
          </a:xfrm>
          <a:prstGeom prst="straightConnector1">
            <a:avLst/>
          </a:prstGeom>
          <a:ln w="28575">
            <a:solidFill>
              <a:schemeClr val="accent2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924108" y="1157467"/>
            <a:ext cx="7305492" cy="646331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n w="18000">
                  <a:solidFill>
                    <a:schemeClr val="accent2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Narkisim" pitchFamily="34" charset="-79"/>
              </a:rPr>
              <a:t>Critical Conversations</a:t>
            </a:r>
            <a:endParaRPr lang="en-US" sz="3600" b="1" dirty="0">
              <a:ln w="18000">
                <a:solidFill>
                  <a:schemeClr val="accent2">
                    <a:lumMod val="50000"/>
                  </a:schemeClr>
                </a:solidFill>
                <a:prstDash val="solid"/>
                <a:miter lim="800000"/>
              </a:ln>
              <a:solidFill>
                <a:schemeClr val="accent2">
                  <a:lumMod val="7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cs typeface="Narkisim" pitchFamily="34" charset="-79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9258" y="2332901"/>
            <a:ext cx="455295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prstClr val="black"/>
                </a:solidFill>
              </a:rPr>
              <a:t>                                         </a:t>
            </a:r>
            <a:r>
              <a:rPr lang="en-US" sz="1400" b="1" dirty="0">
                <a:solidFill>
                  <a:prstClr val="black"/>
                </a:solidFill>
              </a:rPr>
              <a:t>Student Success Assessments</a:t>
            </a:r>
          </a:p>
          <a:p>
            <a:endParaRPr lang="en-US" sz="1400" b="1" dirty="0">
              <a:solidFill>
                <a:prstClr val="black"/>
              </a:solidFill>
            </a:endParaRPr>
          </a:p>
          <a:p>
            <a:r>
              <a:rPr lang="en-US" sz="1400" b="1" dirty="0">
                <a:solidFill>
                  <a:prstClr val="black"/>
                </a:solidFill>
              </a:rPr>
              <a:t>                    Dual Credit, Early College High Schools</a:t>
            </a:r>
          </a:p>
          <a:p>
            <a:endParaRPr lang="en-US" sz="1400" b="1" dirty="0">
              <a:solidFill>
                <a:prstClr val="black"/>
              </a:solidFill>
            </a:endParaRPr>
          </a:p>
          <a:p>
            <a:r>
              <a:rPr lang="en-US" sz="1400" b="1" dirty="0">
                <a:solidFill>
                  <a:prstClr val="black"/>
                </a:solidFill>
              </a:rPr>
              <a:t>                                         Student Support Services</a:t>
            </a:r>
          </a:p>
          <a:p>
            <a:endParaRPr lang="en-US" sz="1400" b="1" dirty="0">
              <a:solidFill>
                <a:prstClr val="black"/>
              </a:solidFill>
            </a:endParaRPr>
          </a:p>
          <a:p>
            <a:r>
              <a:rPr lang="en-US" sz="1400" b="1" dirty="0">
                <a:solidFill>
                  <a:prstClr val="black"/>
                </a:solidFill>
              </a:rPr>
              <a:t>                     Educational Policies and Practices		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                 Classroom Instruction, Textbooks,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                                                      Grading, etc.</a:t>
            </a:r>
          </a:p>
          <a:p>
            <a:endParaRPr lang="en-US" sz="1400" b="1" dirty="0">
              <a:solidFill>
                <a:prstClr val="black"/>
              </a:solidFill>
            </a:endParaRPr>
          </a:p>
          <a:p>
            <a:r>
              <a:rPr lang="en-US" sz="1400" b="1" dirty="0">
                <a:solidFill>
                  <a:prstClr val="black"/>
                </a:solidFill>
              </a:rPr>
              <a:t>                         Discipline Specific Course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		Curriculum</a:t>
            </a:r>
          </a:p>
          <a:p>
            <a:endParaRPr lang="en-US" sz="1400" b="1" dirty="0">
              <a:solidFill>
                <a:prstClr val="black"/>
              </a:solidFill>
            </a:endParaRPr>
          </a:p>
          <a:p>
            <a:endParaRPr lang="en-US" sz="1400" b="1" dirty="0">
              <a:solidFill>
                <a:prstClr val="black"/>
              </a:solidFill>
            </a:endParaRPr>
          </a:p>
          <a:p>
            <a:r>
              <a:rPr lang="en-US" sz="1400" b="1" dirty="0">
                <a:solidFill>
                  <a:prstClr val="black"/>
                </a:solidFill>
              </a:rPr>
              <a:t>                  Texas Essential Knowledge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                                               and Skills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46320" y="2306088"/>
            <a:ext cx="4038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prstClr val="black"/>
                </a:solidFill>
              </a:rPr>
              <a:t> Impact of Developmental Education and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          Texas Success Initiative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    Dual Credit, Early College High Schools</a:t>
            </a:r>
          </a:p>
          <a:p>
            <a:endParaRPr lang="en-US" sz="1400" b="1" dirty="0">
              <a:solidFill>
                <a:prstClr val="black"/>
              </a:solidFill>
            </a:endParaRPr>
          </a:p>
          <a:p>
            <a:r>
              <a:rPr lang="en-US" sz="1400" b="1" dirty="0">
                <a:solidFill>
                  <a:prstClr val="black"/>
                </a:solidFill>
              </a:rPr>
              <a:t>         Student Support Services</a:t>
            </a:r>
          </a:p>
          <a:p>
            <a:endParaRPr lang="en-US" sz="1400" b="1" dirty="0">
              <a:solidFill>
                <a:prstClr val="black"/>
              </a:solidFill>
            </a:endParaRPr>
          </a:p>
          <a:p>
            <a:r>
              <a:rPr lang="en-US" sz="1400" b="1" dirty="0">
                <a:solidFill>
                  <a:prstClr val="black"/>
                </a:solidFill>
              </a:rPr>
              <a:t>             Educational Policies and Practices</a:t>
            </a:r>
          </a:p>
          <a:p>
            <a:endParaRPr lang="en-US" sz="1400" b="1" dirty="0">
              <a:solidFill>
                <a:prstClr val="black"/>
              </a:solidFill>
            </a:endParaRPr>
          </a:p>
          <a:p>
            <a:r>
              <a:rPr lang="en-US" sz="1400" b="1" dirty="0">
                <a:solidFill>
                  <a:prstClr val="black"/>
                </a:solidFill>
              </a:rPr>
              <a:t>              Classroom Instruction, Textbooks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                Grading, etc.</a:t>
            </a:r>
          </a:p>
          <a:p>
            <a:endParaRPr lang="en-US" sz="1400" b="1" dirty="0">
              <a:solidFill>
                <a:prstClr val="black"/>
              </a:solidFill>
            </a:endParaRPr>
          </a:p>
          <a:p>
            <a:r>
              <a:rPr lang="en-US" sz="1400" b="1" dirty="0">
                <a:solidFill>
                  <a:prstClr val="black"/>
                </a:solidFill>
              </a:rPr>
              <a:t>                    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                       Discipline Reference Course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                           Profiles</a:t>
            </a:r>
          </a:p>
          <a:p>
            <a:endParaRPr lang="en-US" sz="1400" b="1" dirty="0">
              <a:solidFill>
                <a:prstClr val="black"/>
              </a:solidFill>
            </a:endParaRPr>
          </a:p>
          <a:p>
            <a:r>
              <a:rPr lang="en-US" sz="1400" b="1" dirty="0">
                <a:solidFill>
                  <a:prstClr val="black"/>
                </a:solidFill>
              </a:rPr>
              <a:t>                             College &amp; Career Readiness 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                                  Standards 		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                             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24108" y="1680687"/>
            <a:ext cx="1295400" cy="369332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chemeClr val="tx1"/>
                </a:solidFill>
              </a:rPr>
              <a:t>Secondary</a:t>
            </a:r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24600" y="1680687"/>
            <a:ext cx="19050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chemeClr val="tx1"/>
                </a:solidFill>
              </a:rPr>
              <a:t>Post-Secondary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71808" y="1998004"/>
            <a:ext cx="3200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u="sng" dirty="0">
                <a:solidFill>
                  <a:schemeClr val="accent2">
                    <a:lumMod val="50000"/>
                  </a:schemeClr>
                </a:solidFill>
              </a:rPr>
              <a:t>Graduate College/Career Ready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724400" y="1994347"/>
            <a:ext cx="3429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u="sng" dirty="0">
                <a:solidFill>
                  <a:schemeClr val="accent2">
                    <a:lumMod val="50000"/>
                  </a:schemeClr>
                </a:solidFill>
              </a:rPr>
              <a:t>Graduate Career Ready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449" y="65823"/>
            <a:ext cx="2592221" cy="1266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799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2438400" y="6172200"/>
            <a:ext cx="4343400" cy="38100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AVATAR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Process Development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832633" y="1509379"/>
            <a:ext cx="5390549" cy="4979744"/>
            <a:chOff x="843962" y="1219200"/>
            <a:chExt cx="5390549" cy="4979744"/>
          </a:xfrm>
        </p:grpSpPr>
        <p:grpSp>
          <p:nvGrpSpPr>
            <p:cNvPr id="4" name="Group 3"/>
            <p:cNvGrpSpPr/>
            <p:nvPr/>
          </p:nvGrpSpPr>
          <p:grpSpPr>
            <a:xfrm>
              <a:off x="843962" y="1219200"/>
              <a:ext cx="5390549" cy="4862872"/>
              <a:chOff x="248251" y="625731"/>
              <a:chExt cx="5390549" cy="4862872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588746" y="732709"/>
                <a:ext cx="3124200" cy="246221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b="1" dirty="0" smtClean="0"/>
                  <a:t>AVATAR Planning and Oversight Committee</a:t>
                </a:r>
                <a:endParaRPr lang="en-US" sz="1000" b="1" dirty="0"/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4160621" y="625731"/>
                <a:ext cx="1066800" cy="40011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b="1" dirty="0" smtClean="0"/>
                  <a:t>AVATAR Facilitators</a:t>
                </a:r>
                <a:endParaRPr lang="en-US" sz="1000" b="1" dirty="0"/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826870" y="1880463"/>
                <a:ext cx="3733800" cy="246221"/>
              </a:xfrm>
              <a:prstGeom prst="rect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b="1" dirty="0" smtClean="0"/>
                  <a:t>AVATAR Pilot Testing Teams</a:t>
                </a:r>
                <a:endParaRPr lang="en-US" sz="1000" b="1" dirty="0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371475" y="2876519"/>
                <a:ext cx="1219200" cy="246221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b="1" dirty="0" smtClean="0"/>
                  <a:t>ESC Region 7</a:t>
                </a:r>
                <a:endParaRPr lang="en-US" sz="1000" b="1" dirty="0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66900" y="2876520"/>
                <a:ext cx="1219200" cy="246221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b="1" dirty="0" smtClean="0"/>
                  <a:t>ESC Region 10 </a:t>
                </a:r>
                <a:endParaRPr lang="en-US" sz="1000" b="1" dirty="0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3438525" y="2876521"/>
                <a:ext cx="1219200" cy="246221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b="1" dirty="0" smtClean="0"/>
                  <a:t>ESC Region XI</a:t>
                </a:r>
                <a:endParaRPr lang="en-US" sz="1000" b="1" dirty="0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1412056" y="4191000"/>
                <a:ext cx="2514600" cy="40011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accent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b="1" dirty="0" smtClean="0"/>
                  <a:t>AVATAR Training of Trainers (TOT) Team</a:t>
                </a:r>
                <a:endParaRPr lang="en-US" sz="1000" b="1" dirty="0"/>
              </a:p>
            </p:txBody>
          </p:sp>
          <p:cxnSp>
            <p:nvCxnSpPr>
              <p:cNvPr id="12" name="Straight Arrow Connector 11"/>
              <p:cNvCxnSpPr/>
              <p:nvPr/>
            </p:nvCxnSpPr>
            <p:spPr>
              <a:xfrm>
                <a:off x="3712946" y="844807"/>
                <a:ext cx="447675" cy="0"/>
              </a:xfrm>
              <a:prstGeom prst="straightConnector1">
                <a:avLst/>
              </a:prstGeom>
              <a:ln w="19050">
                <a:headEnd type="arrow"/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" name="Straight Arrow Connector 12"/>
              <p:cNvCxnSpPr/>
              <p:nvPr/>
            </p:nvCxnSpPr>
            <p:spPr>
              <a:xfrm flipV="1">
                <a:off x="2458744" y="1055846"/>
                <a:ext cx="17757" cy="696754"/>
              </a:xfrm>
              <a:prstGeom prst="straightConnector1">
                <a:avLst/>
              </a:prstGeom>
              <a:ln w="19050">
                <a:headEnd type="arrow"/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/>
              <p:cNvCxnSpPr/>
              <p:nvPr/>
            </p:nvCxnSpPr>
            <p:spPr>
              <a:xfrm flipH="1">
                <a:off x="635770" y="2146247"/>
                <a:ext cx="638174" cy="671743"/>
              </a:xfrm>
              <a:prstGeom prst="straightConnector1">
                <a:avLst/>
              </a:prstGeom>
              <a:ln w="19050">
                <a:headEnd type="arrow"/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/>
              <p:cNvCxnSpPr/>
              <p:nvPr/>
            </p:nvCxnSpPr>
            <p:spPr>
              <a:xfrm>
                <a:off x="2458744" y="2251252"/>
                <a:ext cx="0" cy="566738"/>
              </a:xfrm>
              <a:prstGeom prst="straightConnector1">
                <a:avLst/>
              </a:prstGeom>
              <a:ln w="19050">
                <a:headEnd type="arrow"/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" name="Straight Arrow Connector 15"/>
              <p:cNvCxnSpPr/>
              <p:nvPr/>
            </p:nvCxnSpPr>
            <p:spPr>
              <a:xfrm>
                <a:off x="3495675" y="2146247"/>
                <a:ext cx="779663" cy="671743"/>
              </a:xfrm>
              <a:prstGeom prst="straightConnector1">
                <a:avLst/>
              </a:prstGeom>
              <a:ln w="19050">
                <a:headEnd type="arrow"/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6"/>
              <p:cNvCxnSpPr/>
              <p:nvPr/>
            </p:nvCxnSpPr>
            <p:spPr>
              <a:xfrm>
                <a:off x="259530" y="873440"/>
                <a:ext cx="304801" cy="0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248251" y="855821"/>
                <a:ext cx="0" cy="4632782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/>
              <p:nvPr/>
            </p:nvCxnSpPr>
            <p:spPr>
              <a:xfrm>
                <a:off x="248251" y="5488602"/>
                <a:ext cx="438153" cy="1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9"/>
              <p:cNvCxnSpPr>
                <a:endCxn id="11" idx="1"/>
              </p:cNvCxnSpPr>
              <p:nvPr/>
            </p:nvCxnSpPr>
            <p:spPr>
              <a:xfrm>
                <a:off x="259530" y="4391055"/>
                <a:ext cx="1152526" cy="0"/>
              </a:xfrm>
              <a:prstGeom prst="straightConnector1">
                <a:avLst/>
              </a:prstGeom>
              <a:ln w="19050">
                <a:headEnd type="arrow"/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>
                <a:endCxn id="7" idx="1"/>
              </p:cNvCxnSpPr>
              <p:nvPr/>
            </p:nvCxnSpPr>
            <p:spPr>
              <a:xfrm>
                <a:off x="267301" y="2003574"/>
                <a:ext cx="559569" cy="0"/>
              </a:xfrm>
              <a:prstGeom prst="straightConnector1">
                <a:avLst/>
              </a:prstGeom>
              <a:ln w="19050">
                <a:headEnd type="arrow"/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/>
              <p:cNvCxnSpPr/>
              <p:nvPr/>
            </p:nvCxnSpPr>
            <p:spPr>
              <a:xfrm flipH="1">
                <a:off x="5257798" y="836741"/>
                <a:ext cx="381002" cy="0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" name="Straight Arrow Connector 22"/>
              <p:cNvCxnSpPr/>
              <p:nvPr/>
            </p:nvCxnSpPr>
            <p:spPr>
              <a:xfrm flipH="1">
                <a:off x="4770222" y="5482365"/>
                <a:ext cx="857249" cy="0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5638800" y="825786"/>
                <a:ext cx="0" cy="4662816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" name="Straight Arrow Connector 24"/>
              <p:cNvCxnSpPr/>
              <p:nvPr/>
            </p:nvCxnSpPr>
            <p:spPr>
              <a:xfrm flipV="1">
                <a:off x="4570195" y="2003574"/>
                <a:ext cx="1057276" cy="1"/>
              </a:xfrm>
              <a:prstGeom prst="straightConnector1">
                <a:avLst/>
              </a:prstGeom>
              <a:ln w="19050">
                <a:headEnd type="arrow"/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" name="Straight Arrow Connector 25"/>
              <p:cNvCxnSpPr/>
              <p:nvPr/>
            </p:nvCxnSpPr>
            <p:spPr>
              <a:xfrm>
                <a:off x="3955231" y="4391055"/>
                <a:ext cx="1672240" cy="0"/>
              </a:xfrm>
              <a:prstGeom prst="straightConnector1">
                <a:avLst/>
              </a:prstGeom>
              <a:ln w="19050">
                <a:headEnd type="arrow"/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1291317" y="5952723"/>
              <a:ext cx="4038600" cy="246221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6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 smtClean="0"/>
                <a:t>AVATAR Evaluation Team</a:t>
              </a:r>
              <a:endParaRPr lang="en-US" sz="1000" b="1" dirty="0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6400800" y="1990453"/>
            <a:ext cx="2438400" cy="37856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71450" indent="-171450" algn="ctr">
              <a:buFont typeface="Wingdings" pitchFamily="2" charset="2"/>
              <a:buChar char="v"/>
            </a:pPr>
            <a:endParaRPr lang="en-US" sz="1200" b="1" dirty="0" smtClean="0"/>
          </a:p>
          <a:p>
            <a:pPr algn="ctr"/>
            <a:r>
              <a:rPr lang="en-US" sz="1400" b="1" u="sng" dirty="0" smtClean="0">
                <a:solidFill>
                  <a:schemeClr val="accent2">
                    <a:lumMod val="50000"/>
                  </a:schemeClr>
                </a:solidFill>
              </a:rPr>
              <a:t>Phase One:</a:t>
            </a:r>
          </a:p>
          <a:p>
            <a:pPr algn="ctr"/>
            <a:r>
              <a:rPr lang="en-US" sz="1400" b="1" dirty="0"/>
              <a:t> </a:t>
            </a:r>
            <a:r>
              <a:rPr lang="en-US" sz="1400" b="1" dirty="0" smtClean="0"/>
              <a:t>   Planning and Designing        Curriculum Alignment Process</a:t>
            </a:r>
          </a:p>
          <a:p>
            <a:pPr algn="ctr"/>
            <a:r>
              <a:rPr lang="en-US" sz="1400" b="1" dirty="0" smtClean="0"/>
              <a:t>(August 2011-December 2011)</a:t>
            </a:r>
          </a:p>
          <a:p>
            <a:pPr marL="171450" indent="-171450" algn="ctr">
              <a:buFont typeface="Wingdings" pitchFamily="2" charset="2"/>
              <a:buChar char="v"/>
            </a:pPr>
            <a:endParaRPr lang="en-US" sz="1400" b="1" u="sng" dirty="0" smtClean="0"/>
          </a:p>
          <a:p>
            <a:pPr algn="ctr"/>
            <a:r>
              <a:rPr lang="en-US" sz="1400" b="1" u="sng" dirty="0" smtClean="0">
                <a:solidFill>
                  <a:schemeClr val="accent2">
                    <a:lumMod val="50000"/>
                  </a:schemeClr>
                </a:solidFill>
              </a:rPr>
              <a:t>Phase Two:</a:t>
            </a:r>
          </a:p>
          <a:p>
            <a:pPr algn="ctr"/>
            <a:r>
              <a:rPr lang="en-US" sz="1400" b="1" dirty="0" smtClean="0"/>
              <a:t>    Pilot Testing the Curriculum Alignment Training Process</a:t>
            </a:r>
          </a:p>
          <a:p>
            <a:pPr algn="ctr"/>
            <a:r>
              <a:rPr lang="en-US" sz="1400" b="1" dirty="0" smtClean="0"/>
              <a:t>(January-May 2012)</a:t>
            </a:r>
          </a:p>
          <a:p>
            <a:pPr algn="ctr"/>
            <a:endParaRPr lang="en-US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en-US" sz="1400" b="1" u="sng" dirty="0" smtClean="0">
                <a:solidFill>
                  <a:schemeClr val="accent2">
                    <a:lumMod val="50000"/>
                  </a:schemeClr>
                </a:solidFill>
              </a:rPr>
              <a:t>Phase Three:</a:t>
            </a:r>
          </a:p>
          <a:p>
            <a:pPr algn="ctr"/>
            <a:r>
              <a:rPr lang="en-US" sz="1400" b="1" dirty="0" smtClean="0"/>
              <a:t>  Curriculum Alignment Statewide Training, Technical</a:t>
            </a:r>
          </a:p>
          <a:p>
            <a:pPr algn="ctr"/>
            <a:r>
              <a:rPr lang="en-US" sz="1400" b="1" dirty="0"/>
              <a:t> </a:t>
            </a:r>
            <a:r>
              <a:rPr lang="en-US" sz="1400" b="1" dirty="0" smtClean="0"/>
              <a:t>  Assistance, and Support</a:t>
            </a:r>
          </a:p>
          <a:p>
            <a:pPr algn="ctr"/>
            <a:r>
              <a:rPr lang="en-US" sz="1400" b="1" dirty="0" smtClean="0"/>
              <a:t>   (August 2012-August 2013)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36831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40" y="304800"/>
            <a:ext cx="911926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AVATAR Pilot Phase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Dallas &amp; Fort Worth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676400"/>
            <a:ext cx="4038600" cy="4495800"/>
          </a:xfrm>
          <a:ln w="19050">
            <a:solidFill>
              <a:schemeClr val="accent2">
                <a:lumMod val="50000"/>
              </a:schemeClr>
            </a:solidFill>
          </a:ln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smtClean="0"/>
              <a:t>Through presentations made by the pilot project participants and AVATAR staff, over </a:t>
            </a:r>
            <a:r>
              <a:rPr lang="en-US" b="1" dirty="0" smtClean="0"/>
              <a:t>2,400 individuals </a:t>
            </a:r>
            <a:r>
              <a:rPr lang="en-US" dirty="0" smtClean="0"/>
              <a:t>learned about vertical alignment, college and career readiness, and the need for shared understanding between the secondary and postsecondary leaders.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666013" y="1676400"/>
            <a:ext cx="4114800" cy="212365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200" b="1" u="sng" dirty="0" smtClean="0">
                <a:solidFill>
                  <a:schemeClr val="accent2">
                    <a:lumMod val="50000"/>
                  </a:schemeClr>
                </a:solidFill>
              </a:rPr>
              <a:t>Region 10 Partnership:</a:t>
            </a:r>
          </a:p>
          <a:p>
            <a:pPr algn="ctr"/>
            <a:r>
              <a:rPr lang="en-US" sz="2200" dirty="0" smtClean="0"/>
              <a:t>Education Service Center 10</a:t>
            </a:r>
          </a:p>
          <a:p>
            <a:pPr algn="ctr"/>
            <a:r>
              <a:rPr lang="en-US" sz="2200" dirty="0" smtClean="0"/>
              <a:t>Dallas Independent School District</a:t>
            </a:r>
          </a:p>
          <a:p>
            <a:pPr algn="ctr"/>
            <a:r>
              <a:rPr lang="en-US" sz="2200" dirty="0" smtClean="0"/>
              <a:t>Dallas County Community College District</a:t>
            </a:r>
          </a:p>
          <a:p>
            <a:pPr algn="ctr"/>
            <a:r>
              <a:rPr lang="en-US" sz="2200" dirty="0" smtClean="0"/>
              <a:t>University of North Texas</a:t>
            </a:r>
            <a:endParaRPr lang="en-US" sz="2200" dirty="0"/>
          </a:p>
        </p:txBody>
      </p:sp>
      <p:sp>
        <p:nvSpPr>
          <p:cNvPr id="6" name="TextBox 5"/>
          <p:cNvSpPr txBox="1"/>
          <p:nvPr/>
        </p:nvSpPr>
        <p:spPr>
          <a:xfrm>
            <a:off x="4681847" y="3962400"/>
            <a:ext cx="4114800" cy="212365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200" b="1" u="sng" dirty="0" smtClean="0">
                <a:solidFill>
                  <a:schemeClr val="accent2">
                    <a:lumMod val="50000"/>
                  </a:schemeClr>
                </a:solidFill>
              </a:rPr>
              <a:t>Region XI Partnership:</a:t>
            </a:r>
          </a:p>
          <a:p>
            <a:pPr algn="ctr"/>
            <a:r>
              <a:rPr lang="en-US" sz="2200" dirty="0" smtClean="0"/>
              <a:t>Education Service Center XI</a:t>
            </a:r>
          </a:p>
          <a:p>
            <a:pPr algn="ctr"/>
            <a:r>
              <a:rPr lang="en-US" sz="2200" dirty="0" smtClean="0"/>
              <a:t>Fort Worth Independent School District</a:t>
            </a:r>
          </a:p>
          <a:p>
            <a:pPr algn="ctr"/>
            <a:r>
              <a:rPr lang="en-US" sz="2200" dirty="0" smtClean="0"/>
              <a:t>Tarrant County Colleges</a:t>
            </a:r>
          </a:p>
          <a:p>
            <a:pPr algn="ctr"/>
            <a:r>
              <a:rPr lang="en-US" sz="2200" dirty="0" smtClean="0"/>
              <a:t>University of North Texas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463136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Phase Three: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Statewide Network </a:t>
            </a:r>
            <a:endParaRPr lang="en-US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3912" y="6120866"/>
            <a:ext cx="4114800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7" name="Content Placeholder 6"/>
          <p:cNvPicPr>
            <a:picLocks noGrp="1"/>
          </p:cNvPicPr>
          <p:nvPr>
            <p:ph sz="half" idx="2"/>
          </p:nvPr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rcRect l="19448" t="19739" r="27577" b="7112"/>
          <a:stretch/>
        </p:blipFill>
        <p:spPr bwMode="auto">
          <a:xfrm>
            <a:off x="4648200" y="1905000"/>
            <a:ext cx="4267200" cy="392946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700749"/>
            <a:ext cx="4191000" cy="4596866"/>
          </a:xfrm>
          <a:ln w="19050"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At the Training of Trainers Meeting on August 13</a:t>
            </a:r>
            <a:r>
              <a:rPr lang="en-US" baseline="30000" dirty="0" smtClean="0"/>
              <a:t>th</a:t>
            </a:r>
            <a:r>
              <a:rPr lang="en-US" dirty="0" smtClean="0"/>
              <a:t>, </a:t>
            </a:r>
            <a:r>
              <a:rPr lang="en-US" b="1" dirty="0" smtClean="0"/>
              <a:t>96 regional partners</a:t>
            </a:r>
            <a:r>
              <a:rPr lang="en-US" dirty="0" smtClean="0"/>
              <a:t> from 12 regions across the state were trained to implement the AVATAR process throughout Texas. </a:t>
            </a:r>
          </a:p>
          <a:p>
            <a:r>
              <a:rPr lang="en-US" dirty="0" smtClean="0"/>
              <a:t>As of late August/early September, 13 partnerships (2 in Region XI) are conducting their regional meetings and drafting their action plans.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88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VATAR Presentation 0719201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AVATAR Presentation 07192012</Template>
  <TotalTime>350</TotalTime>
  <Words>566</Words>
  <Application>Microsoft Office PowerPoint</Application>
  <PresentationFormat>On-screen Show (4:3)</PresentationFormat>
  <Paragraphs>125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AVATAR Presentation 07192012</vt:lpstr>
      <vt:lpstr>An Update on:</vt:lpstr>
      <vt:lpstr>What is AVATAR?   Academic Vertical Alignment Training And Renewal  </vt:lpstr>
      <vt:lpstr>Why is AVATAR Needed?</vt:lpstr>
      <vt:lpstr>PowerPoint Presentation</vt:lpstr>
      <vt:lpstr>What is the AVATAR Process?</vt:lpstr>
      <vt:lpstr>PowerPoint Presentation</vt:lpstr>
      <vt:lpstr>The AVATAR Process Development</vt:lpstr>
      <vt:lpstr>AVATAR Pilot Phase: Dallas &amp; Fort Worth </vt:lpstr>
      <vt:lpstr>Phase Three: The Statewide Network </vt:lpstr>
      <vt:lpstr>What Are the Outcomes for AVATAR?</vt:lpstr>
    </vt:vector>
  </TitlesOfParts>
  <Company>University of North Texas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Introduction To:</dc:title>
  <dc:creator>Quinn, Kerry</dc:creator>
  <cp:lastModifiedBy>Quinn, Kerry</cp:lastModifiedBy>
  <cp:revision>34</cp:revision>
  <cp:lastPrinted>2012-09-11T02:55:09Z</cp:lastPrinted>
  <dcterms:created xsi:type="dcterms:W3CDTF">2012-08-20T16:22:57Z</dcterms:created>
  <dcterms:modified xsi:type="dcterms:W3CDTF">2012-10-09T13:11:35Z</dcterms:modified>
</cp:coreProperties>
</file>